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0B0A2C-B861-1549-05E8-D93910E65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9620946-A3E0-18A5-9ACD-BD4BA580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86E87E-64B6-FDB3-E306-AD9259231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428C34-186C-BA61-0BDC-964E1697E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1CA646-63D0-55A6-B264-5DF834C5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556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A7882D-9C05-D988-F5D0-E5A21FB86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566766-DC0C-FA34-DD11-780F02757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B3103B-1DB5-4DE3-F1EF-43C2683B1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DF064F2-AEF8-EA3C-044C-CC856B2D0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9A522D-0CE3-2C26-E6F9-E2ED4CA7E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190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CCB567F-74CD-4BCF-FC5F-528CA863B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0439B0D-877E-6B71-629A-96BF41CA6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62F110-F713-15B8-4F41-CD511BF3E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3FAD43-1AB7-401E-BB1F-0099B72B6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F5B481-BC81-AA09-7FC4-6FB0F029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55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7C0DAB-179F-E573-869E-0C3C4790C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ADE8CA-85CD-0FFE-E8A4-B4466ADF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27E21F-BA81-D4ED-A154-D1DEFB10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C90FB5-3DD7-E757-0769-9E712128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CA795E-1BBC-B053-87C3-B29E17E1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20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4F7EFC-7CD2-FDB6-4ED1-611E44A7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5BD70-6B56-51F6-501C-FC4B5388D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D2D222-3DDB-9D42-69A6-6301F931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CA0B7E-C376-4267-E5C8-EF50B120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C908A1-479B-4177-4EED-157C7D81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01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E16361-8643-4318-25B9-E58D21A4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58EE89-2DDF-1480-1A90-09AF96933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B2C96A-90D2-9771-D8C4-DCCDA249E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EC51CB5-258F-9C2F-4EFC-626153AF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90555E1-8081-C2E5-7185-FB4D607A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BB6619-D19A-A86C-9048-414B1DD66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749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8FAA25-DF23-26D6-DD9A-BB2A5E62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E12668-1155-EAC7-FF18-225968BAC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27F29C-1C1B-EC8A-CD8F-7BED3DF35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A18914E-EFBA-33A8-856D-DD8F7DC1B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050BBA1-DE25-344F-484B-D5B5FAE5F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3D522AD-5F63-46FD-FBD1-C18F32E9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30A41A4-29B7-476A-600E-F75F3243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52C4DC1-91D3-7599-1543-2E7C540E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03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1C6250-AF42-15A3-C990-E81B23803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4BECA7E-0243-F29F-7633-6A1F7141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7D63AC5-24DA-5AC0-F660-2900C550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3AA25E3-72F3-9996-50F8-47CD25A6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828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292E73A-FEE1-86F8-8EDD-CE952864E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BB01246-BF31-4F3B-AACB-CBBCC852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CAA33DA-8CFF-EBCE-367C-E7964D697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027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7C3632-E2C0-46AC-2DB4-EDC2323B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1E9FC0-13DE-06CB-DDE9-6981E8E02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BFCA17C-A488-591F-B048-4D5A091B2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8BDE08-69F2-E56E-87B1-78DF89B6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6BCC41-8BEB-988B-0724-450EBC9A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3F8111A-D34D-EB94-EAD3-A0601E1EC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817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0EEAE7-FBEC-6A05-7081-4178725D1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4F25579-5F5C-6A4E-B441-8E0A278EB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DE7164-5D26-0F95-2BFA-64060CF8A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56452ED-5955-B026-80ED-CA4326B9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8BC636C-3134-31C9-3DFA-17EFD957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CCA2D9F-30A8-D86E-4751-496B103C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44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E6E4DBA-3207-3C50-9D75-EE71E902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DB072D8-F553-A7BC-7CDB-63B951512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72CEB1-7AAD-EBE9-73A5-BF971ABE6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912D77-8EB5-4689-AD38-BF58FF0E0DC3}" type="datetimeFigureOut">
              <a:rPr lang="sv-SE" smtClean="0"/>
              <a:t>2025-01-26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024B1E-821D-0F88-42BD-A5DB0543D1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1F1242-0D00-2F1E-182A-D5488AA98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2E5803-5410-421C-A1D0-5AEE20C28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861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7238F7-847D-4849-19C2-A1E994D1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743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dirty="0"/>
              <a:t>Schema, ÖNH för tandläkarstuderande, termin 10, VT 25</a:t>
            </a:r>
            <a:br>
              <a:rPr lang="sv-SE" sz="2400" dirty="0"/>
            </a:br>
            <a:r>
              <a:rPr lang="sv-SE" sz="2400" dirty="0"/>
              <a:t>Kursen hålls på Karolinska HUDDINGE,  sal B64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96E10913-ED95-F6A9-BB6F-EAF35846BA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645400"/>
              </p:ext>
            </p:extLst>
          </p:nvPr>
        </p:nvGraphicFramePr>
        <p:xfrm>
          <a:off x="564243" y="1424432"/>
          <a:ext cx="11063514" cy="4041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214">
                  <a:extLst>
                    <a:ext uri="{9D8B030D-6E8A-4147-A177-3AD203B41FA5}">
                      <a16:colId xmlns:a16="http://schemas.microsoft.com/office/drawing/2014/main" val="1322544795"/>
                    </a:ext>
                  </a:extLst>
                </a:gridCol>
                <a:gridCol w="2191657">
                  <a:extLst>
                    <a:ext uri="{9D8B030D-6E8A-4147-A177-3AD203B41FA5}">
                      <a16:colId xmlns:a16="http://schemas.microsoft.com/office/drawing/2014/main" val="3758832675"/>
                    </a:ext>
                  </a:extLst>
                </a:gridCol>
                <a:gridCol w="2351315">
                  <a:extLst>
                    <a:ext uri="{9D8B030D-6E8A-4147-A177-3AD203B41FA5}">
                      <a16:colId xmlns:a16="http://schemas.microsoft.com/office/drawing/2014/main" val="3779547652"/>
                    </a:ext>
                  </a:extLst>
                </a:gridCol>
                <a:gridCol w="2075542">
                  <a:extLst>
                    <a:ext uri="{9D8B030D-6E8A-4147-A177-3AD203B41FA5}">
                      <a16:colId xmlns:a16="http://schemas.microsoft.com/office/drawing/2014/main" val="32967701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3506235449"/>
                    </a:ext>
                  </a:extLst>
                </a:gridCol>
                <a:gridCol w="1351643">
                  <a:extLst>
                    <a:ext uri="{9D8B030D-6E8A-4147-A177-3AD203B41FA5}">
                      <a16:colId xmlns:a16="http://schemas.microsoft.com/office/drawing/2014/main" val="4172099217"/>
                    </a:ext>
                  </a:extLst>
                </a:gridCol>
              </a:tblGrid>
              <a:tr h="557471">
                <a:tc>
                  <a:txBody>
                    <a:bodyPr/>
                    <a:lstStyle/>
                    <a:p>
                      <a:r>
                        <a:rPr lang="sv-SE" sz="1200" dirty="0"/>
                        <a:t>V.16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8.30-10.00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10.30-12.00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13.00-14.30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15.00-16.30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Övrigt/</a:t>
                      </a:r>
                    </a:p>
                    <a:p>
                      <a:r>
                        <a:rPr lang="sv-SE" sz="12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459874"/>
                  </a:ext>
                </a:extLst>
              </a:tr>
              <a:tr h="986681">
                <a:tc>
                  <a:txBody>
                    <a:bodyPr/>
                    <a:lstStyle/>
                    <a:p>
                      <a:r>
                        <a:rPr lang="sv-SE" sz="1200" dirty="0"/>
                        <a:t>Måndag </a:t>
                      </a:r>
                    </a:p>
                    <a:p>
                      <a:r>
                        <a:rPr lang="sv-SE" sz="1200" dirty="0"/>
                        <a:t>14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Intro </a:t>
                      </a:r>
                      <a:r>
                        <a:rPr lang="sv-SE" sz="1200" dirty="0" err="1">
                          <a:solidFill>
                            <a:srgbClr val="FF0000"/>
                          </a:solidFill>
                        </a:rPr>
                        <a:t>kl</a:t>
                      </a:r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 08.30-08.45 (NB)</a:t>
                      </a:r>
                    </a:p>
                    <a:p>
                      <a:endParaRPr lang="sv-SE" sz="12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sv-SE" sz="1200" dirty="0"/>
                        <a:t>SPOTTKÖRTLAR </a:t>
                      </a:r>
                    </a:p>
                    <a:p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08.45-10</a:t>
                      </a:r>
                    </a:p>
                    <a:p>
                      <a:r>
                        <a:rPr lang="sv-SE" sz="1200" dirty="0"/>
                        <a:t>Magnus </a:t>
                      </a:r>
                      <a:r>
                        <a:rPr lang="sv-SE" sz="1200" dirty="0" err="1"/>
                        <a:t>Starkhammar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ÖRA</a:t>
                      </a:r>
                    </a:p>
                    <a:p>
                      <a:r>
                        <a:rPr lang="sv-SE" sz="1200" dirty="0"/>
                        <a:t>Mattias Krakau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FARYNX / SÖMNAPNÈ</a:t>
                      </a:r>
                    </a:p>
                    <a:p>
                      <a:r>
                        <a:rPr lang="sv-SE" sz="1200" dirty="0"/>
                        <a:t>Nanna </a:t>
                      </a:r>
                      <a:r>
                        <a:rPr lang="sv-SE" sz="1200" dirty="0" err="1"/>
                        <a:t>Browaldh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LARYNX </a:t>
                      </a:r>
                    </a:p>
                    <a:p>
                      <a:r>
                        <a:rPr lang="sv-SE" sz="1200" dirty="0"/>
                        <a:t>Hanna Josefsson Dahlgren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403910"/>
                  </a:ext>
                </a:extLst>
              </a:tr>
              <a:tr h="986681">
                <a:tc>
                  <a:txBody>
                    <a:bodyPr/>
                    <a:lstStyle/>
                    <a:p>
                      <a:r>
                        <a:rPr lang="sv-SE" sz="1200" dirty="0"/>
                        <a:t>Tisdag</a:t>
                      </a:r>
                    </a:p>
                    <a:p>
                      <a:r>
                        <a:rPr lang="sv-SE" sz="1200" dirty="0"/>
                        <a:t>15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Gr A+ B Lästid /auskultation</a:t>
                      </a:r>
                    </a:p>
                    <a:p>
                      <a:endParaRPr lang="sv-SE" sz="1200" dirty="0"/>
                    </a:p>
                    <a:p>
                      <a:r>
                        <a:rPr lang="sv-SE" sz="1200" dirty="0"/>
                        <a:t>Gr C OF (NB)</a:t>
                      </a:r>
                    </a:p>
                    <a:p>
                      <a:r>
                        <a:rPr lang="sv-SE" sz="1200" dirty="0"/>
                        <a:t>Gr D UT (LN)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Gr A+ B Lästid /auskultation</a:t>
                      </a:r>
                    </a:p>
                    <a:p>
                      <a:endParaRPr lang="sv-SE" sz="1200" dirty="0"/>
                    </a:p>
                    <a:p>
                      <a:r>
                        <a:rPr lang="sv-SE" sz="1200" dirty="0"/>
                        <a:t>Gr C UT (NB)</a:t>
                      </a:r>
                    </a:p>
                    <a:p>
                      <a:r>
                        <a:rPr lang="sv-SE" sz="1200" dirty="0"/>
                        <a:t>Gr D OF  (LN)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Gr C+  D Lästid /auskultation</a:t>
                      </a:r>
                    </a:p>
                    <a:p>
                      <a:endParaRPr lang="sv-SE" sz="1200" dirty="0"/>
                    </a:p>
                    <a:p>
                      <a:r>
                        <a:rPr lang="sv-SE" sz="1200" dirty="0"/>
                        <a:t>Gr A OF (NB)</a:t>
                      </a:r>
                    </a:p>
                    <a:p>
                      <a:r>
                        <a:rPr lang="sv-SE" sz="1200" dirty="0"/>
                        <a:t>Gr B UT  (LN)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Gr C+  D Lästid /auskultation</a:t>
                      </a:r>
                    </a:p>
                    <a:p>
                      <a:endParaRPr lang="sv-SE" sz="1200" dirty="0"/>
                    </a:p>
                    <a:p>
                      <a:r>
                        <a:rPr lang="sv-SE" sz="1200" dirty="0"/>
                        <a:t>Gr A UT (NB)</a:t>
                      </a:r>
                    </a:p>
                    <a:p>
                      <a:r>
                        <a:rPr lang="sv-SE" sz="1200" dirty="0"/>
                        <a:t>Gr B OF  (LN)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Obligatorisk halvdag med undersöknings-teknik</a:t>
                      </a:r>
                    </a:p>
                    <a:p>
                      <a:r>
                        <a:rPr lang="sv-SE" sz="1200" dirty="0"/>
                        <a:t>(UT + OF)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37810"/>
                  </a:ext>
                </a:extLst>
              </a:tr>
              <a:tr h="452171">
                <a:tc>
                  <a:txBody>
                    <a:bodyPr/>
                    <a:lstStyle/>
                    <a:p>
                      <a:r>
                        <a:rPr lang="sv-SE" sz="1200" dirty="0"/>
                        <a:t>Onsdag</a:t>
                      </a:r>
                    </a:p>
                    <a:p>
                      <a:r>
                        <a:rPr lang="sv-SE" sz="1200" dirty="0"/>
                        <a:t>16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NÄSA /BIHÅLOR</a:t>
                      </a:r>
                    </a:p>
                    <a:p>
                      <a:r>
                        <a:rPr lang="sv-SE" sz="1200" dirty="0"/>
                        <a:t>Karin </a:t>
                      </a:r>
                      <a:r>
                        <a:rPr lang="sv-SE" sz="1200" dirty="0" err="1"/>
                        <a:t>Toll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FRÄMMANDE  KROPP LUFTVÄG</a:t>
                      </a:r>
                    </a:p>
                    <a:p>
                      <a:r>
                        <a:rPr lang="sv-SE" sz="1200" dirty="0"/>
                        <a:t>Lina Nygren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INLÄLSNINGSTID</a:t>
                      </a:r>
                    </a:p>
                    <a:p>
                      <a:r>
                        <a:rPr lang="sv-SE" sz="1200" dirty="0"/>
                        <a:t>/auskultation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INLÄSNINGSTID</a:t>
                      </a:r>
                    </a:p>
                    <a:p>
                      <a:r>
                        <a:rPr lang="sv-SE" sz="1200" dirty="0"/>
                        <a:t>/auskultation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Frivillig auskultation </a:t>
                      </a:r>
                      <a:r>
                        <a:rPr lang="sv-SE" sz="1200" dirty="0" err="1"/>
                        <a:t>em</a:t>
                      </a:r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444931"/>
                  </a:ext>
                </a:extLst>
              </a:tr>
              <a:tr h="452171">
                <a:tc>
                  <a:txBody>
                    <a:bodyPr/>
                    <a:lstStyle/>
                    <a:p>
                      <a:r>
                        <a:rPr lang="sv-SE" sz="1200" dirty="0"/>
                        <a:t>Torsdag</a:t>
                      </a:r>
                    </a:p>
                    <a:p>
                      <a:r>
                        <a:rPr lang="sv-SE" sz="1200" dirty="0"/>
                        <a:t>17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SKRIFTLIG DUGGA </a:t>
                      </a:r>
                    </a:p>
                    <a:p>
                      <a:r>
                        <a:rPr lang="sv-SE" sz="1200" dirty="0"/>
                        <a:t>08.30-10.00 </a:t>
                      </a:r>
                      <a:r>
                        <a:rPr lang="sv-SE" sz="1200" dirty="0" err="1"/>
                        <a:t>inkl</a:t>
                      </a:r>
                      <a:r>
                        <a:rPr lang="sv-SE" sz="1200" dirty="0"/>
                        <a:t> 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Obligatorisk skriftlig dugga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846439"/>
                  </a:ext>
                </a:extLst>
              </a:tr>
              <a:tr h="557471">
                <a:tc>
                  <a:txBody>
                    <a:bodyPr/>
                    <a:lstStyle/>
                    <a:p>
                      <a:r>
                        <a:rPr lang="sv-SE" sz="1200" dirty="0"/>
                        <a:t>Fredag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LEDIGT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LEDIGT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LEDIGT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solidFill>
                            <a:srgbClr val="FF0000"/>
                          </a:solidFill>
                        </a:rPr>
                        <a:t>LEDIGT</a:t>
                      </a:r>
                    </a:p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Långfredag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548412"/>
                  </a:ext>
                </a:extLst>
              </a:tr>
            </a:tbl>
          </a:graphicData>
        </a:graphic>
      </p:graphicFrame>
      <p:sp>
        <p:nvSpPr>
          <p:cNvPr id="5" name="textruta 4">
            <a:extLst>
              <a:ext uri="{FF2B5EF4-FFF2-40B4-BE49-F238E27FC236}">
                <a16:creationId xmlns:a16="http://schemas.microsoft.com/office/drawing/2014/main" id="{7FF3E8BF-C16D-AEF9-013A-C51E77279AAD}"/>
              </a:ext>
            </a:extLst>
          </p:cNvPr>
          <p:cNvSpPr txBox="1"/>
          <p:nvPr/>
        </p:nvSpPr>
        <p:spPr>
          <a:xfrm>
            <a:off x="564243" y="5465454"/>
            <a:ext cx="59236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400" dirty="0"/>
          </a:p>
          <a:p>
            <a:r>
              <a:rPr lang="sv-SE" sz="1400" dirty="0"/>
              <a:t>Förkortningar: UT : Undersökningsteknik</a:t>
            </a:r>
          </a:p>
          <a:p>
            <a:r>
              <a:rPr lang="sv-SE" sz="1400" dirty="0"/>
              <a:t>                              OF : </a:t>
            </a:r>
            <a:r>
              <a:rPr lang="sv-SE" sz="1400" dirty="0" err="1"/>
              <a:t>Otoskopi</a:t>
            </a:r>
            <a:r>
              <a:rPr lang="sv-SE" sz="1400" dirty="0"/>
              <a:t> / </a:t>
            </a:r>
            <a:r>
              <a:rPr lang="sv-SE" sz="1400" dirty="0" err="1"/>
              <a:t>Fiberskopi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Kursledare/Kursamanuens: NB Nanna </a:t>
            </a:r>
            <a:r>
              <a:rPr lang="sv-SE" sz="1400" dirty="0" err="1"/>
              <a:t>Browaldh</a:t>
            </a:r>
            <a:r>
              <a:rPr lang="sv-SE" sz="1400" dirty="0"/>
              <a:t> /  LN Lina Nygren</a:t>
            </a:r>
          </a:p>
        </p:txBody>
      </p:sp>
    </p:spTree>
    <p:extLst>
      <p:ext uri="{BB962C8B-B14F-4D97-AF65-F5344CB8AC3E}">
        <p14:creationId xmlns:p14="http://schemas.microsoft.com/office/powerpoint/2010/main" val="484918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204</Words>
  <Application>Microsoft Office PowerPoint</Application>
  <PresentationFormat>Bredbild</PresentationFormat>
  <Paragraphs>68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Schema, ÖNH för tandläkarstuderande, termin 10, VT 25 Kursen hålls på Karolinska HUDDINGE,  sal B64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Nanna Browaldh</dc:creator>
  <cp:lastModifiedBy>Nanna Browaldh</cp:lastModifiedBy>
  <cp:revision>5</cp:revision>
  <dcterms:created xsi:type="dcterms:W3CDTF">2025-01-13T10:08:19Z</dcterms:created>
  <dcterms:modified xsi:type="dcterms:W3CDTF">2025-01-26T14:56:18Z</dcterms:modified>
</cp:coreProperties>
</file>