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660" r:id="rId5"/>
  </p:sldMasterIdLst>
  <p:notesMasterIdLst>
    <p:notesMasterId r:id="rId19"/>
  </p:notesMasterIdLst>
  <p:handoutMasterIdLst>
    <p:handoutMasterId r:id="rId20"/>
  </p:handoutMasterIdLst>
  <p:sldIdLst>
    <p:sldId id="263" r:id="rId6"/>
    <p:sldId id="265" r:id="rId7"/>
    <p:sldId id="266" r:id="rId8"/>
    <p:sldId id="282" r:id="rId9"/>
    <p:sldId id="286" r:id="rId10"/>
    <p:sldId id="284" r:id="rId11"/>
    <p:sldId id="285" r:id="rId12"/>
    <p:sldId id="272" r:id="rId13"/>
    <p:sldId id="281" r:id="rId14"/>
    <p:sldId id="279" r:id="rId15"/>
    <p:sldId id="278" r:id="rId16"/>
    <p:sldId id="287" r:id="rId17"/>
    <p:sldId id="280" r:id="rId18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960C04-43E5-FB7B-A467-9D88674D7CD0}" name="Liliana Morales" initials="LM" userId="S::liliana.morales@ki.se::27e5c60f-4e37-4920-83fc-c32888dd8d4c" providerId="AD"/>
  <p188:author id="{95284915-7A6D-332F-85E9-8537F763F515}" name="Marie Dahlin" initials="MD" userId="S::marie.dahlin@ki.se::521e2519-dcfe-4b2f-b355-152b9a9b49f8" providerId="AD"/>
  <p188:author id="{F86B44D3-5D44-CCBC-EAC9-395735016C75}" name="Liselott Salomonsson" initials="LS" userId="S::liselott.salomonsson@ki.se::43ce067b-85be-40fc-b2a7-b75f5dfec4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FFBFA3"/>
    <a:srgbClr val="666666"/>
    <a:srgbClr val="FFC66D"/>
    <a:srgbClr val="FFAA66"/>
    <a:srgbClr val="FF876F"/>
    <a:srgbClr val="C7ECDC"/>
    <a:srgbClr val="4F0433"/>
    <a:srgbClr val="CCEBED"/>
    <a:srgbClr val="FFD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E28B4-0415-4640-9DD0-A99DEC125245}" v="878" dt="2024-05-13T14:11:49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just format 3 - Dekorfär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56" y="72"/>
      </p:cViewPr>
      <p:guideLst>
        <p:guide orient="horz" pos="622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Dahlin" userId="521e2519-dcfe-4b2f-b355-152b9a9b49f8" providerId="ADAL" clId="{F4EE28B4-0415-4640-9DD0-A99DEC125245}"/>
    <pc:docChg chg="undo custSel addSld delSld modSld sldOrd">
      <pc:chgData name="Marie Dahlin" userId="521e2519-dcfe-4b2f-b355-152b9a9b49f8" providerId="ADAL" clId="{F4EE28B4-0415-4640-9DD0-A99DEC125245}" dt="2024-05-13T14:12:10.994" v="1408" actId="20577"/>
      <pc:docMkLst>
        <pc:docMk/>
      </pc:docMkLst>
      <pc:sldChg chg="del">
        <pc:chgData name="Marie Dahlin" userId="521e2519-dcfe-4b2f-b355-152b9a9b49f8" providerId="ADAL" clId="{F4EE28B4-0415-4640-9DD0-A99DEC125245}" dt="2024-05-07T08:58:09.374" v="19" actId="47"/>
        <pc:sldMkLst>
          <pc:docMk/>
          <pc:sldMk cId="4116704812" sldId="260"/>
        </pc:sldMkLst>
      </pc:sldChg>
      <pc:sldChg chg="modSp mod">
        <pc:chgData name="Marie Dahlin" userId="521e2519-dcfe-4b2f-b355-152b9a9b49f8" providerId="ADAL" clId="{F4EE28B4-0415-4640-9DD0-A99DEC125245}" dt="2024-05-13T14:02:12.746" v="1331" actId="14100"/>
        <pc:sldMkLst>
          <pc:docMk/>
          <pc:sldMk cId="1099428093" sldId="263"/>
        </pc:sldMkLst>
        <pc:spChg chg="mod">
          <ac:chgData name="Marie Dahlin" userId="521e2519-dcfe-4b2f-b355-152b9a9b49f8" providerId="ADAL" clId="{F4EE28B4-0415-4640-9DD0-A99DEC125245}" dt="2024-05-07T08:54:52.096" v="4" actId="20577"/>
          <ac:spMkLst>
            <pc:docMk/>
            <pc:sldMk cId="1099428093" sldId="263"/>
            <ac:spMk id="2" creationId="{6250195B-8A87-0659-1403-6E7233781A4D}"/>
          </ac:spMkLst>
        </pc:spChg>
        <pc:spChg chg="mod">
          <ac:chgData name="Marie Dahlin" userId="521e2519-dcfe-4b2f-b355-152b9a9b49f8" providerId="ADAL" clId="{F4EE28B4-0415-4640-9DD0-A99DEC125245}" dt="2024-05-13T14:02:12.746" v="1331" actId="14100"/>
          <ac:spMkLst>
            <pc:docMk/>
            <pc:sldMk cId="1099428093" sldId="263"/>
            <ac:spMk id="3" creationId="{1B4D2C54-6FB1-D0FC-01BE-847D5965E867}"/>
          </ac:spMkLst>
        </pc:spChg>
        <pc:spChg chg="mod">
          <ac:chgData name="Marie Dahlin" userId="521e2519-dcfe-4b2f-b355-152b9a9b49f8" providerId="ADAL" clId="{F4EE28B4-0415-4640-9DD0-A99DEC125245}" dt="2024-05-13T14:01:24.495" v="1329" actId="20577"/>
          <ac:spMkLst>
            <pc:docMk/>
            <pc:sldMk cId="1099428093" sldId="263"/>
            <ac:spMk id="8" creationId="{E12AF809-1539-3FEE-BB2B-41BA3F22AC45}"/>
          </ac:spMkLst>
        </pc:spChg>
      </pc:sldChg>
      <pc:sldChg chg="modSp">
        <pc:chgData name="Marie Dahlin" userId="521e2519-dcfe-4b2f-b355-152b9a9b49f8" providerId="ADAL" clId="{F4EE28B4-0415-4640-9DD0-A99DEC125245}" dt="2024-05-13T14:03:22.965" v="1332" actId="14100"/>
        <pc:sldMkLst>
          <pc:docMk/>
          <pc:sldMk cId="4118134662" sldId="265"/>
        </pc:sldMkLst>
        <pc:spChg chg="mod">
          <ac:chgData name="Marie Dahlin" userId="521e2519-dcfe-4b2f-b355-152b9a9b49f8" providerId="ADAL" clId="{F4EE28B4-0415-4640-9DD0-A99DEC125245}" dt="2024-05-13T14:03:22.965" v="1332" actId="14100"/>
          <ac:spMkLst>
            <pc:docMk/>
            <pc:sldMk cId="4118134662" sldId="265"/>
            <ac:spMk id="4" creationId="{1CDA208E-C569-27BE-0252-F7EAA337BF0C}"/>
          </ac:spMkLst>
        </pc:spChg>
      </pc:sldChg>
      <pc:sldChg chg="modSp mod">
        <pc:chgData name="Marie Dahlin" userId="521e2519-dcfe-4b2f-b355-152b9a9b49f8" providerId="ADAL" clId="{F4EE28B4-0415-4640-9DD0-A99DEC125245}" dt="2024-05-07T08:55:39.027" v="7" actId="1076"/>
        <pc:sldMkLst>
          <pc:docMk/>
          <pc:sldMk cId="390226979" sldId="266"/>
        </pc:sldMkLst>
        <pc:spChg chg="mod">
          <ac:chgData name="Marie Dahlin" userId="521e2519-dcfe-4b2f-b355-152b9a9b49f8" providerId="ADAL" clId="{F4EE28B4-0415-4640-9DD0-A99DEC125245}" dt="2024-05-07T08:55:39.027" v="7" actId="1076"/>
          <ac:spMkLst>
            <pc:docMk/>
            <pc:sldMk cId="390226979" sldId="266"/>
            <ac:spMk id="5" creationId="{8E9AEC0D-764C-4721-8A83-391E2B6ACA40}"/>
          </ac:spMkLst>
        </pc:spChg>
        <pc:picChg chg="mod">
          <ac:chgData name="Marie Dahlin" userId="521e2519-dcfe-4b2f-b355-152b9a9b49f8" providerId="ADAL" clId="{F4EE28B4-0415-4640-9DD0-A99DEC125245}" dt="2024-05-07T08:55:30.045" v="6" actId="1076"/>
          <ac:picMkLst>
            <pc:docMk/>
            <pc:sldMk cId="390226979" sldId="266"/>
            <ac:picMk id="9" creationId="{8E634F9F-7938-5649-ADF6-A4C1AC0816BA}"/>
          </ac:picMkLst>
        </pc:picChg>
      </pc:sldChg>
      <pc:sldChg chg="modSp mod modShow">
        <pc:chgData name="Marie Dahlin" userId="521e2519-dcfe-4b2f-b355-152b9a9b49f8" providerId="ADAL" clId="{F4EE28B4-0415-4640-9DD0-A99DEC125245}" dt="2024-05-08T09:43:12.136" v="1055" actId="20577"/>
        <pc:sldMkLst>
          <pc:docMk/>
          <pc:sldMk cId="2860737130" sldId="272"/>
        </pc:sldMkLst>
        <pc:spChg chg="mod">
          <ac:chgData name="Marie Dahlin" userId="521e2519-dcfe-4b2f-b355-152b9a9b49f8" providerId="ADAL" clId="{F4EE28B4-0415-4640-9DD0-A99DEC125245}" dt="2024-05-08T09:43:12.136" v="1055" actId="20577"/>
          <ac:spMkLst>
            <pc:docMk/>
            <pc:sldMk cId="2860737130" sldId="272"/>
            <ac:spMk id="3" creationId="{06FD237F-0C89-F0A5-C8E2-0178D4AED782}"/>
          </ac:spMkLst>
        </pc:spChg>
      </pc:sldChg>
      <pc:sldChg chg="del">
        <pc:chgData name="Marie Dahlin" userId="521e2519-dcfe-4b2f-b355-152b9a9b49f8" providerId="ADAL" clId="{F4EE28B4-0415-4640-9DD0-A99DEC125245}" dt="2024-05-07T08:56:05.559" v="8" actId="47"/>
        <pc:sldMkLst>
          <pc:docMk/>
          <pc:sldMk cId="335327741" sldId="273"/>
        </pc:sldMkLst>
      </pc:sldChg>
      <pc:sldChg chg="del">
        <pc:chgData name="Marie Dahlin" userId="521e2519-dcfe-4b2f-b355-152b9a9b49f8" providerId="ADAL" clId="{F4EE28B4-0415-4640-9DD0-A99DEC125245}" dt="2024-05-07T08:56:25.285" v="9" actId="47"/>
        <pc:sldMkLst>
          <pc:docMk/>
          <pc:sldMk cId="3510154020" sldId="275"/>
        </pc:sldMkLst>
      </pc:sldChg>
      <pc:sldChg chg="modSp del mod">
        <pc:chgData name="Marie Dahlin" userId="521e2519-dcfe-4b2f-b355-152b9a9b49f8" providerId="ADAL" clId="{F4EE28B4-0415-4640-9DD0-A99DEC125245}" dt="2024-05-07T08:58:17.540" v="20" actId="47"/>
        <pc:sldMkLst>
          <pc:docMk/>
          <pc:sldMk cId="1134555106" sldId="276"/>
        </pc:sldMkLst>
        <pc:spChg chg="mod">
          <ac:chgData name="Marie Dahlin" userId="521e2519-dcfe-4b2f-b355-152b9a9b49f8" providerId="ADAL" clId="{F4EE28B4-0415-4640-9DD0-A99DEC125245}" dt="2024-05-07T08:57:32.424" v="16" actId="20577"/>
          <ac:spMkLst>
            <pc:docMk/>
            <pc:sldMk cId="1134555106" sldId="276"/>
            <ac:spMk id="2" creationId="{4D912F25-3F23-03F8-4BFE-024841596039}"/>
          </ac:spMkLst>
        </pc:spChg>
      </pc:sldChg>
      <pc:sldChg chg="addSp delSp modSp add mod delAnim modAnim">
        <pc:chgData name="Marie Dahlin" userId="521e2519-dcfe-4b2f-b355-152b9a9b49f8" providerId="ADAL" clId="{F4EE28B4-0415-4640-9DD0-A99DEC125245}" dt="2024-05-08T09:49:23.043" v="1303" actId="14100"/>
        <pc:sldMkLst>
          <pc:docMk/>
          <pc:sldMk cId="1322961447" sldId="278"/>
        </pc:sldMkLst>
        <pc:spChg chg="del mod">
          <ac:chgData name="Marie Dahlin" userId="521e2519-dcfe-4b2f-b355-152b9a9b49f8" providerId="ADAL" clId="{F4EE28B4-0415-4640-9DD0-A99DEC125245}" dt="2024-05-07T09:14:52.925" v="709" actId="478"/>
          <ac:spMkLst>
            <pc:docMk/>
            <pc:sldMk cId="1322961447" sldId="278"/>
            <ac:spMk id="2" creationId="{0F5788D9-C087-F992-8109-760019B76DA3}"/>
          </ac:spMkLst>
        </pc:spChg>
        <pc:spChg chg="mod">
          <ac:chgData name="Marie Dahlin" userId="521e2519-dcfe-4b2f-b355-152b9a9b49f8" providerId="ADAL" clId="{F4EE28B4-0415-4640-9DD0-A99DEC125245}" dt="2024-05-08T09:49:18.054" v="1301" actId="20577"/>
          <ac:spMkLst>
            <pc:docMk/>
            <pc:sldMk cId="1322961447" sldId="278"/>
            <ac:spMk id="3" creationId="{A0BF7BBA-5561-CF0B-9059-EB46CE9A8F54}"/>
          </ac:spMkLst>
        </pc:spChg>
        <pc:spChg chg="add del mod">
          <ac:chgData name="Marie Dahlin" userId="521e2519-dcfe-4b2f-b355-152b9a9b49f8" providerId="ADAL" clId="{F4EE28B4-0415-4640-9DD0-A99DEC125245}" dt="2024-05-08T09:47:34.537" v="1137" actId="21"/>
          <ac:spMkLst>
            <pc:docMk/>
            <pc:sldMk cId="1322961447" sldId="278"/>
            <ac:spMk id="4" creationId="{113C65C8-2A61-3DD1-0A51-632871F83E1C}"/>
          </ac:spMkLst>
        </pc:spChg>
        <pc:picChg chg="mod">
          <ac:chgData name="Marie Dahlin" userId="521e2519-dcfe-4b2f-b355-152b9a9b49f8" providerId="ADAL" clId="{F4EE28B4-0415-4640-9DD0-A99DEC125245}" dt="2024-05-08T09:49:23.043" v="1303" actId="14100"/>
          <ac:picMkLst>
            <pc:docMk/>
            <pc:sldMk cId="1322961447" sldId="278"/>
            <ac:picMk id="10" creationId="{9395E3CC-A770-C505-6F6E-8549D1F16D7E}"/>
          </ac:picMkLst>
        </pc:picChg>
      </pc:sldChg>
      <pc:sldChg chg="addSp delSp modSp mod">
        <pc:chgData name="Marie Dahlin" userId="521e2519-dcfe-4b2f-b355-152b9a9b49f8" providerId="ADAL" clId="{F4EE28B4-0415-4640-9DD0-A99DEC125245}" dt="2024-05-07T09:13:54.842" v="680" actId="21"/>
        <pc:sldMkLst>
          <pc:docMk/>
          <pc:sldMk cId="96522667" sldId="279"/>
        </pc:sldMkLst>
        <pc:spChg chg="add del mod">
          <ac:chgData name="Marie Dahlin" userId="521e2519-dcfe-4b2f-b355-152b9a9b49f8" providerId="ADAL" clId="{F4EE28B4-0415-4640-9DD0-A99DEC125245}" dt="2024-05-07T09:13:54.842" v="680" actId="21"/>
          <ac:spMkLst>
            <pc:docMk/>
            <pc:sldMk cId="96522667" sldId="279"/>
            <ac:spMk id="3" creationId="{113C65C8-2A61-3DD1-0A51-632871F83E1C}"/>
          </ac:spMkLst>
        </pc:spChg>
        <pc:spChg chg="mod">
          <ac:chgData name="Marie Dahlin" userId="521e2519-dcfe-4b2f-b355-152b9a9b49f8" providerId="ADAL" clId="{F4EE28B4-0415-4640-9DD0-A99DEC125245}" dt="2024-05-07T09:07:18.820" v="647" actId="1076"/>
          <ac:spMkLst>
            <pc:docMk/>
            <pc:sldMk cId="96522667" sldId="279"/>
            <ac:spMk id="91" creationId="{A0232CE0-5FDF-209F-8E7C-B02CE78E1BDF}"/>
          </ac:spMkLst>
        </pc:spChg>
        <pc:graphicFrameChg chg="mod">
          <ac:chgData name="Marie Dahlin" userId="521e2519-dcfe-4b2f-b355-152b9a9b49f8" providerId="ADAL" clId="{F4EE28B4-0415-4640-9DD0-A99DEC125245}" dt="2024-05-07T09:07:04.066" v="645" actId="1035"/>
          <ac:graphicFrameMkLst>
            <pc:docMk/>
            <pc:sldMk cId="96522667" sldId="279"/>
            <ac:graphicFrameMk id="9" creationId="{1F103180-57BB-416C-2E85-8E719E5C2F77}"/>
          </ac:graphicFrameMkLst>
        </pc:graphicFrameChg>
      </pc:sldChg>
      <pc:sldChg chg="modSp">
        <pc:chgData name="Marie Dahlin" userId="521e2519-dcfe-4b2f-b355-152b9a9b49f8" providerId="ADAL" clId="{F4EE28B4-0415-4640-9DD0-A99DEC125245}" dt="2024-05-08T09:43:26.584" v="1056" actId="1076"/>
        <pc:sldMkLst>
          <pc:docMk/>
          <pc:sldMk cId="4061971967" sldId="281"/>
        </pc:sldMkLst>
        <pc:spChg chg="mod">
          <ac:chgData name="Marie Dahlin" userId="521e2519-dcfe-4b2f-b355-152b9a9b49f8" providerId="ADAL" clId="{F4EE28B4-0415-4640-9DD0-A99DEC125245}" dt="2024-05-08T09:43:26.584" v="1056" actId="1076"/>
          <ac:spMkLst>
            <pc:docMk/>
            <pc:sldMk cId="4061971967" sldId="281"/>
            <ac:spMk id="2" creationId="{0559DE1D-B760-DC20-1260-D5613A882323}"/>
          </ac:spMkLst>
        </pc:spChg>
      </pc:sldChg>
      <pc:sldChg chg="modSp mod">
        <pc:chgData name="Marie Dahlin" userId="521e2519-dcfe-4b2f-b355-152b9a9b49f8" providerId="ADAL" clId="{F4EE28B4-0415-4640-9DD0-A99DEC125245}" dt="2024-05-13T14:08:09.581" v="1395" actId="2165"/>
        <pc:sldMkLst>
          <pc:docMk/>
          <pc:sldMk cId="1178856583" sldId="282"/>
        </pc:sldMkLst>
        <pc:graphicFrameChg chg="mod modGraphic">
          <ac:chgData name="Marie Dahlin" userId="521e2519-dcfe-4b2f-b355-152b9a9b49f8" providerId="ADAL" clId="{F4EE28B4-0415-4640-9DD0-A99DEC125245}" dt="2024-05-13T14:08:09.581" v="1395" actId="2165"/>
          <ac:graphicFrameMkLst>
            <pc:docMk/>
            <pc:sldMk cId="1178856583" sldId="282"/>
            <ac:graphicFrameMk id="8" creationId="{A0316BBF-68E1-104A-D697-DF5BA1AD7256}"/>
          </ac:graphicFrameMkLst>
        </pc:graphicFrameChg>
        <pc:graphicFrameChg chg="mod modGraphic">
          <ac:chgData name="Marie Dahlin" userId="521e2519-dcfe-4b2f-b355-152b9a9b49f8" providerId="ADAL" clId="{F4EE28B4-0415-4640-9DD0-A99DEC125245}" dt="2024-05-13T14:07:55.959" v="1391" actId="2165"/>
          <ac:graphicFrameMkLst>
            <pc:docMk/>
            <pc:sldMk cId="1178856583" sldId="282"/>
            <ac:graphicFrameMk id="9" creationId="{8DD36A0F-F25D-01F7-2F7E-DC99814F89FA}"/>
          </ac:graphicFrameMkLst>
        </pc:graphicFrameChg>
      </pc:sldChg>
      <pc:sldChg chg="modSp mod ord">
        <pc:chgData name="Marie Dahlin" userId="521e2519-dcfe-4b2f-b355-152b9a9b49f8" providerId="ADAL" clId="{F4EE28B4-0415-4640-9DD0-A99DEC125245}" dt="2024-05-13T14:11:53.531" v="1402" actId="20577"/>
        <pc:sldMkLst>
          <pc:docMk/>
          <pc:sldMk cId="3769592950" sldId="284"/>
        </pc:sldMkLst>
        <pc:spChg chg="mod">
          <ac:chgData name="Marie Dahlin" userId="521e2519-dcfe-4b2f-b355-152b9a9b49f8" providerId="ADAL" clId="{F4EE28B4-0415-4640-9DD0-A99DEC125245}" dt="2024-05-13T14:11:53.531" v="1402" actId="20577"/>
          <ac:spMkLst>
            <pc:docMk/>
            <pc:sldMk cId="3769592950" sldId="284"/>
            <ac:spMk id="9" creationId="{95BF0112-8287-299E-9FE0-6D8F101094EC}"/>
          </ac:spMkLst>
        </pc:spChg>
      </pc:sldChg>
      <pc:sldChg chg="modSp mod">
        <pc:chgData name="Marie Dahlin" userId="521e2519-dcfe-4b2f-b355-152b9a9b49f8" providerId="ADAL" clId="{F4EE28B4-0415-4640-9DD0-A99DEC125245}" dt="2024-05-13T14:12:10.994" v="1408" actId="20577"/>
        <pc:sldMkLst>
          <pc:docMk/>
          <pc:sldMk cId="1216528387" sldId="285"/>
        </pc:sldMkLst>
        <pc:spChg chg="mod">
          <ac:chgData name="Marie Dahlin" userId="521e2519-dcfe-4b2f-b355-152b9a9b49f8" providerId="ADAL" clId="{F4EE28B4-0415-4640-9DD0-A99DEC125245}" dt="2024-05-08T09:38:08.708" v="893" actId="403"/>
          <ac:spMkLst>
            <pc:docMk/>
            <pc:sldMk cId="1216528387" sldId="285"/>
            <ac:spMk id="3" creationId="{47429DF8-54E4-048F-300C-E20CCDE2E7B3}"/>
          </ac:spMkLst>
        </pc:spChg>
        <pc:spChg chg="mod">
          <ac:chgData name="Marie Dahlin" userId="521e2519-dcfe-4b2f-b355-152b9a9b49f8" providerId="ADAL" clId="{F4EE28B4-0415-4640-9DD0-A99DEC125245}" dt="2024-05-13T14:12:10.994" v="1408" actId="20577"/>
          <ac:spMkLst>
            <pc:docMk/>
            <pc:sldMk cId="1216528387" sldId="285"/>
            <ac:spMk id="8" creationId="{ABB432F0-46A0-3555-662D-9DCE67F2F779}"/>
          </ac:spMkLst>
        </pc:spChg>
      </pc:sldChg>
      <pc:sldChg chg="addSp delSp modSp new mod modClrScheme chgLayout">
        <pc:chgData name="Marie Dahlin" userId="521e2519-dcfe-4b2f-b355-152b9a9b49f8" providerId="ADAL" clId="{F4EE28B4-0415-4640-9DD0-A99DEC125245}" dt="2024-05-13T14:08:48.971" v="1398" actId="20577"/>
        <pc:sldMkLst>
          <pc:docMk/>
          <pc:sldMk cId="3730193136" sldId="286"/>
        </pc:sldMkLst>
        <pc:spChg chg="mod ord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2" creationId="{E04E6261-511E-DA45-D19D-E06A6B30E419}"/>
          </ac:spMkLst>
        </pc:spChg>
        <pc:spChg chg="del mod ord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3" creationId="{586901B2-1F12-AF00-4845-DEA74C9CA93F}"/>
          </ac:spMkLst>
        </pc:spChg>
        <pc:spChg chg="mod ord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4" creationId="{70AC6017-E3E1-5217-1943-4A26DCA03831}"/>
          </ac:spMkLst>
        </pc:spChg>
        <pc:spChg chg="mod ord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5" creationId="{BE4CDA30-DA6B-39D9-2754-BF2A9064C84C}"/>
          </ac:spMkLst>
        </pc:spChg>
        <pc:spChg chg="mod ord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6" creationId="{AB185278-6959-15D7-8DD4-36DFAA705E5B}"/>
          </ac:spMkLst>
        </pc:spChg>
        <pc:spChg chg="del">
          <ac:chgData name="Marie Dahlin" userId="521e2519-dcfe-4b2f-b355-152b9a9b49f8" providerId="ADAL" clId="{F4EE28B4-0415-4640-9DD0-A99DEC125245}" dt="2024-05-08T09:38:58.917" v="913" actId="700"/>
          <ac:spMkLst>
            <pc:docMk/>
            <pc:sldMk cId="3730193136" sldId="286"/>
            <ac:spMk id="7" creationId="{DA1602A8-D6D8-CAB2-F043-ACF014CEA9C4}"/>
          </ac:spMkLst>
        </pc:spChg>
        <pc:spChg chg="add mod ord">
          <ac:chgData name="Marie Dahlin" userId="521e2519-dcfe-4b2f-b355-152b9a9b49f8" providerId="ADAL" clId="{F4EE28B4-0415-4640-9DD0-A99DEC125245}" dt="2024-05-13T14:08:48.971" v="1398" actId="20577"/>
          <ac:spMkLst>
            <pc:docMk/>
            <pc:sldMk cId="3730193136" sldId="286"/>
            <ac:spMk id="8" creationId="{E20CECBA-7296-4C70-2570-D8BEED827EF6}"/>
          </ac:spMkLst>
        </pc:spChg>
      </pc:sldChg>
      <pc:sldChg chg="addSp delSp modSp new mod modClrScheme modAnim chgLayout">
        <pc:chgData name="Marie Dahlin" userId="521e2519-dcfe-4b2f-b355-152b9a9b49f8" providerId="ADAL" clId="{F4EE28B4-0415-4640-9DD0-A99DEC125245}" dt="2024-05-08T09:49:00.997" v="1298" actId="14100"/>
        <pc:sldMkLst>
          <pc:docMk/>
          <pc:sldMk cId="3499289192" sldId="287"/>
        </pc:sldMkLst>
        <pc:spChg chg="del mod ord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2" creationId="{E7F254A4-4355-4D76-C0A5-B917A0224DA2}"/>
          </ac:spMkLst>
        </pc:spChg>
        <pc:spChg chg="del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3" creationId="{1C88D0BE-6C69-DD89-100E-9541C64167AB}"/>
          </ac:spMkLst>
        </pc:spChg>
        <pc:spChg chg="del mod ord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4" creationId="{BD8FC5E5-7F24-0E41-297B-F158A397C2EA}"/>
          </ac:spMkLst>
        </pc:spChg>
        <pc:spChg chg="mod ord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5" creationId="{A888F639-BD7D-D4BC-45D8-ED7EFB2127A8}"/>
          </ac:spMkLst>
        </pc:spChg>
        <pc:spChg chg="mod ord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6" creationId="{3A3D9899-652A-E273-41A3-A6F9C2C2F432}"/>
          </ac:spMkLst>
        </pc:spChg>
        <pc:spChg chg="mod ord">
          <ac:chgData name="Marie Dahlin" userId="521e2519-dcfe-4b2f-b355-152b9a9b49f8" providerId="ADAL" clId="{F4EE28B4-0415-4640-9DD0-A99DEC125245}" dt="2024-05-08T09:47:31.066" v="1136" actId="700"/>
          <ac:spMkLst>
            <pc:docMk/>
            <pc:sldMk cId="3499289192" sldId="287"/>
            <ac:spMk id="7" creationId="{18F0E807-7333-61CB-2439-629B9426F287}"/>
          </ac:spMkLst>
        </pc:spChg>
        <pc:spChg chg="add mod ord">
          <ac:chgData name="Marie Dahlin" userId="521e2519-dcfe-4b2f-b355-152b9a9b49f8" providerId="ADAL" clId="{F4EE28B4-0415-4640-9DD0-A99DEC125245}" dt="2024-05-08T09:48:15.253" v="1211" actId="20577"/>
          <ac:spMkLst>
            <pc:docMk/>
            <pc:sldMk cId="3499289192" sldId="287"/>
            <ac:spMk id="8" creationId="{374DC80A-100D-3328-01AF-731BF1F710F5}"/>
          </ac:spMkLst>
        </pc:spChg>
        <pc:spChg chg="add del mod ord">
          <ac:chgData name="Marie Dahlin" userId="521e2519-dcfe-4b2f-b355-152b9a9b49f8" providerId="ADAL" clId="{F4EE28B4-0415-4640-9DD0-A99DEC125245}" dt="2024-05-08T09:47:39.684" v="1138"/>
          <ac:spMkLst>
            <pc:docMk/>
            <pc:sldMk cId="3499289192" sldId="287"/>
            <ac:spMk id="9" creationId="{C18FB053-897A-5578-BEC5-EB019832B189}"/>
          </ac:spMkLst>
        </pc:spChg>
        <pc:spChg chg="add mod">
          <ac:chgData name="Marie Dahlin" userId="521e2519-dcfe-4b2f-b355-152b9a9b49f8" providerId="ADAL" clId="{F4EE28B4-0415-4640-9DD0-A99DEC125245}" dt="2024-05-08T09:49:00.997" v="1298" actId="14100"/>
          <ac:spMkLst>
            <pc:docMk/>
            <pc:sldMk cId="3499289192" sldId="287"/>
            <ac:spMk id="10" creationId="{113C65C8-2A61-3DD1-0A51-632871F83E1C}"/>
          </ac:spMkLst>
        </pc:spChg>
      </pc:sldChg>
    </pc:docChg>
  </pc:docChgLst>
  <pc:docChgLst>
    <pc:chgData name="Marie Dahlin" userId="S::marie.dahlin@ki.se::521e2519-dcfe-4b2f-b355-152b9a9b49f8" providerId="AD" clId="Web-{4FDB0049-D430-0B19-ADB6-9C218BC1A087}"/>
    <pc:docChg chg="modSld">
      <pc:chgData name="Marie Dahlin" userId="S::marie.dahlin@ki.se::521e2519-dcfe-4b2f-b355-152b9a9b49f8" providerId="AD" clId="Web-{4FDB0049-D430-0B19-ADB6-9C218BC1A087}" dt="2024-05-08T10:13:12.690" v="66" actId="20577"/>
      <pc:docMkLst>
        <pc:docMk/>
      </pc:docMkLst>
      <pc:sldChg chg="modSp">
        <pc:chgData name="Marie Dahlin" userId="S::marie.dahlin@ki.se::521e2519-dcfe-4b2f-b355-152b9a9b49f8" providerId="AD" clId="Web-{4FDB0049-D430-0B19-ADB6-9C218BC1A087}" dt="2024-05-08T10:13:12.690" v="66" actId="20577"/>
        <pc:sldMkLst>
          <pc:docMk/>
          <pc:sldMk cId="3730193136" sldId="286"/>
        </pc:sldMkLst>
        <pc:spChg chg="mod">
          <ac:chgData name="Marie Dahlin" userId="S::marie.dahlin@ki.se::521e2519-dcfe-4b2f-b355-152b9a9b49f8" providerId="AD" clId="Web-{4FDB0049-D430-0B19-ADB6-9C218BC1A087}" dt="2024-05-08T10:13:12.690" v="66" actId="20577"/>
          <ac:spMkLst>
            <pc:docMk/>
            <pc:sldMk cId="3730193136" sldId="286"/>
            <ac:spMk id="2" creationId="{E04E6261-511E-DA45-D19D-E06A6B30E419}"/>
          </ac:spMkLst>
        </pc:spChg>
        <pc:spChg chg="mod">
          <ac:chgData name="Marie Dahlin" userId="S::marie.dahlin@ki.se::521e2519-dcfe-4b2f-b355-152b9a9b49f8" providerId="AD" clId="Web-{4FDB0049-D430-0B19-ADB6-9C218BC1A087}" dt="2024-05-08T10:13:00.690" v="64" actId="20577"/>
          <ac:spMkLst>
            <pc:docMk/>
            <pc:sldMk cId="3730193136" sldId="286"/>
            <ac:spMk id="8" creationId="{E20CECBA-7296-4C70-2570-D8BEED827EF6}"/>
          </ac:spMkLst>
        </pc:spChg>
      </pc:sldChg>
    </pc:docChg>
  </pc:docChgLst>
  <pc:docChgLst>
    <pc:chgData name="Marie Dahlin" userId="S::marie.dahlin@ki.se::521e2519-dcfe-4b2f-b355-152b9a9b49f8" providerId="AD" clId="Web-{FBB9F4EC-0B7C-5469-4556-5B20FB12E3B7}"/>
    <pc:docChg chg="modSld">
      <pc:chgData name="Marie Dahlin" userId="S::marie.dahlin@ki.se::521e2519-dcfe-4b2f-b355-152b9a9b49f8" providerId="AD" clId="Web-{FBB9F4EC-0B7C-5469-4556-5B20FB12E3B7}" dt="2024-05-08T09:31:09.502" v="112" actId="1076"/>
      <pc:docMkLst>
        <pc:docMk/>
      </pc:docMkLst>
      <pc:sldChg chg="modSp">
        <pc:chgData name="Marie Dahlin" userId="S::marie.dahlin@ki.se::521e2519-dcfe-4b2f-b355-152b9a9b49f8" providerId="AD" clId="Web-{FBB9F4EC-0B7C-5469-4556-5B20FB12E3B7}" dt="2024-05-08T09:31:09.502" v="112" actId="1076"/>
        <pc:sldMkLst>
          <pc:docMk/>
          <pc:sldMk cId="1099428093" sldId="263"/>
        </pc:sldMkLst>
        <pc:spChg chg="mod">
          <ac:chgData name="Marie Dahlin" userId="S::marie.dahlin@ki.se::521e2519-dcfe-4b2f-b355-152b9a9b49f8" providerId="AD" clId="Web-{FBB9F4EC-0B7C-5469-4556-5B20FB12E3B7}" dt="2024-05-08T09:31:09.502" v="112" actId="1076"/>
          <ac:spMkLst>
            <pc:docMk/>
            <pc:sldMk cId="1099428093" sldId="263"/>
            <ac:spMk id="8" creationId="{E12AF809-1539-3FEE-BB2B-41BA3F22AC4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BF7D8-5C38-4E2C-8357-C9DE0EBF429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5CDE18E-55ED-4DF6-B45B-2AAB334F22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DM Sans Medium"/>
            </a:rPr>
            <a:t>Man</a:t>
          </a:r>
          <a:r>
            <a:rPr lang="en-US"/>
            <a:t> tar examen </a:t>
          </a:r>
          <a:r>
            <a:rPr lang="en-US" err="1"/>
            <a:t>i</a:t>
          </a:r>
          <a:r>
            <a:rPr lang="en-US"/>
            <a:t> 5,5-årigt program</a:t>
          </a:r>
          <a:r>
            <a:rPr lang="en-US">
              <a:latin typeface="DM Sans Medium"/>
            </a:rPr>
            <a:t>!</a:t>
          </a:r>
        </a:p>
      </dgm:t>
    </dgm:pt>
    <dgm:pt modelId="{2DC3C551-8972-4FAD-83F5-E7ADDE3C3A29}" type="parTrans" cxnId="{A15A3BC0-687F-4604-8FF4-21BDFDEF4984}">
      <dgm:prSet/>
      <dgm:spPr/>
      <dgm:t>
        <a:bodyPr/>
        <a:lstStyle/>
        <a:p>
          <a:endParaRPr lang="en-US"/>
        </a:p>
      </dgm:t>
    </dgm:pt>
    <dgm:pt modelId="{0EF4ECF5-C815-4DEA-BC51-C5405BC944E8}" type="sibTrans" cxnId="{A15A3BC0-687F-4604-8FF4-21BDFDEF4984}">
      <dgm:prSet/>
      <dgm:spPr/>
      <dgm:t>
        <a:bodyPr/>
        <a:lstStyle/>
        <a:p>
          <a:endParaRPr lang="en-US"/>
        </a:p>
      </dgm:t>
    </dgm:pt>
    <dgm:pt modelId="{6BC33D5A-AFDE-4EE8-9758-3DF942861A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>
              <a:latin typeface="DM Sans Medium"/>
            </a:rPr>
            <a:t>Man</a:t>
          </a:r>
          <a:r>
            <a:rPr lang="en-US" b="0"/>
            <a:t> </a:t>
          </a:r>
          <a:r>
            <a:rPr lang="en-US" b="0" err="1"/>
            <a:t>läser</a:t>
          </a:r>
          <a:r>
            <a:rPr lang="en-US" b="0"/>
            <a:t> </a:t>
          </a:r>
          <a:r>
            <a:rPr lang="en-US" b="0" err="1">
              <a:latin typeface="DM Sans Medium"/>
            </a:rPr>
            <a:t>kurserna</a:t>
          </a:r>
          <a:r>
            <a:rPr lang="en-US" b="0">
              <a:latin typeface="DM Sans Medium"/>
            </a:rPr>
            <a:t> med det </a:t>
          </a:r>
          <a:r>
            <a:rPr lang="en-US" b="0" err="1">
              <a:latin typeface="DM Sans Medium"/>
            </a:rPr>
            <a:t>sexåriga</a:t>
          </a:r>
          <a:r>
            <a:rPr lang="en-US" b="0">
              <a:latin typeface="DM Sans Medium"/>
            </a:rPr>
            <a:t> </a:t>
          </a:r>
          <a:r>
            <a:rPr lang="en-US" b="0" err="1">
              <a:latin typeface="DM Sans Medium"/>
            </a:rPr>
            <a:t>programmet</a:t>
          </a:r>
          <a:r>
            <a:rPr lang="en-US" b="0">
              <a:latin typeface="DM Sans Medium"/>
            </a:rPr>
            <a:t> </a:t>
          </a:r>
          <a:r>
            <a:rPr lang="en-US" b="0" err="1"/>
            <a:t>fram</a:t>
          </a:r>
          <a:r>
            <a:rPr lang="en-US" b="0"/>
            <a:t> till T11</a:t>
          </a:r>
          <a:br>
            <a:rPr lang="en-US" b="0">
              <a:latin typeface="DM Sans Medium"/>
            </a:rPr>
          </a:br>
          <a:r>
            <a:rPr lang="en-US" b="0" err="1">
              <a:latin typeface="DM Sans Medium"/>
            </a:rPr>
            <a:t>Får</a:t>
          </a:r>
          <a:r>
            <a:rPr lang="en-US" b="0"/>
            <a:t> examen</a:t>
          </a:r>
          <a:r>
            <a:rPr lang="en-US" b="0">
              <a:latin typeface="DM Sans Medium"/>
            </a:rPr>
            <a:t> </a:t>
          </a:r>
          <a:r>
            <a:rPr lang="en-US" b="0" err="1">
              <a:latin typeface="DM Sans Medium"/>
            </a:rPr>
            <a:t>i</a:t>
          </a:r>
          <a:r>
            <a:rPr lang="en-US" b="0">
              <a:latin typeface="DM Sans Medium"/>
            </a:rPr>
            <a:t> 5,5-årigt</a:t>
          </a:r>
          <a:br>
            <a:rPr lang="en-US" b="0">
              <a:latin typeface="DM Sans Medium"/>
            </a:rPr>
          </a:br>
          <a:r>
            <a:rPr lang="en-US" b="0">
              <a:latin typeface="DM Sans Medium"/>
            </a:rPr>
            <a:t>Kan</a:t>
          </a:r>
          <a:r>
            <a:rPr lang="en-US" b="0"/>
            <a:t> </a:t>
          </a:r>
          <a:r>
            <a:rPr lang="en-US" b="0" err="1"/>
            <a:t>söka</a:t>
          </a:r>
          <a:r>
            <a:rPr lang="en-US" b="0"/>
            <a:t> AT</a:t>
          </a:r>
          <a:r>
            <a:rPr lang="en-US" b="0">
              <a:latin typeface="DM Sans Medium"/>
            </a:rPr>
            <a:t> </a:t>
          </a:r>
          <a:endParaRPr lang="sv-SE" b="0"/>
        </a:p>
      </dgm:t>
    </dgm:pt>
    <dgm:pt modelId="{AA731096-B492-42EE-A0FB-13AA1FDDD6E7}" type="parTrans" cxnId="{6A4D34E3-C545-4A55-AEFD-2F0146A42F58}">
      <dgm:prSet/>
      <dgm:spPr/>
      <dgm:t>
        <a:bodyPr/>
        <a:lstStyle/>
        <a:p>
          <a:endParaRPr lang="sv-SE"/>
        </a:p>
      </dgm:t>
    </dgm:pt>
    <dgm:pt modelId="{8FAFBA5F-A879-430F-9FD1-0266480B76BE}" type="sibTrans" cxnId="{6A4D34E3-C545-4A55-AEFD-2F0146A42F58}">
      <dgm:prSet/>
      <dgm:spPr/>
      <dgm:t>
        <a:bodyPr/>
        <a:lstStyle/>
        <a:p>
          <a:endParaRPr lang="sv-SE"/>
        </a:p>
      </dgm:t>
    </dgm:pt>
    <dgm:pt modelId="{848279B6-FCA5-4D72-8865-35B13A9F7971}" type="pres">
      <dgm:prSet presAssocID="{5DBBF7D8-5C38-4E2C-8357-C9DE0EBF4295}" presName="root" presStyleCnt="0">
        <dgm:presLayoutVars>
          <dgm:dir/>
          <dgm:resizeHandles val="exact"/>
        </dgm:presLayoutVars>
      </dgm:prSet>
      <dgm:spPr/>
    </dgm:pt>
    <dgm:pt modelId="{1EDCD8A4-4956-47AC-A83B-A89B4B81D79C}" type="pres">
      <dgm:prSet presAssocID="{A5CDE18E-55ED-4DF6-B45B-2AAB334F2252}" presName="compNode" presStyleCnt="0"/>
      <dgm:spPr/>
    </dgm:pt>
    <dgm:pt modelId="{6193C22B-714A-407B-9896-5B337B545527}" type="pres">
      <dgm:prSet presAssocID="{A5CDE18E-55ED-4DF6-B45B-2AAB334F2252}" presName="bgRect" presStyleLbl="bgShp" presStyleIdx="0" presStyleCnt="2"/>
      <dgm:spPr/>
    </dgm:pt>
    <dgm:pt modelId="{19027EB1-12AF-4B1C-AF20-534B07BA57BE}" type="pres">
      <dgm:prSet presAssocID="{A5CDE18E-55ED-4DF6-B45B-2AAB334F225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31D8A04E-FDFB-48A3-9FA8-F74364E363DD}" type="pres">
      <dgm:prSet presAssocID="{A5CDE18E-55ED-4DF6-B45B-2AAB334F2252}" presName="spaceRect" presStyleCnt="0"/>
      <dgm:spPr/>
    </dgm:pt>
    <dgm:pt modelId="{0D16889B-C9D6-4156-B0CD-20CC097FD5D4}" type="pres">
      <dgm:prSet presAssocID="{A5CDE18E-55ED-4DF6-B45B-2AAB334F2252}" presName="parTx" presStyleLbl="revTx" presStyleIdx="0" presStyleCnt="2">
        <dgm:presLayoutVars>
          <dgm:chMax val="0"/>
          <dgm:chPref val="0"/>
        </dgm:presLayoutVars>
      </dgm:prSet>
      <dgm:spPr/>
    </dgm:pt>
    <dgm:pt modelId="{4E5164C8-6951-41BC-807D-C8A721B55081}" type="pres">
      <dgm:prSet presAssocID="{0EF4ECF5-C815-4DEA-BC51-C5405BC944E8}" presName="sibTrans" presStyleCnt="0"/>
      <dgm:spPr/>
    </dgm:pt>
    <dgm:pt modelId="{0CCC83E1-2E80-4C6B-9C36-A16561BF4678}" type="pres">
      <dgm:prSet presAssocID="{6BC33D5A-AFDE-4EE8-9758-3DF942861A93}" presName="compNode" presStyleCnt="0"/>
      <dgm:spPr/>
    </dgm:pt>
    <dgm:pt modelId="{098CEE42-5A5B-45F9-A795-392C30EB944C}" type="pres">
      <dgm:prSet presAssocID="{6BC33D5A-AFDE-4EE8-9758-3DF942861A93}" presName="bgRect" presStyleLbl="bgShp" presStyleIdx="1" presStyleCnt="2" custScaleY="95769"/>
      <dgm:spPr/>
    </dgm:pt>
    <dgm:pt modelId="{69792B1E-6DB3-4D7C-AAE8-1B41D6B78560}" type="pres">
      <dgm:prSet presAssocID="{6BC33D5A-AFDE-4EE8-9758-3DF942861A9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EBB7EFF3-591F-49C2-9AE4-9D5984756CCA}" type="pres">
      <dgm:prSet presAssocID="{6BC33D5A-AFDE-4EE8-9758-3DF942861A93}" presName="spaceRect" presStyleCnt="0"/>
      <dgm:spPr/>
    </dgm:pt>
    <dgm:pt modelId="{96C2578C-623F-423A-B129-5189A7572C1D}" type="pres">
      <dgm:prSet presAssocID="{6BC33D5A-AFDE-4EE8-9758-3DF942861A9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E904A7A-F238-274A-8573-A4D1A71EA9E8}" type="presOf" srcId="{6BC33D5A-AFDE-4EE8-9758-3DF942861A93}" destId="{96C2578C-623F-423A-B129-5189A7572C1D}" srcOrd="0" destOrd="0" presId="urn:microsoft.com/office/officeart/2018/2/layout/IconVerticalSolidList"/>
    <dgm:cxn modelId="{A15A3BC0-687F-4604-8FF4-21BDFDEF4984}" srcId="{5DBBF7D8-5C38-4E2C-8357-C9DE0EBF4295}" destId="{A5CDE18E-55ED-4DF6-B45B-2AAB334F2252}" srcOrd="0" destOrd="0" parTransId="{2DC3C551-8972-4FAD-83F5-E7ADDE3C3A29}" sibTransId="{0EF4ECF5-C815-4DEA-BC51-C5405BC944E8}"/>
    <dgm:cxn modelId="{6A4D34E3-C545-4A55-AEFD-2F0146A42F58}" srcId="{5DBBF7D8-5C38-4E2C-8357-C9DE0EBF4295}" destId="{6BC33D5A-AFDE-4EE8-9758-3DF942861A93}" srcOrd="1" destOrd="0" parTransId="{AA731096-B492-42EE-A0FB-13AA1FDDD6E7}" sibTransId="{8FAFBA5F-A879-430F-9FD1-0266480B76BE}"/>
    <dgm:cxn modelId="{EE40A0E4-4AE2-E840-AA18-102E83987506}" type="presOf" srcId="{A5CDE18E-55ED-4DF6-B45B-2AAB334F2252}" destId="{0D16889B-C9D6-4156-B0CD-20CC097FD5D4}" srcOrd="0" destOrd="0" presId="urn:microsoft.com/office/officeart/2018/2/layout/IconVerticalSolidList"/>
    <dgm:cxn modelId="{983CDFFA-C77F-324F-A8A6-94A4E66CE1F5}" type="presOf" srcId="{5DBBF7D8-5C38-4E2C-8357-C9DE0EBF4295}" destId="{848279B6-FCA5-4D72-8865-35B13A9F7971}" srcOrd="0" destOrd="0" presId="urn:microsoft.com/office/officeart/2018/2/layout/IconVerticalSolidList"/>
    <dgm:cxn modelId="{138730F8-3CFE-1E46-9F23-0E65744C67B2}" type="presParOf" srcId="{848279B6-FCA5-4D72-8865-35B13A9F7971}" destId="{1EDCD8A4-4956-47AC-A83B-A89B4B81D79C}" srcOrd="0" destOrd="0" presId="urn:microsoft.com/office/officeart/2018/2/layout/IconVerticalSolidList"/>
    <dgm:cxn modelId="{45B89645-7EAA-644D-9E3D-E67542983564}" type="presParOf" srcId="{1EDCD8A4-4956-47AC-A83B-A89B4B81D79C}" destId="{6193C22B-714A-407B-9896-5B337B545527}" srcOrd="0" destOrd="0" presId="urn:microsoft.com/office/officeart/2018/2/layout/IconVerticalSolidList"/>
    <dgm:cxn modelId="{A24675A1-D0C2-4F45-B43B-26F062405E38}" type="presParOf" srcId="{1EDCD8A4-4956-47AC-A83B-A89B4B81D79C}" destId="{19027EB1-12AF-4B1C-AF20-534B07BA57BE}" srcOrd="1" destOrd="0" presId="urn:microsoft.com/office/officeart/2018/2/layout/IconVerticalSolidList"/>
    <dgm:cxn modelId="{14827E17-A929-834D-9075-D6FB1D8D5FCA}" type="presParOf" srcId="{1EDCD8A4-4956-47AC-A83B-A89B4B81D79C}" destId="{31D8A04E-FDFB-48A3-9FA8-F74364E363DD}" srcOrd="2" destOrd="0" presId="urn:microsoft.com/office/officeart/2018/2/layout/IconVerticalSolidList"/>
    <dgm:cxn modelId="{13CEB1A0-EF9A-DA4A-AE8A-7113D9C26AD2}" type="presParOf" srcId="{1EDCD8A4-4956-47AC-A83B-A89B4B81D79C}" destId="{0D16889B-C9D6-4156-B0CD-20CC097FD5D4}" srcOrd="3" destOrd="0" presId="urn:microsoft.com/office/officeart/2018/2/layout/IconVerticalSolidList"/>
    <dgm:cxn modelId="{236C4B24-AA87-714D-A6A4-091A43F4B635}" type="presParOf" srcId="{848279B6-FCA5-4D72-8865-35B13A9F7971}" destId="{4E5164C8-6951-41BC-807D-C8A721B55081}" srcOrd="1" destOrd="0" presId="urn:microsoft.com/office/officeart/2018/2/layout/IconVerticalSolidList"/>
    <dgm:cxn modelId="{801161B4-D851-F54E-86BE-E668E094C3B2}" type="presParOf" srcId="{848279B6-FCA5-4D72-8865-35B13A9F7971}" destId="{0CCC83E1-2E80-4C6B-9C36-A16561BF4678}" srcOrd="2" destOrd="0" presId="urn:microsoft.com/office/officeart/2018/2/layout/IconVerticalSolidList"/>
    <dgm:cxn modelId="{44AC83C8-8C75-E941-8997-17E8DDD199A7}" type="presParOf" srcId="{0CCC83E1-2E80-4C6B-9C36-A16561BF4678}" destId="{098CEE42-5A5B-45F9-A795-392C30EB944C}" srcOrd="0" destOrd="0" presId="urn:microsoft.com/office/officeart/2018/2/layout/IconVerticalSolidList"/>
    <dgm:cxn modelId="{14D2D583-4D8F-C745-B737-FF222A14625D}" type="presParOf" srcId="{0CCC83E1-2E80-4C6B-9C36-A16561BF4678}" destId="{69792B1E-6DB3-4D7C-AAE8-1B41D6B78560}" srcOrd="1" destOrd="0" presId="urn:microsoft.com/office/officeart/2018/2/layout/IconVerticalSolidList"/>
    <dgm:cxn modelId="{A6A5E0E8-25F1-9340-BA9E-B4BEF13496B2}" type="presParOf" srcId="{0CCC83E1-2E80-4C6B-9C36-A16561BF4678}" destId="{EBB7EFF3-591F-49C2-9AE4-9D5984756CCA}" srcOrd="2" destOrd="0" presId="urn:microsoft.com/office/officeart/2018/2/layout/IconVerticalSolidList"/>
    <dgm:cxn modelId="{C9FE742E-0AF8-374F-8A1C-3492E20478E0}" type="presParOf" srcId="{0CCC83E1-2E80-4C6B-9C36-A16561BF4678}" destId="{96C2578C-623F-423A-B129-5189A7572C1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3C22B-714A-407B-9896-5B337B545527}">
      <dsp:nvSpPr>
        <dsp:cNvPr id="0" name=""/>
        <dsp:cNvSpPr/>
      </dsp:nvSpPr>
      <dsp:spPr>
        <a:xfrm>
          <a:off x="0" y="59235"/>
          <a:ext cx="4432800" cy="119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27EB1-12AF-4B1C-AF20-534B07BA57BE}">
      <dsp:nvSpPr>
        <dsp:cNvPr id="0" name=""/>
        <dsp:cNvSpPr/>
      </dsp:nvSpPr>
      <dsp:spPr>
        <a:xfrm>
          <a:off x="360936" y="327701"/>
          <a:ext cx="656248" cy="656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6889B-C9D6-4156-B0CD-20CC097FD5D4}">
      <dsp:nvSpPr>
        <dsp:cNvPr id="0" name=""/>
        <dsp:cNvSpPr/>
      </dsp:nvSpPr>
      <dsp:spPr>
        <a:xfrm>
          <a:off x="1378121" y="59235"/>
          <a:ext cx="3054678" cy="119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78" tIns="126278" rIns="126278" bIns="12627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DM Sans Medium"/>
            </a:rPr>
            <a:t>Man</a:t>
          </a:r>
          <a:r>
            <a:rPr lang="en-US" sz="1400" kern="1200"/>
            <a:t> tar examen </a:t>
          </a:r>
          <a:r>
            <a:rPr lang="en-US" sz="1400" kern="1200" err="1"/>
            <a:t>i</a:t>
          </a:r>
          <a:r>
            <a:rPr lang="en-US" sz="1400" kern="1200"/>
            <a:t> 5,5-årigt program</a:t>
          </a:r>
          <a:r>
            <a:rPr lang="en-US" sz="1400" kern="1200">
              <a:latin typeface="DM Sans Medium"/>
            </a:rPr>
            <a:t>!</a:t>
          </a:r>
        </a:p>
      </dsp:txBody>
      <dsp:txXfrm>
        <a:off x="1378121" y="59235"/>
        <a:ext cx="3054678" cy="1193179"/>
      </dsp:txXfrm>
    </dsp:sp>
    <dsp:sp modelId="{098CEE42-5A5B-45F9-A795-392C30EB944C}">
      <dsp:nvSpPr>
        <dsp:cNvPr id="0" name=""/>
        <dsp:cNvSpPr/>
      </dsp:nvSpPr>
      <dsp:spPr>
        <a:xfrm>
          <a:off x="0" y="1479682"/>
          <a:ext cx="4432800" cy="10943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92B1E-6DB3-4D7C-AAE8-1B41D6B78560}">
      <dsp:nvSpPr>
        <dsp:cNvPr id="0" name=""/>
        <dsp:cNvSpPr/>
      </dsp:nvSpPr>
      <dsp:spPr>
        <a:xfrm>
          <a:off x="360936" y="1698732"/>
          <a:ext cx="656248" cy="656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2578C-623F-423A-B129-5189A7572C1D}">
      <dsp:nvSpPr>
        <dsp:cNvPr id="0" name=""/>
        <dsp:cNvSpPr/>
      </dsp:nvSpPr>
      <dsp:spPr>
        <a:xfrm>
          <a:off x="1378121" y="1455509"/>
          <a:ext cx="3054678" cy="119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78" tIns="126278" rIns="126278" bIns="12627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latin typeface="DM Sans Medium"/>
            </a:rPr>
            <a:t>Man</a:t>
          </a:r>
          <a:r>
            <a:rPr lang="en-US" sz="1400" b="0" kern="1200"/>
            <a:t> </a:t>
          </a:r>
          <a:r>
            <a:rPr lang="en-US" sz="1400" b="0" kern="1200" err="1"/>
            <a:t>läser</a:t>
          </a:r>
          <a:r>
            <a:rPr lang="en-US" sz="1400" b="0" kern="1200"/>
            <a:t> </a:t>
          </a:r>
          <a:r>
            <a:rPr lang="en-US" sz="1400" b="0" kern="1200" err="1">
              <a:latin typeface="DM Sans Medium"/>
            </a:rPr>
            <a:t>kurserna</a:t>
          </a:r>
          <a:r>
            <a:rPr lang="en-US" sz="1400" b="0" kern="1200">
              <a:latin typeface="DM Sans Medium"/>
            </a:rPr>
            <a:t> med det </a:t>
          </a:r>
          <a:r>
            <a:rPr lang="en-US" sz="1400" b="0" kern="1200" err="1">
              <a:latin typeface="DM Sans Medium"/>
            </a:rPr>
            <a:t>sexåriga</a:t>
          </a:r>
          <a:r>
            <a:rPr lang="en-US" sz="1400" b="0" kern="1200">
              <a:latin typeface="DM Sans Medium"/>
            </a:rPr>
            <a:t> </a:t>
          </a:r>
          <a:r>
            <a:rPr lang="en-US" sz="1400" b="0" kern="1200" err="1">
              <a:latin typeface="DM Sans Medium"/>
            </a:rPr>
            <a:t>programmet</a:t>
          </a:r>
          <a:r>
            <a:rPr lang="en-US" sz="1400" b="0" kern="1200">
              <a:latin typeface="DM Sans Medium"/>
            </a:rPr>
            <a:t> </a:t>
          </a:r>
          <a:r>
            <a:rPr lang="en-US" sz="1400" b="0" kern="1200" err="1"/>
            <a:t>fram</a:t>
          </a:r>
          <a:r>
            <a:rPr lang="en-US" sz="1400" b="0" kern="1200"/>
            <a:t> till T11</a:t>
          </a:r>
          <a:br>
            <a:rPr lang="en-US" sz="1400" b="0" kern="1200">
              <a:latin typeface="DM Sans Medium"/>
            </a:rPr>
          </a:br>
          <a:r>
            <a:rPr lang="en-US" sz="1400" b="0" kern="1200" err="1">
              <a:latin typeface="DM Sans Medium"/>
            </a:rPr>
            <a:t>Får</a:t>
          </a:r>
          <a:r>
            <a:rPr lang="en-US" sz="1400" b="0" kern="1200"/>
            <a:t> examen</a:t>
          </a:r>
          <a:r>
            <a:rPr lang="en-US" sz="1400" b="0" kern="1200">
              <a:latin typeface="DM Sans Medium"/>
            </a:rPr>
            <a:t> </a:t>
          </a:r>
          <a:r>
            <a:rPr lang="en-US" sz="1400" b="0" kern="1200" err="1">
              <a:latin typeface="DM Sans Medium"/>
            </a:rPr>
            <a:t>i</a:t>
          </a:r>
          <a:r>
            <a:rPr lang="en-US" sz="1400" b="0" kern="1200">
              <a:latin typeface="DM Sans Medium"/>
            </a:rPr>
            <a:t> 5,5-årigt</a:t>
          </a:r>
          <a:br>
            <a:rPr lang="en-US" sz="1400" b="0" kern="1200">
              <a:latin typeface="DM Sans Medium"/>
            </a:rPr>
          </a:br>
          <a:r>
            <a:rPr lang="en-US" sz="1400" b="0" kern="1200">
              <a:latin typeface="DM Sans Medium"/>
            </a:rPr>
            <a:t>Kan</a:t>
          </a:r>
          <a:r>
            <a:rPr lang="en-US" sz="1400" b="0" kern="1200"/>
            <a:t> </a:t>
          </a:r>
          <a:r>
            <a:rPr lang="en-US" sz="1400" b="0" kern="1200" err="1"/>
            <a:t>söka</a:t>
          </a:r>
          <a:r>
            <a:rPr lang="en-US" sz="1400" b="0" kern="1200"/>
            <a:t> AT</a:t>
          </a:r>
          <a:r>
            <a:rPr lang="en-US" sz="1400" b="0" kern="1200">
              <a:latin typeface="DM Sans Medium"/>
            </a:rPr>
            <a:t> </a:t>
          </a:r>
          <a:endParaRPr lang="sv-SE" sz="1400" b="0" kern="1200"/>
        </a:p>
      </dsp:txBody>
      <dsp:txXfrm>
        <a:off x="1378121" y="1455509"/>
        <a:ext cx="3054678" cy="1193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57300"/>
            <a:ext cx="7772400" cy="857250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sv-SE" noProof="0"/>
              <a:t>Klicka här för att ändra mall för rubrikformat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35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</a:p>
        </p:txBody>
      </p:sp>
      <p:pic>
        <p:nvPicPr>
          <p:cNvPr id="3088" name="Picture 16" descr="KI-Logo_rgb.tif       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6" y="200026"/>
            <a:ext cx="2466975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781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619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679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9750" y="1590675"/>
            <a:ext cx="3810000" cy="30861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1590675"/>
            <a:ext cx="3810000" cy="30861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6618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9108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440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106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658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533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E932089-4B60-997F-1556-AFC32E41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625DCC80-084E-4AB6-9121-2894F903773A}" type="datetime4">
              <a:rPr lang="sv-SE" smtClean="0"/>
              <a:pPr/>
              <a:t>13 maj 2024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E61809-D4AE-3513-8292-B4E6C292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983" y="5310172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5A8F9B-CA64-77A4-A2D1-92138346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7707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369050" y="790575"/>
            <a:ext cx="1943100" cy="38862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9750" y="790575"/>
            <a:ext cx="5676900" cy="3886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556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DD7F2B-4D4B-452C-8366-967232B9551F}" type="datetime4">
              <a:rPr lang="sv-SE" smtClean="0"/>
              <a:t>13 maj 2024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BBC55AFF-EEAC-CC84-7EDE-436AC101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99858-5981-43EC-9938-BED63F28F62D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Klicka på första eller andra ikonen i den andra raden av ikoner för att infoga en bild.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625DCC80-084E-4AB6-9121-2894F903773A}" type="datetime4">
              <a:rPr lang="sv-SE" smtClean="0"/>
              <a:pPr/>
              <a:t>13 maj 2024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23604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D2BA1C-0344-BC2E-84D4-95E7F2FD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D5F58E-AAB0-413F-8AAB-C3EC46A63657}" type="datetime4">
              <a:rPr lang="sv-SE" smtClean="0"/>
              <a:t>13 maj 2024</a:t>
            </a:fld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b="0" i="0" u="none" strike="noStrike" baseline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372DAC4F-41A4-C8F3-1E26-84893299D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412174-C007-4F10-9AE9-98503DE23BF0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/>
              <a:t>Klicka på första eller andra ikonen i den andra raden av ikoner för att infoga en bild.</a:t>
            </a:r>
            <a:endParaRPr lang="en-GB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Klicka på första eller andra ikonen i den andra raden av ikoner för att infoga en bild.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D069920A-1206-9BEB-B428-2FE026E7B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3DD2E-EA12-46D7-A9EE-CEEB1AFF2C18}" type="datetime4">
              <a:rPr lang="sv-SE" smtClean="0"/>
              <a:t>13 maj 2024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Klicka på första eller andra ikonen i den andra raden av ikoner för att infoga en bild.</a:t>
            </a:r>
            <a:endParaRPr lang="en-GB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/>
              <a:t>Klicka på första eller andra ikonen i den andra raden av ikoner för att infoga en bild.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625DCC80-084E-4AB6-9121-2894F903773A}" type="datetime4">
              <a:rPr lang="sv-SE" smtClean="0"/>
              <a:pPr/>
              <a:t>13 maj 2024</a:t>
            </a:fld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73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KI-Logo_rgb.tif       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6" y="136922"/>
            <a:ext cx="17272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790575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590675"/>
            <a:ext cx="77724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4857750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>
                <a:solidFill>
                  <a:schemeClr val="bg2"/>
                </a:solidFill>
                <a:latin typeface="+mn-lt"/>
              </a:defRPr>
            </a:lvl1pPr>
          </a:lstStyle>
          <a:p>
            <a:fld id="{A8778368-06DA-2A47-89C0-0271CB437DD2}" type="datetimeFigureOut">
              <a:rPr lang="sv-SE" smtClean="0"/>
              <a:t>2024-05-13</a:t>
            </a:fld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4857750"/>
            <a:ext cx="28956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chemeClr val="bg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4857750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 b="1">
                <a:solidFill>
                  <a:schemeClr val="bg2"/>
                </a:solidFill>
                <a:latin typeface="+mn-lt"/>
              </a:defRPr>
            </a:lvl1pPr>
          </a:lstStyle>
          <a:p>
            <a:fld id="{1524CC64-283C-3E45-9253-9AD3F43A1E20}" type="slidenum">
              <a:rPr lang="sv-SE" smtClean="0"/>
              <a:t>‹#›</a:t>
            </a:fld>
            <a:endParaRPr lang="sv-S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33400" y="4800600"/>
            <a:ext cx="8305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sz="1350"/>
          </a:p>
        </p:txBody>
      </p:sp>
    </p:spTree>
    <p:extLst>
      <p:ext uri="{BB962C8B-B14F-4D97-AF65-F5344CB8AC3E}">
        <p14:creationId xmlns:p14="http://schemas.microsoft.com/office/powerpoint/2010/main" val="22775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1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à"/>
        <a:defRPr>
          <a:solidFill>
            <a:schemeClr val="tx1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1200">
          <a:solidFill>
            <a:schemeClr val="accent1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à"/>
        <a:defRPr sz="105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5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5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education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tbildning.ki.se/studieuppehall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0195B-8A87-0659-1403-6E7233781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121" y="118133"/>
            <a:ext cx="7772400" cy="962028"/>
          </a:xfrm>
        </p:spPr>
        <p:txBody>
          <a:bodyPr/>
          <a:lstStyle/>
          <a:p>
            <a:r>
              <a:rPr lang="sv-SE" sz="2800"/>
              <a:t>Informationsmöte 7</a:t>
            </a:r>
            <a:br>
              <a:rPr lang="sv-SE" sz="2800"/>
            </a:br>
            <a:r>
              <a:rPr lang="sv-SE" sz="2800"/>
              <a:t>Avveckling 5,5-årigt program VT24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4D2C54-6FB1-D0FC-01BE-847D5965E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837" y="1922327"/>
            <a:ext cx="3681344" cy="1413155"/>
          </a:xfrm>
          <a:ln>
            <a:solidFill>
              <a:schemeClr val="bg1"/>
            </a:solidFill>
          </a:ln>
        </p:spPr>
        <p:txBody>
          <a:bodyPr/>
          <a:lstStyle/>
          <a:p>
            <a:pPr>
              <a:buClr>
                <a:srgbClr val="FFFFFF"/>
              </a:buClr>
            </a:pPr>
            <a:r>
              <a:rPr lang="sv-SE" b="1" dirty="0">
                <a:solidFill>
                  <a:schemeClr val="bg1"/>
                </a:solidFill>
                <a:latin typeface="Arial"/>
                <a:cs typeface="Arial"/>
              </a:rPr>
              <a:t>Mötesinnehåll</a:t>
            </a:r>
          </a:p>
          <a:p>
            <a:pPr marL="285750" indent="-285750" algn="l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sv-SE" sz="1400" b="0" i="0" u="none" strike="noStrike" dirty="0">
                <a:solidFill>
                  <a:schemeClr val="bg1"/>
                </a:solidFill>
                <a:effectLst/>
                <a:latin typeface="Arial"/>
                <a:cs typeface="Arial"/>
              </a:rPr>
              <a:t>Vad du behöver tänka på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​</a:t>
            </a:r>
            <a:endParaRPr lang="sv-SE" dirty="0">
              <a:solidFill>
                <a:schemeClr val="bg1"/>
              </a:solidFill>
              <a:latin typeface="Arial"/>
              <a:cs typeface="Arial"/>
            </a:endParaRP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SE" sz="1400" b="0" i="0" u="none" strike="noStrike" dirty="0">
                <a:solidFill>
                  <a:schemeClr val="bg1"/>
                </a:solidFill>
                <a:effectLst/>
                <a:latin typeface="Arial"/>
                <a:cs typeface="Arial"/>
              </a:rPr>
              <a:t>Examinationstillfällen när kurs har gått sista gången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​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 </a:t>
            </a:r>
            <a:endParaRPr lang="en-US" sz="1400" b="0" i="0" dirty="0">
              <a:solidFill>
                <a:schemeClr val="bg1"/>
              </a:solidFill>
              <a:effectLst/>
              <a:latin typeface="Arial"/>
              <a:cs typeface="Arial"/>
            </a:endParaRP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SE" sz="1400" dirty="0">
                <a:solidFill>
                  <a:schemeClr val="bg1"/>
                </a:solidFill>
                <a:latin typeface="Arial"/>
                <a:cs typeface="Arial"/>
              </a:rPr>
              <a:t>Avveckling av kurser t7-t11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0E71735-C7A9-574F-350F-E80DC599C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820" y="1315159"/>
            <a:ext cx="3996083" cy="169959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Underrubrik 2">
            <a:extLst>
              <a:ext uri="{FF2B5EF4-FFF2-40B4-BE49-F238E27FC236}">
                <a16:creationId xmlns:a16="http://schemas.microsoft.com/office/drawing/2014/main" id="{E12AF809-1539-3FEE-BB2B-41BA3F22AC45}"/>
              </a:ext>
            </a:extLst>
          </p:cNvPr>
          <p:cNvSpPr txBox="1">
            <a:spLocks/>
          </p:cNvSpPr>
          <p:nvPr/>
        </p:nvSpPr>
        <p:spPr bwMode="auto">
          <a:xfrm>
            <a:off x="5487529" y="3738730"/>
            <a:ext cx="3489785" cy="128421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None/>
              <a:defRPr sz="1800" spc="-2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sv-SE" sz="1400" dirty="0"/>
              <a:t>Ange ditt fullständiga namn </a:t>
            </a:r>
            <a:r>
              <a:rPr lang="en-US" sz="1400" dirty="0"/>
              <a:t>​</a:t>
            </a:r>
          </a:p>
          <a:p>
            <a:pPr algn="r"/>
            <a:r>
              <a:rPr lang="sv-SE" sz="1400" dirty="0"/>
              <a:t>Chatten är för allmänna frågor,  så skriv till ”</a:t>
            </a:r>
            <a:r>
              <a:rPr lang="sv-SE" sz="1400" dirty="0" err="1"/>
              <a:t>Everyone</a:t>
            </a:r>
            <a:r>
              <a:rPr lang="sv-SE" sz="1400" dirty="0"/>
              <a:t>”</a:t>
            </a:r>
          </a:p>
          <a:p>
            <a:pPr algn="r"/>
            <a:r>
              <a:rPr lang="sv-SE" sz="1400" dirty="0"/>
              <a:t>För personliga frågor hänvisas till studievägledare, mejla dem efter mötet</a:t>
            </a:r>
          </a:p>
        </p:txBody>
      </p:sp>
    </p:spTree>
    <p:extLst>
      <p:ext uri="{BB962C8B-B14F-4D97-AF65-F5344CB8AC3E}">
        <p14:creationId xmlns:p14="http://schemas.microsoft.com/office/powerpoint/2010/main" val="1099428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ECE49-685D-E1E7-800B-0918CA6EC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8632045" cy="85725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/>
              <a:t>Från </a:t>
            </a:r>
            <a:r>
              <a:rPr lang="en-US"/>
              <a:t>t7 </a:t>
            </a:r>
            <a:r>
              <a:rPr lang="en-US" err="1"/>
              <a:t>och</a:t>
            </a:r>
            <a:r>
              <a:rPr lang="en-US"/>
              <a:t> </a:t>
            </a:r>
            <a:r>
              <a:rPr lang="en-US" err="1"/>
              <a:t>framåt</a:t>
            </a:r>
            <a:r>
              <a:rPr lang="en-US"/>
              <a:t> (under </a:t>
            </a:r>
            <a:r>
              <a:rPr lang="en-US" err="1"/>
              <a:t>tre</a:t>
            </a:r>
            <a:r>
              <a:rPr lang="en-US"/>
              <a:t> </a:t>
            </a:r>
            <a:r>
              <a:rPr lang="en-US" err="1"/>
              <a:t>års</a:t>
            </a:r>
            <a:r>
              <a:rPr lang="en-US"/>
              <a:t> </a:t>
            </a:r>
            <a:r>
              <a:rPr lang="en-US" err="1"/>
              <a:t>tid</a:t>
            </a:r>
            <a:r>
              <a:rPr lang="en-US"/>
              <a:t>)</a:t>
            </a:r>
            <a:endParaRPr lang="sv-SE"/>
          </a:p>
        </p:txBody>
      </p:sp>
      <p:sp>
        <p:nvSpPr>
          <p:cNvPr id="91" name="Platshållare för innehåll 90">
            <a:extLst>
              <a:ext uri="{FF2B5EF4-FFF2-40B4-BE49-F238E27FC236}">
                <a16:creationId xmlns:a16="http://schemas.microsoft.com/office/drawing/2014/main" id="{A0232CE0-5FDF-209F-8E7C-B02CE78E1BD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46490" y="1035330"/>
            <a:ext cx="4170039" cy="2703007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sv-SE"/>
              <a:t>Gäller fr o m </a:t>
            </a:r>
            <a:br>
              <a:rPr lang="sv-SE"/>
            </a:br>
            <a:r>
              <a:rPr lang="sv-SE" b="1"/>
              <a:t>att man gått termin 6</a:t>
            </a:r>
            <a:r>
              <a:rPr lang="sv-SE"/>
              <a:t> </a:t>
            </a:r>
            <a:br>
              <a:rPr lang="sv-SE"/>
            </a:br>
            <a:r>
              <a:rPr lang="sv-SE"/>
              <a:t>(och är klar med DSM2 och IDT)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Gäller oavsett skäl till uppehåll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E5A6A2-03AE-927B-DD92-F2FD49219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500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D246386-54F3-A4CB-10E3-637D033B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4788233"/>
            <a:ext cx="19050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F6A99858-5981-43EC-9938-BED63F28F62D}" type="datetime4">
              <a:rPr lang="sv-SE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13 maj 2024</a:t>
            </a:fld>
            <a:endParaRPr lang="sv-SE" sz="50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791578E-5F70-1702-EFBC-A4A713A73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4788233"/>
            <a:ext cx="6858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719C98C6-00F0-4387-A9BA-FB521E0564CA}" type="slidenum">
              <a:rPr lang="sv-SE" sz="50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sv-SE" sz="500"/>
          </a:p>
        </p:txBody>
      </p:sp>
      <p:graphicFrame>
        <p:nvGraphicFramePr>
          <p:cNvPr id="9" name="Platshållare för innehåll 2">
            <a:extLst>
              <a:ext uri="{FF2B5EF4-FFF2-40B4-BE49-F238E27FC236}">
                <a16:creationId xmlns:a16="http://schemas.microsoft.com/office/drawing/2014/main" id="{1F103180-57BB-416C-2E85-8E719E5C2F7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93213661"/>
              </p:ext>
            </p:extLst>
          </p:nvPr>
        </p:nvGraphicFramePr>
        <p:xfrm>
          <a:off x="4407047" y="868991"/>
          <a:ext cx="4432800" cy="2707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22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5F93047-EC95-5B87-FEDD-7035DA2FE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8632045" cy="857250"/>
          </a:xfrm>
        </p:spPr>
        <p:txBody>
          <a:bodyPr wrap="square" anchor="t">
            <a:normAutofit/>
          </a:bodyPr>
          <a:lstStyle/>
          <a:p>
            <a:r>
              <a:rPr lang="en-US" err="1"/>
              <a:t>Möjligheter</a:t>
            </a:r>
            <a:r>
              <a:rPr lang="en-US"/>
              <a:t> </a:t>
            </a:r>
            <a:r>
              <a:rPr lang="en-US" err="1"/>
              <a:t>och</a:t>
            </a:r>
            <a:r>
              <a:rPr lang="en-US"/>
              <a:t> </a:t>
            </a:r>
            <a:r>
              <a:rPr lang="en-US" err="1"/>
              <a:t>begränsningar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BF7BBA-5561-CF0B-9059-EB46CE9A8F5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56774" y="970342"/>
            <a:ext cx="8232322" cy="3817891"/>
          </a:xfrm>
        </p:spPr>
        <p:txBody>
          <a:bodyPr wrap="square" anchor="t"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err="1">
                <a:ea typeface="+mn-lt"/>
                <a:cs typeface="+mn-lt"/>
              </a:rPr>
              <a:t>Möjligheten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finns</a:t>
            </a:r>
            <a:r>
              <a:rPr lang="en-US">
                <a:ea typeface="+mn-lt"/>
                <a:cs typeface="+mn-lt"/>
              </a:rPr>
              <a:t> under </a:t>
            </a:r>
            <a:r>
              <a:rPr lang="en-US" err="1">
                <a:ea typeface="+mn-lt"/>
                <a:cs typeface="+mn-lt"/>
              </a:rPr>
              <a:t>lång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tid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efter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varje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kurs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gått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sista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gång</a:t>
            </a:r>
            <a:r>
              <a:rPr lang="en-US">
                <a:ea typeface="+mn-lt"/>
                <a:cs typeface="+mn-lt"/>
              </a:rPr>
              <a:t> (3 </a:t>
            </a:r>
            <a:r>
              <a:rPr lang="en-US" err="1">
                <a:ea typeface="+mn-lt"/>
                <a:cs typeface="+mn-lt"/>
              </a:rPr>
              <a:t>år</a:t>
            </a:r>
            <a:r>
              <a:rPr lang="en-US">
                <a:ea typeface="+mn-lt"/>
                <a:cs typeface="+mn-lt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>
                <a:ea typeface="+mn-lt"/>
                <a:cs typeface="+mn-lt"/>
              </a:rPr>
              <a:t>Sista </a:t>
            </a:r>
            <a:r>
              <a:rPr lang="en-US" err="1">
                <a:ea typeface="+mn-lt"/>
                <a:cs typeface="+mn-lt"/>
              </a:rPr>
              <a:t>möjlighet</a:t>
            </a:r>
            <a:r>
              <a:rPr lang="en-US">
                <a:ea typeface="+mn-lt"/>
                <a:cs typeface="+mn-lt"/>
              </a:rPr>
              <a:t> för examen i 5,5-årigt </a:t>
            </a:r>
            <a:r>
              <a:rPr lang="en-US" err="1">
                <a:ea typeface="+mn-lt"/>
                <a:cs typeface="+mn-lt"/>
              </a:rPr>
              <a:t>är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b="1" err="1">
                <a:ea typeface="+mn-lt"/>
                <a:cs typeface="+mn-lt"/>
              </a:rPr>
              <a:t>läsa</a:t>
            </a:r>
            <a:r>
              <a:rPr lang="en-US" b="1">
                <a:ea typeface="+mn-lt"/>
                <a:cs typeface="+mn-lt"/>
              </a:rPr>
              <a:t> T11 vt29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>
                <a:ea typeface="+mn-lt"/>
                <a:cs typeface="+mn-lt"/>
              </a:rPr>
              <a:t>Man </a:t>
            </a:r>
            <a:r>
              <a:rPr lang="en-US" err="1">
                <a:ea typeface="+mn-lt"/>
                <a:cs typeface="+mn-lt"/>
              </a:rPr>
              <a:t>måste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vara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behörig</a:t>
            </a:r>
            <a:r>
              <a:rPr lang="en-US">
                <a:ea typeface="+mn-lt"/>
                <a:cs typeface="+mn-lt"/>
              </a:rPr>
              <a:t> för </a:t>
            </a:r>
            <a:r>
              <a:rPr lang="en-US" err="1">
                <a:ea typeface="+mn-lt"/>
                <a:cs typeface="+mn-lt"/>
              </a:rPr>
              <a:t>uppflyttning</a:t>
            </a:r>
            <a:r>
              <a:rPr lang="en-US">
                <a:ea typeface="+mn-lt"/>
                <a:cs typeface="+mn-lt"/>
              </a:rPr>
              <a:t> 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err="1">
                <a:ea typeface="+mn-lt"/>
                <a:cs typeface="+mn-lt"/>
              </a:rPr>
              <a:t>behörighet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som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i</a:t>
            </a:r>
            <a:r>
              <a:rPr lang="en-US">
                <a:ea typeface="+mn-lt"/>
                <a:cs typeface="+mn-lt"/>
              </a:rPr>
              <a:t> 5,5-årigt (</a:t>
            </a:r>
            <a:r>
              <a:rPr lang="en-US" err="1">
                <a:ea typeface="+mn-lt"/>
                <a:cs typeface="+mn-lt"/>
              </a:rPr>
              <a:t>undantag</a:t>
            </a:r>
            <a:r>
              <a:rPr lang="en-US">
                <a:ea typeface="+mn-lt"/>
                <a:cs typeface="+mn-lt"/>
              </a:rPr>
              <a:t> t11, </a:t>
            </a:r>
            <a:r>
              <a:rPr lang="en-US" err="1">
                <a:ea typeface="+mn-lt"/>
                <a:cs typeface="+mn-lt"/>
              </a:rPr>
              <a:t>som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skärps</a:t>
            </a:r>
            <a:r>
              <a:rPr lang="en-US">
                <a:ea typeface="+mn-lt"/>
                <a:cs typeface="+mn-lt"/>
              </a:rPr>
              <a:t>)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/>
          </a:p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7FFF2C-8132-8139-2930-99F68F10C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155777" cy="17145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500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BCE4236-1AFE-71C4-6C62-F173B3FC1B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4788233"/>
            <a:ext cx="19050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F6A99858-5981-43EC-9938-BED63F28F62D}" type="datetime4">
              <a:rPr lang="sv-SE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13 maj 2024</a:t>
            </a:fld>
            <a:endParaRPr lang="sv-SE" sz="50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FCA08C-4CBB-F7FC-D7B7-4FAE3546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4788233"/>
            <a:ext cx="6858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719C98C6-00F0-4387-A9BA-FB521E0564CA}" type="slidenum">
              <a:rPr lang="sv-SE" sz="500"/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sv-SE" sz="500"/>
          </a:p>
        </p:txBody>
      </p:sp>
      <p:pic>
        <p:nvPicPr>
          <p:cNvPr id="10" name="Bildobjekt 12">
            <a:extLst>
              <a:ext uri="{FF2B5EF4-FFF2-40B4-BE49-F238E27FC236}">
                <a16:creationId xmlns:a16="http://schemas.microsoft.com/office/drawing/2014/main" id="{9395E3CC-A770-C505-6F6E-8549D1F16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04" y="2101756"/>
            <a:ext cx="7805942" cy="114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96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374DC80A-100D-3328-01AF-731BF1F71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Behörighet inför kurser som läses med sexårigt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88F639-BD7D-D4BC-45D8-ED7EFB212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A3D9899-652A-E273-41A3-A6F9C2C2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9858-5981-43EC-9938-BED63F28F62D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F0E807-7333-61CB-2439-629B9426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98C6-00F0-4387-A9BA-FB521E0564CA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113C65C8-2A61-3DD1-0A51-632871F83E1C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57175" y="1787856"/>
            <a:ext cx="8631238" cy="251118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Om man </a:t>
            </a:r>
            <a:r>
              <a:rPr kumimoji="0" lang="sv-SE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inte hunnit bli behörig </a:t>
            </a:r>
            <a:r>
              <a:rPr kumimoji="0" lang="sv-SE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när sista </a:t>
            </a:r>
            <a:r>
              <a:rPr kumimoji="0" lang="sv-SE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</a:rPr>
              <a:t>omexamination</a:t>
            </a:r>
            <a:r>
              <a:rPr kumimoji="0" lang="sv-SE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i 5,5-årigt passerat (gäller fr o </a:t>
            </a:r>
            <a:r>
              <a:rPr lang="sv-SE">
                <a:solidFill>
                  <a:schemeClr val="tx1"/>
                </a:solidFill>
              </a:rPr>
              <a:t>m Klinisk medicin  t5, t6) kan man erbjudas möjlighet att avsluta kursen.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>
                <a:solidFill>
                  <a:schemeClr val="tx1"/>
                </a:solidFill>
              </a:rPr>
              <a:t>Då anges aktiviteter/examinationer som finns i motsvarande kurs i sexårigt.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 b="1">
              <a:solidFill>
                <a:schemeClr val="tx1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b="1">
                <a:solidFill>
                  <a:schemeClr val="tx1"/>
                </a:solidFill>
              </a:rPr>
              <a:t>Inga särskilda restuppgifter </a:t>
            </a:r>
            <a:r>
              <a:rPr lang="sv-SE">
                <a:solidFill>
                  <a:schemeClr val="tx1"/>
                </a:solidFill>
              </a:rPr>
              <a:t>skapas, så man kan behöva göra stora terminstentor (om man t ex saknar en DX).</a:t>
            </a:r>
            <a:endParaRPr kumimoji="0" lang="sv-SE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9928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7158D7-4D78-E628-B04A-817332BC7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8632045" cy="665019"/>
          </a:xfrm>
        </p:spPr>
        <p:txBody>
          <a:bodyPr/>
          <a:lstStyle/>
          <a:p>
            <a:r>
              <a:rPr lang="sv-SE" sz="2400"/>
              <a:t>Ytterligare förutsättningar och konsekvenser att känna till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029D11-6EF3-5747-0139-E2C53B1A2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775" y="900134"/>
            <a:ext cx="5704754" cy="3692886"/>
          </a:xfrm>
        </p:spPr>
        <p:txBody>
          <a:bodyPr/>
          <a:lstStyle/>
          <a:p>
            <a:r>
              <a:rPr lang="sv-SE" sz="1400">
                <a:ea typeface="+mn-lt"/>
                <a:cs typeface="+mn-lt"/>
              </a:rPr>
              <a:t>Man kan INTE välja vilket program man tar examen i </a:t>
            </a:r>
            <a:br>
              <a:rPr lang="sv-SE" sz="1400">
                <a:ea typeface="+mn-lt"/>
                <a:cs typeface="+mn-lt"/>
              </a:rPr>
            </a:br>
            <a:r>
              <a:rPr lang="sv-SE" sz="1400">
                <a:ea typeface="+mn-lt"/>
                <a:cs typeface="+mn-lt"/>
              </a:rPr>
              <a:t>– endast 5,5-årigt kommer ifråga efter att man gått t6</a:t>
            </a:r>
            <a:endParaRPr lang="sv-SE" sz="1400"/>
          </a:p>
          <a:p>
            <a:endParaRPr lang="sv-SE" sz="1400">
              <a:ea typeface="+mn-lt"/>
              <a:cs typeface="+mn-lt"/>
            </a:endParaRPr>
          </a:p>
          <a:p>
            <a:r>
              <a:rPr lang="sv-SE" sz="1400">
                <a:ea typeface="+mn-lt"/>
                <a:cs typeface="+mn-lt"/>
              </a:rPr>
              <a:t>Det kan vara platsbrist och om man inte har platsgaranti kan man få vänta</a:t>
            </a:r>
            <a:endParaRPr lang="sv-SE" sz="1400"/>
          </a:p>
          <a:p>
            <a:pPr lvl="1"/>
            <a:r>
              <a:rPr lang="sv-SE" sz="1200"/>
              <a:t>När man väl fått en plats, har man därefter garanterat till plats i fortsättningen om man håller takten</a:t>
            </a:r>
          </a:p>
          <a:p>
            <a:endParaRPr lang="sv-SE" sz="1400"/>
          </a:p>
          <a:p>
            <a:r>
              <a:rPr lang="sv-SE" sz="1400"/>
              <a:t>Det finns en allra sista gång för varje termin 7,8,9,10,11 - när man hoppar på någon av dem måste man sedan hålla takten</a:t>
            </a:r>
          </a:p>
          <a:p>
            <a:endParaRPr lang="sv-SE" sz="1400"/>
          </a:p>
          <a:p>
            <a:r>
              <a:rPr lang="sv-SE" sz="1400"/>
              <a:t>När man tar examen efter t11 kan man vara den enda i sin kurs som gör det</a:t>
            </a:r>
          </a:p>
          <a:p>
            <a:pPr lvl="1">
              <a:buFont typeface="Wingdings" panose="020B0604020202020204" pitchFamily="34" charset="0"/>
              <a:buChar char="à"/>
            </a:pPr>
            <a:r>
              <a:rPr lang="sv-SE" sz="1200"/>
              <a:t>sista examensceremonin efter 11 terminer är vid ordinarie t11 i 5,5-årigt, vt26</a:t>
            </a:r>
          </a:p>
          <a:p>
            <a:endParaRPr lang="sv-SE"/>
          </a:p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87D388-255E-74D7-D6EC-98A6AFF1E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A5F0EF9F-F249-461A-F374-E651EBB8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9858-5981-43EC-9938-BED63F28F62D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AAFD4C-890B-D826-DEDB-619E4E9D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98C6-00F0-4387-A9BA-FB521E0564CA}" type="slidenum">
              <a:rPr lang="sv-SE"/>
              <a:pPr/>
              <a:t>13</a:t>
            </a:fld>
            <a:endParaRPr lang="sv-SE"/>
          </a:p>
        </p:txBody>
      </p:sp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2B02FE66-503C-06E7-5FF7-CD975754F162}"/>
              </a:ext>
            </a:extLst>
          </p:cNvPr>
          <p:cNvSpPr/>
          <p:nvPr/>
        </p:nvSpPr>
        <p:spPr bwMode="auto">
          <a:xfrm>
            <a:off x="6330156" y="794927"/>
            <a:ext cx="2358737" cy="1018309"/>
          </a:xfrm>
          <a:prstGeom prst="roundRect">
            <a:avLst/>
          </a:prstGeom>
          <a:solidFill>
            <a:srgbClr val="ED7D3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sv-SE" sz="1400">
                <a:solidFill>
                  <a:schemeClr val="bg1"/>
                </a:solidFill>
                <a:latin typeface="+mn-lt"/>
              </a:rPr>
              <a:t>Fördel med examen i 5,5-årigt: </a:t>
            </a:r>
            <a:br>
              <a:rPr lang="sv-SE" sz="1400">
                <a:solidFill>
                  <a:schemeClr val="bg1"/>
                </a:solidFill>
                <a:latin typeface="+mn-lt"/>
              </a:rPr>
            </a:br>
            <a:r>
              <a:rPr lang="sv-SE" sz="1400">
                <a:solidFill>
                  <a:schemeClr val="bg1"/>
                </a:solidFill>
                <a:latin typeface="+mn-lt"/>
              </a:rPr>
              <a:t>man slipper backa och komplettera</a:t>
            </a:r>
            <a:endParaRPr lang="sv-SE" sz="1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Rektangel: rundade hörn 1">
            <a:extLst>
              <a:ext uri="{FF2B5EF4-FFF2-40B4-BE49-F238E27FC236}">
                <a16:creationId xmlns:a16="http://schemas.microsoft.com/office/drawing/2014/main" id="{87D5CA39-247D-A30A-76A4-FFAB85A15764}"/>
              </a:ext>
            </a:extLst>
          </p:cNvPr>
          <p:cNvSpPr/>
          <p:nvPr/>
        </p:nvSpPr>
        <p:spPr bwMode="auto">
          <a:xfrm>
            <a:off x="6438503" y="2086856"/>
            <a:ext cx="2216547" cy="532333"/>
          </a:xfrm>
          <a:prstGeom prst="roundRect">
            <a:avLst/>
          </a:prstGeom>
          <a:solidFill>
            <a:srgbClr val="ED7D3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sv-SE" sz="1400">
                <a:solidFill>
                  <a:schemeClr val="bg1"/>
                </a:solidFill>
                <a:latin typeface="+mn-lt"/>
              </a:rPr>
              <a:t>Kontakta alltid SVL för info och råd!</a:t>
            </a:r>
            <a:endParaRPr lang="sv-SE" sz="14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6" name="Bildobjekt 15" descr="En bild som visar golv, inomhus, av trä, trä&#10;&#10;Automatiskt genererad beskrivning">
            <a:extLst>
              <a:ext uri="{FF2B5EF4-FFF2-40B4-BE49-F238E27FC236}">
                <a16:creationId xmlns:a16="http://schemas.microsoft.com/office/drawing/2014/main" id="{68543500-9E06-A451-222A-5C8BACF46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19242" y="3333997"/>
            <a:ext cx="1133222" cy="73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5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5C76D9-E1DB-0546-94CE-21050632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321992"/>
            <a:ext cx="7772400" cy="857250"/>
          </a:xfrm>
        </p:spPr>
        <p:txBody>
          <a:bodyPr/>
          <a:lstStyle/>
          <a:p>
            <a:r>
              <a:rPr lang="sv-SE"/>
              <a:t>Att vara antagen till ett program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67DB81-5BF6-2F4D-BC52-A507CDBC1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58" y="832930"/>
            <a:ext cx="8417467" cy="3773507"/>
          </a:xfrm>
        </p:spPr>
        <p:txBody>
          <a:bodyPr/>
          <a:lstStyle/>
          <a:p>
            <a:r>
              <a:rPr lang="sv-SE"/>
              <a:t>Man har rätt att studera och få plats i kurser </a:t>
            </a:r>
            <a:r>
              <a:rPr lang="sv-SE" b="1"/>
              <a:t>enligt det programtillfälle man antagits till, </a:t>
            </a:r>
            <a:r>
              <a:rPr lang="sv-SE"/>
              <a:t>alltså om man håller takten i studierna </a:t>
            </a:r>
          </a:p>
          <a:p>
            <a:pPr marL="556895" lvl="1" indent="-213995"/>
            <a:endParaRPr lang="sv-SE" sz="1400">
              <a:solidFill>
                <a:srgbClr val="000000"/>
              </a:solidFill>
              <a:cs typeface="Arial"/>
            </a:endParaRPr>
          </a:p>
          <a:p>
            <a:pPr marL="0" indent="0">
              <a:buNone/>
            </a:pPr>
            <a:endParaRPr lang="sv-SE">
              <a:ea typeface="+mn-lt"/>
              <a:cs typeface="+mn-lt"/>
            </a:endParaRPr>
          </a:p>
          <a:p>
            <a:pPr marL="0" indent="0">
              <a:buNone/>
            </a:pPr>
            <a:endParaRPr lang="sv-SE">
              <a:ea typeface="+mn-lt"/>
              <a:cs typeface="+mn-lt"/>
            </a:endParaRPr>
          </a:p>
          <a:p>
            <a:pPr marL="0" indent="0">
              <a:buNone/>
            </a:pPr>
            <a:endParaRPr lang="sv-SE">
              <a:ea typeface="+mn-lt"/>
              <a:cs typeface="+mn-lt"/>
            </a:endParaRPr>
          </a:p>
          <a:p>
            <a:pPr marL="0" indent="0">
              <a:buNone/>
            </a:pPr>
            <a:endParaRPr lang="sv-SE">
              <a:ea typeface="+mn-lt"/>
              <a:cs typeface="+mn-lt"/>
            </a:endParaRPr>
          </a:p>
          <a:p>
            <a:pPr lvl="3"/>
            <a:endParaRPr lang="sv-SE">
              <a:cs typeface="Arial"/>
            </a:endParaRPr>
          </a:p>
          <a:p>
            <a:pPr lvl="2">
              <a:buFont typeface="Wingdings" charset="2"/>
              <a:buChar char="§"/>
            </a:pPr>
            <a:endParaRPr lang="sv-SE">
              <a:cs typeface="Arial"/>
            </a:endParaRPr>
          </a:p>
        </p:txBody>
      </p: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1CDA208E-C569-27BE-0252-F7EAA337BF0C}"/>
              </a:ext>
            </a:extLst>
          </p:cNvPr>
          <p:cNvSpPr/>
          <p:nvPr/>
        </p:nvSpPr>
        <p:spPr bwMode="auto">
          <a:xfrm>
            <a:off x="418364" y="1541285"/>
            <a:ext cx="4049485" cy="1222697"/>
          </a:xfrm>
          <a:prstGeom prst="roundRect">
            <a:avLst/>
          </a:prstGeom>
          <a:solidFill>
            <a:srgbClr val="FFBF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>
              <a:spcBef>
                <a:spcPct val="20000"/>
              </a:spcBef>
            </a:pPr>
            <a:r>
              <a:rPr lang="sv-SE" sz="1400" dirty="0">
                <a:latin typeface="Arial"/>
                <a:cs typeface="Arial"/>
              </a:rPr>
              <a:t>Studieuppehåll - beslutade/beviljade p g a sjukdom, föräldraledighet, militärtjänstgöring</a:t>
            </a:r>
            <a:endParaRPr lang="en-US" sz="1400" dirty="0">
              <a:solidFill>
                <a:srgbClr val="7F7F7F"/>
              </a:solidFill>
              <a:latin typeface="Arial"/>
              <a:cs typeface="Arial"/>
            </a:endParaRPr>
          </a:p>
          <a:p>
            <a:pPr marL="0" lvl="1">
              <a:spcBef>
                <a:spcPct val="20000"/>
              </a:spcBef>
            </a:pPr>
            <a:br>
              <a:rPr lang="sv-SE" sz="1400" dirty="0">
                <a:latin typeface="Arial"/>
                <a:cs typeface="Arial"/>
              </a:rPr>
            </a:br>
            <a:r>
              <a:rPr lang="sv-SE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Man behåller sin rätt att få plats när man kommer åter</a:t>
            </a:r>
            <a:br>
              <a:rPr lang="sv-SE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</a:br>
            <a:r>
              <a:rPr lang="sv-SE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Har alltid ett datum för återupptag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0" marR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 sz="2400" b="0" i="0" u="none" strike="noStrike" cap="none" normalizeH="0" baseline="0" dirty="0">
              <a:ln>
                <a:noFill/>
              </a:ln>
              <a:effectLst/>
              <a:latin typeface="Times"/>
              <a:cs typeface="Times"/>
            </a:endParaRP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25977DAE-BED3-B745-1147-D809B5004903}"/>
              </a:ext>
            </a:extLst>
          </p:cNvPr>
          <p:cNvSpPr/>
          <p:nvPr/>
        </p:nvSpPr>
        <p:spPr bwMode="auto">
          <a:xfrm>
            <a:off x="4484841" y="2900528"/>
            <a:ext cx="4571999" cy="1274290"/>
          </a:xfrm>
          <a:prstGeom prst="roundRect">
            <a:avLst/>
          </a:prstGeom>
          <a:solidFill>
            <a:srgbClr val="EDF4F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>
              <a:spcBef>
                <a:spcPct val="20000"/>
              </a:spcBef>
            </a:pPr>
            <a:r>
              <a:rPr lang="sv-SE" sz="1400">
                <a:latin typeface="Arial"/>
                <a:cs typeface="Arial"/>
              </a:rPr>
              <a:t>Om man hamnar efter – lämnar sitt programtillfälle, </a:t>
            </a:r>
            <a:r>
              <a:rPr lang="sv-SE" sz="1400" err="1">
                <a:latin typeface="Arial"/>
                <a:cs typeface="Arial"/>
              </a:rPr>
              <a:t>pga</a:t>
            </a:r>
            <a:r>
              <a:rPr lang="sv-SE" sz="1400">
                <a:latin typeface="Arial"/>
                <a:cs typeface="Arial"/>
              </a:rPr>
              <a:t> resa, spärr, ledigt, arbeta….</a:t>
            </a:r>
            <a:br>
              <a:rPr lang="sv-SE" sz="140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sv-SE" sz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Man har rätt till återupptag till kurs</a:t>
            </a:r>
            <a:r>
              <a:rPr lang="sv-SE" sz="1200" i="1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i mån av plats</a:t>
            </a:r>
            <a:r>
              <a:rPr lang="sv-SE" sz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och </a:t>
            </a:r>
            <a:r>
              <a:rPr lang="sv-SE" sz="1200" i="1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om det finns några kurser</a:t>
            </a:r>
            <a:endParaRPr lang="sv-SE" i="1">
              <a:solidFill>
                <a:schemeClr val="tx2">
                  <a:lumMod val="75000"/>
                  <a:lumOff val="25000"/>
                </a:schemeClr>
              </a:solidFill>
              <a:cs typeface="Times"/>
            </a:endParaRPr>
          </a:p>
          <a:p>
            <a:pPr marL="0" lvl="1">
              <a:spcBef>
                <a:spcPct val="20000"/>
              </a:spcBef>
            </a:pPr>
            <a:r>
              <a:rPr lang="sv-SE" sz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Prioriteringsordning finns </a:t>
            </a:r>
            <a:r>
              <a:rPr lang="sv-SE" sz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https://utbildning.ki.se/studieuppehall</a:t>
            </a:r>
            <a:r>
              <a:rPr lang="sv-SE" sz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 </a:t>
            </a:r>
            <a:endParaRPr lang="sv-SE">
              <a:solidFill>
                <a:schemeClr val="tx2">
                  <a:lumMod val="75000"/>
                  <a:lumOff val="25000"/>
                </a:schemeClr>
              </a:solidFill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118134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744323-C967-7646-8AA6-A3DB1CE9F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Tidplan för när kurser går sista gång </a:t>
            </a:r>
            <a:br>
              <a:rPr lang="sv-SE"/>
            </a:br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63FFA44-4C6A-3542-AF52-AEB54A756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E634F9F-7938-5649-ADF6-A4C1AC081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0" y="1241707"/>
            <a:ext cx="8064500" cy="3390244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8E9AEC0D-764C-4721-8A83-391E2B6ACA40}"/>
              </a:ext>
            </a:extLst>
          </p:cNvPr>
          <p:cNvSpPr/>
          <p:nvPr/>
        </p:nvSpPr>
        <p:spPr bwMode="auto">
          <a:xfrm>
            <a:off x="4831976" y="1226107"/>
            <a:ext cx="1414329" cy="3387436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26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96CEC7-0BFC-73FD-BFB4-FB7CFE85A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Tider för examinationer på Klinisk medicin</a:t>
            </a:r>
            <a:br>
              <a:rPr lang="sv-SE"/>
            </a:br>
            <a:r>
              <a:rPr lang="sv-SE" sz="1800"/>
              <a:t>se </a:t>
            </a:r>
            <a:r>
              <a:rPr lang="sv-SE" sz="1800" err="1"/>
              <a:t>kurswebbar</a:t>
            </a:r>
            <a:r>
              <a:rPr lang="sv-SE" sz="1800"/>
              <a:t> för exakta datum</a:t>
            </a:r>
            <a:endParaRPr lang="sv-SE"/>
          </a:p>
        </p:txBody>
      </p:sp>
      <p:graphicFrame>
        <p:nvGraphicFramePr>
          <p:cNvPr id="8" name="Platshållare för innehåll 7">
            <a:extLst>
              <a:ext uri="{FF2B5EF4-FFF2-40B4-BE49-F238E27FC236}">
                <a16:creationId xmlns:a16="http://schemas.microsoft.com/office/drawing/2014/main" id="{A0316BBF-68E1-104A-D697-DF5BA1AD7256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1773258957"/>
              </p:ext>
            </p:extLst>
          </p:nvPr>
        </p:nvGraphicFramePr>
        <p:xfrm>
          <a:off x="367554" y="1439809"/>
          <a:ext cx="4275137" cy="2411580"/>
        </p:xfrm>
        <a:graphic>
          <a:graphicData uri="http://schemas.openxmlformats.org/drawingml/2006/table">
            <a:tbl>
              <a:tblPr/>
              <a:tblGrid>
                <a:gridCol w="728876">
                  <a:extLst>
                    <a:ext uri="{9D8B030D-6E8A-4147-A177-3AD203B41FA5}">
                      <a16:colId xmlns:a16="http://schemas.microsoft.com/office/drawing/2014/main" val="3375146341"/>
                    </a:ext>
                  </a:extLst>
                </a:gridCol>
                <a:gridCol w="781144">
                  <a:extLst>
                    <a:ext uri="{9D8B030D-6E8A-4147-A177-3AD203B41FA5}">
                      <a16:colId xmlns:a16="http://schemas.microsoft.com/office/drawing/2014/main" val="1258021134"/>
                    </a:ext>
                  </a:extLst>
                </a:gridCol>
                <a:gridCol w="597346">
                  <a:extLst>
                    <a:ext uri="{9D8B030D-6E8A-4147-A177-3AD203B41FA5}">
                      <a16:colId xmlns:a16="http://schemas.microsoft.com/office/drawing/2014/main" val="3613585045"/>
                    </a:ext>
                  </a:extLst>
                </a:gridCol>
                <a:gridCol w="728185">
                  <a:extLst>
                    <a:ext uri="{9D8B030D-6E8A-4147-A177-3AD203B41FA5}">
                      <a16:colId xmlns:a16="http://schemas.microsoft.com/office/drawing/2014/main" val="2913810571"/>
                    </a:ext>
                  </a:extLst>
                </a:gridCol>
                <a:gridCol w="706706">
                  <a:extLst>
                    <a:ext uri="{9D8B030D-6E8A-4147-A177-3AD203B41FA5}">
                      <a16:colId xmlns:a16="http://schemas.microsoft.com/office/drawing/2014/main" val="613201447"/>
                    </a:ext>
                  </a:extLst>
                </a:gridCol>
                <a:gridCol w="732880">
                  <a:extLst>
                    <a:ext uri="{9D8B030D-6E8A-4147-A177-3AD203B41FA5}">
                      <a16:colId xmlns:a16="http://schemas.microsoft.com/office/drawing/2014/main" val="2062334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24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T5</a:t>
                      </a:r>
                      <a:r>
                        <a:rPr lang="sv-SE" sz="2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sv-SE" sz="6000" b="0" i="0"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E0C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C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C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Ordinarie</a:t>
                      </a:r>
                      <a:endParaRPr lang="sv-SE" sz="2800" b="0" i="0"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Arial" panose="020B0604020202020204" pitchFamily="34" charset="0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1 </a:t>
                      </a:r>
                      <a:r>
                        <a:rPr lang="sv-SE" sz="1050" b="0" i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sv-SE" sz="2800" b="0" i="0"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E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E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E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Arial" panose="020B0604020202020204" pitchFamily="34" charset="0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2 </a:t>
                      </a:r>
                      <a:r>
                        <a:rPr lang="sv-SE" sz="1050" b="0" i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sv-SE" sz="2800" b="0" i="0"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10E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D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D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D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Arial" panose="020B0604020202020204" pitchFamily="34" charset="0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sv-SE" sz="1050" b="1" i="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sv-SE" sz="1050" b="0" i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sv-SE" sz="2800" b="0" i="0"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10D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Omtill</a:t>
                      </a:r>
                      <a:r>
                        <a:rPr lang="sv-SE" sz="1050" b="1" i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-fälle </a:t>
                      </a:r>
                      <a:br>
                        <a:rPr lang="sv-SE" sz="1050" b="1" i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sv-SE" sz="1050" b="1" i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4 </a:t>
                      </a:r>
                      <a:endParaRPr lang="sv-SE" sz="28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501655"/>
                  </a:ext>
                </a:extLst>
              </a:tr>
              <a:tr h="413118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8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DX1</a:t>
                      </a:r>
                      <a:r>
                        <a:rPr lang="sv-SE" sz="8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(internmed)</a:t>
                      </a:r>
                      <a:endParaRPr lang="sv-SE" sz="16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90D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C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D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Feb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Maj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E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Aug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C0D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D3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D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D3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 </a:t>
                      </a:r>
                      <a:endParaRPr lang="sv-SE" sz="18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80D3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D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D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1" i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juni 2024 </a:t>
                      </a:r>
                      <a:endParaRPr lang="sv-SE" sz="1800" b="1" i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40D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C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C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257254"/>
                  </a:ext>
                </a:extLst>
              </a:tr>
              <a:tr h="500347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DX2</a:t>
                      </a:r>
                      <a:r>
                        <a:rPr lang="sv-SE" sz="8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(internmed)</a:t>
                      </a:r>
                      <a:endParaRPr lang="sv-SE" sz="16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C0C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April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D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Juni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C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C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Aug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A0C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C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D3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C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</a:t>
                      </a:r>
                      <a:endParaRPr lang="sv-SE" sz="18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00C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C2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D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C2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28 maj 2024 </a:t>
                      </a:r>
                      <a:endParaRPr kumimoji="0" lang="sv-SE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80C2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C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CE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C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059960"/>
                  </a:ext>
                </a:extLst>
              </a:tr>
              <a:tr h="871521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DX5</a:t>
                      </a:r>
                      <a:r>
                        <a:rPr lang="sv-SE" sz="8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sv-SE" sz="800" b="0" i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klin.farm</a:t>
                      </a:r>
                      <a:r>
                        <a:rPr lang="sv-SE" sz="8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/geriatrik)</a:t>
                      </a:r>
                      <a:endParaRPr lang="sv-SE" sz="16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11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3A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Maj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3A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3A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C6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Aug 2023 </a:t>
                      </a:r>
                      <a:endParaRPr lang="sv-SE" sz="1800" b="0" i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603A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C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C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1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Alt 1</a:t>
                      </a:r>
                      <a: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: okt 2023</a:t>
                      </a:r>
                      <a:br>
                        <a:rPr lang="sv-SE" sz="1000" b="0" i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</a:br>
                      <a:r>
                        <a:rPr lang="sv-SE" sz="10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Alt 2</a:t>
                      </a:r>
                      <a:r>
                        <a:rPr lang="sv-SE" sz="10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: Dec 2023 </a:t>
                      </a:r>
                      <a:endParaRPr lang="sv-SE" sz="18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40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25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C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C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Alt 1:</a:t>
                      </a:r>
                      <a:r>
                        <a:rPr lang="sv-SE" sz="10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 Jan 2024 </a:t>
                      </a:r>
                      <a:r>
                        <a:rPr lang="sv-SE" sz="10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Alt 2</a:t>
                      </a:r>
                      <a:r>
                        <a:rPr lang="sv-SE" sz="10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: April 2024 </a:t>
                      </a:r>
                      <a:endParaRPr lang="sv-SE" sz="18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7025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3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C2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C2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Juni 2024 </a:t>
                      </a:r>
                      <a:endParaRPr kumimoji="0" lang="sv-SE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703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22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C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C1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803362"/>
                  </a:ext>
                </a:extLst>
              </a:tr>
            </a:tbl>
          </a:graphicData>
        </a:graphic>
      </p:graphicFrame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8D0B06D-4183-231F-5814-E2C70D62A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EF69FE-6B33-BED1-1D7C-B043304DD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F58E-AAB0-413F-8AAB-C3EC46A63657}" type="datetime4">
              <a:rPr lang="sv-SE" smtClean="0"/>
              <a:t>13 maj 2024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A6D3BF-1A79-7855-EF15-F626B6B99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4</a:t>
            </a:fld>
            <a:endParaRPr lang="sv-SE"/>
          </a:p>
        </p:txBody>
      </p:sp>
      <p:graphicFrame>
        <p:nvGraphicFramePr>
          <p:cNvPr id="9" name="Platshållare för innehåll 8">
            <a:extLst>
              <a:ext uri="{FF2B5EF4-FFF2-40B4-BE49-F238E27FC236}">
                <a16:creationId xmlns:a16="http://schemas.microsoft.com/office/drawing/2014/main" id="{8DD36A0F-F25D-01F7-2F7E-DC99814F89FA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1183434267"/>
              </p:ext>
            </p:extLst>
          </p:nvPr>
        </p:nvGraphicFramePr>
        <p:xfrm>
          <a:off x="4916225" y="1436300"/>
          <a:ext cx="4141139" cy="2816357"/>
        </p:xfrm>
        <a:graphic>
          <a:graphicData uri="http://schemas.openxmlformats.org/drawingml/2006/table">
            <a:tbl>
              <a:tblPr/>
              <a:tblGrid>
                <a:gridCol w="860380">
                  <a:extLst>
                    <a:ext uri="{9D8B030D-6E8A-4147-A177-3AD203B41FA5}">
                      <a16:colId xmlns:a16="http://schemas.microsoft.com/office/drawing/2014/main" val="2593959667"/>
                    </a:ext>
                  </a:extLst>
                </a:gridCol>
                <a:gridCol w="928995">
                  <a:extLst>
                    <a:ext uri="{9D8B030D-6E8A-4147-A177-3AD203B41FA5}">
                      <a16:colId xmlns:a16="http://schemas.microsoft.com/office/drawing/2014/main" val="904991822"/>
                    </a:ext>
                  </a:extLst>
                </a:gridCol>
                <a:gridCol w="887166">
                  <a:extLst>
                    <a:ext uri="{9D8B030D-6E8A-4147-A177-3AD203B41FA5}">
                      <a16:colId xmlns:a16="http://schemas.microsoft.com/office/drawing/2014/main" val="2037617085"/>
                    </a:ext>
                  </a:extLst>
                </a:gridCol>
                <a:gridCol w="772733">
                  <a:extLst>
                    <a:ext uri="{9D8B030D-6E8A-4147-A177-3AD203B41FA5}">
                      <a16:colId xmlns:a16="http://schemas.microsoft.com/office/drawing/2014/main" val="2865398876"/>
                    </a:ext>
                  </a:extLst>
                </a:gridCol>
                <a:gridCol w="691865">
                  <a:extLst>
                    <a:ext uri="{9D8B030D-6E8A-4147-A177-3AD203B41FA5}">
                      <a16:colId xmlns:a16="http://schemas.microsoft.com/office/drawing/2014/main" val="1297107932"/>
                    </a:ext>
                  </a:extLst>
                </a:gridCol>
              </a:tblGrid>
              <a:tr h="597682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24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T6</a:t>
                      </a:r>
                      <a:r>
                        <a:rPr lang="sv-SE" sz="2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v-SE" sz="5400" b="0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101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>
                          <a:effectLst/>
                          <a:latin typeface="+mn-lt"/>
                        </a:rPr>
                        <a:t>Ordinarie </a:t>
                      </a:r>
                      <a:r>
                        <a:rPr lang="sv-SE" sz="1050" b="0" i="0">
                          <a:effectLst/>
                          <a:latin typeface="+mn-lt"/>
                        </a:rPr>
                        <a:t> </a:t>
                      </a:r>
                      <a:endParaRPr lang="sv-SE" sz="2400" b="0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+mn-lt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+mn-lt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+mn-lt"/>
                        </a:rPr>
                      </a:br>
                      <a:r>
                        <a:rPr lang="sv-SE" sz="1050" b="1" i="0">
                          <a:effectLst/>
                          <a:latin typeface="+mn-lt"/>
                        </a:rPr>
                        <a:t>1 </a:t>
                      </a:r>
                      <a:r>
                        <a:rPr lang="sv-SE" sz="1050" b="0" i="0">
                          <a:effectLst/>
                          <a:latin typeface="+mn-lt"/>
                        </a:rPr>
                        <a:t> </a:t>
                      </a:r>
                      <a:endParaRPr lang="sv-SE" sz="28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DF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F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DF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+mn-lt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+mn-lt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+mn-lt"/>
                        </a:rPr>
                      </a:br>
                      <a:r>
                        <a:rPr lang="sv-SE" sz="1050" b="1" i="0">
                          <a:effectLst/>
                          <a:latin typeface="+mn-lt"/>
                        </a:rPr>
                        <a:t>2 </a:t>
                      </a:r>
                      <a:r>
                        <a:rPr lang="sv-SE" sz="1050" b="0" i="0">
                          <a:effectLst/>
                          <a:latin typeface="+mn-lt"/>
                        </a:rPr>
                        <a:t> </a:t>
                      </a:r>
                      <a:endParaRPr lang="sv-SE" sz="28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90DF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26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26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26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1050" b="1" i="0" err="1">
                          <a:effectLst/>
                          <a:latin typeface="+mn-lt"/>
                        </a:rPr>
                        <a:t>Omtill</a:t>
                      </a:r>
                      <a:r>
                        <a:rPr lang="sv-SE" sz="1050" b="1" i="0">
                          <a:effectLst/>
                          <a:latin typeface="+mn-lt"/>
                        </a:rPr>
                        <a:t>-fälle </a:t>
                      </a:r>
                      <a:br>
                        <a:rPr lang="sv-SE" sz="1050" b="1" i="0">
                          <a:effectLst/>
                          <a:latin typeface="+mn-lt"/>
                        </a:rPr>
                      </a:br>
                      <a:r>
                        <a:rPr lang="sv-SE" sz="1050" b="1" i="0">
                          <a:effectLst/>
                          <a:latin typeface="+mn-lt"/>
                        </a:rPr>
                        <a:t>3</a:t>
                      </a:r>
                      <a:r>
                        <a:rPr lang="sv-SE" sz="1050" b="0" i="0">
                          <a:effectLst/>
                          <a:latin typeface="+mn-lt"/>
                        </a:rPr>
                        <a:t> </a:t>
                      </a:r>
                      <a:endParaRPr lang="sv-SE" sz="2800" b="0" i="0">
                        <a:effectLst/>
                        <a:latin typeface="+mn-lt"/>
                      </a:endParaRPr>
                    </a:p>
                  </a:txBody>
                  <a:tcPr marL="81705" marR="81705" marT="40853" marB="40853" anchor="b">
                    <a:lnL w="9525" cap="flat" cmpd="sng" algn="ctr">
                      <a:solidFill>
                        <a:srgbClr val="E026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62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62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62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312101"/>
                  </a:ext>
                </a:extLst>
              </a:tr>
              <a:tr h="655243">
                <a:tc>
                  <a:txBody>
                    <a:bodyPr/>
                    <a:lstStyle/>
                    <a:p>
                      <a:pPr fontAlgn="b"/>
                      <a:endParaRPr lang="sv-SE" sz="1800" b="1" i="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 fontAlgn="base"/>
                      <a: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DX3</a:t>
                      </a: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30A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A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A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base"/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Nov 2023 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30A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9E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9E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base"/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909E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B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F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B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1">
                        <a:effectLst/>
                        <a:latin typeface="+mn-lt"/>
                      </a:endParaRPr>
                    </a:p>
                    <a:p>
                      <a:pPr algn="ctr" rtl="0" fontAlgn="base"/>
                      <a:r>
                        <a:rPr lang="sv-SE" sz="9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juni 2024 </a:t>
                      </a:r>
                      <a:endParaRPr lang="sv-SE" sz="1600" b="1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80B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9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26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9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1">
                        <a:effectLst/>
                        <a:latin typeface="+mn-lt"/>
                      </a:endParaRPr>
                    </a:p>
                    <a:p>
                      <a:pPr algn="ctr" rtl="0" fontAlgn="base"/>
                      <a:r>
                        <a:rPr lang="sv-SE" sz="9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aug 2024</a:t>
                      </a:r>
                      <a:endParaRPr lang="sv-SE" sz="1600" b="1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9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8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62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8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332953"/>
                  </a:ext>
                </a:extLst>
              </a:tr>
              <a:tr h="509314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DX4 </a:t>
                      </a:r>
                      <a:b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900" b="0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(infektion)</a:t>
                      </a:r>
                      <a:endParaRPr lang="sv-SE" sz="1800" b="0" i="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808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A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Ord 1</a:t>
                      </a:r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: okt 2023; </a:t>
                      </a:r>
                      <a:r>
                        <a:rPr lang="sv-SE" sz="9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Ord 2:</a:t>
                      </a:r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 nov 2023 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9E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 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B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juni 2024 </a:t>
                      </a:r>
                      <a:endParaRPr lang="sv-SE" sz="1600" b="1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808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8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9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8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aug 2024</a:t>
                      </a:r>
                      <a:endParaRPr lang="sv-SE" sz="1600" b="1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F08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F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8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F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256594"/>
                  </a:ext>
                </a:extLst>
              </a:tr>
              <a:tr h="521814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800" b="1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DX6</a:t>
                      </a:r>
                      <a:r>
                        <a:rPr lang="sv-SE" sz="900" b="0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sv-SE" sz="900" b="0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900" b="0" i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(hud)</a:t>
                      </a: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A0F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F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Ord 1</a:t>
                      </a:r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: okt 2023; </a:t>
                      </a:r>
                      <a:r>
                        <a:rPr lang="sv-SE" sz="900" b="1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Ord 2:</a:t>
                      </a:r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 nov 2023 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0" i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 </a:t>
                      </a:r>
                      <a:endParaRPr lang="sv-SE" sz="1600" b="0" i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juni 2024 </a:t>
                      </a:r>
                      <a:endParaRPr lang="sv-SE" sz="1600" b="1" i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D0D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D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8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D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aug 2024</a:t>
                      </a:r>
                      <a:endParaRPr lang="sv-SE" sz="1600" b="1" i="0" dirty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80D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D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F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D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188510"/>
                  </a:ext>
                </a:extLst>
              </a:tr>
              <a:tr h="532304">
                <a:tc>
                  <a:txBody>
                    <a:bodyPr/>
                    <a:lstStyle/>
                    <a:p>
                      <a:pPr algn="l" rtl="0" fontAlgn="base"/>
                      <a:r>
                        <a:rPr lang="sv-SE" sz="14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OSCE</a:t>
                      </a:r>
                      <a:endParaRPr lang="sv-SE" sz="1300" b="0" i="0" dirty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D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D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F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D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0" i="0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Nov 2023 </a:t>
                      </a:r>
                      <a:endParaRPr lang="sv-SE" sz="1600" b="0" i="0" dirty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B0D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D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E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D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0" i="0" dirty="0"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+mn-lt"/>
                        </a:rPr>
                        <a:t>Jan 2024 </a:t>
                      </a:r>
                      <a:endParaRPr lang="sv-SE" sz="1600" b="0" i="0" dirty="0">
                        <a:solidFill>
                          <a:schemeClr val="bg2">
                            <a:lumMod val="9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F0D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D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D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maj 2024 </a:t>
                      </a:r>
                      <a:endParaRPr lang="sv-SE" sz="1600" b="1" i="0" dirty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90D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C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D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C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sv-SE" sz="9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sv-SE" sz="1600" b="1" i="0" dirty="0">
                        <a:effectLst/>
                        <a:latin typeface="+mn-lt"/>
                      </a:endParaRPr>
                    </a:p>
                  </a:txBody>
                  <a:tcPr marL="67227" marR="67227" marT="33614" marB="33614" anchor="b">
                    <a:lnL w="9525" cap="flat" cmpd="sng" algn="ctr">
                      <a:solidFill>
                        <a:srgbClr val="E0CC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C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D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C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7704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85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4E6261-511E-DA45-D19D-E06A6B30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SVK på T6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20CECBA-7296-4C70-2570-D8BEED827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>
                <a:ea typeface="+mn-lt"/>
                <a:cs typeface="+mn-lt"/>
              </a:rPr>
              <a:t>De som gavs för sista gången VT23</a:t>
            </a:r>
            <a:endParaRPr lang="sv-SE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sv-SE" b="1" dirty="0" err="1">
                <a:ea typeface="+mn-lt"/>
                <a:cs typeface="+mn-lt"/>
              </a:rPr>
              <a:t>Omexaminationstillfälle</a:t>
            </a:r>
            <a:r>
              <a:rPr lang="sv-SE" b="1" dirty="0">
                <a:ea typeface="+mn-lt"/>
                <a:cs typeface="+mn-lt"/>
              </a:rPr>
              <a:t> 3  15/4–15/5 2024</a:t>
            </a:r>
            <a:endParaRPr lang="sv-SE" dirty="0"/>
          </a:p>
          <a:p>
            <a:endParaRPr lang="sv-SE" b="1" dirty="0"/>
          </a:p>
          <a:p>
            <a:endParaRPr lang="sv-SE" b="1" dirty="0">
              <a:ea typeface="+mn-lt"/>
              <a:cs typeface="+mn-lt"/>
            </a:endParaRPr>
          </a:p>
          <a:p>
            <a:r>
              <a:rPr lang="sv-SE" b="1" dirty="0">
                <a:ea typeface="+mn-lt"/>
                <a:cs typeface="+mn-lt"/>
              </a:rPr>
              <a:t>De  som gavs sista gången HT23</a:t>
            </a:r>
            <a:endParaRPr lang="sv-SE" sz="1600" b="1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400" b="1" dirty="0">
                <a:solidFill>
                  <a:schemeClr val="bg2">
                    <a:lumMod val="50000"/>
                  </a:schemeClr>
                </a:solidFill>
                <a:ea typeface="+mn-lt"/>
                <a:cs typeface="+mn-lt"/>
              </a:rPr>
              <a:t>Ordinarie examination  Januari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400" b="1" dirty="0" err="1">
                <a:solidFill>
                  <a:schemeClr val="bg2">
                    <a:lumMod val="50000"/>
                  </a:schemeClr>
                </a:solidFill>
                <a:ea typeface="+mn-lt"/>
                <a:cs typeface="+mn-lt"/>
              </a:rPr>
              <a:t>Omexaminationstillfälle</a:t>
            </a:r>
            <a:r>
              <a:rPr lang="sv-SE" sz="1400" b="1" dirty="0">
                <a:solidFill>
                  <a:schemeClr val="bg2">
                    <a:lumMod val="50000"/>
                  </a:schemeClr>
                </a:solidFill>
                <a:ea typeface="+mn-lt"/>
                <a:cs typeface="+mn-lt"/>
              </a:rPr>
              <a:t> 1  Mars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400" b="1" dirty="0" err="1">
                <a:solidFill>
                  <a:srgbClr val="000000"/>
                </a:solidFill>
                <a:ea typeface="+mn-lt"/>
                <a:cs typeface="+mn-lt"/>
              </a:rPr>
              <a:t>Omexaminationstillfälle</a:t>
            </a:r>
            <a:r>
              <a:rPr lang="sv-SE" sz="1400" b="1" dirty="0">
                <a:ea typeface="+mn-lt"/>
                <a:cs typeface="+mn-lt"/>
              </a:rPr>
              <a:t> 2  15/5–15/6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sz="1400" b="1" dirty="0" err="1">
                <a:ea typeface="+mn-lt"/>
                <a:cs typeface="+mn-lt"/>
              </a:rPr>
              <a:t>Omexaminationstillfälle</a:t>
            </a:r>
            <a:r>
              <a:rPr lang="sv-SE" sz="1400" b="1" dirty="0">
                <a:ea typeface="+mn-lt"/>
                <a:cs typeface="+mn-lt"/>
              </a:rPr>
              <a:t> 3  15/12 2024 – 19/1 2025</a:t>
            </a:r>
            <a:br>
              <a:rPr lang="sv-SE" sz="1400" b="1" dirty="0">
                <a:ea typeface="+mn-lt"/>
                <a:cs typeface="+mn-lt"/>
              </a:rPr>
            </a:br>
            <a:endParaRPr lang="sv-SE" sz="1400" b="1" dirty="0">
              <a:ea typeface="+mn-lt"/>
              <a:cs typeface="+mn-lt"/>
            </a:endParaRPr>
          </a:p>
          <a:p>
            <a:endParaRPr lang="sv-SE" b="1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0AC6017-E3E1-5217-1943-4A26DCA03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4CDA30-DA6B-39D9-2754-BF2A9064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F58E-AAB0-413F-8AAB-C3EC46A63657}" type="datetime4">
              <a:rPr lang="sv-SE" smtClean="0"/>
              <a:t>13 maj 2024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185278-6959-15D7-8DD4-36DFAA70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19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DADCA692-E2BF-678F-A3A5-FB0EF7F66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/>
              <a:t>Termin 7 Klinisk medicin inriktning kirurgi</a:t>
            </a:r>
            <a:br>
              <a:rPr lang="sv-SE" sz="2400"/>
            </a:br>
            <a:r>
              <a:rPr lang="sv-SE" sz="2400"/>
              <a:t>går sista gången VT24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95BF0112-8287-299E-9FE0-6D8F101094E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6774" y="1402829"/>
            <a:ext cx="7730779" cy="3190191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Kirurgiexamination – tre separata delar: skriftlig, OSCE, muntlig</a:t>
            </a:r>
          </a:p>
          <a:p>
            <a:r>
              <a:rPr lang="sv-SE" dirty="0"/>
              <a:t>Sista ordinarie maj 2024</a:t>
            </a:r>
          </a:p>
          <a:p>
            <a:r>
              <a:rPr lang="sv-SE" dirty="0"/>
              <a:t>Om 1: aug 2024</a:t>
            </a:r>
          </a:p>
          <a:p>
            <a:r>
              <a:rPr lang="sv-SE" dirty="0"/>
              <a:t>Om 2: dec 2024/jan 2025 </a:t>
            </a:r>
            <a:br>
              <a:rPr lang="sv-SE" dirty="0"/>
            </a:br>
            <a:r>
              <a:rPr lang="sv-SE" sz="1600" dirty="0"/>
              <a:t>(rättning klar innan terminsstart </a:t>
            </a:r>
            <a:r>
              <a:rPr lang="sv-SE" sz="1600" dirty="0" err="1"/>
              <a:t>vt</a:t>
            </a:r>
            <a:r>
              <a:rPr lang="sv-SE" sz="1600" dirty="0"/>
              <a:t> 25)</a:t>
            </a:r>
          </a:p>
          <a:p>
            <a:r>
              <a:rPr lang="sv-SE" dirty="0"/>
              <a:t>Om 3: mars 2025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Exakta datum kommer på kurswebb och i Canvas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EED206-AC1D-9213-07E8-9E195937A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12844938-3AE6-1C0F-52C7-9C6B3899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9858-5981-43EC-9938-BED63F28F62D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1106765-1DB3-B834-ED18-40B4BB092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98C6-00F0-4387-A9BA-FB521E0564CA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959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429DF8-54E4-048F-300C-E20CCDE2E7B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6774" y="1402829"/>
            <a:ext cx="7291508" cy="3190191"/>
          </a:xfrm>
        </p:spPr>
        <p:txBody>
          <a:bodyPr/>
          <a:lstStyle/>
          <a:p>
            <a:pPr marL="0" indent="0">
              <a:buNone/>
            </a:pPr>
            <a:r>
              <a:rPr lang="sv-SE" sz="1600"/>
              <a:t>SVK-</a:t>
            </a:r>
            <a:r>
              <a:rPr lang="sv-SE" sz="1600">
                <a:latin typeface="Verdana"/>
                <a:ea typeface="Verdana"/>
              </a:rPr>
              <a:t>Avsluta och genomför allt på kurserna!</a:t>
            </a:r>
            <a:endParaRPr lang="en-US" sz="16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sv-SE" sz="1400">
                <a:latin typeface="Verdana"/>
                <a:ea typeface="Verdana"/>
              </a:rPr>
              <a:t>Kommunicera med ansvariga direkt om ni missar obligatorier och examination och ta reda på hur du tar igen det du missat (i tid)</a:t>
            </a:r>
          </a:p>
          <a:p>
            <a:pPr lvl="1"/>
            <a:r>
              <a:rPr lang="sv-SE" sz="1400">
                <a:latin typeface="Verdana"/>
                <a:ea typeface="Verdana"/>
              </a:rPr>
              <a:t>Det finns ingen motsvarighet när kurser lagts ned</a:t>
            </a:r>
            <a:endParaRPr lang="sv-SE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Ordinarie juni 2024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sv-SE"/>
              <a:t>Olika kurser kan lägga </a:t>
            </a:r>
            <a:r>
              <a:rPr lang="sv-SE" err="1"/>
              <a:t>omexaminationstillfällen</a:t>
            </a:r>
            <a:r>
              <a:rPr lang="sv-SE"/>
              <a:t> på olika datum inom nedan perioder</a:t>
            </a:r>
          </a:p>
          <a:p>
            <a:pPr lvl="1"/>
            <a:r>
              <a:rPr lang="sv-SE" sz="1200" err="1"/>
              <a:t>Omexaminationstillfällen</a:t>
            </a:r>
            <a:r>
              <a:rPr lang="sv-SE" sz="1200"/>
              <a:t> 1 15 aug -15 sep 2024</a:t>
            </a:r>
          </a:p>
          <a:p>
            <a:pPr lvl="1"/>
            <a:r>
              <a:rPr lang="sv-SE" sz="1200" err="1"/>
              <a:t>Omexaminationstillfällen</a:t>
            </a:r>
            <a:r>
              <a:rPr lang="sv-SE" sz="1200"/>
              <a:t> 2 15/11–15/12 2024</a:t>
            </a:r>
          </a:p>
          <a:p>
            <a:pPr lvl="1"/>
            <a:r>
              <a:rPr lang="sv-SE" sz="1200" err="1"/>
              <a:t>Omexaminationstillfällen</a:t>
            </a:r>
            <a:r>
              <a:rPr lang="sv-SE" sz="1200"/>
              <a:t> 3 15/4–15/5 2025</a:t>
            </a:r>
          </a:p>
          <a:p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B6224F8-CB42-EAE8-147C-C9430D4AE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82B7AA-72D1-586F-1F7B-E688D0E1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F58E-AAB0-413F-8AAB-C3EC46A63657}" type="datetime4">
              <a:rPr lang="sv-SE" smtClean="0"/>
              <a:t>13 maj 2024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47D248-8E99-5061-508C-B08B837F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ABB432F0-46A0-3555-662D-9DCE67F2F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Termin 7 SVK</a:t>
            </a:r>
            <a:br>
              <a:rPr lang="sv-SE" sz="2400" dirty="0"/>
            </a:br>
            <a:r>
              <a:rPr lang="sv-SE" sz="2400" dirty="0"/>
              <a:t>går sista gången nu i vår</a:t>
            </a:r>
          </a:p>
        </p:txBody>
      </p:sp>
    </p:spTree>
    <p:extLst>
      <p:ext uri="{BB962C8B-B14F-4D97-AF65-F5344CB8AC3E}">
        <p14:creationId xmlns:p14="http://schemas.microsoft.com/office/powerpoint/2010/main" val="121652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F63F80-8D20-9947-CAFE-81B0CA868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Nedläggning av programmet fortsättningsvis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FD237F-0C89-F0A5-C8E2-0178D4AED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49" y="1485813"/>
            <a:ext cx="8246441" cy="3405930"/>
          </a:xfrm>
        </p:spPr>
        <p:txBody>
          <a:bodyPr/>
          <a:lstStyle/>
          <a:p>
            <a:pPr marL="0" indent="0">
              <a:buNone/>
            </a:pPr>
            <a:r>
              <a:rPr lang="sv-SE">
                <a:cs typeface="Arial"/>
              </a:rPr>
              <a:t>Antagna till 5,5-årigt läkarprogram ska ges möjlighet att ta examen fram till 2029</a:t>
            </a:r>
            <a:endParaRPr lang="en-US">
              <a:cs typeface="Arial"/>
            </a:endParaRPr>
          </a:p>
          <a:p>
            <a:pPr marL="556895" indent="-213995">
              <a:buFont typeface="Wingdings,Sans-Serif" charset="2"/>
              <a:buChar char="à"/>
            </a:pPr>
            <a:r>
              <a:rPr lang="sv-SE" sz="1400">
                <a:cs typeface="Arial"/>
              </a:rPr>
              <a:t>men det finns inte kurser kvar under hela den tiden, eftersom de läggs ned</a:t>
            </a:r>
            <a:endParaRPr lang="en-US" sz="1400">
              <a:cs typeface="Arial"/>
            </a:endParaRPr>
          </a:p>
          <a:p>
            <a:pPr marL="0" indent="0">
              <a:buNone/>
            </a:pPr>
            <a:endParaRPr lang="sv-SE">
              <a:cs typeface="Arial"/>
            </a:endParaRPr>
          </a:p>
          <a:p>
            <a:pPr marL="43180" indent="0">
              <a:buNone/>
            </a:pPr>
            <a:r>
              <a:rPr lang="sv-SE">
                <a:cs typeface="Arial"/>
              </a:rPr>
              <a:t>För den som påbörjar ett</a:t>
            </a:r>
            <a:r>
              <a:rPr lang="sv-SE" i="1">
                <a:cs typeface="Arial"/>
              </a:rPr>
              <a:t> studieuppehåll (beviljat </a:t>
            </a:r>
            <a:r>
              <a:rPr lang="sv-SE" i="1" err="1">
                <a:cs typeface="Arial"/>
              </a:rPr>
              <a:t>enl</a:t>
            </a:r>
            <a:r>
              <a:rPr lang="sv-SE" i="1">
                <a:cs typeface="Arial"/>
              </a:rPr>
              <a:t> särskilda kriterier) fram t o m t6</a:t>
            </a:r>
            <a:r>
              <a:rPr lang="sv-SE">
                <a:cs typeface="Arial"/>
              </a:rPr>
              <a:t>, görs återupptag i sexårigt program</a:t>
            </a:r>
            <a:endParaRPr lang="en-US">
              <a:cs typeface="Arial"/>
            </a:endParaRPr>
          </a:p>
          <a:p>
            <a:pPr marL="556895" lvl="1" indent="-213995">
              <a:buFont typeface="Wingdings,Sans-Serif"/>
              <a:buChar char="à"/>
            </a:pPr>
            <a:r>
              <a:rPr lang="sv-SE" sz="1400">
                <a:ea typeface="+mn-ea"/>
                <a:cs typeface="Arial"/>
              </a:rPr>
              <a:t>vid övergång till sexårigt kommer man alltid att behöva backa och göra kompletteringar</a:t>
            </a:r>
          </a:p>
          <a:p>
            <a:pPr marL="0" indent="0">
              <a:buNone/>
            </a:pPr>
            <a:endParaRPr lang="sv-SE">
              <a:cs typeface="Arial"/>
            </a:endParaRPr>
          </a:p>
          <a:p>
            <a:pPr marL="0" indent="0">
              <a:buNone/>
            </a:pPr>
            <a:r>
              <a:rPr lang="sv-SE">
                <a:cs typeface="Arial"/>
              </a:rPr>
              <a:t>För dem med uppehåll eller spärr efter T6, kommer det att vara möjligt att ta examen (i 5,5-årigt endast) genom att läsa samma kurser som i det sexåriga programmet t7-t11  </a:t>
            </a:r>
            <a:endParaRPr lang="en-US">
              <a:cs typeface="Arial"/>
            </a:endParaRPr>
          </a:p>
          <a:p>
            <a:pPr marL="556895" lvl="1" indent="-213995">
              <a:buFont typeface="Wingdings,Sans-Serif" charset="2"/>
              <a:buChar char="à"/>
            </a:pPr>
            <a:r>
              <a:rPr lang="sv-SE" sz="1400">
                <a:solidFill>
                  <a:schemeClr val="accent1"/>
                </a:solidFill>
                <a:ea typeface="+mn-ea"/>
                <a:cs typeface="Arial"/>
              </a:rPr>
              <a:t>vissa tidsbegränsningar finns </a:t>
            </a:r>
            <a:endParaRPr lang="en-US" sz="1400">
              <a:solidFill>
                <a:schemeClr val="accent1"/>
              </a:solidFill>
              <a:ea typeface="+mn-ea"/>
              <a:cs typeface="Arial"/>
            </a:endParaRPr>
          </a:p>
          <a:p>
            <a:pPr marL="556895" lvl="1" indent="-213995">
              <a:buFont typeface="Wingdings,Sans-Serif" charset="2"/>
              <a:buChar char="à"/>
            </a:pPr>
            <a:r>
              <a:rPr lang="sv-SE" sz="1400">
                <a:solidFill>
                  <a:schemeClr val="accent1"/>
                </a:solidFill>
                <a:ea typeface="+mn-ea"/>
                <a:cs typeface="Arial"/>
              </a:rPr>
              <a:t>samma för alla, oavsett skäl till försening, fram till 2029</a:t>
            </a:r>
          </a:p>
          <a:p>
            <a:pPr marL="1028700" lvl="3" indent="0">
              <a:buNone/>
            </a:pPr>
            <a:endParaRPr lang="sv-SE" sz="1100">
              <a:solidFill>
                <a:srgbClr val="000000"/>
              </a:solidFill>
              <a:cs typeface="Arial"/>
            </a:endParaRPr>
          </a:p>
          <a:p>
            <a:pPr marL="0" indent="0">
              <a:buNone/>
            </a:pPr>
            <a:endParaRPr lang="sv-SE" sz="1200"/>
          </a:p>
        </p:txBody>
      </p:sp>
    </p:spTree>
    <p:extLst>
      <p:ext uri="{BB962C8B-B14F-4D97-AF65-F5344CB8AC3E}">
        <p14:creationId xmlns:p14="http://schemas.microsoft.com/office/powerpoint/2010/main" val="286073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9DE1D-B760-DC20-1260-D5613A882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83" y="446914"/>
            <a:ext cx="8632045" cy="857250"/>
          </a:xfrm>
        </p:spPr>
        <p:txBody>
          <a:bodyPr/>
          <a:lstStyle/>
          <a:p>
            <a:pPr algn="ctr"/>
            <a:r>
              <a:rPr lang="sv-SE" sz="2800" b="1">
                <a:solidFill>
                  <a:srgbClr val="4F0433"/>
                </a:solidFill>
                <a:ea typeface="+mn-lt"/>
                <a:cs typeface="+mn-lt"/>
              </a:rPr>
              <a:t>Resten av programmet, fr t7</a:t>
            </a:r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4107CA-BFB4-370F-E5A0-B9331EC0E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sz="2600">
              <a:solidFill>
                <a:srgbClr val="4F0433"/>
              </a:solidFill>
              <a:ea typeface="+mn-lt"/>
              <a:cs typeface="+mn-lt"/>
            </a:endParaRPr>
          </a:p>
          <a:p>
            <a:pPr marL="0" indent="0" algn="ctr">
              <a:buNone/>
            </a:pPr>
            <a:br>
              <a:rPr lang="sv-SE" sz="2600" b="1">
                <a:ea typeface="+mn-lt"/>
                <a:cs typeface="+mn-lt"/>
              </a:rPr>
            </a:br>
            <a:r>
              <a:rPr lang="sv-SE" sz="2600" b="1">
                <a:solidFill>
                  <a:srgbClr val="4F0433"/>
                </a:solidFill>
                <a:ea typeface="+mn-lt"/>
                <a:cs typeface="+mn-lt"/>
              </a:rPr>
              <a:t>om man kommer efter, </a:t>
            </a:r>
          </a:p>
          <a:p>
            <a:pPr marL="0" indent="0" algn="ctr">
              <a:buNone/>
            </a:pPr>
            <a:r>
              <a:rPr lang="sv-SE" sz="2600" b="1">
                <a:solidFill>
                  <a:srgbClr val="4F0433"/>
                </a:solidFill>
                <a:ea typeface="+mn-lt"/>
                <a:cs typeface="+mn-lt"/>
              </a:rPr>
              <a:t>blir sjuk/föräldraledig </a:t>
            </a:r>
          </a:p>
          <a:p>
            <a:pPr marL="0" indent="0" algn="ctr">
              <a:buNone/>
            </a:pPr>
            <a:r>
              <a:rPr lang="sv-SE" sz="2600" b="1">
                <a:solidFill>
                  <a:srgbClr val="4F0433"/>
                </a:solidFill>
                <a:ea typeface="+mn-lt"/>
                <a:cs typeface="+mn-lt"/>
              </a:rPr>
              <a:t>eller vill ta en paus</a:t>
            </a:r>
          </a:p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CAB954-0D82-67E6-6606-CC54F376E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AE37C993-8A92-FE0F-013A-C8BBB9AD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9858-5981-43EC-9938-BED63F28F62D}" type="datetime4">
              <a:rPr lang="sv-SE" smtClean="0"/>
              <a:t>13 maj 2024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659E88-4C3E-6905-06E3-57E33B621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98C6-00F0-4387-A9BA-FB521E0564CA}" type="slidenum">
              <a:rPr lang="sv-SE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971967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 16_9" id="{33647494-589E-4660-960E-AE5FC90129F0}" vid="{AC839134-8883-4FCB-89CC-88EC3FE392EF}"/>
    </a:ext>
  </a:extLst>
</a:theme>
</file>

<file path=ppt/theme/theme2.xml><?xml version="1.0" encoding="utf-8"?>
<a:theme xmlns:a="http://schemas.openxmlformats.org/drawingml/2006/main" name="powerpointmall_ki_vit_SV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70052"/>
      </a:accent1>
      <a:accent2>
        <a:srgbClr val="9FE6E9"/>
      </a:accent2>
      <a:accent3>
        <a:srgbClr val="FFFFFF"/>
      </a:accent3>
      <a:accent4>
        <a:srgbClr val="000000"/>
      </a:accent4>
      <a:accent5>
        <a:srgbClr val="C3AAB3"/>
      </a:accent5>
      <a:accent6>
        <a:srgbClr val="90D0D3"/>
      </a:accent6>
      <a:hlink>
        <a:srgbClr val="D40963"/>
      </a:hlink>
      <a:folHlink>
        <a:srgbClr val="CBCBCB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I vit" id="{505C78F6-AC3A-DA47-BDC4-C007EF8029D8}" vid="{4E7C64DF-FA62-B94F-BD4E-3B06B66D1749}"/>
    </a:ext>
  </a:ext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e84718-64d0-4093-aed8-71725148b998" xsi:nil="true"/>
    <lcf76f155ced4ddcb4097134ff3c332f xmlns="67c9fe42-c4b6-4482-8562-3d1134c0fcb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F589F3F36745D4A941FE61691ADA75D" ma:contentTypeVersion="19" ma:contentTypeDescription="Skapa ett nytt dokument." ma:contentTypeScope="" ma:versionID="15be8bca5b1b5d13badb7ba684a07544">
  <xsd:schema xmlns:xsd="http://www.w3.org/2001/XMLSchema" xmlns:xs="http://www.w3.org/2001/XMLSchema" xmlns:p="http://schemas.microsoft.com/office/2006/metadata/properties" xmlns:ns2="43e84718-64d0-4093-aed8-71725148b998" xmlns:ns3="67c9fe42-c4b6-4482-8562-3d1134c0fcbb" targetNamespace="http://schemas.microsoft.com/office/2006/metadata/properties" ma:root="true" ma:fieldsID="32542a44ea41bc00ba4122aee9df3694" ns2:_="" ns3:_="">
    <xsd:import namespace="43e84718-64d0-4093-aed8-71725148b998"/>
    <xsd:import namespace="67c9fe42-c4b6-4482-8562-3d1134c0fc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e84718-64d0-4093-aed8-71725148b9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80015e8-46e6-4ec7-9cf3-4c1b22cff58f}" ma:internalName="TaxCatchAll" ma:showField="CatchAllData" ma:web="43e84718-64d0-4093-aed8-71725148b9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9fe42-c4b6-4482-8562-3d1134c0fc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d34d398b-60ba-4ad0-a6da-da1ce693b8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E6EF3-CBFD-47AC-AB81-A19BE83B6D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F79469-2F05-42F0-ADD1-5263841AE7B9}">
  <ds:schemaRefs>
    <ds:schemaRef ds:uri="43e84718-64d0-4093-aed8-71725148b998"/>
    <ds:schemaRef ds:uri="67c9fe42-c4b6-4482-8562-3d1134c0fcb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0615A0-FF4E-4CE6-8727-8D29F1794EC0}">
  <ds:schemaRefs>
    <ds:schemaRef ds:uri="43e84718-64d0-4093-aed8-71725148b998"/>
    <ds:schemaRef ds:uri="67c9fe42-c4b6-4482-8562-3d1134c0fc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16_9_powerpointmall_ki_plommon_SVE</Template>
  <TotalTime>0</TotalTime>
  <Words>1010</Words>
  <Application>Microsoft Office PowerPoint</Application>
  <PresentationFormat>Bildspel på skärmen (16:9)</PresentationFormat>
  <Paragraphs>184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13</vt:i4>
      </vt:variant>
    </vt:vector>
  </HeadingPairs>
  <TitlesOfParts>
    <vt:vector size="23" baseType="lpstr">
      <vt:lpstr>Arial</vt:lpstr>
      <vt:lpstr>Courier New</vt:lpstr>
      <vt:lpstr>DM Sans</vt:lpstr>
      <vt:lpstr>DM Sans Medium</vt:lpstr>
      <vt:lpstr>Times</vt:lpstr>
      <vt:lpstr>Verdana</vt:lpstr>
      <vt:lpstr>Wingdings</vt:lpstr>
      <vt:lpstr>Wingdings,Sans-Serif</vt:lpstr>
      <vt:lpstr>16_9_powerpointmall_ki_plommon_SVE</vt:lpstr>
      <vt:lpstr>powerpointmall_ki_vit_SVE</vt:lpstr>
      <vt:lpstr>Informationsmöte 7 Avveckling 5,5-årigt program VT24</vt:lpstr>
      <vt:lpstr>Att vara antagen till ett program</vt:lpstr>
      <vt:lpstr>Tidplan för när kurser går sista gång  </vt:lpstr>
      <vt:lpstr>Tider för examinationer på Klinisk medicin se kurswebbar för exakta datum</vt:lpstr>
      <vt:lpstr>SVK på T6</vt:lpstr>
      <vt:lpstr>Termin 7 Klinisk medicin inriktning kirurgi går sista gången VT24</vt:lpstr>
      <vt:lpstr>Termin 7 SVK går sista gången nu i vår</vt:lpstr>
      <vt:lpstr>Nedläggning av programmet fortsättningsvis</vt:lpstr>
      <vt:lpstr>Resten av programmet, fr t7</vt:lpstr>
      <vt:lpstr>Från t7 och framåt (under tre års tid)</vt:lpstr>
      <vt:lpstr>Möjligheter och begränsningar</vt:lpstr>
      <vt:lpstr>Behörighet inför kurser som läses med sexårigt</vt:lpstr>
      <vt:lpstr>Ytterligare förutsättningar och konsekvenser att känna till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avveckling ht22</dc:title>
  <dc:creator>Marie Dahlin</dc:creator>
  <cp:lastModifiedBy>Marie Dahlin</cp:lastModifiedBy>
  <cp:revision>1</cp:revision>
  <cp:lastPrinted>2005-09-23T14:22:03Z</cp:lastPrinted>
  <dcterms:created xsi:type="dcterms:W3CDTF">2022-11-15T07:21:39Z</dcterms:created>
  <dcterms:modified xsi:type="dcterms:W3CDTF">2024-05-13T14:12:20Z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0x0101003F589F3F36745D4A941FE61691ADA75D</vt:lpwstr>
  </property>
  <property fmtid="{D5CDD505-2E9C-101B-9397-08002B2CF9AE}" pid="3" name="MediaServiceImageTags">
    <vt:lpwstr/>
  </property>
</Properties>
</file>