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webextensions/taskpanes.xml" ContentType="application/vnd.ms-office.webextensiontaskpanes+xml"/>
  <Override PartName="/ppt/webextensions/webextension1.xml" ContentType="application/vnd.ms-office.webextension+xml"/>
  <Override PartName="/ppt/viewProps.xml" ContentType="application/vnd.openxmlformats-officedocument.presentationml.viewProps+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authors.xml" ContentType="application/vnd.ms-powerpoint.authors+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notesMasters/notesMaster1.xml" ContentType="application/vnd.openxmlformats-officedocument.presentationml.notesMaster+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26" r:id="rId2"/>
    <p:sldMasterId id="2147483742" r:id="rId3"/>
  </p:sldMasterIdLst>
  <p:notesMasterIdLst>
    <p:notesMasterId r:id="rId37"/>
  </p:notesMasterIdLst>
  <p:sldIdLst>
    <p:sldId id="256" r:id="rId4"/>
    <p:sldId id="526" r:id="rId5"/>
    <p:sldId id="258" r:id="rId6"/>
    <p:sldId id="527" r:id="rId7"/>
    <p:sldId id="528" r:id="rId8"/>
    <p:sldId id="529" r:id="rId9"/>
    <p:sldId id="530" r:id="rId10"/>
    <p:sldId id="549" r:id="rId11"/>
    <p:sldId id="531" r:id="rId12"/>
    <p:sldId id="506" r:id="rId13"/>
    <p:sldId id="554" r:id="rId14"/>
    <p:sldId id="555" r:id="rId15"/>
    <p:sldId id="264" r:id="rId16"/>
    <p:sldId id="532" r:id="rId17"/>
    <p:sldId id="533" r:id="rId18"/>
    <p:sldId id="534" r:id="rId19"/>
    <p:sldId id="535" r:id="rId20"/>
    <p:sldId id="536" r:id="rId21"/>
    <p:sldId id="537" r:id="rId22"/>
    <p:sldId id="538" r:id="rId23"/>
    <p:sldId id="539" r:id="rId24"/>
    <p:sldId id="272" r:id="rId25"/>
    <p:sldId id="550" r:id="rId26"/>
    <p:sldId id="540" r:id="rId27"/>
    <p:sldId id="541" r:id="rId28"/>
    <p:sldId id="542" r:id="rId29"/>
    <p:sldId id="543" r:id="rId30"/>
    <p:sldId id="544" r:id="rId31"/>
    <p:sldId id="545" r:id="rId32"/>
    <p:sldId id="546" r:id="rId33"/>
    <p:sldId id="547" r:id="rId34"/>
    <p:sldId id="548" r:id="rId35"/>
    <p:sldId id="283" r:id="rId36"/>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E50DDA-467B-AE5B-FB88-45BCA3FFDC8B}" name="Marcelo Brañas" initials="MB" userId="ad310f07bb3eac8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DDD9"/>
    <a:srgbClr val="673AB8"/>
    <a:srgbClr val="D64C01"/>
    <a:srgbClr val="B86B51"/>
    <a:srgbClr val="9411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0"/>
    <p:restoredTop sz="82745"/>
  </p:normalViewPr>
  <p:slideViewPr>
    <p:cSldViewPr snapToGrid="0">
      <p:cViewPr>
        <p:scale>
          <a:sx n="100" d="100"/>
          <a:sy n="100" d="100"/>
        </p:scale>
        <p:origin x="936" y="744"/>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02176-DE74-014A-814B-1541404295B8}" type="datetimeFigureOut">
              <a:rPr lang="en-US" smtClean="0"/>
              <a:t>4/27/26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9E7A0-1F38-1B47-A936-0A1BBF55B973}" type="slidenum">
              <a:rPr lang="en-US" smtClean="0"/>
              <a:t>‹#›</a:t>
            </a:fld>
            <a:endParaRPr lang="en-US"/>
          </a:p>
        </p:txBody>
      </p:sp>
    </p:spTree>
    <p:extLst>
      <p:ext uri="{BB962C8B-B14F-4D97-AF65-F5344CB8AC3E}">
        <p14:creationId xmlns:p14="http://schemas.microsoft.com/office/powerpoint/2010/main" val="255725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[Croci opens, 15 s] Thanks for the invitation. Marcelo Brañas and I will talk about implementing GPM-A at a Brazilian tertiary-care outpatient clinic and residency training program. I'll cover our context and the clinical program. Marcelo will cover challenges, dissemination, and what we've learned.</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[~45 s, Croci] Brisk recap — most of the audience knows GPM. The GPM-A book lays out eight basic principles. Early diagnosis should be routine, with the threshold lowered to three or more DSM-5 criteria in adolescents. Psychoeducation for patients, families, schools, and peers. Be active — role-model thinking-first rather than reactivity. Focus on life situations: school, work, relationships. The therapeutic relationship is real and dyadic as well as professional. Convey that change is expected — if the patient isn't improving, examine why. Foster accountability — patients own their actions and learn from mistakes. And ensure family involvement. Today's question: what does it take to actually deliver this in a Brazilian tertiary-care public setting?</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[~5 s, Croci] Now — how we actually built and run this kind of clinic inside a public teaching hospital.</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Croci] USP Medical School and its teaching hospital, Hospital das Clínicas, make up the largest academic-medical complex in Latin America. Within it, the Institute of Psychiatry hosts our Department of Child and Adolescent Psychiatry — which is where ADRE lives, embedded in residency training.</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Croci] ADRE is the Adolescent BPD Outpatient Program — a tertiary-care clinic embedded in the Department of Child and Adolescent Psychiatry at IPq-HC-FMUSP. We receive complex, comorbid referrals from across Brazil. Our dual mission is clinical care for severe cases and residency training for psychiatrists who will go on to work elsewhere in the public system.</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[~75 s, Croci] How patients enter ADRE. We see adolescents aged 13 to 17. Referrals come from secondary public psychiatric services across São Paulo, from other clinics at USP, from the Children’s and Adolescents’ Institute. Initial screening uses two instruments: Zanarini’s Childhood Interview for BPD — the CI-BPD, 2003 — which gives us a structured diagnostic assessment, plus a psychiatric interview by senior staff. Those who meet criteria enter the program: weekly GPM-A sessions over 6 to 12 months, with stepped-care add-ons when indicated.</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[~90 s, Croci] This is the stepped-care menu around GPM-A. The core track — weekly GPM-A for 6 to 12 months, Family Connections as group family work across 12 sessions, and the Waiting Room Group with psychoeducation alternating with art therapy as an adjunctive piece. When needed, stepped-care add-ons: standard DBT-A over six months for patients who don't respond to GPM-A, and — importantly — individualized parental training for parents who need more than the Family Connections group format. This last piece was added specifically because residents couldn't dual-role as both patient therapist and family worker.</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[~75 s, Croci] The team, by role rather than by name. On the GPM-A side — three PGY-3 residents from general psychiatry and three PGY-4 residents from child and adolescent psychiatry. Six psychiatrist supervisors plus one psychiatric nurse — collectively trained in GPM/GPM-A, MBT/MBT-A, TFP, and DBT. Two clinical psychologists running family therapy and the waiting-room group with psychoeducation and art therapy. And the waiting-room group itself is co-led by one psychiatrist plus one psychiatric nurse. DBT-A — four clinical psychologists and a supervisor for the Skills Group; for Individual Sessions, two psychiatrists, a supervisor, one DBT-A individual therapist, and two psychopharmacologists. Research and shared roles — two clinical psychologists, one neuropsychologist, one administrative assistant.</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dirty="0"/>
              <a:t>[~75 s, Croci] Supervision is what keeps a teaching clinic honest. Three things we do weekly. One — case discussion: every active case reviewed by the multidisciplinary team, with diagnosis, risk, and treatment plan re-examined together, and drift from GPM-A principles flagged and corrected early. Two — reducing resident anxiety: contained worry means residents bring their hardest cases to the team instead of carrying them alone; explicit reassurance is part of the protocol — supervisor names what's being done well, not only what to fix. The net effect is fewer defensive, reactive hospitalizations. Three — supervisor sees the patient when needed: at any diagnostic uncertainty, safety escalation, or therapeutic impasse, the supervisor joins a session with the resident, models the GPM-A stance, and then steps back. The patient stays with the resident.</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[~45 s, Croci] One concrete implementation tool we built: the Guia do Residente — the resident handbook for ADRE. Two pieces shown here. The front cover and orientation section — team structure, treatment phases, admission criteria, and the rotation calendar for incoming residents. And a section on the interpersonal dynamics of BPD, adapted from the GPM manual, which gives every resident the same case-formulation language from day one. Simple thing, but it lowers onboarding time and anchors fidelity.</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[~75 s, Croci] Quick sketch of the research protocol by domain. Diagnoses and personality functioning at admission and discharge — CI-BPD and LPFS-BF 2.0. Repeated assessment of BPD severity — BSL-23 monthly, BPFS-C quarterly, and the ZAN-BPD lability 1-item weekly. Emotional regulation and dissociation — DERS-16 and DES. Suicidality and self-harm — C-SSRS, DSHI-9, and RSS. Trauma, eating, and medical screening — QUESI-CTQ, EAT-26, and a medical questionnaire at admission and discharge. General psychopathology — CBCL/6-18. SES, functioning, and quality of life — SES, WSAS monthly, CGI, and YQOL-R. Therapist–patient and alliance — GPM Principles, WAI-SR, GPM-AS, Attitudes toward BPD, and Acceptability/Feasibility. Full battery at M0 and M10; quarterly checkpoints at M3, M6, and M8.</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[~15 s, joint] Neither of us has personal financial conflicts to declare. We both receive unrelated royalties from Manole Publishers — editorial work on clinical psychiatry textbooks, nothing tied to GPM.</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[~5 s, Brañas] Handoff — I'll walk through the challenges we faced implementing this program.</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[~60 s, Brañas] Before the specific challenges, one point about heterogeneity. Same diagnosis — BPD — three very different presentations. Patient A: interpersonal hypersensitivity, anger, ADHD-like symptoms. Patient B: interpersonal hypersensitivity, NSSI, suicide threats. Patient C: interpersonal hypersensitivity, dissociation, paranoid symptoms, withdrawal, substance use. The common thread is interpersonal hypersensitivity — everything else varies. Trainees see the variation and default to whichever comorbid label is loudest — and miss the BPD formulation underneath. So a constant part of supervision is re-anchoring the formulation to BPD and discussing the literature. This is a day-to-day necessity, not a one-time teaching point.</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[~75 s, Brañas] Adolescent BPD at ADRE is almost never alone. Six comorbidity patterns we navigate. Gender dysphoria — we collaborate with a specialized USP clinic. Eating disorders — GPM-A for Eating Disorders plus a USP partner clinic. Autism — GPM-A plus the B-for-autism adaptation from Dudas and Cheney, 2025. Complex PTSD — elements from DBT-PE and DBT-PTSD, following Choi-Kain, 2021. ADHD is frequently the stopping-point diagnosis — residents read impulsivity and mood reactivity as ADHD and miss the BPD formulation; our response is routine CI-BPD screening plus formulation supervision. Mood disorders — depressive and bipolar-spectrum features can mask BPD, and we teach residents to hold both diagnoses when criteria are met, rather than default to the mood label. The take-home for this slide: at USP in the last ten years, BPD has gone from undiagnosed and ignored to recognized as an institutional and national priority. That's a big shift.</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dirty="0"/>
              <a:t>[~90 s, </a:t>
            </a:r>
            <a:r>
              <a:rPr sz="1200" dirty="0" err="1"/>
              <a:t>Brañas</a:t>
            </a:r>
            <a:r>
              <a:rPr sz="1200" dirty="0"/>
              <a:t>] Our first challenge is fidelity, and three drifts pull on it. One — residents are learning GPM and clinical fundamentals at once: they're picking up the psychiatric interview, formulation, and risk assessment at the same time they learn the model. Two — framework drift happens in two directions. GPM is eclectic, so as long as the principles are honored it's fine, but some supervisors lean too passive-psychodynamic, underusing structure, activity, accountability; others narrow onto DBT-style crisis planning, skills, and suicidality. Root cause: most supervisors also work in private practice with other models, and those models leak into supervision. Three — diagnostic drift: some residents prefer ADHD or PTSD labels and reframe any trauma history as PTSD; our response there is routine CI-BPD plus formulation supervision, reinforcing that BPD can coexist with ADHD or PTSD rather than be replaced by them. Our systemic response across all three: the GPM-AS adherence scale used routinely in weekly supervision, and GPM-framework teaching kept separate from general-psychiatry training so it can't quietly blend in.</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[~90 s, Brañas] Third challenge — and one we didn't expect. Our patients and their families travel hours by public transit to reach the clinic, and arrival times are unpredictable, so high-acuity adolescents end up gathered together in the same waiting room well before their appointments. Two serious peer-contagion incidents pushed us to act: on one occasion adolescents shared shaving blades for self-cutting, and on another a patient developed a significant MDMA intoxication after a substance exchange in the waiting room and required an emergency-department transfer. Our response was the Waiting-Room Group — a semi-structured group held by a psychiatrist and a psychiatric nurse while adolescents wait, alternating with art-therapy sessions; in parallel, parents attend Family Connections.</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Brañas] The dissemination strategy runs on three tracks. Materials: we translated the GPM manual to Portuguese, built a Harvard Medical School online course, and produced psychoeducation videos with our multi-site partners. Publications: original work in Portuguese, Spanish, and English, book chapters, podcast episodes. Events: Brazilian Psychiatric Association annual meeting, the Brain, Emotions and Behavior Congress, and workshops at partner universities.</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[~75 s, Brañas] Three implementation partnerships where ADRE-trained clinicians have seeded new GPM programs. CESUPA in Belém — Yasmin Nascimento and Silvana Costa launched a new GPM-A clinic. FAMERP in São José do Rio Preto — Larissa Fares and Bruno Soleman started a new GPM clinic. Centre Hospitalier Périgueux in France — Vinicius Freitas is leading a new GPM-A clinic there. The residency lever working outward. The next frontier is leadership-level work — hospital directors, residency coordinators, the health ministry — not just clinicians. Concrete example: an ongoing BPD Awareness Day project in the Brazilian Senate.</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Brañas] Unruh and Gunderson put this better than we can. The burden of BPD rivals other major mental illnesses, but psychiatrists still carry misinformation, stigma, aversive attitudes, and insufficient familiarity with generalist treatments. Residency programs are where that changes — they are well positioned to equip the next generation. That's the lever we're using.</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[~75 s, Brañas] Two markers that the residency lever works. First — of 35 rotation options for psychiatry residents at USP, ADRE has been ranked 1st or 2nd every year among PGY-3 residents for eight consecutive years. Second — the 2024 Prize for Excellence in Teaching, awarded by the 5th-year medical students and the Department of Psychiatry at USP to the ADRE directors. These aren’t vanity metrics; they mean residents are self-selecting into the program and then carrying GPM out into the system.</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[~75 s, Croci] One thing on the horizon — GPM-NSSI. NSSI rates run at 17.4% in adolescents and 13.4% in young adults in our data, and most of these young people will never reach DBT-A. So we are developing a generalist brief adaptation deliverable in primary and non-specialist settings. The shared ingredients with effective self-harm care stay — formulation, diagnostic disclosure, psychoeducation, safety, family. Layered on top, NSSI-specific strategies: functional analysis, working with peer influence, motivation, and a mindful clinician stance. Stepped-care referral is built in for complex or non-responding cases. Multi-site collaboration with Lausanne; co-authors include Carole Kapp, Sebastien Urben, Natalia Saldanha, Lois Choi-Kain, Marcelo Brañas, and Ueli Kramer.</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[~5 s, Croci] Why does this matter?</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Brañas] Five take-homes. One: adolescent BPD is valid and treatable and still under-diagnosed. Two: generalist-first scales where specialists don't. Three: local adaptations — FC, individualized parenting, structured waiting group — solved real operational problems. Four: residency is the lever — that's how GPM actually moves through a public system. Five: systemic change takes institutional work, not just clinical work.</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[~20 s, joint close] Thank you. Thanks to the ADRE team at USP, to our collaborators at the Gunderson Personality Disorders Institute, and to everyone who has helped this program grow. Happy to take questions.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[~90 s, Croci] The scale of what we're trying to treat in Brazil. On the demand side — Santana and colleagues, 2018, found 6.8% prevalence of any personality disorder and 1.8% BPD in a São Paulo megacity survey. In outpatient mental-health services 20 to 30% of patients meet BPD criteria; in CAPS — the community mental-health centers — it's 35 to 40%. The Brazilian High-Risk Cohort found about 20% BPD among severely symptomatic young adults. And adolescent NSSI runs at 17.4% from our own analysis, currently in submission. On the supply side — Scheffer and colleagues, 2025, put Brazil at 6.39 psychiatrists per 100,000 people, against an OECD average of 17.83. 61.4% of those psychiatrists are concentrated in state capitals. DBT-trained therapists are roughly 1.25 per 10,000 people with BPD. And mental health receives 2.54% of the health budget — WHO recommends 5%. The gap is close to 80%. Specialist-led BPD care is unreachable for most Brazilians who need it — and that is what makes a generalist model necessary, not optional.</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[~45 s, Croci] And the problem is accelerating. Alves and colleagues, 2024, pulled self-harm notifications, hospitalizations, and mortality from the Brazilian health information system between 2011 and 2022. The rates are rising across age groups, with the steepest increases in adolescents and young adults. This is the population-level backdrop for everything we do clinically — not a static problem, a growing one.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[~60 s, Croci] Brazilian healthcare runs as two parallel systems. SUS is entirely free at point of service for anyone — including foreigners — and covers primary, secondary, and tertiary care. Private care runs through employer or individually-purchased insurance. Most professionals work in both. Tertiary-care BPD treatment is almost entirely in academic public institutions — which is where ADRE sits.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[~90 s, Croci] Two intertwined problems explain why BPD adolescents don't get proper care. First — they scatter across other clinics. Without a coherent BPD framework, they get labeled by whatever symptom dominates at the moment: mood disorder here, impulsivity there, substance use somewhere else. They migrate from service to service and accumulate frequent, unnecessary, sometimes prolonged hospitalizations. Second — institutional myths persist. That you can't diagnose BPD in adolescents. That BPD is untreatable. That they'll mature on their own. That general training is sufficient. These myths delay well-informed care, and Ilagan and Choi-Kain have shown that delay worsens long-term outcomes. The conclusion Unruh and Gunderson drew — and the conclusion we draw — is that we need a curriculum update.</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200"/>
              <a:t>[~60 s, Croci] The good news is that generalist options now exist in a form we can actually use in Brazil. Ilagan and Choi-Kain published the foundational paper in 2021 — Current Opinion in Psychology — introducing GPM-A as a generalist adaptation for adolescents, "good enough" for most young people at the critical developmental window. Choi-Kain and Sharp then brought out the full clinical handbook with APA Publishing — that's the training text we use for every resident. And Hogrefe's Brazilian edition removed the language barrier — residents, supervisors, and families can all read it in Portuguese. Theory, manual, and translation — three things that have to be in place before any implementation effort makes sense. They all are. Which is why we started.</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[~90 s, Croci] Why a generalist-first approach, and specifically GPM-A. Three reasons for generalist care. Structured, high-quality generalist care is comparable to specialized treatments like CAT and DBT-A — Ilagan and Choi-Kain, 2021. It's advantageous when delivered by non-specialist residents — Unruh and Gunderson, 2016. And it's less resource-intensive — Choi-Kain, 2016 — which matters enormously in public healthcare. Now why GPM-A specifically. Gunderson, 2016, argued it is optimal for nationwide dissemination in a public system. Kramer and colleagues, 2017, showed it provides a common language across professionals and different therapy schools. It includes integrated medication management, which saves resources. And it focuses on functionality — school, relationships, daily-life situations — not only symptom reduction.</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03964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35395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53925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D83B1C-BBE5-4A4F-826B-B9D0D816779A}"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8217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D83B1C-BBE5-4A4F-826B-B9D0D816779A}"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3588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83B1C-BBE5-4A4F-826B-B9D0D816779A}"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224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D83B1C-BBE5-4A4F-826B-B9D0D816779A}"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7562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D83B1C-BBE5-4A4F-826B-B9D0D816779A}" type="datetimeFigureOut">
              <a:rPr lang="en-US" smtClean="0"/>
              <a:t>4/27/26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4174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D83B1C-BBE5-4A4F-826B-B9D0D816779A}" type="datetimeFigureOut">
              <a:rPr lang="en-US" smtClean="0"/>
              <a:t>4/27/26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429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83B1C-BBE5-4A4F-826B-B9D0D816779A}" type="datetimeFigureOut">
              <a:rPr lang="en-US" smtClean="0"/>
              <a:t>4/27/26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0139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83B1C-BBE5-4A4F-826B-B9D0D816779A}"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9433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411049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83B1C-BBE5-4A4F-826B-B9D0D816779A}"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5076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D83B1C-BBE5-4A4F-826B-B9D0D816779A}"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82579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D83B1C-BBE5-4A4F-826B-B9D0D816779A}"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7648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222222"/>
        </a:solidFill>
        <a:effectLst/>
      </p:bgPr>
    </p:bg>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381000" y="4521200"/>
            <a:ext cx="11430000" cy="1905000"/>
          </a:xfrm>
          <a:prstGeom prst="rect">
            <a:avLst/>
          </a:prstGeom>
        </p:spPr>
        <p:txBody>
          <a:bodyPr/>
          <a:lstStyle>
            <a:lvl1pPr defTabSz="412750">
              <a:defRPr sz="15150" b="0" cap="all" spc="0">
                <a:solidFill>
                  <a:srgbClr val="34A5DA"/>
                </a:solidFill>
                <a:latin typeface="DIN Condensed Bold"/>
                <a:ea typeface="DIN Condensed Bold"/>
                <a:cs typeface="DIN Condensed Bold"/>
                <a:sym typeface="DIN Condensed Bold"/>
              </a:defRPr>
            </a:lvl1pPr>
          </a:lstStyle>
          <a:p>
            <a:r>
              <a:t>Title Text</a:t>
            </a:r>
          </a:p>
        </p:txBody>
      </p:sp>
      <p:sp>
        <p:nvSpPr>
          <p:cNvPr id="221" name="Body Level One…"/>
          <p:cNvSpPr txBox="1">
            <a:spLocks noGrp="1"/>
          </p:cNvSpPr>
          <p:nvPr>
            <p:ph type="body" sz="quarter" idx="1"/>
          </p:nvPr>
        </p:nvSpPr>
        <p:spPr>
          <a:xfrm>
            <a:off x="381000" y="2997200"/>
            <a:ext cx="11430000" cy="1270000"/>
          </a:xfrm>
          <a:prstGeom prst="rect">
            <a:avLst/>
          </a:prstGeom>
        </p:spPr>
        <p:txBody>
          <a:bodyPr numCol="1" spcCol="38100" anchor="b"/>
          <a:lstStyle>
            <a:lvl1pPr marL="0" indent="0" defTabSz="412750">
              <a:lnSpc>
                <a:spcPct val="80000"/>
              </a:lnSpc>
              <a:spcBef>
                <a:spcPts val="1600"/>
              </a:spcBef>
              <a:buSzTx/>
              <a:buNone/>
              <a:defRPr sz="3850" cap="all">
                <a:solidFill>
                  <a:srgbClr val="A6AAA9"/>
                </a:solidFill>
                <a:latin typeface="DIN Alternate Bold"/>
                <a:ea typeface="DIN Alternate Bold"/>
                <a:cs typeface="DIN Alternate Bold"/>
                <a:sym typeface="DIN Alternate Bold"/>
              </a:defRPr>
            </a:lvl1pPr>
            <a:lvl2pPr marL="0" indent="0" defTabSz="412750">
              <a:lnSpc>
                <a:spcPct val="80000"/>
              </a:lnSpc>
              <a:spcBef>
                <a:spcPts val="1600"/>
              </a:spcBef>
              <a:buSzTx/>
              <a:buNone/>
              <a:defRPr sz="3850" cap="all">
                <a:solidFill>
                  <a:srgbClr val="A6AAA9"/>
                </a:solidFill>
                <a:latin typeface="DIN Alternate Bold"/>
                <a:ea typeface="DIN Alternate Bold"/>
                <a:cs typeface="DIN Alternate Bold"/>
                <a:sym typeface="DIN Alternate Bold"/>
              </a:defRPr>
            </a:lvl2pPr>
            <a:lvl3pPr marL="0" indent="0" defTabSz="412750">
              <a:lnSpc>
                <a:spcPct val="80000"/>
              </a:lnSpc>
              <a:spcBef>
                <a:spcPts val="1600"/>
              </a:spcBef>
              <a:buSzTx/>
              <a:buNone/>
              <a:defRPr sz="3850" cap="all">
                <a:solidFill>
                  <a:srgbClr val="A6AAA9"/>
                </a:solidFill>
                <a:latin typeface="DIN Alternate Bold"/>
                <a:ea typeface="DIN Alternate Bold"/>
                <a:cs typeface="DIN Alternate Bold"/>
                <a:sym typeface="DIN Alternate Bold"/>
              </a:defRPr>
            </a:lvl3pPr>
            <a:lvl4pPr marL="0" indent="0" defTabSz="412750">
              <a:lnSpc>
                <a:spcPct val="80000"/>
              </a:lnSpc>
              <a:spcBef>
                <a:spcPts val="1600"/>
              </a:spcBef>
              <a:buSzTx/>
              <a:buNone/>
              <a:defRPr sz="3850" cap="all">
                <a:solidFill>
                  <a:srgbClr val="A6AAA9"/>
                </a:solidFill>
                <a:latin typeface="DIN Alternate Bold"/>
                <a:ea typeface="DIN Alternate Bold"/>
                <a:cs typeface="DIN Alternate Bold"/>
                <a:sym typeface="DIN Alternate Bold"/>
              </a:defRPr>
            </a:lvl4pPr>
            <a:lvl5pPr marL="0" indent="0" defTabSz="412750">
              <a:lnSpc>
                <a:spcPct val="80000"/>
              </a:lnSpc>
              <a:spcBef>
                <a:spcPts val="1600"/>
              </a:spcBef>
              <a:buSzTx/>
              <a:buNone/>
              <a:defRPr sz="385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531600" y="304800"/>
            <a:ext cx="276598" cy="317500"/>
          </a:xfrm>
          <a:prstGeom prst="rect">
            <a:avLst/>
          </a:prstGeom>
        </p:spPr>
        <p:txBody>
          <a:bodyPr anchor="t"/>
          <a:lstStyle>
            <a:lvl1pPr algn="r" defTabSz="412750">
              <a:lnSpc>
                <a:spcPct val="80000"/>
              </a:lnSpc>
              <a:defRPr sz="18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93047258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237" name="Body Level One…"/>
          <p:cNvSpPr txBox="1">
            <a:spLocks noGrp="1"/>
          </p:cNvSpPr>
          <p:nvPr>
            <p:ph type="body" sz="quarter" idx="1"/>
          </p:nvPr>
        </p:nvSpPr>
        <p:spPr>
          <a:xfrm>
            <a:off x="226218" y="174625"/>
            <a:ext cx="7858126" cy="323851"/>
          </a:xfrm>
          <a:prstGeom prst="rect">
            <a:avLst/>
          </a:prstGeom>
        </p:spPr>
        <p:txBody>
          <a:bodyPr lIns="71436" tIns="71436" rIns="71436" bIns="71436" numCol="1" spcCol="38100" anchor="b"/>
          <a:lstStyle>
            <a:lvl1pPr marL="0" indent="0" defTabSz="321469">
              <a:lnSpc>
                <a:spcPct val="80000"/>
              </a:lnSpc>
              <a:spcBef>
                <a:spcPts val="0"/>
              </a:spcBef>
              <a:buSzTx/>
              <a:buNone/>
              <a:defRPr sz="1600" cap="all" spc="80">
                <a:solidFill>
                  <a:srgbClr val="838787"/>
                </a:solidFill>
                <a:latin typeface="DIN Alternate Bold"/>
                <a:ea typeface="DIN Alternate Bold"/>
                <a:cs typeface="DIN Alternate Bold"/>
                <a:sym typeface="DIN Alternate Bold"/>
              </a:defRPr>
            </a:lvl1pPr>
            <a:lvl2pPr marL="508000" indent="-203200" defTabSz="321469">
              <a:lnSpc>
                <a:spcPct val="80000"/>
              </a:lnSpc>
              <a:spcBef>
                <a:spcPts val="0"/>
              </a:spcBef>
              <a:defRPr sz="1600" cap="all" spc="80">
                <a:solidFill>
                  <a:srgbClr val="838787"/>
                </a:solidFill>
                <a:latin typeface="DIN Alternate Bold"/>
                <a:ea typeface="DIN Alternate Bold"/>
                <a:cs typeface="DIN Alternate Bold"/>
                <a:sym typeface="DIN Alternate Bold"/>
              </a:defRPr>
            </a:lvl2pPr>
            <a:lvl3pPr marL="812800" indent="-203200" defTabSz="321469">
              <a:lnSpc>
                <a:spcPct val="80000"/>
              </a:lnSpc>
              <a:spcBef>
                <a:spcPts val="0"/>
              </a:spcBef>
              <a:defRPr sz="1600" cap="all" spc="80">
                <a:solidFill>
                  <a:srgbClr val="838787"/>
                </a:solidFill>
                <a:latin typeface="DIN Alternate Bold"/>
                <a:ea typeface="DIN Alternate Bold"/>
                <a:cs typeface="DIN Alternate Bold"/>
                <a:sym typeface="DIN Alternate Bold"/>
              </a:defRPr>
            </a:lvl3pPr>
            <a:lvl4pPr marL="1117600" indent="-203200" defTabSz="321469">
              <a:lnSpc>
                <a:spcPct val="80000"/>
              </a:lnSpc>
              <a:spcBef>
                <a:spcPts val="0"/>
              </a:spcBef>
              <a:defRPr sz="1600" cap="all" spc="80">
                <a:solidFill>
                  <a:srgbClr val="838787"/>
                </a:solidFill>
                <a:latin typeface="DIN Alternate Bold"/>
                <a:ea typeface="DIN Alternate Bold"/>
                <a:cs typeface="DIN Alternate Bold"/>
                <a:sym typeface="DIN Alternate Bold"/>
              </a:defRPr>
            </a:lvl4pPr>
            <a:lvl5pPr marL="1422400" indent="-203200" defTabSz="321469">
              <a:lnSpc>
                <a:spcPct val="80000"/>
              </a:lnSpc>
              <a:spcBef>
                <a:spcPts val="0"/>
              </a:spcBef>
              <a:defRPr sz="1600" cap="all" spc="80">
                <a:solidFill>
                  <a:srgbClr val="838787"/>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38" name="Title Text"/>
          <p:cNvSpPr txBox="1">
            <a:spLocks noGrp="1"/>
          </p:cNvSpPr>
          <p:nvPr>
            <p:ph type="title"/>
          </p:nvPr>
        </p:nvSpPr>
        <p:spPr>
          <a:xfrm>
            <a:off x="261938" y="691654"/>
            <a:ext cx="8572500" cy="508994"/>
          </a:xfrm>
          <a:prstGeom prst="rect">
            <a:avLst/>
          </a:prstGeom>
        </p:spPr>
        <p:txBody>
          <a:bodyPr lIns="71436" tIns="71436" rIns="71436" bIns="71436"/>
          <a:lstStyle>
            <a:lvl1pPr defTabSz="410765">
              <a:spcBef>
                <a:spcPts val="1950"/>
              </a:spcBef>
              <a:defRPr sz="4200" b="0" cap="all" spc="0">
                <a:solidFill>
                  <a:srgbClr val="34A5DA"/>
                </a:solidFill>
                <a:latin typeface="DIN Condensed Bold"/>
                <a:ea typeface="DIN Condensed Bold"/>
                <a:cs typeface="DIN Condensed Bold"/>
                <a:sym typeface="DIN Condensed Bold"/>
              </a:defRPr>
            </a:lvl1pPr>
          </a:lstStyle>
          <a:p>
            <a:r>
              <a:t>Title Text</a:t>
            </a:r>
          </a:p>
        </p:txBody>
      </p:sp>
      <p:sp>
        <p:nvSpPr>
          <p:cNvPr id="239" name="Body Level One…"/>
          <p:cNvSpPr txBox="1">
            <a:spLocks noGrp="1"/>
          </p:cNvSpPr>
          <p:nvPr>
            <p:ph type="body" idx="21"/>
          </p:nvPr>
        </p:nvSpPr>
        <p:spPr>
          <a:xfrm>
            <a:off x="250031" y="1281410"/>
            <a:ext cx="11691939" cy="4295181"/>
          </a:xfrm>
          <a:prstGeom prst="rect">
            <a:avLst/>
          </a:prstGeom>
        </p:spPr>
        <p:txBody>
          <a:bodyPr lIns="71436" tIns="71436" rIns="71436" bIns="71436" numCol="1" spcCol="38100"/>
          <a:lstStyle>
            <a:lvl1pPr marL="300691" indent="-300691" defTabSz="410765">
              <a:lnSpc>
                <a:spcPct val="100000"/>
              </a:lnSpc>
              <a:spcBef>
                <a:spcPts val="1950"/>
              </a:spcBef>
              <a:buClr>
                <a:srgbClr val="34A5DA"/>
              </a:buClr>
              <a:buSzPct val="104999"/>
              <a:buFont typeface="Avenir Next Regular"/>
              <a:buChar char="▸"/>
              <a:defRPr sz="4600">
                <a:solidFill>
                  <a:srgbClr val="838787"/>
                </a:solidFill>
                <a:latin typeface="Avenir Next Medium"/>
                <a:sym typeface="Avenir Next Medium"/>
              </a:defRPr>
            </a:lvl1pPr>
          </a:lstStyle>
          <a:p>
            <a:pPr marL="601382" indent="-601382" defTabSz="821530">
              <a:lnSpc>
                <a:spcPct val="100000"/>
              </a:lnSpc>
              <a:spcBef>
                <a:spcPts val="3900"/>
              </a:spcBef>
              <a:buClr>
                <a:srgbClr val="34A5DA"/>
              </a:buClr>
              <a:buSzPct val="104999"/>
              <a:buFont typeface="Avenir Next Regular"/>
              <a:buChar char="▸"/>
              <a:defRPr sz="4600">
                <a:solidFill>
                  <a:srgbClr val="838787"/>
                </a:solidFill>
                <a:latin typeface="Avenir Next Medium"/>
                <a:ea typeface="Avenir Next Medium"/>
                <a:cs typeface="Avenir Next Medium"/>
                <a:sym typeface="Avenir Next Medium"/>
              </a:defRPr>
            </a:pPr>
            <a:endParaRPr/>
          </a:p>
        </p:txBody>
      </p:sp>
      <p:sp>
        <p:nvSpPr>
          <p:cNvPr id="240" name="Slide Number"/>
          <p:cNvSpPr txBox="1">
            <a:spLocks noGrp="1"/>
          </p:cNvSpPr>
          <p:nvPr>
            <p:ph type="sldNum" sz="quarter" idx="2"/>
          </p:nvPr>
        </p:nvSpPr>
        <p:spPr>
          <a:xfrm>
            <a:off x="10105967" y="303609"/>
            <a:ext cx="272852" cy="306388"/>
          </a:xfrm>
          <a:prstGeom prst="rect">
            <a:avLst/>
          </a:prstGeom>
        </p:spPr>
        <p:txBody>
          <a:bodyPr lIns="71436" tIns="71436" rIns="71436" bIns="71436" anchor="t"/>
          <a:lstStyle>
            <a:lvl1pPr algn="r" defTabSz="410765">
              <a:lnSpc>
                <a:spcPct val="80000"/>
              </a:lnSpc>
              <a:defRPr sz="16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2843830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Bullets &amp; Photo">
    <p:bg>
      <p:bgPr>
        <a:solidFill>
          <a:srgbClr val="222222"/>
        </a:solidFill>
        <a:effectLst/>
      </p:bgPr>
    </p:bg>
    <p:spTree>
      <p:nvGrpSpPr>
        <p:cNvPr id="1" name=""/>
        <p:cNvGrpSpPr/>
        <p:nvPr/>
      </p:nvGrpSpPr>
      <p:grpSpPr>
        <a:xfrm>
          <a:off x="0" y="0"/>
          <a:ext cx="0" cy="0"/>
          <a:chOff x="0" y="0"/>
          <a:chExt cx="0" cy="0"/>
        </a:xfrm>
      </p:grpSpPr>
      <p:sp>
        <p:nvSpPr>
          <p:cNvPr id="208" name="Body Level One…"/>
          <p:cNvSpPr txBox="1">
            <a:spLocks noGrp="1"/>
          </p:cNvSpPr>
          <p:nvPr>
            <p:ph type="body" sz="quarter" idx="1"/>
          </p:nvPr>
        </p:nvSpPr>
        <p:spPr>
          <a:xfrm>
            <a:off x="381000" y="317500"/>
            <a:ext cx="10477500" cy="317500"/>
          </a:xfrm>
          <a:prstGeom prst="rect">
            <a:avLst/>
          </a:prstGeom>
        </p:spPr>
        <p:txBody>
          <a:bodyPr numCol="1" spcCol="38100" anchor="b"/>
          <a:lstStyle>
            <a:lvl1pPr marL="0" indent="0" defTabSz="323850">
              <a:lnSpc>
                <a:spcPct val="80000"/>
              </a:lnSpc>
              <a:spcBef>
                <a:spcPts val="0"/>
              </a:spcBef>
              <a:buSzTx/>
              <a:buNone/>
              <a:defRPr sz="1800" cap="all" spc="90">
                <a:solidFill>
                  <a:srgbClr val="838787"/>
                </a:solidFill>
                <a:latin typeface="DIN Alternate Bold"/>
                <a:ea typeface="DIN Alternate Bold"/>
                <a:cs typeface="DIN Alternate Bold"/>
                <a:sym typeface="DIN Alternate Bold"/>
              </a:defRPr>
            </a:lvl1pPr>
            <a:lvl2pPr marL="533400" indent="-228600" defTabSz="323850">
              <a:lnSpc>
                <a:spcPct val="80000"/>
              </a:lnSpc>
              <a:spcBef>
                <a:spcPts val="0"/>
              </a:spcBef>
              <a:defRPr sz="1800" cap="all" spc="90">
                <a:solidFill>
                  <a:srgbClr val="838787"/>
                </a:solidFill>
                <a:latin typeface="DIN Alternate Bold"/>
                <a:ea typeface="DIN Alternate Bold"/>
                <a:cs typeface="DIN Alternate Bold"/>
                <a:sym typeface="DIN Alternate Bold"/>
              </a:defRPr>
            </a:lvl2pPr>
            <a:lvl3pPr marL="838200" indent="-228600" defTabSz="323850">
              <a:lnSpc>
                <a:spcPct val="80000"/>
              </a:lnSpc>
              <a:spcBef>
                <a:spcPts val="0"/>
              </a:spcBef>
              <a:defRPr sz="1800" cap="all" spc="90">
                <a:solidFill>
                  <a:srgbClr val="838787"/>
                </a:solidFill>
                <a:latin typeface="DIN Alternate Bold"/>
                <a:ea typeface="DIN Alternate Bold"/>
                <a:cs typeface="DIN Alternate Bold"/>
                <a:sym typeface="DIN Alternate Bold"/>
              </a:defRPr>
            </a:lvl3pPr>
            <a:lvl4pPr marL="1143000" indent="-228600" defTabSz="323850">
              <a:lnSpc>
                <a:spcPct val="80000"/>
              </a:lnSpc>
              <a:spcBef>
                <a:spcPts val="0"/>
              </a:spcBef>
              <a:defRPr sz="1800" cap="all" spc="90">
                <a:solidFill>
                  <a:srgbClr val="838787"/>
                </a:solidFill>
                <a:latin typeface="DIN Alternate Bold"/>
                <a:ea typeface="DIN Alternate Bold"/>
                <a:cs typeface="DIN Alternate Bold"/>
                <a:sym typeface="DIN Alternate Bold"/>
              </a:defRPr>
            </a:lvl4pPr>
            <a:lvl5pPr marL="1447800" indent="-228600" defTabSz="323850">
              <a:lnSpc>
                <a:spcPct val="80000"/>
              </a:lnSpc>
              <a:spcBef>
                <a:spcPts val="0"/>
              </a:spcBef>
              <a:defRPr sz="1800" cap="all" spc="90">
                <a:solidFill>
                  <a:srgbClr val="838787"/>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09" name="Image"/>
          <p:cNvSpPr>
            <a:spLocks noGrp="1"/>
          </p:cNvSpPr>
          <p:nvPr>
            <p:ph type="pic" idx="21"/>
          </p:nvPr>
        </p:nvSpPr>
        <p:spPr>
          <a:xfrm>
            <a:off x="6629400" y="0"/>
            <a:ext cx="6214136" cy="6858000"/>
          </a:xfrm>
          <a:prstGeom prst="rect">
            <a:avLst/>
          </a:prstGeom>
        </p:spPr>
        <p:txBody>
          <a:bodyPr lIns="91439" tIns="45719" rIns="91439" bIns="45719" numCol="1" spcCol="38100">
            <a:noAutofit/>
          </a:bodyPr>
          <a:lstStyle/>
          <a:p>
            <a:endParaRPr/>
          </a:p>
        </p:txBody>
      </p:sp>
      <p:sp>
        <p:nvSpPr>
          <p:cNvPr id="210" name="Title Text"/>
          <p:cNvSpPr txBox="1">
            <a:spLocks noGrp="1"/>
          </p:cNvSpPr>
          <p:nvPr>
            <p:ph type="title"/>
          </p:nvPr>
        </p:nvSpPr>
        <p:spPr>
          <a:xfrm>
            <a:off x="381000" y="1079500"/>
            <a:ext cx="5905500" cy="508000"/>
          </a:xfrm>
          <a:prstGeom prst="rect">
            <a:avLst/>
          </a:prstGeom>
        </p:spPr>
        <p:txBody>
          <a:bodyPr/>
          <a:lstStyle>
            <a:lvl1pPr defTabSz="412750">
              <a:spcBef>
                <a:spcPts val="1950"/>
              </a:spcBef>
              <a:defRPr sz="4350" b="0" cap="all" spc="0">
                <a:solidFill>
                  <a:srgbClr val="34A5DA"/>
                </a:solidFill>
                <a:latin typeface="DIN Condensed Bold"/>
                <a:ea typeface="DIN Condensed Bold"/>
                <a:cs typeface="DIN Condensed Bold"/>
                <a:sym typeface="DIN Condensed Bold"/>
              </a:defRPr>
            </a:lvl1pPr>
          </a:lstStyle>
          <a:p>
            <a:r>
              <a:t>Title Text</a:t>
            </a:r>
          </a:p>
        </p:txBody>
      </p:sp>
      <p:sp>
        <p:nvSpPr>
          <p:cNvPr id="211" name="Body Level One…"/>
          <p:cNvSpPr txBox="1">
            <a:spLocks noGrp="1"/>
          </p:cNvSpPr>
          <p:nvPr>
            <p:ph type="body" sz="half" idx="22"/>
          </p:nvPr>
        </p:nvSpPr>
        <p:spPr>
          <a:xfrm>
            <a:off x="381000" y="1930400"/>
            <a:ext cx="5905500" cy="4292600"/>
          </a:xfrm>
          <a:prstGeom prst="rect">
            <a:avLst/>
          </a:prstGeom>
        </p:spPr>
        <p:txBody>
          <a:bodyPr numCol="1" spcCol="38100"/>
          <a:lstStyle>
            <a:lvl1pPr marL="317500" indent="-317500" defTabSz="412750">
              <a:lnSpc>
                <a:spcPct val="100000"/>
              </a:lnSpc>
              <a:spcBef>
                <a:spcPts val="1950"/>
              </a:spcBef>
              <a:buClr>
                <a:srgbClr val="34A5DA"/>
              </a:buClr>
              <a:buSzPct val="104999"/>
              <a:buFont typeface="Avenir Next Regular"/>
              <a:buChar char="▸"/>
              <a:defRPr sz="4000">
                <a:solidFill>
                  <a:srgbClr val="838787"/>
                </a:solidFill>
                <a:latin typeface="Avenir Next Medium"/>
                <a:sym typeface="Avenir Next Medium"/>
              </a:defRPr>
            </a:lvl1pPr>
          </a:lstStyle>
          <a:p>
            <a:pPr marL="635000" indent="-635000" defTabSz="825500">
              <a:lnSpc>
                <a:spcPct val="100000"/>
              </a:lnSpc>
              <a:spcBef>
                <a:spcPts val="3900"/>
              </a:spcBef>
              <a:buClr>
                <a:srgbClr val="34A5DA"/>
              </a:buClr>
              <a:buSzPct val="104999"/>
              <a:buFont typeface="Avenir Next Regular"/>
              <a:buChar char="▸"/>
              <a:defRPr sz="4000">
                <a:solidFill>
                  <a:srgbClr val="838787"/>
                </a:solidFill>
                <a:latin typeface="Avenir Next Medium"/>
                <a:ea typeface="Avenir Next Medium"/>
                <a:cs typeface="Avenir Next Medium"/>
                <a:sym typeface="Avenir Next Medium"/>
              </a:defRPr>
            </a:pPr>
            <a:endParaRPr/>
          </a:p>
        </p:txBody>
      </p:sp>
      <p:sp>
        <p:nvSpPr>
          <p:cNvPr id="212" name="Slide Number"/>
          <p:cNvSpPr txBox="1">
            <a:spLocks noGrp="1"/>
          </p:cNvSpPr>
          <p:nvPr>
            <p:ph type="sldNum" sz="quarter" idx="2"/>
          </p:nvPr>
        </p:nvSpPr>
        <p:spPr>
          <a:xfrm>
            <a:off x="11529826" y="304800"/>
            <a:ext cx="276598" cy="317500"/>
          </a:xfrm>
          <a:prstGeom prst="rect">
            <a:avLst/>
          </a:prstGeom>
        </p:spPr>
        <p:txBody>
          <a:bodyPr anchor="t"/>
          <a:lstStyle>
            <a:lvl1pPr algn="r" defTabSz="412750">
              <a:lnSpc>
                <a:spcPct val="80000"/>
              </a:lnSpc>
              <a:defRPr sz="18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39338603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222222"/>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81000" y="2838450"/>
            <a:ext cx="11430000" cy="3175000"/>
          </a:xfrm>
          <a:prstGeom prst="rect">
            <a:avLst/>
          </a:prstGeom>
        </p:spPr>
        <p:txBody>
          <a:bodyPr/>
          <a:lstStyle>
            <a:lvl1pPr defTabSz="412750">
              <a:defRPr sz="15150" b="0" cap="all" spc="0">
                <a:solidFill>
                  <a:srgbClr val="34A5DA"/>
                </a:solidFill>
                <a:latin typeface="DIN Condensed Bold"/>
                <a:ea typeface="DIN Condensed Bold"/>
                <a:cs typeface="DIN Condensed Bold"/>
                <a:sym typeface="DIN Condensed Bold"/>
              </a:defRPr>
            </a:lvl1pPr>
          </a:lstStyle>
          <a:p>
            <a:r>
              <a:t>Title Text</a:t>
            </a:r>
          </a:p>
        </p:txBody>
      </p:sp>
      <p:sp>
        <p:nvSpPr>
          <p:cNvPr id="150" name="Slide Number"/>
          <p:cNvSpPr txBox="1">
            <a:spLocks noGrp="1"/>
          </p:cNvSpPr>
          <p:nvPr>
            <p:ph type="sldNum" sz="quarter" idx="2"/>
          </p:nvPr>
        </p:nvSpPr>
        <p:spPr>
          <a:xfrm>
            <a:off x="11531600" y="304800"/>
            <a:ext cx="276598" cy="317500"/>
          </a:xfrm>
          <a:prstGeom prst="rect">
            <a:avLst/>
          </a:prstGeom>
        </p:spPr>
        <p:txBody>
          <a:bodyPr anchor="t"/>
          <a:lstStyle>
            <a:lvl1pPr algn="r" defTabSz="412750">
              <a:lnSpc>
                <a:spcPct val="80000"/>
              </a:lnSpc>
              <a:defRPr sz="18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061555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3397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3700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0560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034011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54766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1213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8820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4583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4428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79966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6191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596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110777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dirty="0"/>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8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70783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dirty="0"/>
          </a:p>
        </p:txBody>
      </p:sp>
    </p:spTree>
    <p:extLst>
      <p:ext uri="{BB962C8B-B14F-4D97-AF65-F5344CB8AC3E}">
        <p14:creationId xmlns:p14="http://schemas.microsoft.com/office/powerpoint/2010/main" val="36402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76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4/27/26</a:t>
            </a:fld>
            <a:endParaRPr lang="en-US" dirty="0"/>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dirty="0"/>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387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4/27/26</a:t>
            </a:fld>
            <a:endParaRPr lang="en-US" dirty="0"/>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dirty="0"/>
          </a:p>
        </p:txBody>
      </p:sp>
    </p:spTree>
    <p:extLst>
      <p:ext uri="{BB962C8B-B14F-4D97-AF65-F5344CB8AC3E}">
        <p14:creationId xmlns:p14="http://schemas.microsoft.com/office/powerpoint/2010/main" val="12781589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83B1C-BBE5-4A4F-826B-B9D0D816779A}" type="datetimeFigureOut">
              <a:rPr lang="en-US" smtClean="0"/>
              <a:t>4/27/26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8187361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3219883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eftPanel"/>
          <p:cNvSpPr/>
          <p:nvPr/>
        </p:nvSpPr>
        <p:spPr>
          <a:xfrm>
            <a:off x="0" y="0"/>
            <a:ext cx="4876800" cy="6858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GoldBar1"/>
          <p:cNvSpPr/>
          <p:nvPr/>
        </p:nvSpPr>
        <p:spPr>
          <a:xfrm>
            <a:off x="0" y="2374900"/>
            <a:ext cx="228600" cy="76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GoldBar2"/>
          <p:cNvSpPr/>
          <p:nvPr/>
        </p:nvSpPr>
        <p:spPr>
          <a:xfrm>
            <a:off x="4876800" y="4318000"/>
            <a:ext cx="139700" cy="76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ConfName"/>
          <p:cNvSpPr txBox="1"/>
          <p:nvPr/>
        </p:nvSpPr>
        <p:spPr>
          <a:xfrm>
            <a:off x="228600" y="381000"/>
            <a:ext cx="4394200" cy="635000"/>
          </a:xfrm>
          <a:prstGeom prst="rect">
            <a:avLst/>
          </a:prstGeom>
          <a:noFill/>
        </p:spPr>
        <p:txBody>
          <a:bodyPr wrap="square" lIns="0" tIns="0" rIns="0" bIns="0" anchor="t">
            <a:spAutoFit/>
          </a:bodyPr>
          <a:lstStyle/>
          <a:p>
            <a:pPr algn="l"/>
            <a:r>
              <a:rPr lang="en-US" sz="1400" b="0" i="0" noProof="1">
                <a:solidFill>
                  <a:srgbClr val="FFFFFF"/>
                </a:solidFill>
                <a:latin typeface="Calibri"/>
              </a:rPr>
              <a:t>2nd International Conference on GPM for Personality Disorders</a:t>
            </a:r>
          </a:p>
        </p:txBody>
      </p:sp>
      <p:sp>
        <p:nvSpPr>
          <p:cNvPr id="6" name="ConfDate"/>
          <p:cNvSpPr txBox="1"/>
          <p:nvPr/>
        </p:nvSpPr>
        <p:spPr>
          <a:xfrm>
            <a:off x="228600" y="914400"/>
            <a:ext cx="4394200" cy="304800"/>
          </a:xfrm>
          <a:prstGeom prst="rect">
            <a:avLst/>
          </a:prstGeom>
          <a:noFill/>
        </p:spPr>
        <p:txBody>
          <a:bodyPr wrap="square" lIns="0" tIns="0" rIns="0" bIns="0" anchor="t">
            <a:spAutoFit/>
          </a:bodyPr>
          <a:lstStyle/>
          <a:p>
            <a:pPr algn="l"/>
            <a:r>
              <a:rPr lang="en-US" sz="1400" b="0" i="1" noProof="1">
                <a:solidFill>
                  <a:srgbClr val="F5F7FA"/>
                </a:solidFill>
                <a:latin typeface="Calibri"/>
              </a:rPr>
              <a:t>Karolinska Institutet  •  5 May 2026</a:t>
            </a:r>
          </a:p>
        </p:txBody>
      </p:sp>
      <p:sp>
        <p:nvSpPr>
          <p:cNvPr id="7" name="Hero"/>
          <p:cNvSpPr txBox="1"/>
          <p:nvPr/>
        </p:nvSpPr>
        <p:spPr>
          <a:xfrm>
            <a:off x="673100" y="3048000"/>
            <a:ext cx="3530600" cy="1016000"/>
          </a:xfrm>
          <a:prstGeom prst="rect">
            <a:avLst/>
          </a:prstGeom>
          <a:noFill/>
        </p:spPr>
        <p:txBody>
          <a:bodyPr wrap="square" lIns="0" tIns="0" rIns="0" bIns="0" anchor="t">
            <a:spAutoFit/>
          </a:bodyPr>
          <a:lstStyle/>
          <a:p>
            <a:pPr algn="l"/>
            <a:r>
              <a:rPr lang="en-US" sz="4800" b="1" noProof="1">
                <a:solidFill>
                  <a:srgbClr val="FFFFFF"/>
                </a:solidFill>
                <a:latin typeface="Calibri"/>
              </a:rPr>
              <a:t>GPM-</a:t>
            </a:r>
            <a:r>
              <a:rPr lang="en-US" sz="4800" b="1" noProof="1">
                <a:solidFill>
                  <a:srgbClr val="D4A22C"/>
                </a:solidFill>
                <a:latin typeface="Calibri"/>
              </a:rPr>
              <a:t>A</a:t>
            </a:r>
          </a:p>
        </p:txBody>
      </p:sp>
      <p:sp>
        <p:nvSpPr>
          <p:cNvPr id="8" name="Eyebrow"/>
          <p:cNvSpPr txBox="1"/>
          <p:nvPr/>
        </p:nvSpPr>
        <p:spPr>
          <a:xfrm>
            <a:off x="5105400" y="977900"/>
            <a:ext cx="6858000" cy="406400"/>
          </a:xfrm>
          <a:prstGeom prst="rect">
            <a:avLst/>
          </a:prstGeom>
          <a:noFill/>
        </p:spPr>
        <p:txBody>
          <a:bodyPr wrap="square" lIns="0" tIns="0" rIns="0" bIns="0" anchor="t">
            <a:spAutoFit/>
          </a:bodyPr>
          <a:lstStyle/>
          <a:p>
            <a:pPr algn="l"/>
            <a:r>
              <a:rPr lang="en-US" sz="2400" b="0" i="0" noProof="1">
                <a:solidFill>
                  <a:srgbClr val="6B7785"/>
                </a:solidFill>
                <a:latin typeface="Calibri"/>
              </a:rPr>
              <a:t>General Psychiatric Management for</a:t>
            </a:r>
          </a:p>
        </p:txBody>
      </p:sp>
      <p:sp>
        <p:nvSpPr>
          <p:cNvPr id="9" name="MainTitle"/>
          <p:cNvSpPr txBox="1"/>
          <p:nvPr/>
        </p:nvSpPr>
        <p:spPr>
          <a:xfrm>
            <a:off x="5295900" y="2159000"/>
            <a:ext cx="6858000" cy="1270000"/>
          </a:xfrm>
          <a:prstGeom prst="rect">
            <a:avLst/>
          </a:prstGeom>
          <a:noFill/>
        </p:spPr>
        <p:txBody>
          <a:bodyPr wrap="square" lIns="0" tIns="0" rIns="0" bIns="0" anchor="t">
            <a:spAutoFit/>
          </a:bodyPr>
          <a:lstStyle/>
          <a:p>
            <a:pPr algn="l"/>
            <a:r>
              <a:rPr lang="en-US" sz="3600" b="1" noProof="1">
                <a:solidFill>
                  <a:srgbClr val="480C32"/>
                </a:solidFill>
                <a:latin typeface="Calibri"/>
              </a:rPr>
              <a:t>Adolescents With BPD —</a:t>
            </a:r>
          </a:p>
          <a:p>
            <a:pPr algn="l"/>
            <a:r>
              <a:rPr lang="en-US" sz="3600" b="1" i="1" noProof="1">
                <a:solidFill>
                  <a:srgbClr val="D4A22C"/>
                </a:solidFill>
                <a:latin typeface="Calibri"/>
              </a:rPr>
              <a:t>Brazilian Implementation</a:t>
            </a:r>
          </a:p>
        </p:txBody>
      </p:sp>
      <p:sp>
        <p:nvSpPr>
          <p:cNvPr id="10" name="Rectangle 9"/>
          <p:cNvSpPr/>
          <p:nvPr/>
        </p:nvSpPr>
        <p:spPr>
          <a:xfrm>
            <a:off x="5105400" y="4508500"/>
            <a:ext cx="228600" cy="76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Presenters"/>
          <p:cNvSpPr txBox="1"/>
          <p:nvPr/>
        </p:nvSpPr>
        <p:spPr>
          <a:xfrm>
            <a:off x="5295900" y="4699000"/>
            <a:ext cx="6858000" cy="457200"/>
          </a:xfrm>
          <a:prstGeom prst="rect">
            <a:avLst/>
          </a:prstGeom>
          <a:noFill/>
        </p:spPr>
        <p:txBody>
          <a:bodyPr wrap="square" lIns="0" tIns="0" rIns="0" bIns="0" anchor="t">
            <a:spAutoFit/>
          </a:bodyPr>
          <a:lstStyle/>
          <a:p>
            <a:pPr algn="l"/>
            <a:r>
              <a:rPr lang="en-US" sz="2200" b="1" i="0" noProof="1">
                <a:solidFill>
                  <a:srgbClr val="480C32"/>
                </a:solidFill>
                <a:latin typeface="Calibri"/>
              </a:rPr>
              <a:t>Marcos S. Croci, MD  |  Marcelo Brañas, MD, PhD</a:t>
            </a:r>
          </a:p>
        </p:txBody>
      </p:sp>
      <p:sp>
        <p:nvSpPr>
          <p:cNvPr id="12" name="Affiliations"/>
          <p:cNvSpPr txBox="1"/>
          <p:nvPr/>
        </p:nvSpPr>
        <p:spPr>
          <a:xfrm>
            <a:off x="5295900" y="5207000"/>
            <a:ext cx="6858000" cy="762000"/>
          </a:xfrm>
          <a:prstGeom prst="rect">
            <a:avLst/>
          </a:prstGeom>
          <a:noFill/>
        </p:spPr>
        <p:txBody>
          <a:bodyPr wrap="square" lIns="0" tIns="0" rIns="0" bIns="0" anchor="t">
            <a:spAutoFit/>
          </a:bodyPr>
          <a:lstStyle/>
          <a:p>
            <a:pPr algn="l"/>
            <a:r>
              <a:rPr lang="en-US" sz="1400" noProof="1">
                <a:solidFill>
                  <a:srgbClr val="6B7785"/>
                </a:solidFill>
                <a:latin typeface="Calibri"/>
              </a:rPr>
              <a:t>•  Co-directors, ADRE-USP</a:t>
            </a:r>
          </a:p>
          <a:p>
            <a:pPr algn="l"/>
            <a:r>
              <a:rPr lang="en-US" sz="1400" noProof="1">
                <a:solidFill>
                  <a:srgbClr val="6B7785"/>
                </a:solidFill>
                <a:latin typeface="Calibri"/>
              </a:rPr>
              <a:t>•  Collaborators, GPDI, McLean Hospital</a:t>
            </a:r>
          </a:p>
        </p:txBody>
      </p:sp>
      <p:pic>
        <p:nvPicPr>
          <p:cNvPr id="13" name="Picture 12" descr="image.png"/>
          <p:cNvPicPr>
            <a:picLocks noChangeAspect="1"/>
          </p:cNvPicPr>
          <p:nvPr/>
        </p:nvPicPr>
        <p:blipFill>
          <a:blip r:embed="rId3"/>
          <a:stretch>
            <a:fillRect/>
          </a:stretch>
        </p:blipFill>
        <p:spPr>
          <a:xfrm>
            <a:off x="863600" y="5992308"/>
            <a:ext cx="1257300" cy="635000"/>
          </a:xfrm>
          <a:prstGeom prst="rect">
            <a:avLst/>
          </a:prstGeom>
        </p:spPr>
      </p:pic>
      <p:pic>
        <p:nvPicPr>
          <p:cNvPr id="14" name="Picture 13" descr="image.png"/>
          <p:cNvPicPr>
            <a:picLocks noChangeAspect="1"/>
          </p:cNvPicPr>
          <p:nvPr/>
        </p:nvPicPr>
        <p:blipFill>
          <a:blip r:embed="rId4"/>
          <a:stretch>
            <a:fillRect/>
          </a:stretch>
        </p:blipFill>
        <p:spPr>
          <a:xfrm>
            <a:off x="2413000" y="5979608"/>
            <a:ext cx="1930400" cy="647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GPM-A — eight basic principles</a:t>
            </a:r>
          </a:p>
        </p:txBody>
      </p:sp>
      <p:sp>
        <p:nvSpPr>
          <p:cNvPr id="5" name="Oval 4"/>
          <p:cNvSpPr/>
          <p:nvPr/>
        </p:nvSpPr>
        <p:spPr>
          <a:xfrm>
            <a:off x="1524000" y="1460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1524000" y="1460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1</a:t>
            </a:r>
          </a:p>
        </p:txBody>
      </p:sp>
      <p:sp>
        <p:nvSpPr>
          <p:cNvPr id="7" name="TextBox 6"/>
          <p:cNvSpPr txBox="1"/>
          <p:nvPr/>
        </p:nvSpPr>
        <p:spPr>
          <a:xfrm>
            <a:off x="584200" y="2324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Early diagnosis
is routine</a:t>
            </a:r>
          </a:p>
        </p:txBody>
      </p:sp>
      <p:sp>
        <p:nvSpPr>
          <p:cNvPr id="8" name="TextBox 7"/>
          <p:cNvSpPr txBox="1"/>
          <p:nvPr/>
        </p:nvSpPr>
        <p:spPr>
          <a:xfrm>
            <a:off x="584200" y="2908300"/>
            <a:ext cx="2641600" cy="492443"/>
          </a:xfrm>
          <a:prstGeom prst="rect">
            <a:avLst/>
          </a:prstGeom>
          <a:noFill/>
        </p:spPr>
        <p:txBody>
          <a:bodyPr wrap="square" lIns="0" tIns="0" rIns="0" bIns="0" anchor="t">
            <a:spAutoFit/>
          </a:bodyPr>
          <a:lstStyle/>
          <a:p>
            <a:pPr algn="ctr"/>
            <a:r>
              <a:rPr lang="en-US" sz="1600" b="0" i="0" noProof="1">
                <a:solidFill>
                  <a:srgbClr val="334455"/>
                </a:solidFill>
                <a:latin typeface="Calibri"/>
              </a:rPr>
              <a:t>Lower threshold to 3+ DSM-5 criteria</a:t>
            </a:r>
          </a:p>
        </p:txBody>
      </p:sp>
      <p:sp>
        <p:nvSpPr>
          <p:cNvPr id="9" name="Oval 8"/>
          <p:cNvSpPr/>
          <p:nvPr/>
        </p:nvSpPr>
        <p:spPr>
          <a:xfrm>
            <a:off x="4318000" y="1460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TextBox 9"/>
          <p:cNvSpPr txBox="1"/>
          <p:nvPr/>
        </p:nvSpPr>
        <p:spPr>
          <a:xfrm>
            <a:off x="4318000" y="1460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2</a:t>
            </a:r>
          </a:p>
        </p:txBody>
      </p:sp>
      <p:sp>
        <p:nvSpPr>
          <p:cNvPr id="11" name="TextBox 10"/>
          <p:cNvSpPr txBox="1"/>
          <p:nvPr/>
        </p:nvSpPr>
        <p:spPr>
          <a:xfrm>
            <a:off x="3378200" y="2324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Psycho-
education</a:t>
            </a:r>
          </a:p>
        </p:txBody>
      </p:sp>
      <p:sp>
        <p:nvSpPr>
          <p:cNvPr id="12" name="TextBox 11"/>
          <p:cNvSpPr txBox="1"/>
          <p:nvPr/>
        </p:nvSpPr>
        <p:spPr>
          <a:xfrm>
            <a:off x="3378200" y="2908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Patient, family, school, peers</a:t>
            </a:r>
          </a:p>
        </p:txBody>
      </p:sp>
      <p:sp>
        <p:nvSpPr>
          <p:cNvPr id="13" name="Oval 12"/>
          <p:cNvSpPr/>
          <p:nvPr/>
        </p:nvSpPr>
        <p:spPr>
          <a:xfrm>
            <a:off x="7112000" y="1460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7112000" y="1460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3</a:t>
            </a:r>
          </a:p>
        </p:txBody>
      </p:sp>
      <p:sp>
        <p:nvSpPr>
          <p:cNvPr id="15" name="TextBox 14"/>
          <p:cNvSpPr txBox="1"/>
          <p:nvPr/>
        </p:nvSpPr>
        <p:spPr>
          <a:xfrm>
            <a:off x="6172200" y="2324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Be active,
not reactive</a:t>
            </a:r>
          </a:p>
        </p:txBody>
      </p:sp>
      <p:sp>
        <p:nvSpPr>
          <p:cNvPr id="16" name="TextBox 15"/>
          <p:cNvSpPr txBox="1"/>
          <p:nvPr/>
        </p:nvSpPr>
        <p:spPr>
          <a:xfrm>
            <a:off x="6172200" y="2908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Role-model “thinking first”</a:t>
            </a:r>
          </a:p>
        </p:txBody>
      </p:sp>
      <p:sp>
        <p:nvSpPr>
          <p:cNvPr id="17" name="Oval 16"/>
          <p:cNvSpPr/>
          <p:nvPr/>
        </p:nvSpPr>
        <p:spPr>
          <a:xfrm>
            <a:off x="9906000" y="1460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8" name="TextBox 17"/>
          <p:cNvSpPr txBox="1"/>
          <p:nvPr/>
        </p:nvSpPr>
        <p:spPr>
          <a:xfrm>
            <a:off x="9906000" y="1460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4</a:t>
            </a:r>
          </a:p>
        </p:txBody>
      </p:sp>
      <p:sp>
        <p:nvSpPr>
          <p:cNvPr id="19" name="TextBox 18"/>
          <p:cNvSpPr txBox="1"/>
          <p:nvPr/>
        </p:nvSpPr>
        <p:spPr>
          <a:xfrm>
            <a:off x="8966200" y="2324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Focus on life
situations</a:t>
            </a:r>
          </a:p>
        </p:txBody>
      </p:sp>
      <p:sp>
        <p:nvSpPr>
          <p:cNvPr id="20" name="TextBox 19"/>
          <p:cNvSpPr txBox="1"/>
          <p:nvPr/>
        </p:nvSpPr>
        <p:spPr>
          <a:xfrm>
            <a:off x="8966200" y="2908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School, work, relationships</a:t>
            </a:r>
          </a:p>
        </p:txBody>
      </p:sp>
      <p:sp>
        <p:nvSpPr>
          <p:cNvPr id="21" name="Oval 20"/>
          <p:cNvSpPr/>
          <p:nvPr/>
        </p:nvSpPr>
        <p:spPr>
          <a:xfrm>
            <a:off x="1524000" y="3492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2" name="TextBox 21"/>
          <p:cNvSpPr txBox="1"/>
          <p:nvPr/>
        </p:nvSpPr>
        <p:spPr>
          <a:xfrm>
            <a:off x="1524000" y="3492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5</a:t>
            </a:r>
          </a:p>
        </p:txBody>
      </p:sp>
      <p:sp>
        <p:nvSpPr>
          <p:cNvPr id="23" name="TextBox 22"/>
          <p:cNvSpPr txBox="1"/>
          <p:nvPr/>
        </p:nvSpPr>
        <p:spPr>
          <a:xfrm>
            <a:off x="584200" y="4356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Real &amp;
professional relationship</a:t>
            </a:r>
          </a:p>
        </p:txBody>
      </p:sp>
      <p:sp>
        <p:nvSpPr>
          <p:cNvPr id="24" name="TextBox 23"/>
          <p:cNvSpPr txBox="1"/>
          <p:nvPr/>
        </p:nvSpPr>
        <p:spPr>
          <a:xfrm>
            <a:off x="584200" y="4940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Dyadic; balance splitting</a:t>
            </a:r>
          </a:p>
        </p:txBody>
      </p:sp>
      <p:sp>
        <p:nvSpPr>
          <p:cNvPr id="25" name="Oval 24"/>
          <p:cNvSpPr/>
          <p:nvPr/>
        </p:nvSpPr>
        <p:spPr>
          <a:xfrm>
            <a:off x="4318000" y="3492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6" name="TextBox 25"/>
          <p:cNvSpPr txBox="1"/>
          <p:nvPr/>
        </p:nvSpPr>
        <p:spPr>
          <a:xfrm>
            <a:off x="4318000" y="3492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6</a:t>
            </a:r>
          </a:p>
        </p:txBody>
      </p:sp>
      <p:sp>
        <p:nvSpPr>
          <p:cNvPr id="27" name="TextBox 26"/>
          <p:cNvSpPr txBox="1"/>
          <p:nvPr/>
        </p:nvSpPr>
        <p:spPr>
          <a:xfrm>
            <a:off x="3378200" y="4356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Change is
expected</a:t>
            </a:r>
          </a:p>
        </p:txBody>
      </p:sp>
      <p:sp>
        <p:nvSpPr>
          <p:cNvPr id="28" name="TextBox 27"/>
          <p:cNvSpPr txBox="1"/>
          <p:nvPr/>
        </p:nvSpPr>
        <p:spPr>
          <a:xfrm>
            <a:off x="3378200" y="4940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Re-examine if not improving</a:t>
            </a:r>
          </a:p>
        </p:txBody>
      </p:sp>
      <p:sp>
        <p:nvSpPr>
          <p:cNvPr id="29" name="Oval 28"/>
          <p:cNvSpPr/>
          <p:nvPr/>
        </p:nvSpPr>
        <p:spPr>
          <a:xfrm>
            <a:off x="7112000" y="3492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0" name="TextBox 29"/>
          <p:cNvSpPr txBox="1"/>
          <p:nvPr/>
        </p:nvSpPr>
        <p:spPr>
          <a:xfrm>
            <a:off x="7112000" y="3492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7</a:t>
            </a:r>
          </a:p>
        </p:txBody>
      </p:sp>
      <p:sp>
        <p:nvSpPr>
          <p:cNvPr id="31" name="TextBox 30"/>
          <p:cNvSpPr txBox="1"/>
          <p:nvPr/>
        </p:nvSpPr>
        <p:spPr>
          <a:xfrm>
            <a:off x="6172200" y="4356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Foster
accountability</a:t>
            </a:r>
          </a:p>
        </p:txBody>
      </p:sp>
      <p:sp>
        <p:nvSpPr>
          <p:cNvPr id="32" name="TextBox 31"/>
          <p:cNvSpPr txBox="1"/>
          <p:nvPr/>
        </p:nvSpPr>
        <p:spPr>
          <a:xfrm>
            <a:off x="6172200" y="4940300"/>
            <a:ext cx="2641600" cy="492443"/>
          </a:xfrm>
          <a:prstGeom prst="rect">
            <a:avLst/>
          </a:prstGeom>
          <a:noFill/>
        </p:spPr>
        <p:txBody>
          <a:bodyPr wrap="square" lIns="0" tIns="0" rIns="0" bIns="0" anchor="t">
            <a:spAutoFit/>
          </a:bodyPr>
          <a:lstStyle/>
          <a:p>
            <a:pPr algn="ctr"/>
            <a:r>
              <a:rPr lang="en-US" sz="1600" b="0" i="0" noProof="1">
                <a:solidFill>
                  <a:srgbClr val="334455"/>
                </a:solidFill>
                <a:latin typeface="Calibri"/>
              </a:rPr>
              <a:t>Own actions; learn from mistakes</a:t>
            </a:r>
          </a:p>
        </p:txBody>
      </p:sp>
      <p:sp>
        <p:nvSpPr>
          <p:cNvPr id="33" name="Oval 32"/>
          <p:cNvSpPr/>
          <p:nvPr/>
        </p:nvSpPr>
        <p:spPr>
          <a:xfrm>
            <a:off x="9906000" y="3492500"/>
            <a:ext cx="762000" cy="7620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4" name="TextBox 33"/>
          <p:cNvSpPr txBox="1"/>
          <p:nvPr/>
        </p:nvSpPr>
        <p:spPr>
          <a:xfrm>
            <a:off x="9906000" y="3492500"/>
            <a:ext cx="762000" cy="762000"/>
          </a:xfrm>
          <a:prstGeom prst="rect">
            <a:avLst/>
          </a:prstGeom>
          <a:noFill/>
        </p:spPr>
        <p:txBody>
          <a:bodyPr wrap="square" lIns="0" tIns="0" rIns="0" bIns="0" anchor="ctr">
            <a:spAutoFit/>
          </a:bodyPr>
          <a:lstStyle/>
          <a:p>
            <a:pPr algn="ctr"/>
            <a:r>
              <a:rPr lang="en-US" sz="2400" b="1" i="0" noProof="1">
                <a:solidFill>
                  <a:srgbClr val="FFFFFF"/>
                </a:solidFill>
                <a:latin typeface="Calibri"/>
              </a:rPr>
              <a:t>8</a:t>
            </a:r>
          </a:p>
        </p:txBody>
      </p:sp>
      <p:sp>
        <p:nvSpPr>
          <p:cNvPr id="35" name="TextBox 34"/>
          <p:cNvSpPr txBox="1"/>
          <p:nvPr/>
        </p:nvSpPr>
        <p:spPr>
          <a:xfrm>
            <a:off x="8966200" y="4356100"/>
            <a:ext cx="2641600" cy="508000"/>
          </a:xfrm>
          <a:prstGeom prst="rect">
            <a:avLst/>
          </a:prstGeom>
          <a:noFill/>
        </p:spPr>
        <p:txBody>
          <a:bodyPr wrap="square" lIns="0" tIns="0" rIns="0" bIns="0" anchor="t">
            <a:spAutoFit/>
          </a:bodyPr>
          <a:lstStyle/>
          <a:p>
            <a:pPr algn="ctr"/>
            <a:r>
              <a:rPr lang="en-US" sz="1400" b="1" i="0" noProof="1">
                <a:solidFill>
                  <a:srgbClr val="480C32"/>
                </a:solidFill>
                <a:latin typeface="Calibri"/>
              </a:rPr>
              <a:t>Ensure family
involvement</a:t>
            </a:r>
          </a:p>
        </p:txBody>
      </p:sp>
      <p:sp>
        <p:nvSpPr>
          <p:cNvPr id="36" name="TextBox 35"/>
          <p:cNvSpPr txBox="1"/>
          <p:nvPr/>
        </p:nvSpPr>
        <p:spPr>
          <a:xfrm>
            <a:off x="8966200" y="4940300"/>
            <a:ext cx="2641600" cy="246221"/>
          </a:xfrm>
          <a:prstGeom prst="rect">
            <a:avLst/>
          </a:prstGeom>
          <a:noFill/>
        </p:spPr>
        <p:txBody>
          <a:bodyPr wrap="square" lIns="0" tIns="0" rIns="0" bIns="0" anchor="t">
            <a:spAutoFit/>
          </a:bodyPr>
          <a:lstStyle/>
          <a:p>
            <a:pPr algn="ctr"/>
            <a:r>
              <a:rPr lang="en-US" sz="1600" b="0" i="0" noProof="1">
                <a:solidFill>
                  <a:srgbClr val="334455"/>
                </a:solidFill>
                <a:latin typeface="Calibri"/>
              </a:rPr>
              <a:t>Alliance; crisis management</a:t>
            </a:r>
          </a:p>
        </p:txBody>
      </p:sp>
      <p:sp>
        <p:nvSpPr>
          <p:cNvPr id="37" name="Rounded Rectangle 36"/>
          <p:cNvSpPr/>
          <p:nvPr/>
        </p:nvSpPr>
        <p:spPr>
          <a:xfrm>
            <a:off x="508000" y="5588000"/>
            <a:ext cx="11176000" cy="508000"/>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8" name="TextBox 37"/>
          <p:cNvSpPr txBox="1"/>
          <p:nvPr/>
        </p:nvSpPr>
        <p:spPr>
          <a:xfrm>
            <a:off x="762000" y="5689600"/>
            <a:ext cx="10668000" cy="276999"/>
          </a:xfrm>
          <a:prstGeom prst="rect">
            <a:avLst/>
          </a:prstGeom>
          <a:noFill/>
        </p:spPr>
        <p:txBody>
          <a:bodyPr wrap="square" lIns="0" tIns="0" rIns="0" bIns="0" anchor="t">
            <a:spAutoFit/>
          </a:bodyPr>
          <a:lstStyle/>
          <a:p>
            <a:pPr algn="ctr"/>
            <a:r>
              <a:rPr lang="en-US" b="0" i="1" noProof="1">
                <a:solidFill>
                  <a:srgbClr val="480C32"/>
                </a:solidFill>
                <a:latin typeface="Calibri"/>
              </a:rPr>
              <a:t>Today's question:  what does it take to deliver this in a Brazilian tertiary-care public setting?</a:t>
            </a:r>
          </a:p>
        </p:txBody>
      </p:sp>
      <p:sp>
        <p:nvSpPr>
          <p:cNvPr id="39"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10  /  33</a:t>
            </a:r>
          </a:p>
        </p:txBody>
      </p:sp>
    </p:spTree>
    <p:extLst>
      <p:ext uri="{BB962C8B-B14F-4D97-AF65-F5344CB8AC3E}">
        <p14:creationId xmlns:p14="http://schemas.microsoft.com/office/powerpoint/2010/main" val="329101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AccentBar"/>
          <p:cNvSpPr/>
          <p:nvPr/>
        </p:nvSpPr>
        <p:spPr>
          <a:xfrm>
            <a:off x="508000" y="406400"/>
            <a:ext cx="76200" cy="685800"/>
          </a:xfrm>
          <a:prstGeom prst="rect">
            <a:avLst/>
          </a:prstGeom>
          <a:solidFill>
            <a:srgbClr val="D4A22C"/>
          </a:solidFill>
          <a:ln>
            <a:noFill/>
          </a:ln>
        </p:spPr>
        <p:txBody>
          <a:bodyPr wrap="square" lIns="0" tIns="0" rIns="0" bIns="0"/>
          <a:lstStyle/>
          <a:p>
            <a:endParaRPr lang="en-US"/>
          </a:p>
        </p:txBody>
      </p:sp>
      <p:sp>
        <p:nvSpPr>
          <p:cNvPr id="102" name="Title"/>
          <p:cNvSpPr txBox="1"/>
          <p:nvPr/>
        </p:nvSpPr>
        <p:spPr>
          <a:xfrm>
            <a:off x="711200" y="330200"/>
            <a:ext cx="10160000" cy="711200"/>
          </a:xfrm>
          <a:prstGeom prst="rect">
            <a:avLst/>
          </a:prstGeom>
          <a:noFill/>
        </p:spPr>
        <p:txBody>
          <a:bodyPr wrap="none" lIns="0" tIns="0" rIns="0" bIns="0"/>
          <a:lstStyle/>
          <a:p>
            <a:pPr algn="l"/>
            <a:r>
              <a:rPr lang="en-US" sz="3200" b="1" dirty="0">
                <a:solidFill>
                  <a:srgbClr val="480C32"/>
                </a:solidFill>
                <a:latin typeface="Calibri"/>
              </a:rPr>
              <a:t>GPM-A — five key adaptations from GPM</a:t>
            </a:r>
          </a:p>
        </p:txBody>
      </p:sp>
      <p:sp>
        <p:nvSpPr>
          <p:cNvPr id="103" name="Subtitle"/>
          <p:cNvSpPr txBox="1"/>
          <p:nvPr/>
        </p:nvSpPr>
        <p:spPr>
          <a:xfrm>
            <a:off x="711200" y="1041400"/>
            <a:ext cx="10160000" cy="304800"/>
          </a:xfrm>
          <a:prstGeom prst="rect">
            <a:avLst/>
          </a:prstGeom>
          <a:noFill/>
        </p:spPr>
        <p:txBody>
          <a:bodyPr wrap="none" lIns="0" tIns="0" rIns="0" bIns="0"/>
          <a:lstStyle/>
          <a:p>
            <a:pPr algn="l"/>
            <a:r>
              <a:rPr lang="en-US" sz="1800" i="1" dirty="0">
                <a:solidFill>
                  <a:srgbClr val="6B7785"/>
                </a:solidFill>
                <a:latin typeface="Calibri"/>
              </a:rPr>
              <a:t>Driver: BPD as a public-health imperative — 11–22% of adolescent outpatients, 33–49% of inpatients (Chanen et al. 2017)</a:t>
            </a:r>
          </a:p>
        </p:txBody>
      </p:sp>
      <p:sp>
        <p:nvSpPr>
          <p:cNvPr id="104" name="Card1"/>
          <p:cNvSpPr/>
          <p:nvPr/>
        </p:nvSpPr>
        <p:spPr>
          <a:xfrm>
            <a:off x="508000" y="1549400"/>
            <a:ext cx="11176000" cy="8128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05" name="NumCircle1"/>
          <p:cNvSpPr/>
          <p:nvPr/>
        </p:nvSpPr>
        <p:spPr>
          <a:xfrm>
            <a:off x="685800" y="1676400"/>
            <a:ext cx="558800" cy="558800"/>
          </a:xfrm>
          <a:prstGeom prst="ellipse">
            <a:avLst/>
          </a:prstGeom>
          <a:solidFill>
            <a:srgbClr val="480C32"/>
          </a:solidFill>
          <a:ln>
            <a:noFill/>
          </a:ln>
        </p:spPr>
        <p:txBody>
          <a:bodyPr wrap="none" lIns="0" tIns="0" rIns="0" bIns="0" anchor="ctr" anchorCtr="1">
            <a:noAutofit/>
          </a:bodyPr>
          <a:lstStyle/>
          <a:p>
            <a:pPr algn="ctr"/>
            <a:r>
              <a:rPr lang="en-US" sz="2000" b="1" dirty="0">
                <a:solidFill>
                  <a:srgbClr val="FFFFFF"/>
                </a:solidFill>
                <a:latin typeface="Calibri"/>
              </a:rPr>
              <a:t>1</a:t>
            </a:r>
          </a:p>
        </p:txBody>
      </p:sp>
      <p:sp>
        <p:nvSpPr>
          <p:cNvPr id="106" name="CardHdr1"/>
          <p:cNvSpPr txBox="1"/>
          <p:nvPr/>
        </p:nvSpPr>
        <p:spPr>
          <a:xfrm>
            <a:off x="1473200" y="1651000"/>
            <a:ext cx="10033000" cy="330200"/>
          </a:xfrm>
          <a:prstGeom prst="rect">
            <a:avLst/>
          </a:prstGeom>
          <a:noFill/>
        </p:spPr>
        <p:txBody>
          <a:bodyPr wrap="none" lIns="0" tIns="0" rIns="0" bIns="0"/>
          <a:lstStyle/>
          <a:p>
            <a:pPr algn="l"/>
            <a:r>
              <a:rPr lang="en-US" sz="1800" b="1" dirty="0">
                <a:solidFill>
                  <a:srgbClr val="480C32"/>
                </a:solidFill>
                <a:latin typeface="Calibri"/>
              </a:rPr>
              <a:t>Subthreshold inclusion</a:t>
            </a:r>
          </a:p>
        </p:txBody>
      </p:sp>
      <p:sp>
        <p:nvSpPr>
          <p:cNvPr id="107" name="CardBody1"/>
          <p:cNvSpPr txBox="1"/>
          <p:nvPr/>
        </p:nvSpPr>
        <p:spPr>
          <a:xfrm>
            <a:off x="1473200" y="1981200"/>
            <a:ext cx="10033000" cy="304800"/>
          </a:xfrm>
          <a:prstGeom prst="rect">
            <a:avLst/>
          </a:prstGeom>
          <a:noFill/>
        </p:spPr>
        <p:txBody>
          <a:bodyPr wrap="none" lIns="0" tIns="0" rIns="0" bIns="0"/>
          <a:lstStyle/>
          <a:p>
            <a:pPr algn="l"/>
            <a:r>
              <a:rPr lang="en-US" dirty="0">
                <a:solidFill>
                  <a:srgbClr val="334455"/>
                </a:solidFill>
                <a:latin typeface="Calibri"/>
              </a:rPr>
              <a:t>≥3 BPD criteria suffice (vs. full-criteria adult diagnosis)</a:t>
            </a:r>
          </a:p>
        </p:txBody>
      </p:sp>
      <p:sp>
        <p:nvSpPr>
          <p:cNvPr id="108" name="Card2"/>
          <p:cNvSpPr/>
          <p:nvPr/>
        </p:nvSpPr>
        <p:spPr>
          <a:xfrm>
            <a:off x="508000" y="2438400"/>
            <a:ext cx="11176000" cy="8128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09" name="NumCircle2"/>
          <p:cNvSpPr/>
          <p:nvPr/>
        </p:nvSpPr>
        <p:spPr>
          <a:xfrm>
            <a:off x="685800" y="2565400"/>
            <a:ext cx="558800" cy="558800"/>
          </a:xfrm>
          <a:prstGeom prst="ellipse">
            <a:avLst/>
          </a:prstGeom>
          <a:solidFill>
            <a:srgbClr val="480C32"/>
          </a:solidFill>
          <a:ln>
            <a:noFill/>
          </a:ln>
        </p:spPr>
        <p:txBody>
          <a:bodyPr wrap="none" lIns="0" tIns="0" rIns="0" bIns="0" anchor="ctr" anchorCtr="1">
            <a:noAutofit/>
          </a:bodyPr>
          <a:lstStyle/>
          <a:p>
            <a:pPr algn="ctr"/>
            <a:r>
              <a:rPr lang="en-US" sz="2000" b="1" dirty="0">
                <a:solidFill>
                  <a:srgbClr val="FFFFFF"/>
                </a:solidFill>
                <a:latin typeface="Calibri"/>
              </a:rPr>
              <a:t>2</a:t>
            </a:r>
          </a:p>
        </p:txBody>
      </p:sp>
      <p:sp>
        <p:nvSpPr>
          <p:cNvPr id="110" name="CardHdr2"/>
          <p:cNvSpPr txBox="1"/>
          <p:nvPr/>
        </p:nvSpPr>
        <p:spPr>
          <a:xfrm>
            <a:off x="1473200" y="2540000"/>
            <a:ext cx="10033000" cy="330200"/>
          </a:xfrm>
          <a:prstGeom prst="rect">
            <a:avLst/>
          </a:prstGeom>
          <a:noFill/>
        </p:spPr>
        <p:txBody>
          <a:bodyPr wrap="none" lIns="0" tIns="0" rIns="0" bIns="0"/>
          <a:lstStyle/>
          <a:p>
            <a:pPr algn="l"/>
            <a:r>
              <a:rPr lang="en-US" sz="1800" b="1" dirty="0">
                <a:solidFill>
                  <a:srgbClr val="480C32"/>
                </a:solidFill>
                <a:latin typeface="Calibri"/>
              </a:rPr>
              <a:t>Age-appropriate language</a:t>
            </a:r>
          </a:p>
        </p:txBody>
      </p:sp>
      <p:sp>
        <p:nvSpPr>
          <p:cNvPr id="111" name="CardBody2"/>
          <p:cNvSpPr txBox="1"/>
          <p:nvPr/>
        </p:nvSpPr>
        <p:spPr>
          <a:xfrm>
            <a:off x="1473200" y="2870200"/>
            <a:ext cx="10033000" cy="304800"/>
          </a:xfrm>
          <a:prstGeom prst="rect">
            <a:avLst/>
          </a:prstGeom>
          <a:noFill/>
        </p:spPr>
        <p:txBody>
          <a:bodyPr wrap="none" lIns="0" tIns="0" rIns="0" bIns="0"/>
          <a:lstStyle/>
          <a:p>
            <a:pPr algn="l"/>
            <a:r>
              <a:rPr lang="en-US" dirty="0">
                <a:solidFill>
                  <a:srgbClr val="334455"/>
                </a:solidFill>
                <a:latin typeface="Calibri"/>
              </a:rPr>
              <a:t>Relatable framing for psychoeducation; three developmental scripts (younger / mid / older teens)</a:t>
            </a:r>
          </a:p>
        </p:txBody>
      </p:sp>
      <p:sp>
        <p:nvSpPr>
          <p:cNvPr id="112" name="Card3"/>
          <p:cNvSpPr/>
          <p:nvPr/>
        </p:nvSpPr>
        <p:spPr>
          <a:xfrm>
            <a:off x="508000" y="3327400"/>
            <a:ext cx="11176000" cy="8128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13" name="NumCircle3"/>
          <p:cNvSpPr/>
          <p:nvPr/>
        </p:nvSpPr>
        <p:spPr>
          <a:xfrm>
            <a:off x="685800" y="3454400"/>
            <a:ext cx="558800" cy="558800"/>
          </a:xfrm>
          <a:prstGeom prst="ellipse">
            <a:avLst/>
          </a:prstGeom>
          <a:solidFill>
            <a:srgbClr val="480C32"/>
          </a:solidFill>
          <a:ln>
            <a:noFill/>
          </a:ln>
        </p:spPr>
        <p:txBody>
          <a:bodyPr wrap="none" lIns="0" tIns="0" rIns="0" bIns="0" anchor="ctr" anchorCtr="1">
            <a:noAutofit/>
          </a:bodyPr>
          <a:lstStyle/>
          <a:p>
            <a:pPr algn="ctr"/>
            <a:r>
              <a:rPr lang="en-US" sz="2000" b="1" dirty="0">
                <a:solidFill>
                  <a:srgbClr val="FFFFFF"/>
                </a:solidFill>
                <a:latin typeface="Calibri"/>
              </a:rPr>
              <a:t>3</a:t>
            </a:r>
          </a:p>
        </p:txBody>
      </p:sp>
      <p:sp>
        <p:nvSpPr>
          <p:cNvPr id="114" name="CardHdr3"/>
          <p:cNvSpPr txBox="1"/>
          <p:nvPr/>
        </p:nvSpPr>
        <p:spPr>
          <a:xfrm>
            <a:off x="1473200" y="3429000"/>
            <a:ext cx="10033000" cy="330200"/>
          </a:xfrm>
          <a:prstGeom prst="rect">
            <a:avLst/>
          </a:prstGeom>
          <a:noFill/>
        </p:spPr>
        <p:txBody>
          <a:bodyPr wrap="none" lIns="0" tIns="0" rIns="0" bIns="0"/>
          <a:lstStyle/>
          <a:p>
            <a:pPr algn="l"/>
            <a:r>
              <a:rPr lang="en-US" sz="1800" b="1" dirty="0">
                <a:solidFill>
                  <a:srgbClr val="480C32"/>
                </a:solidFill>
                <a:latin typeface="Calibri"/>
              </a:rPr>
              <a:t>Amplified family involvement</a:t>
            </a:r>
          </a:p>
        </p:txBody>
      </p:sp>
      <p:sp>
        <p:nvSpPr>
          <p:cNvPr id="115" name="CardBody3"/>
          <p:cNvSpPr txBox="1"/>
          <p:nvPr/>
        </p:nvSpPr>
        <p:spPr>
          <a:xfrm>
            <a:off x="1473200" y="3759200"/>
            <a:ext cx="10033000" cy="304800"/>
          </a:xfrm>
          <a:prstGeom prst="rect">
            <a:avLst/>
          </a:prstGeom>
          <a:noFill/>
        </p:spPr>
        <p:txBody>
          <a:bodyPr wrap="none" lIns="0" tIns="0" rIns="0" bIns="0"/>
          <a:lstStyle/>
          <a:p>
            <a:pPr algn="l"/>
            <a:r>
              <a:rPr lang="en-US" dirty="0">
                <a:solidFill>
                  <a:srgbClr val="334455"/>
                </a:solidFill>
                <a:latin typeface="Calibri"/>
              </a:rPr>
              <a:t>Family is structural, not adjunctive — confidentiality, mediation, sibling support, mandated reporting</a:t>
            </a:r>
          </a:p>
        </p:txBody>
      </p:sp>
      <p:sp>
        <p:nvSpPr>
          <p:cNvPr id="116" name="Card4"/>
          <p:cNvSpPr/>
          <p:nvPr/>
        </p:nvSpPr>
        <p:spPr>
          <a:xfrm>
            <a:off x="508000" y="4216400"/>
            <a:ext cx="11176000" cy="8128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17" name="NumCircle4"/>
          <p:cNvSpPr/>
          <p:nvPr/>
        </p:nvSpPr>
        <p:spPr>
          <a:xfrm>
            <a:off x="685800" y="4343400"/>
            <a:ext cx="558800" cy="558800"/>
          </a:xfrm>
          <a:prstGeom prst="ellipse">
            <a:avLst/>
          </a:prstGeom>
          <a:solidFill>
            <a:srgbClr val="480C32"/>
          </a:solidFill>
          <a:ln>
            <a:noFill/>
          </a:ln>
        </p:spPr>
        <p:txBody>
          <a:bodyPr wrap="none" lIns="0" tIns="0" rIns="0" bIns="0" anchor="ctr" anchorCtr="1">
            <a:noAutofit/>
          </a:bodyPr>
          <a:lstStyle/>
          <a:p>
            <a:pPr algn="ctr"/>
            <a:r>
              <a:rPr lang="en-US" sz="2000" b="1" dirty="0">
                <a:solidFill>
                  <a:srgbClr val="FFFFFF"/>
                </a:solidFill>
                <a:latin typeface="Calibri"/>
              </a:rPr>
              <a:t>4</a:t>
            </a:r>
          </a:p>
        </p:txBody>
      </p:sp>
      <p:sp>
        <p:nvSpPr>
          <p:cNvPr id="118" name="CardHdr4"/>
          <p:cNvSpPr txBox="1"/>
          <p:nvPr/>
        </p:nvSpPr>
        <p:spPr>
          <a:xfrm>
            <a:off x="1473200" y="4318000"/>
            <a:ext cx="10033000" cy="330200"/>
          </a:xfrm>
          <a:prstGeom prst="rect">
            <a:avLst/>
          </a:prstGeom>
          <a:noFill/>
        </p:spPr>
        <p:txBody>
          <a:bodyPr wrap="none" lIns="0" tIns="0" rIns="0" bIns="0"/>
          <a:lstStyle/>
          <a:p>
            <a:pPr algn="l"/>
            <a:r>
              <a:rPr lang="en-US" sz="1800" b="1" dirty="0">
                <a:solidFill>
                  <a:srgbClr val="480C32"/>
                </a:solidFill>
                <a:latin typeface="Calibri"/>
              </a:rPr>
              <a:t>Time-limited treatment</a:t>
            </a:r>
          </a:p>
        </p:txBody>
      </p:sp>
      <p:sp>
        <p:nvSpPr>
          <p:cNvPr id="119" name="CardBody4"/>
          <p:cNvSpPr txBox="1"/>
          <p:nvPr/>
        </p:nvSpPr>
        <p:spPr>
          <a:xfrm>
            <a:off x="1473200" y="4648200"/>
            <a:ext cx="10033000" cy="304800"/>
          </a:xfrm>
          <a:prstGeom prst="rect">
            <a:avLst/>
          </a:prstGeom>
          <a:noFill/>
        </p:spPr>
        <p:txBody>
          <a:bodyPr wrap="none" lIns="0" tIns="0" rIns="0" bIns="0"/>
          <a:lstStyle/>
          <a:p>
            <a:pPr algn="l"/>
            <a:r>
              <a:rPr lang="en-US" dirty="0">
                <a:solidFill>
                  <a:srgbClr val="334455"/>
                </a:solidFill>
                <a:latin typeface="Calibri"/>
              </a:rPr>
              <a:t>Shortened, planned termination — avoid interrupting normative developmental trajectories</a:t>
            </a:r>
          </a:p>
        </p:txBody>
      </p:sp>
      <p:sp>
        <p:nvSpPr>
          <p:cNvPr id="120" name="Card5"/>
          <p:cNvSpPr/>
          <p:nvPr/>
        </p:nvSpPr>
        <p:spPr>
          <a:xfrm>
            <a:off x="508000" y="5105400"/>
            <a:ext cx="11176000" cy="8128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21" name="NumCircle5"/>
          <p:cNvSpPr/>
          <p:nvPr/>
        </p:nvSpPr>
        <p:spPr>
          <a:xfrm>
            <a:off x="685800" y="5232400"/>
            <a:ext cx="558800" cy="558800"/>
          </a:xfrm>
          <a:prstGeom prst="ellipse">
            <a:avLst/>
          </a:prstGeom>
          <a:solidFill>
            <a:srgbClr val="480C32"/>
          </a:solidFill>
          <a:ln>
            <a:noFill/>
          </a:ln>
        </p:spPr>
        <p:txBody>
          <a:bodyPr wrap="none" lIns="0" tIns="0" rIns="0" bIns="0" anchor="ctr" anchorCtr="1">
            <a:noAutofit/>
          </a:bodyPr>
          <a:lstStyle/>
          <a:p>
            <a:pPr algn="ctr"/>
            <a:r>
              <a:rPr lang="en-US" sz="2000" b="1" dirty="0">
                <a:solidFill>
                  <a:srgbClr val="FFFFFF"/>
                </a:solidFill>
                <a:latin typeface="Calibri"/>
              </a:rPr>
              <a:t>5</a:t>
            </a:r>
          </a:p>
        </p:txBody>
      </p:sp>
      <p:sp>
        <p:nvSpPr>
          <p:cNvPr id="122" name="CardHdr5"/>
          <p:cNvSpPr txBox="1"/>
          <p:nvPr/>
        </p:nvSpPr>
        <p:spPr>
          <a:xfrm>
            <a:off x="1473200" y="5207000"/>
            <a:ext cx="10033000" cy="330200"/>
          </a:xfrm>
          <a:prstGeom prst="rect">
            <a:avLst/>
          </a:prstGeom>
          <a:noFill/>
        </p:spPr>
        <p:txBody>
          <a:bodyPr wrap="none" lIns="0" tIns="0" rIns="0" bIns="0"/>
          <a:lstStyle/>
          <a:p>
            <a:pPr algn="l"/>
            <a:r>
              <a:rPr lang="en-US" sz="1800" b="1" dirty="0">
                <a:solidFill>
                  <a:srgbClr val="480C32"/>
                </a:solidFill>
                <a:latin typeface="Calibri"/>
              </a:rPr>
              <a:t>Explicit developmental focus</a:t>
            </a:r>
          </a:p>
        </p:txBody>
      </p:sp>
      <p:sp>
        <p:nvSpPr>
          <p:cNvPr id="123" name="CardBody5"/>
          <p:cNvSpPr txBox="1"/>
          <p:nvPr/>
        </p:nvSpPr>
        <p:spPr>
          <a:xfrm>
            <a:off x="1473200" y="5537200"/>
            <a:ext cx="10033000" cy="304800"/>
          </a:xfrm>
          <a:prstGeom prst="rect">
            <a:avLst/>
          </a:prstGeom>
          <a:noFill/>
        </p:spPr>
        <p:txBody>
          <a:bodyPr wrap="none" lIns="0" tIns="0" rIns="0" bIns="0"/>
          <a:lstStyle/>
          <a:p>
            <a:pPr algn="l"/>
            <a:r>
              <a:rPr lang="en-US" dirty="0">
                <a:solidFill>
                  <a:srgbClr val="334455"/>
                </a:solidFill>
                <a:latin typeface="Calibri"/>
              </a:rPr>
              <a:t>Identity formation, school engagement, autonomy, peer relationships</a:t>
            </a:r>
          </a:p>
        </p:txBody>
      </p:sp>
      <p:sp>
        <p:nvSpPr>
          <p:cNvPr id="124" name="BottomBand"/>
          <p:cNvSpPr txBox="1"/>
          <p:nvPr/>
        </p:nvSpPr>
        <p:spPr>
          <a:xfrm>
            <a:off x="508000" y="6096000"/>
            <a:ext cx="12001500" cy="355600"/>
          </a:xfrm>
          <a:prstGeom prst="rect">
            <a:avLst/>
          </a:prstGeom>
          <a:noFill/>
        </p:spPr>
        <p:txBody>
          <a:bodyPr wrap="square" lIns="0" tIns="0" rIns="0" bIns="0"/>
          <a:lstStyle/>
          <a:p>
            <a:pPr algn="l"/>
            <a:r>
              <a:rPr lang="en-US" sz="1400" b="1" dirty="0">
                <a:solidFill>
                  <a:srgbClr val="480C32"/>
                </a:solidFill>
                <a:latin typeface="Calibri"/>
              </a:rPr>
              <a:t>Aligned with DSM-5 AMPD / ICD-11</a:t>
            </a:r>
            <a:r>
              <a:rPr lang="en-US" sz="1400" dirty="0">
                <a:solidFill>
                  <a:srgbClr val="6B7785"/>
                </a:solidFill>
                <a:latin typeface="Calibri"/>
              </a:rPr>
              <a:t>   ·   Preserves GPM core: “good enough,” “getting a life,” interpersonal hypersensitivity</a:t>
            </a:r>
          </a:p>
        </p:txBody>
      </p:sp>
      <p:sp>
        <p:nvSpPr>
          <p:cNvPr id="125" name="Footer"/>
          <p:cNvSpPr txBox="1"/>
          <p:nvPr/>
        </p:nvSpPr>
        <p:spPr>
          <a:xfrm>
            <a:off x="9779000" y="6375400"/>
            <a:ext cx="1905000" cy="215900"/>
          </a:xfrm>
          <a:prstGeom prst="rect">
            <a:avLst/>
          </a:prstGeom>
          <a:noFill/>
        </p:spPr>
        <p:txBody>
          <a:bodyPr wrap="none" lIns="0" tIns="0" rIns="0" bIns="0"/>
          <a:lstStyle/>
          <a:p>
            <a:pPr algn="r"/>
            <a:r>
              <a:rPr lang="en-US" sz="1400">
                <a:solidFill>
                  <a:srgbClr val="6B7785"/>
                </a:solidFill>
                <a:latin typeface="Calibri"/>
                <a:cs typeface="Calibri"/>
              </a:rPr>
              <a:t>GPM-A  •  11  /  33</a:t>
            </a:r>
            <a:endParaRPr lang="en-US" sz="1400" dirty="0">
              <a:solidFill>
                <a:srgbClr val="6B7785"/>
              </a:solidFill>
              <a:latin typeface="Calibri"/>
              <a:cs typeface="Calibri"/>
            </a:endParaRPr>
          </a:p>
        </p:txBody>
      </p:sp>
    </p:spTree>
    <p:extLst>
      <p:ext uri="{BB962C8B-B14F-4D97-AF65-F5344CB8AC3E}">
        <p14:creationId xmlns:p14="http://schemas.microsoft.com/office/powerpoint/2010/main" val="408985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AccentBar"/>
          <p:cNvSpPr/>
          <p:nvPr/>
        </p:nvSpPr>
        <p:spPr>
          <a:xfrm>
            <a:off x="508000" y="406400"/>
            <a:ext cx="76200" cy="685800"/>
          </a:xfrm>
          <a:prstGeom prst="rect">
            <a:avLst/>
          </a:prstGeom>
          <a:solidFill>
            <a:srgbClr val="D4A22C"/>
          </a:solidFill>
          <a:ln>
            <a:noFill/>
          </a:ln>
        </p:spPr>
        <p:txBody>
          <a:bodyPr wrap="square" lIns="0" tIns="0" rIns="0" bIns="0"/>
          <a:lstStyle/>
          <a:p>
            <a:endParaRPr lang="en-US"/>
          </a:p>
        </p:txBody>
      </p:sp>
      <p:sp>
        <p:nvSpPr>
          <p:cNvPr id="102" name="Title"/>
          <p:cNvSpPr txBox="1"/>
          <p:nvPr/>
        </p:nvSpPr>
        <p:spPr>
          <a:xfrm>
            <a:off x="711200" y="330200"/>
            <a:ext cx="10160000" cy="711200"/>
          </a:xfrm>
          <a:prstGeom prst="rect">
            <a:avLst/>
          </a:prstGeom>
          <a:noFill/>
        </p:spPr>
        <p:txBody>
          <a:bodyPr wrap="none" lIns="0" tIns="0" rIns="0" bIns="0"/>
          <a:lstStyle/>
          <a:p>
            <a:pPr algn="l"/>
            <a:r>
              <a:rPr lang="en-US" sz="3200" b="1" dirty="0">
                <a:solidFill>
                  <a:srgbClr val="480C32"/>
                </a:solidFill>
                <a:latin typeface="Calibri"/>
              </a:rPr>
              <a:t>GPM-A — operational specifics</a:t>
            </a:r>
          </a:p>
        </p:txBody>
      </p:sp>
      <p:sp>
        <p:nvSpPr>
          <p:cNvPr id="103" name="Subtitle"/>
          <p:cNvSpPr txBox="1"/>
          <p:nvPr/>
        </p:nvSpPr>
        <p:spPr>
          <a:xfrm>
            <a:off x="711200" y="1041400"/>
            <a:ext cx="10160000" cy="304800"/>
          </a:xfrm>
          <a:prstGeom prst="rect">
            <a:avLst/>
          </a:prstGeom>
          <a:noFill/>
        </p:spPr>
        <p:txBody>
          <a:bodyPr wrap="none" lIns="0" tIns="0" rIns="0" bIns="0"/>
          <a:lstStyle/>
          <a:p>
            <a:pPr algn="l"/>
            <a:r>
              <a:rPr lang="en-US" sz="1800" i="1" dirty="0">
                <a:solidFill>
                  <a:srgbClr val="6B7785"/>
                </a:solidFill>
                <a:latin typeface="Calibri"/>
              </a:rPr>
              <a:t>Family, crisis, multimodal village, planned ending — and updated clinical content</a:t>
            </a:r>
          </a:p>
        </p:txBody>
      </p:sp>
      <p:sp>
        <p:nvSpPr>
          <p:cNvPr id="104" name="Card_Structural_process"/>
          <p:cNvSpPr/>
          <p:nvPr/>
        </p:nvSpPr>
        <p:spPr>
          <a:xfrm>
            <a:off x="508000" y="1549400"/>
            <a:ext cx="5397500" cy="45720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05" name="Stripe_Structural_process"/>
          <p:cNvSpPr/>
          <p:nvPr/>
        </p:nvSpPr>
        <p:spPr>
          <a:xfrm>
            <a:off x="508000" y="1549400"/>
            <a:ext cx="76200" cy="4572000"/>
          </a:xfrm>
          <a:prstGeom prst="rect">
            <a:avLst/>
          </a:prstGeom>
          <a:solidFill>
            <a:srgbClr val="480C32"/>
          </a:solidFill>
          <a:ln>
            <a:noFill/>
          </a:ln>
        </p:spPr>
        <p:txBody>
          <a:bodyPr wrap="square" lIns="0" tIns="0" rIns="0" bIns="0"/>
          <a:lstStyle/>
          <a:p>
            <a:endParaRPr lang="en-US"/>
          </a:p>
        </p:txBody>
      </p:sp>
      <p:sp>
        <p:nvSpPr>
          <p:cNvPr id="106" name="ColHdr_Structural_process"/>
          <p:cNvSpPr txBox="1"/>
          <p:nvPr/>
        </p:nvSpPr>
        <p:spPr>
          <a:xfrm>
            <a:off x="787400" y="1727200"/>
            <a:ext cx="5041900" cy="330200"/>
          </a:xfrm>
          <a:prstGeom prst="rect">
            <a:avLst/>
          </a:prstGeom>
          <a:noFill/>
        </p:spPr>
        <p:txBody>
          <a:bodyPr wrap="none" lIns="0" tIns="0" rIns="0" bIns="0"/>
          <a:lstStyle/>
          <a:p>
            <a:pPr algn="l"/>
            <a:r>
              <a:rPr lang="en-US" sz="2000" b="1" dirty="0">
                <a:solidFill>
                  <a:srgbClr val="480C32"/>
                </a:solidFill>
                <a:latin typeface="Calibri"/>
              </a:rPr>
              <a:t>Structural process</a:t>
            </a:r>
          </a:p>
        </p:txBody>
      </p:sp>
      <p:sp>
        <p:nvSpPr>
          <p:cNvPr id="107" name="ColBody_Structural_process"/>
          <p:cNvSpPr txBox="1"/>
          <p:nvPr/>
        </p:nvSpPr>
        <p:spPr>
          <a:xfrm>
            <a:off x="787400" y="2133600"/>
            <a:ext cx="5041900" cy="3886200"/>
          </a:xfrm>
          <a:prstGeom prst="rect">
            <a:avLst/>
          </a:prstGeom>
          <a:noFill/>
        </p:spPr>
        <p:txBody>
          <a:bodyPr wrap="square" lIns="0" tIns="0" rIns="0" bIns="0"/>
          <a:lstStyle/>
          <a:p>
            <a:pPr marL="0" indent="0" algn="l">
              <a:spcAft>
                <a:spcPts val="1000"/>
              </a:spcAft>
              <a:buNone/>
            </a:pPr>
            <a:r>
              <a:rPr lang="en-US" b="1" dirty="0">
                <a:solidFill>
                  <a:srgbClr val="480C32"/>
                </a:solidFill>
                <a:latin typeface="Calibri"/>
              </a:rPr>
              <a:t>•  </a:t>
            </a:r>
            <a:r>
              <a:rPr lang="en-US" b="1" dirty="0">
                <a:solidFill>
                  <a:srgbClr val="334455"/>
                </a:solidFill>
                <a:latin typeface="Calibri"/>
              </a:rPr>
              <a:t>Age-modulated disclosure</a:t>
            </a:r>
            <a:r>
              <a:rPr lang="en-US" dirty="0">
                <a:solidFill>
                  <a:srgbClr val="334455"/>
                </a:solidFill>
                <a:latin typeface="Calibri"/>
              </a:rPr>
              <a:t> — three developmental scripts (parents-first, family-together, adult-style)</a:t>
            </a:r>
          </a:p>
          <a:p>
            <a:pPr marL="0" indent="0" algn="l">
              <a:spcAft>
                <a:spcPts val="1000"/>
              </a:spcAft>
              <a:buNone/>
            </a:pPr>
            <a:r>
              <a:rPr lang="en-US" b="1" dirty="0">
                <a:solidFill>
                  <a:srgbClr val="480C32"/>
                </a:solidFill>
                <a:latin typeface="Calibri"/>
              </a:rPr>
              <a:t>•  </a:t>
            </a:r>
            <a:r>
              <a:rPr lang="en-US" b="1" dirty="0">
                <a:solidFill>
                  <a:srgbClr val="334455"/>
                </a:solidFill>
                <a:latin typeface="Calibri"/>
              </a:rPr>
              <a:t>Family is structural</a:t>
            </a:r>
            <a:r>
              <a:rPr lang="en-US" dirty="0">
                <a:solidFill>
                  <a:srgbClr val="334455"/>
                </a:solidFill>
                <a:latin typeface="Calibri"/>
              </a:rPr>
              <a:t> — confidentiality, mediation, sibling support, mandated reporting</a:t>
            </a:r>
          </a:p>
          <a:p>
            <a:pPr marL="0" indent="0" algn="l">
              <a:spcAft>
                <a:spcPts val="1000"/>
              </a:spcAft>
              <a:buNone/>
            </a:pPr>
            <a:r>
              <a:rPr lang="en-US" b="1" dirty="0">
                <a:solidFill>
                  <a:srgbClr val="480C32"/>
                </a:solidFill>
                <a:latin typeface="Calibri"/>
              </a:rPr>
              <a:t>•  </a:t>
            </a:r>
            <a:r>
              <a:rPr lang="en-US" b="1" dirty="0">
                <a:solidFill>
                  <a:srgbClr val="334455"/>
                </a:solidFill>
                <a:latin typeface="Calibri"/>
              </a:rPr>
              <a:t>Dyadic crisis planning</a:t>
            </a:r>
            <a:r>
              <a:rPr lang="en-US" dirty="0">
                <a:solidFill>
                  <a:srgbClr val="334455"/>
                </a:solidFill>
                <a:latin typeface="Calibri"/>
              </a:rPr>
              <a:t> — parent coping plan alongside patient safety plan; restrict lethal means</a:t>
            </a:r>
          </a:p>
          <a:p>
            <a:pPr marL="0" indent="0" algn="l">
              <a:spcAft>
                <a:spcPts val="1000"/>
              </a:spcAft>
              <a:buNone/>
            </a:pPr>
            <a:r>
              <a:rPr lang="en-US" b="1" dirty="0">
                <a:solidFill>
                  <a:srgbClr val="480C32"/>
                </a:solidFill>
                <a:latin typeface="Calibri"/>
              </a:rPr>
              <a:t>•  </a:t>
            </a:r>
            <a:r>
              <a:rPr lang="en-US" b="1" dirty="0">
                <a:solidFill>
                  <a:srgbClr val="334455"/>
                </a:solidFill>
                <a:latin typeface="Calibri"/>
              </a:rPr>
              <a:t>Multimodal “village”</a:t>
            </a:r>
            <a:r>
              <a:rPr lang="en-US" dirty="0">
                <a:solidFill>
                  <a:srgbClr val="334455"/>
                </a:solidFill>
                <a:latin typeface="Calibri"/>
              </a:rPr>
              <a:t> — school counselors, college MH, extracurriculars partly substitute for group therapy</a:t>
            </a:r>
          </a:p>
          <a:p>
            <a:pPr marL="0" indent="0" algn="l">
              <a:spcAft>
                <a:spcPts val="1000"/>
              </a:spcAft>
              <a:buNone/>
            </a:pPr>
            <a:r>
              <a:rPr lang="en-US" b="1" dirty="0">
                <a:solidFill>
                  <a:srgbClr val="480C32"/>
                </a:solidFill>
                <a:latin typeface="Calibri"/>
              </a:rPr>
              <a:t>•  </a:t>
            </a:r>
            <a:r>
              <a:rPr lang="en-US" b="1" dirty="0">
                <a:solidFill>
                  <a:srgbClr val="334455"/>
                </a:solidFill>
                <a:latin typeface="Calibri"/>
              </a:rPr>
              <a:t>Planned ending</a:t>
            </a:r>
            <a:r>
              <a:rPr lang="en-US" dirty="0">
                <a:solidFill>
                  <a:srgbClr val="334455"/>
                </a:solidFill>
                <a:latin typeface="Calibri"/>
              </a:rPr>
              <a:t> — time-limited termination, boosters, annual check-ups; teens leave with anxiety, not mourning</a:t>
            </a:r>
          </a:p>
        </p:txBody>
      </p:sp>
      <p:sp>
        <p:nvSpPr>
          <p:cNvPr id="108" name="Card_Updated_clinical_content"/>
          <p:cNvSpPr/>
          <p:nvPr/>
        </p:nvSpPr>
        <p:spPr>
          <a:xfrm>
            <a:off x="6286500" y="1549400"/>
            <a:ext cx="5397500" cy="4572000"/>
          </a:xfrm>
          <a:prstGeom prst="roundRect">
            <a:avLst>
              <a:gd name="adj" fmla="val 8000"/>
            </a:avLst>
          </a:prstGeom>
          <a:solidFill>
            <a:srgbClr val="FFFFFF"/>
          </a:solidFill>
          <a:ln w="9525">
            <a:solidFill>
              <a:srgbClr val="D0D7DE"/>
            </a:solidFill>
          </a:ln>
        </p:spPr>
        <p:txBody>
          <a:bodyPr wrap="square" lIns="0" tIns="0" rIns="0" bIns="0"/>
          <a:lstStyle/>
          <a:p>
            <a:endParaRPr lang="en-US"/>
          </a:p>
        </p:txBody>
      </p:sp>
      <p:sp>
        <p:nvSpPr>
          <p:cNvPr id="109" name="Stripe_Updated_clinical_content"/>
          <p:cNvSpPr/>
          <p:nvPr/>
        </p:nvSpPr>
        <p:spPr>
          <a:xfrm>
            <a:off x="6286500" y="1549400"/>
            <a:ext cx="76200" cy="4572000"/>
          </a:xfrm>
          <a:prstGeom prst="rect">
            <a:avLst/>
          </a:prstGeom>
          <a:solidFill>
            <a:srgbClr val="D4A22C"/>
          </a:solidFill>
          <a:ln>
            <a:noFill/>
          </a:ln>
        </p:spPr>
        <p:txBody>
          <a:bodyPr wrap="square" lIns="0" tIns="0" rIns="0" bIns="0"/>
          <a:lstStyle/>
          <a:p>
            <a:endParaRPr lang="en-US"/>
          </a:p>
        </p:txBody>
      </p:sp>
      <p:sp>
        <p:nvSpPr>
          <p:cNvPr id="110" name="ColHdr_Updated_clinical_content"/>
          <p:cNvSpPr txBox="1"/>
          <p:nvPr/>
        </p:nvSpPr>
        <p:spPr>
          <a:xfrm>
            <a:off x="6565900" y="1727200"/>
            <a:ext cx="5041900" cy="330200"/>
          </a:xfrm>
          <a:prstGeom prst="rect">
            <a:avLst/>
          </a:prstGeom>
          <a:noFill/>
        </p:spPr>
        <p:txBody>
          <a:bodyPr wrap="none" lIns="0" tIns="0" rIns="0" bIns="0"/>
          <a:lstStyle/>
          <a:p>
            <a:pPr algn="l"/>
            <a:r>
              <a:rPr lang="en-US" sz="2000" b="1" dirty="0">
                <a:solidFill>
                  <a:srgbClr val="480C32"/>
                </a:solidFill>
                <a:latin typeface="Calibri"/>
              </a:rPr>
              <a:t>Updated clinical content</a:t>
            </a:r>
          </a:p>
        </p:txBody>
      </p:sp>
      <p:sp>
        <p:nvSpPr>
          <p:cNvPr id="111" name="ColBody_Updated_clinical_content"/>
          <p:cNvSpPr txBox="1"/>
          <p:nvPr/>
        </p:nvSpPr>
        <p:spPr>
          <a:xfrm>
            <a:off x="6565900" y="2133600"/>
            <a:ext cx="5041900" cy="3886200"/>
          </a:xfrm>
          <a:prstGeom prst="rect">
            <a:avLst/>
          </a:prstGeom>
          <a:noFill/>
        </p:spPr>
        <p:txBody>
          <a:bodyPr wrap="square" lIns="0" tIns="0" rIns="0" bIns="0"/>
          <a:lstStyle/>
          <a:p>
            <a:pPr marL="0" indent="0" algn="l">
              <a:spcAft>
                <a:spcPts val="600"/>
              </a:spcAft>
              <a:buNone/>
            </a:pPr>
            <a:r>
              <a:rPr lang="en-US" b="1" dirty="0">
                <a:solidFill>
                  <a:srgbClr val="480C32"/>
                </a:solidFill>
                <a:latin typeface="Calibri"/>
              </a:rPr>
              <a:t>•  </a:t>
            </a:r>
            <a:r>
              <a:rPr lang="en-US" b="1" dirty="0">
                <a:solidFill>
                  <a:srgbClr val="334455"/>
                </a:solidFill>
                <a:latin typeface="Calibri"/>
              </a:rPr>
              <a:t>NSSI </a:t>
            </a:r>
            <a:r>
              <a:rPr lang="en-US" dirty="0">
                <a:solidFill>
                  <a:srgbClr val="334455"/>
                </a:solidFill>
                <a:latin typeface="Calibri"/>
              </a:rPr>
              <a:t>— mean onset 13 yrs; sleep &amp; social-media contagion as modifiable risks</a:t>
            </a:r>
          </a:p>
          <a:p>
            <a:pPr marL="0" indent="0" algn="l">
              <a:spcAft>
                <a:spcPts val="600"/>
              </a:spcAft>
              <a:buNone/>
            </a:pPr>
            <a:endParaRPr lang="en-US" dirty="0">
              <a:solidFill>
                <a:srgbClr val="334455"/>
              </a:solidFill>
              <a:latin typeface="Calibri"/>
            </a:endParaRPr>
          </a:p>
          <a:p>
            <a:pPr marL="0" indent="0" algn="l">
              <a:spcAft>
                <a:spcPts val="600"/>
              </a:spcAft>
              <a:buNone/>
            </a:pPr>
            <a:r>
              <a:rPr lang="en-US" b="1" dirty="0">
                <a:solidFill>
                  <a:srgbClr val="480C32"/>
                </a:solidFill>
                <a:latin typeface="Calibri"/>
              </a:rPr>
              <a:t>•  </a:t>
            </a:r>
            <a:r>
              <a:rPr lang="en-US" b="1" dirty="0">
                <a:solidFill>
                  <a:srgbClr val="334455"/>
                </a:solidFill>
                <a:latin typeface="Calibri"/>
              </a:rPr>
              <a:t>School &amp; college</a:t>
            </a:r>
            <a:r>
              <a:rPr lang="en-US" dirty="0">
                <a:solidFill>
                  <a:srgbClr val="334455"/>
                </a:solidFill>
                <a:latin typeface="Calibri"/>
              </a:rPr>
              <a:t> — accommodations, transitions; group matching by narrow age bands (12–14, 15–17)</a:t>
            </a:r>
          </a:p>
          <a:p>
            <a:pPr marL="0" indent="0" algn="l">
              <a:spcAft>
                <a:spcPts val="600"/>
              </a:spcAft>
              <a:buNone/>
            </a:pPr>
            <a:endParaRPr lang="en-US" dirty="0">
              <a:solidFill>
                <a:srgbClr val="334455"/>
              </a:solidFill>
              <a:latin typeface="Calibri"/>
            </a:endParaRPr>
          </a:p>
          <a:p>
            <a:pPr marL="0" indent="0" algn="l">
              <a:spcAft>
                <a:spcPts val="600"/>
              </a:spcAft>
              <a:buNone/>
            </a:pPr>
            <a:r>
              <a:rPr lang="en-US" b="1" dirty="0">
                <a:solidFill>
                  <a:srgbClr val="480C32"/>
                </a:solidFill>
                <a:latin typeface="Calibri"/>
              </a:rPr>
              <a:t>•  </a:t>
            </a:r>
            <a:r>
              <a:rPr lang="en-US" b="1" dirty="0">
                <a:solidFill>
                  <a:srgbClr val="334455"/>
                </a:solidFill>
                <a:latin typeface="Calibri"/>
              </a:rPr>
              <a:t>FINE cue</a:t>
            </a:r>
            <a:r>
              <a:rPr lang="en-US" dirty="0">
                <a:solidFill>
                  <a:srgbClr val="334455"/>
                </a:solidFill>
                <a:latin typeface="Calibri"/>
              </a:rPr>
              <a:t> — “Feelings I'm Not Expressing” —actively  challenge passivity</a:t>
            </a:r>
          </a:p>
          <a:p>
            <a:pPr marL="0" indent="0" algn="l">
              <a:spcAft>
                <a:spcPts val="600"/>
              </a:spcAft>
              <a:buNone/>
            </a:pPr>
            <a:endParaRPr lang="en-US" dirty="0">
              <a:solidFill>
                <a:srgbClr val="334455"/>
              </a:solidFill>
              <a:latin typeface="Calibri"/>
            </a:endParaRPr>
          </a:p>
          <a:p>
            <a:pPr marL="0" indent="0" algn="l">
              <a:spcAft>
                <a:spcPts val="600"/>
              </a:spcAft>
              <a:buNone/>
            </a:pPr>
            <a:r>
              <a:rPr lang="en-US" b="1" dirty="0">
                <a:solidFill>
                  <a:srgbClr val="480C32"/>
                </a:solidFill>
                <a:latin typeface="Calibri"/>
              </a:rPr>
              <a:t>•  </a:t>
            </a:r>
            <a:r>
              <a:rPr lang="en-US" b="1" dirty="0">
                <a:solidFill>
                  <a:srgbClr val="334455"/>
                </a:solidFill>
                <a:latin typeface="Calibri"/>
              </a:rPr>
              <a:t>ADHD comorbidity</a:t>
            </a:r>
            <a:r>
              <a:rPr lang="en-US" dirty="0">
                <a:solidFill>
                  <a:srgbClr val="334455"/>
                </a:solidFill>
                <a:latin typeface="Calibri"/>
              </a:rPr>
              <a:t> — 38% in adolescents vs. 14% in adults; treat as you would without BPD</a:t>
            </a:r>
          </a:p>
        </p:txBody>
      </p:sp>
      <p:sp>
        <p:nvSpPr>
          <p:cNvPr id="113" name="Footer"/>
          <p:cNvSpPr txBox="1"/>
          <p:nvPr/>
        </p:nvSpPr>
        <p:spPr>
          <a:xfrm>
            <a:off x="9779000" y="6375400"/>
            <a:ext cx="1905000" cy="215900"/>
          </a:xfrm>
          <a:prstGeom prst="rect">
            <a:avLst/>
          </a:prstGeom>
          <a:noFill/>
        </p:spPr>
        <p:txBody>
          <a:bodyPr wrap="none" lIns="0" tIns="0" rIns="0" bIns="0"/>
          <a:lstStyle/>
          <a:p>
            <a:pPr algn="r"/>
            <a:r>
              <a:rPr lang="en-US" sz="1400">
                <a:solidFill>
                  <a:srgbClr val="6B7785"/>
                </a:solidFill>
                <a:latin typeface="Calibri"/>
                <a:cs typeface="Calibri"/>
              </a:rPr>
              <a:t>GPM-A  •  12  /  33</a:t>
            </a:r>
            <a:endParaRPr lang="en-US" sz="1400" dirty="0">
              <a:solidFill>
                <a:srgbClr val="6B7785"/>
              </a:solidFill>
              <a:latin typeface="Calibri"/>
              <a:cs typeface="Calibri"/>
            </a:endParaRPr>
          </a:p>
        </p:txBody>
      </p:sp>
    </p:spTree>
    <p:extLst>
      <p:ext uri="{BB962C8B-B14F-4D97-AF65-F5344CB8AC3E}">
        <p14:creationId xmlns:p14="http://schemas.microsoft.com/office/powerpoint/2010/main" val="91255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jpeg"/>
          <p:cNvPicPr>
            <a:picLocks noChangeAspect="1"/>
          </p:cNvPicPr>
          <p:nvPr/>
        </p:nvPicPr>
        <p:blipFill>
          <a:blip r:embed="rId3"/>
          <a:stretch>
            <a:fillRect/>
          </a:stretch>
        </p:blipFill>
        <p:spPr>
          <a:xfrm>
            <a:off x="0" y="0"/>
            <a:ext cx="12192000" cy="6858000"/>
          </a:xfrm>
          <a:prstGeom prst="rect">
            <a:avLst/>
          </a:prstGeom>
        </p:spPr>
      </p:pic>
      <p:sp>
        <p:nvSpPr>
          <p:cNvPr id="3" name="CaptionCard"/>
          <p:cNvSpPr/>
          <p:nvPr/>
        </p:nvSpPr>
        <p:spPr>
          <a:xfrm>
            <a:off x="508000" y="5334000"/>
            <a:ext cx="4064000" cy="1016000"/>
          </a:xfrm>
          <a:prstGeom prst="roundRect">
            <a:avLst>
              <a:gd name="adj" fmla="val 8000"/>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CaptionAccent"/>
          <p:cNvSpPr/>
          <p:nvPr/>
        </p:nvSpPr>
        <p:spPr>
          <a:xfrm>
            <a:off x="508000" y="5334000"/>
            <a:ext cx="76200" cy="1016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SectionTitle"/>
          <p:cNvSpPr txBox="1"/>
          <p:nvPr/>
        </p:nvSpPr>
        <p:spPr>
          <a:xfrm>
            <a:off x="787400" y="5334000"/>
            <a:ext cx="3632200" cy="1016000"/>
          </a:xfrm>
          <a:prstGeom prst="rect">
            <a:avLst/>
          </a:prstGeom>
          <a:noFill/>
        </p:spPr>
        <p:txBody>
          <a:bodyPr wrap="square" lIns="0" tIns="0" rIns="0" bIns="0" anchor="ctr">
            <a:spAutoFit/>
          </a:bodyPr>
          <a:lstStyle/>
          <a:p>
            <a:pPr algn="l"/>
            <a:r>
              <a:rPr lang="en-US" sz="2800" b="1" i="0" noProof="1">
                <a:solidFill>
                  <a:srgbClr val="FFFFFF"/>
                </a:solidFill>
                <a:latin typeface="Calibri"/>
              </a:rPr>
              <a:t>The ADRE program</a:t>
            </a:r>
          </a:p>
        </p:txBody>
      </p:sp>
      <p:sp>
        <p:nvSpPr>
          <p:cNvPr id="6" name="LandmarkName"/>
          <p:cNvSpPr txBox="1"/>
          <p:nvPr/>
        </p:nvSpPr>
        <p:spPr>
          <a:xfrm>
            <a:off x="7620000" y="6502400"/>
            <a:ext cx="4318000" cy="254000"/>
          </a:xfrm>
          <a:prstGeom prst="rect">
            <a:avLst/>
          </a:prstGeom>
          <a:noFill/>
        </p:spPr>
        <p:txBody>
          <a:bodyPr wrap="square" lIns="0" tIns="0" rIns="0" bIns="0" anchor="t">
            <a:spAutoFit/>
          </a:bodyPr>
          <a:lstStyle/>
          <a:p>
            <a:pPr algn="r"/>
            <a:r>
              <a:rPr lang="en-US" sz="1000" b="0" i="1" noProof="1">
                <a:solidFill>
                  <a:srgbClr val="FFFFFF"/>
                </a:solidFill>
                <a:latin typeface="Calibri"/>
              </a:rPr>
              <a:t>Oca  ·  Ibirapuera Park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University of São Paulo  ·  Hospital das Clínicas</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The largest university-hospital complex in Latin America</a:t>
            </a:r>
          </a:p>
        </p:txBody>
      </p:sp>
      <p:sp>
        <p:nvSpPr>
          <p:cNvPr id="5" name="Rectangle 4"/>
          <p:cNvSpPr/>
          <p:nvPr/>
        </p:nvSpPr>
        <p:spPr>
          <a:xfrm>
            <a:off x="508000" y="1778000"/>
            <a:ext cx="76200" cy="889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711200" y="1752600"/>
            <a:ext cx="5461000" cy="381000"/>
          </a:xfrm>
          <a:prstGeom prst="rect">
            <a:avLst/>
          </a:prstGeom>
          <a:noFill/>
        </p:spPr>
        <p:txBody>
          <a:bodyPr wrap="square" lIns="0" tIns="0" rIns="0" bIns="0" anchor="t">
            <a:spAutoFit/>
          </a:bodyPr>
          <a:lstStyle/>
          <a:p>
            <a:pPr algn="l"/>
            <a:r>
              <a:rPr lang="en-US" sz="1800" b="1" i="0" noProof="1">
                <a:solidFill>
                  <a:srgbClr val="480C32"/>
                </a:solidFill>
                <a:latin typeface="Calibri"/>
              </a:rPr>
              <a:t>HC-FMUSP</a:t>
            </a:r>
          </a:p>
        </p:txBody>
      </p:sp>
      <p:sp>
        <p:nvSpPr>
          <p:cNvPr id="7" name="TextBox 6"/>
          <p:cNvSpPr txBox="1"/>
          <p:nvPr/>
        </p:nvSpPr>
        <p:spPr>
          <a:xfrm>
            <a:off x="711200" y="2133600"/>
            <a:ext cx="5461000" cy="492443"/>
          </a:xfrm>
          <a:prstGeom prst="rect">
            <a:avLst/>
          </a:prstGeom>
          <a:noFill/>
        </p:spPr>
        <p:txBody>
          <a:bodyPr wrap="square" lIns="0" tIns="0" rIns="0" bIns="0" anchor="t">
            <a:spAutoFit/>
          </a:bodyPr>
          <a:lstStyle/>
          <a:p>
            <a:pPr algn="l"/>
            <a:r>
              <a:rPr lang="en-US" sz="1600" b="0" i="0" noProof="1">
                <a:solidFill>
                  <a:srgbClr val="334455"/>
                </a:solidFill>
                <a:latin typeface="Calibri"/>
              </a:rPr>
              <a:t>Teaching, research, and specialized care — the reference tertiary-care center for the state</a:t>
            </a:r>
          </a:p>
        </p:txBody>
      </p:sp>
      <p:sp>
        <p:nvSpPr>
          <p:cNvPr id="8" name="Rectangle 7"/>
          <p:cNvSpPr/>
          <p:nvPr/>
        </p:nvSpPr>
        <p:spPr>
          <a:xfrm>
            <a:off x="508000" y="2984500"/>
            <a:ext cx="76200" cy="889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9" name="TextBox 8"/>
          <p:cNvSpPr txBox="1"/>
          <p:nvPr/>
        </p:nvSpPr>
        <p:spPr>
          <a:xfrm>
            <a:off x="711200" y="2959100"/>
            <a:ext cx="5461000" cy="381000"/>
          </a:xfrm>
          <a:prstGeom prst="rect">
            <a:avLst/>
          </a:prstGeom>
          <a:noFill/>
        </p:spPr>
        <p:txBody>
          <a:bodyPr wrap="square" lIns="0" tIns="0" rIns="0" bIns="0" anchor="t">
            <a:spAutoFit/>
          </a:bodyPr>
          <a:lstStyle/>
          <a:p>
            <a:pPr algn="l"/>
            <a:r>
              <a:rPr lang="en-US" sz="1800" b="1" i="0" noProof="1">
                <a:solidFill>
                  <a:srgbClr val="480C32"/>
                </a:solidFill>
                <a:latin typeface="Calibri"/>
              </a:rPr>
              <a:t>Institute of Psychiatry (IPq)</a:t>
            </a:r>
          </a:p>
        </p:txBody>
      </p:sp>
      <p:sp>
        <p:nvSpPr>
          <p:cNvPr id="10" name="TextBox 9"/>
          <p:cNvSpPr txBox="1"/>
          <p:nvPr/>
        </p:nvSpPr>
        <p:spPr>
          <a:xfrm>
            <a:off x="711200" y="3340100"/>
            <a:ext cx="5461000" cy="246221"/>
          </a:xfrm>
          <a:prstGeom prst="rect">
            <a:avLst/>
          </a:prstGeom>
          <a:noFill/>
        </p:spPr>
        <p:txBody>
          <a:bodyPr wrap="square" lIns="0" tIns="0" rIns="0" bIns="0" anchor="t">
            <a:spAutoFit/>
          </a:bodyPr>
          <a:lstStyle/>
          <a:p>
            <a:pPr algn="l"/>
            <a:r>
              <a:rPr lang="en-US" sz="1600" b="0" i="0" noProof="1">
                <a:solidFill>
                  <a:srgbClr val="334455"/>
                </a:solidFill>
                <a:latin typeface="Calibri"/>
              </a:rPr>
              <a:t>Hosts the Department of Child &amp; Adolescent Psychiatry</a:t>
            </a:r>
          </a:p>
        </p:txBody>
      </p:sp>
      <p:sp>
        <p:nvSpPr>
          <p:cNvPr id="11" name="Rectangle 10"/>
          <p:cNvSpPr/>
          <p:nvPr/>
        </p:nvSpPr>
        <p:spPr>
          <a:xfrm>
            <a:off x="508000" y="4191000"/>
            <a:ext cx="76200" cy="889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TextBox 11"/>
          <p:cNvSpPr txBox="1"/>
          <p:nvPr/>
        </p:nvSpPr>
        <p:spPr>
          <a:xfrm>
            <a:off x="711200" y="4165600"/>
            <a:ext cx="5461000" cy="381000"/>
          </a:xfrm>
          <a:prstGeom prst="rect">
            <a:avLst/>
          </a:prstGeom>
          <a:noFill/>
        </p:spPr>
        <p:txBody>
          <a:bodyPr wrap="square" lIns="0" tIns="0" rIns="0" bIns="0" anchor="t">
            <a:spAutoFit/>
          </a:bodyPr>
          <a:lstStyle/>
          <a:p>
            <a:pPr algn="l"/>
            <a:r>
              <a:rPr lang="en-US" sz="1800" b="1" i="0" noProof="1">
                <a:solidFill>
                  <a:srgbClr val="480C32"/>
                </a:solidFill>
                <a:latin typeface="Calibri"/>
              </a:rPr>
              <a:t>ADRE</a:t>
            </a:r>
          </a:p>
        </p:txBody>
      </p:sp>
      <p:sp>
        <p:nvSpPr>
          <p:cNvPr id="13" name="TextBox 12"/>
          <p:cNvSpPr txBox="1"/>
          <p:nvPr/>
        </p:nvSpPr>
        <p:spPr>
          <a:xfrm>
            <a:off x="711200" y="4546600"/>
            <a:ext cx="5461000" cy="492443"/>
          </a:xfrm>
          <a:prstGeom prst="rect">
            <a:avLst/>
          </a:prstGeom>
          <a:noFill/>
        </p:spPr>
        <p:txBody>
          <a:bodyPr wrap="square" lIns="0" tIns="0" rIns="0" bIns="0" anchor="t">
            <a:spAutoFit/>
          </a:bodyPr>
          <a:lstStyle/>
          <a:p>
            <a:pPr algn="l"/>
            <a:r>
              <a:rPr lang="en-US" sz="1600" b="0" i="0" noProof="1">
                <a:solidFill>
                  <a:srgbClr val="334455"/>
                </a:solidFill>
                <a:latin typeface="Calibri"/>
              </a:rPr>
              <a:t>Adolescent BPD outpatient program — embedded in residency training</a:t>
            </a:r>
          </a:p>
        </p:txBody>
      </p:sp>
      <p:pic>
        <p:nvPicPr>
          <p:cNvPr id="14" name="Picture 13" descr="image.png"/>
          <p:cNvPicPr>
            <a:picLocks noChangeAspect="1"/>
          </p:cNvPicPr>
          <p:nvPr/>
        </p:nvPicPr>
        <p:blipFill>
          <a:blip r:embed="rId3"/>
          <a:stretch>
            <a:fillRect/>
          </a:stretch>
        </p:blipFill>
        <p:spPr>
          <a:xfrm>
            <a:off x="6477000" y="1651000"/>
            <a:ext cx="5207000" cy="3683000"/>
          </a:xfrm>
          <a:prstGeom prst="rect">
            <a:avLst/>
          </a:prstGeom>
        </p:spPr>
      </p:pic>
      <p:sp>
        <p:nvSpPr>
          <p:cNvPr id="15"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14  /  33</a:t>
            </a:r>
          </a:p>
        </p:txBody>
      </p:sp>
    </p:spTree>
    <p:extLst>
      <p:ext uri="{BB962C8B-B14F-4D97-AF65-F5344CB8AC3E}">
        <p14:creationId xmlns:p14="http://schemas.microsoft.com/office/powerpoint/2010/main" val="76977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Adolescent BPD Outpatient Program (ADRE)</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Tertiary-care clinic embedded in a residency training program</a:t>
            </a:r>
          </a:p>
        </p:txBody>
      </p:sp>
      <p:sp>
        <p:nvSpPr>
          <p:cNvPr id="5" name="Rounded Rectangle 4"/>
          <p:cNvSpPr/>
          <p:nvPr/>
        </p:nvSpPr>
        <p:spPr>
          <a:xfrm>
            <a:off x="508000" y="1625600"/>
            <a:ext cx="11176000" cy="1270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Oval 5"/>
          <p:cNvSpPr/>
          <p:nvPr/>
        </p:nvSpPr>
        <p:spPr>
          <a:xfrm>
            <a:off x="711200" y="1905000"/>
            <a:ext cx="711200" cy="7112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11200" y="1905000"/>
            <a:ext cx="711200" cy="711200"/>
          </a:xfrm>
          <a:prstGeom prst="rect">
            <a:avLst/>
          </a:prstGeom>
          <a:noFill/>
        </p:spPr>
        <p:txBody>
          <a:bodyPr wrap="square" lIns="0" tIns="0" rIns="0" bIns="0" anchor="ctr">
            <a:spAutoFit/>
          </a:bodyPr>
          <a:lstStyle/>
          <a:p>
            <a:pPr algn="ctr"/>
            <a:r>
              <a:rPr lang="en-US" sz="2400" b="1" i="0" noProof="1">
                <a:solidFill>
                  <a:srgbClr val="FFFFFF"/>
                </a:solidFill>
                <a:latin typeface="Calibri"/>
              </a:rPr>
              <a:t>1</a:t>
            </a:r>
          </a:p>
        </p:txBody>
      </p:sp>
      <p:sp>
        <p:nvSpPr>
          <p:cNvPr id="8" name="TextBox 7"/>
          <p:cNvSpPr txBox="1"/>
          <p:nvPr/>
        </p:nvSpPr>
        <p:spPr>
          <a:xfrm>
            <a:off x="1676400" y="1803400"/>
            <a:ext cx="9779000" cy="381000"/>
          </a:xfrm>
          <a:prstGeom prst="rect">
            <a:avLst/>
          </a:prstGeom>
          <a:noFill/>
        </p:spPr>
        <p:txBody>
          <a:bodyPr wrap="square" lIns="0" tIns="0" rIns="0" bIns="0" anchor="t">
            <a:spAutoFit/>
          </a:bodyPr>
          <a:lstStyle/>
          <a:p>
            <a:pPr algn="l"/>
            <a:r>
              <a:rPr lang="en-US" sz="2000" b="1" i="0" noProof="1">
                <a:solidFill>
                  <a:srgbClr val="480C32"/>
                </a:solidFill>
                <a:latin typeface="Calibri"/>
              </a:rPr>
              <a:t>Embedded</a:t>
            </a:r>
          </a:p>
        </p:txBody>
      </p:sp>
      <p:sp>
        <p:nvSpPr>
          <p:cNvPr id="9" name="TextBox 8"/>
          <p:cNvSpPr txBox="1"/>
          <p:nvPr/>
        </p:nvSpPr>
        <p:spPr>
          <a:xfrm>
            <a:off x="1676400" y="2197100"/>
            <a:ext cx="9779000" cy="635000"/>
          </a:xfrm>
          <a:prstGeom prst="rect">
            <a:avLst/>
          </a:prstGeom>
          <a:noFill/>
        </p:spPr>
        <p:txBody>
          <a:bodyPr wrap="square" lIns="0" tIns="0" rIns="0" bIns="0" anchor="t">
            <a:spAutoFit/>
          </a:bodyPr>
          <a:lstStyle/>
          <a:p>
            <a:pPr algn="l"/>
            <a:r>
              <a:rPr lang="en-US" sz="1600" b="0" i="0" noProof="1">
                <a:solidFill>
                  <a:srgbClr val="334455"/>
                </a:solidFill>
                <a:latin typeface="Calibri"/>
              </a:rPr>
              <a:t>Sits inside the Department of Child &amp; Adolescent Psychiatry at IPq-HC-FMUSP</a:t>
            </a:r>
          </a:p>
        </p:txBody>
      </p:sp>
      <p:sp>
        <p:nvSpPr>
          <p:cNvPr id="10" name="Rounded Rectangle 9"/>
          <p:cNvSpPr/>
          <p:nvPr/>
        </p:nvSpPr>
        <p:spPr>
          <a:xfrm>
            <a:off x="508000" y="3048000"/>
            <a:ext cx="11176000" cy="1270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Oval 10"/>
          <p:cNvSpPr/>
          <p:nvPr/>
        </p:nvSpPr>
        <p:spPr>
          <a:xfrm>
            <a:off x="711200" y="3327400"/>
            <a:ext cx="711200" cy="7112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TextBox 11"/>
          <p:cNvSpPr txBox="1"/>
          <p:nvPr/>
        </p:nvSpPr>
        <p:spPr>
          <a:xfrm>
            <a:off x="711200" y="3327400"/>
            <a:ext cx="711200" cy="711200"/>
          </a:xfrm>
          <a:prstGeom prst="rect">
            <a:avLst/>
          </a:prstGeom>
          <a:noFill/>
        </p:spPr>
        <p:txBody>
          <a:bodyPr wrap="square" lIns="0" tIns="0" rIns="0" bIns="0" anchor="ctr">
            <a:spAutoFit/>
          </a:bodyPr>
          <a:lstStyle/>
          <a:p>
            <a:pPr algn="ctr"/>
            <a:r>
              <a:rPr lang="en-US" sz="2400" b="1" i="0" noProof="1">
                <a:solidFill>
                  <a:srgbClr val="FFFFFF"/>
                </a:solidFill>
                <a:latin typeface="Calibri"/>
              </a:rPr>
              <a:t>2</a:t>
            </a:r>
          </a:p>
        </p:txBody>
      </p:sp>
      <p:sp>
        <p:nvSpPr>
          <p:cNvPr id="13" name="TextBox 12"/>
          <p:cNvSpPr txBox="1"/>
          <p:nvPr/>
        </p:nvSpPr>
        <p:spPr>
          <a:xfrm>
            <a:off x="1676400" y="3225800"/>
            <a:ext cx="9779000" cy="381000"/>
          </a:xfrm>
          <a:prstGeom prst="rect">
            <a:avLst/>
          </a:prstGeom>
          <a:noFill/>
        </p:spPr>
        <p:txBody>
          <a:bodyPr wrap="square" lIns="0" tIns="0" rIns="0" bIns="0" anchor="t">
            <a:spAutoFit/>
          </a:bodyPr>
          <a:lstStyle/>
          <a:p>
            <a:pPr algn="l"/>
            <a:r>
              <a:rPr lang="en-US" sz="2000" b="1" i="0" noProof="1">
                <a:solidFill>
                  <a:srgbClr val="480C32"/>
                </a:solidFill>
                <a:latin typeface="Calibri"/>
              </a:rPr>
              <a:t>Tertiary referral</a:t>
            </a:r>
          </a:p>
        </p:txBody>
      </p:sp>
      <p:sp>
        <p:nvSpPr>
          <p:cNvPr id="14" name="TextBox 13"/>
          <p:cNvSpPr txBox="1"/>
          <p:nvPr/>
        </p:nvSpPr>
        <p:spPr>
          <a:xfrm>
            <a:off x="1676400" y="3619500"/>
            <a:ext cx="9779000" cy="246221"/>
          </a:xfrm>
          <a:prstGeom prst="rect">
            <a:avLst/>
          </a:prstGeom>
          <a:noFill/>
        </p:spPr>
        <p:txBody>
          <a:bodyPr wrap="square" lIns="0" tIns="0" rIns="0" bIns="0" anchor="t">
            <a:spAutoFit/>
          </a:bodyPr>
          <a:lstStyle/>
          <a:p>
            <a:pPr algn="l"/>
            <a:r>
              <a:rPr lang="en-US" sz="1600" b="0" i="0" noProof="1">
                <a:solidFill>
                  <a:srgbClr val="334455"/>
                </a:solidFill>
                <a:latin typeface="Calibri"/>
              </a:rPr>
              <a:t>Complex*, comorbid adolescent cases referred other clinics at USP and secondary services</a:t>
            </a:r>
          </a:p>
        </p:txBody>
      </p:sp>
      <p:sp>
        <p:nvSpPr>
          <p:cNvPr id="15" name="Rounded Rectangle 14"/>
          <p:cNvSpPr/>
          <p:nvPr/>
        </p:nvSpPr>
        <p:spPr>
          <a:xfrm>
            <a:off x="508000" y="4470400"/>
            <a:ext cx="11176000" cy="1270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6" name="Oval 15"/>
          <p:cNvSpPr/>
          <p:nvPr/>
        </p:nvSpPr>
        <p:spPr>
          <a:xfrm>
            <a:off x="711200" y="4749800"/>
            <a:ext cx="711200" cy="7112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7" name="TextBox 16"/>
          <p:cNvSpPr txBox="1"/>
          <p:nvPr/>
        </p:nvSpPr>
        <p:spPr>
          <a:xfrm>
            <a:off x="711200" y="4749800"/>
            <a:ext cx="711200" cy="711200"/>
          </a:xfrm>
          <a:prstGeom prst="rect">
            <a:avLst/>
          </a:prstGeom>
          <a:noFill/>
        </p:spPr>
        <p:txBody>
          <a:bodyPr wrap="square" lIns="0" tIns="0" rIns="0" bIns="0" anchor="ctr">
            <a:spAutoFit/>
          </a:bodyPr>
          <a:lstStyle/>
          <a:p>
            <a:pPr algn="ctr"/>
            <a:r>
              <a:rPr lang="en-US" sz="2400" b="1" i="0" noProof="1">
                <a:solidFill>
                  <a:srgbClr val="FFFFFF"/>
                </a:solidFill>
                <a:latin typeface="Calibri"/>
              </a:rPr>
              <a:t>3</a:t>
            </a:r>
          </a:p>
        </p:txBody>
      </p:sp>
      <p:sp>
        <p:nvSpPr>
          <p:cNvPr id="18" name="TextBox 17"/>
          <p:cNvSpPr txBox="1"/>
          <p:nvPr/>
        </p:nvSpPr>
        <p:spPr>
          <a:xfrm>
            <a:off x="1676400" y="4648200"/>
            <a:ext cx="9779000" cy="381000"/>
          </a:xfrm>
          <a:prstGeom prst="rect">
            <a:avLst/>
          </a:prstGeom>
          <a:noFill/>
        </p:spPr>
        <p:txBody>
          <a:bodyPr wrap="square" lIns="0" tIns="0" rIns="0" bIns="0" anchor="t">
            <a:spAutoFit/>
          </a:bodyPr>
          <a:lstStyle/>
          <a:p>
            <a:pPr algn="l"/>
            <a:r>
              <a:rPr lang="en-US" sz="2000" b="1" i="0" noProof="1">
                <a:solidFill>
                  <a:srgbClr val="480C32"/>
                </a:solidFill>
                <a:latin typeface="Calibri"/>
              </a:rPr>
              <a:t>Dual mission</a:t>
            </a:r>
          </a:p>
        </p:txBody>
      </p:sp>
      <p:sp>
        <p:nvSpPr>
          <p:cNvPr id="19" name="TextBox 18"/>
          <p:cNvSpPr txBox="1"/>
          <p:nvPr/>
        </p:nvSpPr>
        <p:spPr>
          <a:xfrm>
            <a:off x="1676400" y="5041900"/>
            <a:ext cx="9779000" cy="246221"/>
          </a:xfrm>
          <a:prstGeom prst="rect">
            <a:avLst/>
          </a:prstGeom>
          <a:noFill/>
        </p:spPr>
        <p:txBody>
          <a:bodyPr wrap="square" lIns="0" tIns="0" rIns="0" bIns="0" anchor="t">
            <a:spAutoFit/>
          </a:bodyPr>
          <a:lstStyle/>
          <a:p>
            <a:pPr algn="l"/>
            <a:r>
              <a:rPr lang="en-US" sz="1600" b="0" i="0" noProof="1">
                <a:solidFill>
                  <a:srgbClr val="334455"/>
                </a:solidFill>
                <a:latin typeface="Calibri"/>
              </a:rPr>
              <a:t>Clinical care for moderate/severe cases + residency training for the next generation</a:t>
            </a:r>
          </a:p>
        </p:txBody>
      </p:sp>
      <p:sp>
        <p:nvSpPr>
          <p:cNvPr id="20"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15  /  33</a:t>
            </a:r>
          </a:p>
        </p:txBody>
      </p:sp>
    </p:spTree>
    <p:extLst>
      <p:ext uri="{BB962C8B-B14F-4D97-AF65-F5344CB8AC3E}">
        <p14:creationId xmlns:p14="http://schemas.microsoft.com/office/powerpoint/2010/main" val="83920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ADRE pathway — referral, screening, treatment</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Adolescents 13–17 y/o enter through a structured 6–12 month program</a:t>
            </a:r>
          </a:p>
        </p:txBody>
      </p:sp>
      <p:sp>
        <p:nvSpPr>
          <p:cNvPr id="5" name="Rounded Rectangle 4"/>
          <p:cNvSpPr/>
          <p:nvPr/>
        </p:nvSpPr>
        <p:spPr>
          <a:xfrm>
            <a:off x="381000" y="1651000"/>
            <a:ext cx="3619500" cy="3937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381000" y="1651000"/>
            <a:ext cx="76200" cy="3937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Oval 6"/>
          <p:cNvSpPr/>
          <p:nvPr/>
        </p:nvSpPr>
        <p:spPr>
          <a:xfrm>
            <a:off x="609600" y="1854200"/>
            <a:ext cx="533400" cy="5334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8" name="TextBox 7"/>
          <p:cNvSpPr txBox="1"/>
          <p:nvPr/>
        </p:nvSpPr>
        <p:spPr>
          <a:xfrm>
            <a:off x="609600" y="1854200"/>
            <a:ext cx="533400" cy="533400"/>
          </a:xfrm>
          <a:prstGeom prst="rect">
            <a:avLst/>
          </a:prstGeom>
          <a:noFill/>
        </p:spPr>
        <p:txBody>
          <a:bodyPr wrap="square" lIns="0" tIns="0" rIns="0" bIns="0" anchor="ctr">
            <a:spAutoFit/>
          </a:bodyPr>
          <a:lstStyle/>
          <a:p>
            <a:pPr algn="ctr"/>
            <a:r>
              <a:rPr lang="en-US" sz="2000" b="1" i="0" noProof="1">
                <a:solidFill>
                  <a:srgbClr val="FFFFFF"/>
                </a:solidFill>
                <a:latin typeface="Calibri"/>
              </a:rPr>
              <a:t>1</a:t>
            </a:r>
          </a:p>
        </p:txBody>
      </p:sp>
      <p:sp>
        <p:nvSpPr>
          <p:cNvPr id="9" name="TextBox 8"/>
          <p:cNvSpPr txBox="1"/>
          <p:nvPr/>
        </p:nvSpPr>
        <p:spPr>
          <a:xfrm>
            <a:off x="1270000" y="1930400"/>
            <a:ext cx="2552700" cy="406400"/>
          </a:xfrm>
          <a:prstGeom prst="rect">
            <a:avLst/>
          </a:prstGeom>
          <a:noFill/>
        </p:spPr>
        <p:txBody>
          <a:bodyPr wrap="square" lIns="0" tIns="0" rIns="0" bIns="0" anchor="t">
            <a:spAutoFit/>
          </a:bodyPr>
          <a:lstStyle/>
          <a:p>
            <a:pPr algn="l"/>
            <a:r>
              <a:rPr lang="en-US" sz="1800" b="1" i="0" noProof="1">
                <a:solidFill>
                  <a:srgbClr val="480C32"/>
                </a:solidFill>
                <a:latin typeface="Calibri"/>
              </a:rPr>
              <a:t>By Referral</a:t>
            </a:r>
          </a:p>
        </p:txBody>
      </p:sp>
      <p:sp>
        <p:nvSpPr>
          <p:cNvPr id="10" name="TextBox 9"/>
          <p:cNvSpPr txBox="1"/>
          <p:nvPr/>
        </p:nvSpPr>
        <p:spPr>
          <a:xfrm>
            <a:off x="635000" y="2641600"/>
            <a:ext cx="3213100" cy="2739211"/>
          </a:xfrm>
          <a:prstGeom prst="rect">
            <a:avLst/>
          </a:prstGeom>
          <a:noFill/>
        </p:spPr>
        <p:txBody>
          <a:bodyPr wrap="square" lIns="0" tIns="0" rIns="0" bIns="0" anchor="t">
            <a:spAutoFit/>
          </a:bodyPr>
          <a:lstStyle/>
          <a:p>
            <a:pPr algn="l"/>
            <a:r>
              <a:rPr lang="en-US" b="1" noProof="1">
                <a:solidFill>
                  <a:srgbClr val="D4A22C"/>
                </a:solidFill>
                <a:latin typeface="Calibri"/>
              </a:rPr>
              <a:t>▪  </a:t>
            </a:r>
            <a:r>
              <a:rPr lang="en-US" noProof="1">
                <a:solidFill>
                  <a:srgbClr val="334455"/>
                </a:solidFill>
                <a:latin typeface="Calibri"/>
              </a:rPr>
              <a:t>Secondary public psychiatric services in São Paulo</a:t>
            </a:r>
          </a:p>
          <a:p>
            <a:pPr algn="l"/>
            <a:endParaRPr lang="en-US" noProof="1">
              <a:solidFill>
                <a:srgbClr val="334455"/>
              </a:solidFill>
              <a:latin typeface="Calibri"/>
            </a:endParaRPr>
          </a:p>
          <a:p>
            <a:pPr algn="l"/>
            <a:r>
              <a:rPr lang="en-US" b="1" noProof="1">
                <a:solidFill>
                  <a:srgbClr val="D4A22C"/>
                </a:solidFill>
                <a:latin typeface="Calibri"/>
              </a:rPr>
              <a:t>▪  </a:t>
            </a:r>
            <a:r>
              <a:rPr lang="en-US" noProof="1">
                <a:solidFill>
                  <a:srgbClr val="334455"/>
                </a:solidFill>
                <a:latin typeface="Calibri"/>
              </a:rPr>
              <a:t>Other clinics at the Psychiatry Institute at USP</a:t>
            </a:r>
          </a:p>
          <a:p>
            <a:pPr algn="l"/>
            <a:endParaRPr lang="en-US" noProof="1">
              <a:solidFill>
                <a:srgbClr val="334455"/>
              </a:solidFill>
              <a:latin typeface="Calibri"/>
            </a:endParaRPr>
          </a:p>
          <a:p>
            <a:pPr algn="l"/>
            <a:r>
              <a:rPr lang="en-US" b="1" noProof="1">
                <a:solidFill>
                  <a:srgbClr val="D4A22C"/>
                </a:solidFill>
                <a:latin typeface="Calibri"/>
              </a:rPr>
              <a:t>▪  </a:t>
            </a:r>
            <a:r>
              <a:rPr lang="en-US" noProof="1">
                <a:solidFill>
                  <a:srgbClr val="334455"/>
                </a:solidFill>
                <a:latin typeface="Calibri"/>
              </a:rPr>
              <a:t>Children’s &amp; Adolescents’ Institute at USP</a:t>
            </a:r>
          </a:p>
          <a:p>
            <a:pPr algn="l"/>
            <a:endParaRPr lang="en-US" noProof="1">
              <a:solidFill>
                <a:srgbClr val="334455"/>
              </a:solidFill>
              <a:latin typeface="Calibri"/>
            </a:endParaRPr>
          </a:p>
          <a:p>
            <a:pPr algn="l"/>
            <a:endParaRPr lang="en-US" sz="1600" noProof="1">
              <a:solidFill>
                <a:srgbClr val="334455"/>
              </a:solidFill>
              <a:latin typeface="Calibri"/>
            </a:endParaRPr>
          </a:p>
        </p:txBody>
      </p:sp>
      <p:sp>
        <p:nvSpPr>
          <p:cNvPr id="11" name="Rounded Rectangle 10"/>
          <p:cNvSpPr/>
          <p:nvPr/>
        </p:nvSpPr>
        <p:spPr>
          <a:xfrm>
            <a:off x="4279900" y="1665288"/>
            <a:ext cx="3619500" cy="3937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Rectangle 11"/>
          <p:cNvSpPr/>
          <p:nvPr/>
        </p:nvSpPr>
        <p:spPr>
          <a:xfrm>
            <a:off x="4279900" y="1651000"/>
            <a:ext cx="76200" cy="3937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3" name="Oval 12"/>
          <p:cNvSpPr/>
          <p:nvPr/>
        </p:nvSpPr>
        <p:spPr>
          <a:xfrm>
            <a:off x="4508500" y="1854200"/>
            <a:ext cx="533400" cy="5334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4508500" y="1854200"/>
            <a:ext cx="533400" cy="533400"/>
          </a:xfrm>
          <a:prstGeom prst="rect">
            <a:avLst/>
          </a:prstGeom>
          <a:noFill/>
        </p:spPr>
        <p:txBody>
          <a:bodyPr wrap="square" lIns="0" tIns="0" rIns="0" bIns="0" anchor="ctr">
            <a:spAutoFit/>
          </a:bodyPr>
          <a:lstStyle/>
          <a:p>
            <a:pPr algn="ctr"/>
            <a:r>
              <a:rPr lang="en-US" sz="2000" b="1" i="0" noProof="1">
                <a:solidFill>
                  <a:srgbClr val="FFFFFF"/>
                </a:solidFill>
                <a:latin typeface="Calibri"/>
              </a:rPr>
              <a:t>2</a:t>
            </a:r>
          </a:p>
        </p:txBody>
      </p:sp>
      <p:sp>
        <p:nvSpPr>
          <p:cNvPr id="15" name="TextBox 14"/>
          <p:cNvSpPr txBox="1"/>
          <p:nvPr/>
        </p:nvSpPr>
        <p:spPr>
          <a:xfrm>
            <a:off x="5168900" y="1930400"/>
            <a:ext cx="2552700" cy="406400"/>
          </a:xfrm>
          <a:prstGeom prst="rect">
            <a:avLst/>
          </a:prstGeom>
          <a:noFill/>
        </p:spPr>
        <p:txBody>
          <a:bodyPr wrap="square" lIns="0" tIns="0" rIns="0" bIns="0" anchor="t">
            <a:spAutoFit/>
          </a:bodyPr>
          <a:lstStyle/>
          <a:p>
            <a:pPr algn="l"/>
            <a:r>
              <a:rPr lang="en-US" sz="1800" b="1" i="0" noProof="1">
                <a:solidFill>
                  <a:srgbClr val="480C32"/>
                </a:solidFill>
                <a:latin typeface="Calibri"/>
              </a:rPr>
              <a:t>Initial Screening</a:t>
            </a:r>
          </a:p>
        </p:txBody>
      </p:sp>
      <p:sp>
        <p:nvSpPr>
          <p:cNvPr id="16" name="TextBox 15"/>
          <p:cNvSpPr txBox="1"/>
          <p:nvPr/>
        </p:nvSpPr>
        <p:spPr>
          <a:xfrm>
            <a:off x="4533900" y="2641600"/>
            <a:ext cx="3213100" cy="1631216"/>
          </a:xfrm>
          <a:prstGeom prst="rect">
            <a:avLst/>
          </a:prstGeom>
          <a:noFill/>
        </p:spPr>
        <p:txBody>
          <a:bodyPr wrap="square" lIns="0" tIns="0" rIns="0" bIns="0" anchor="t">
            <a:spAutoFit/>
          </a:bodyPr>
          <a:lstStyle/>
          <a:p>
            <a:pPr algn="l"/>
            <a:r>
              <a:rPr lang="en-US" b="1" noProof="1">
                <a:solidFill>
                  <a:srgbClr val="D4A22C"/>
                </a:solidFill>
                <a:latin typeface="Calibri"/>
              </a:rPr>
              <a:t>▪  </a:t>
            </a:r>
            <a:r>
              <a:rPr lang="en-US" noProof="1">
                <a:solidFill>
                  <a:srgbClr val="334455"/>
                </a:solidFill>
                <a:latin typeface="Calibri"/>
              </a:rPr>
              <a:t>Zanarini’s Childhood Interview for BPD (CI-BPD)</a:t>
            </a:r>
          </a:p>
          <a:p>
            <a:pPr algn="l"/>
            <a:endParaRPr lang="en-US" noProof="1">
              <a:solidFill>
                <a:srgbClr val="334455"/>
              </a:solidFill>
              <a:latin typeface="Calibri"/>
            </a:endParaRPr>
          </a:p>
          <a:p>
            <a:pPr algn="l"/>
            <a:r>
              <a:rPr lang="en-US" b="1" noProof="1">
                <a:solidFill>
                  <a:srgbClr val="D4A22C"/>
                </a:solidFill>
                <a:latin typeface="Calibri"/>
              </a:rPr>
              <a:t>▪  </a:t>
            </a:r>
            <a:r>
              <a:rPr lang="en-US" noProof="1">
                <a:solidFill>
                  <a:srgbClr val="334455"/>
                </a:solidFill>
                <a:latin typeface="Calibri"/>
              </a:rPr>
              <a:t>Psychiatric interview by senior staff</a:t>
            </a:r>
          </a:p>
          <a:p>
            <a:pPr algn="l"/>
            <a:endParaRPr lang="en-US" sz="1600" noProof="1">
              <a:solidFill>
                <a:srgbClr val="334455"/>
              </a:solidFill>
              <a:latin typeface="Calibri"/>
            </a:endParaRPr>
          </a:p>
        </p:txBody>
      </p:sp>
      <p:sp>
        <p:nvSpPr>
          <p:cNvPr id="17" name="Rounded Rectangle 16"/>
          <p:cNvSpPr/>
          <p:nvPr/>
        </p:nvSpPr>
        <p:spPr>
          <a:xfrm>
            <a:off x="8191500" y="1651000"/>
            <a:ext cx="3619500" cy="3937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8" name="Rectangle 17"/>
          <p:cNvSpPr/>
          <p:nvPr/>
        </p:nvSpPr>
        <p:spPr>
          <a:xfrm>
            <a:off x="8191500" y="1651000"/>
            <a:ext cx="76200" cy="3937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9" name="Oval 18"/>
          <p:cNvSpPr/>
          <p:nvPr/>
        </p:nvSpPr>
        <p:spPr>
          <a:xfrm>
            <a:off x="8420100" y="1854200"/>
            <a:ext cx="533400" cy="5334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0" name="TextBox 19"/>
          <p:cNvSpPr txBox="1"/>
          <p:nvPr/>
        </p:nvSpPr>
        <p:spPr>
          <a:xfrm>
            <a:off x="8420100" y="1854200"/>
            <a:ext cx="533400" cy="533400"/>
          </a:xfrm>
          <a:prstGeom prst="rect">
            <a:avLst/>
          </a:prstGeom>
          <a:noFill/>
        </p:spPr>
        <p:txBody>
          <a:bodyPr wrap="square" lIns="0" tIns="0" rIns="0" bIns="0" anchor="ctr">
            <a:spAutoFit/>
          </a:bodyPr>
          <a:lstStyle/>
          <a:p>
            <a:pPr algn="ctr"/>
            <a:r>
              <a:rPr lang="en-US" sz="2000" b="1" i="0" noProof="1">
                <a:solidFill>
                  <a:srgbClr val="FFFFFF"/>
                </a:solidFill>
                <a:latin typeface="Calibri"/>
              </a:rPr>
              <a:t>3</a:t>
            </a:r>
          </a:p>
        </p:txBody>
      </p:sp>
      <p:sp>
        <p:nvSpPr>
          <p:cNvPr id="21" name="TextBox 20"/>
          <p:cNvSpPr txBox="1"/>
          <p:nvPr/>
        </p:nvSpPr>
        <p:spPr>
          <a:xfrm>
            <a:off x="9080500" y="1930400"/>
            <a:ext cx="2552700" cy="406400"/>
          </a:xfrm>
          <a:prstGeom prst="rect">
            <a:avLst/>
          </a:prstGeom>
          <a:noFill/>
        </p:spPr>
        <p:txBody>
          <a:bodyPr wrap="square" lIns="0" tIns="0" rIns="0" bIns="0" anchor="t">
            <a:spAutoFit/>
          </a:bodyPr>
          <a:lstStyle/>
          <a:p>
            <a:pPr algn="l"/>
            <a:r>
              <a:rPr lang="en-US" sz="1800" b="1" i="0" noProof="1">
                <a:solidFill>
                  <a:srgbClr val="480C32"/>
                </a:solidFill>
                <a:latin typeface="Calibri"/>
              </a:rPr>
              <a:t>Treatment</a:t>
            </a:r>
          </a:p>
        </p:txBody>
      </p:sp>
      <p:sp>
        <p:nvSpPr>
          <p:cNvPr id="22" name="TextBox 21"/>
          <p:cNvSpPr txBox="1"/>
          <p:nvPr/>
        </p:nvSpPr>
        <p:spPr>
          <a:xfrm>
            <a:off x="8445500" y="2641600"/>
            <a:ext cx="3213100" cy="1908215"/>
          </a:xfrm>
          <a:prstGeom prst="rect">
            <a:avLst/>
          </a:prstGeom>
          <a:noFill/>
        </p:spPr>
        <p:txBody>
          <a:bodyPr wrap="square" lIns="0" tIns="0" rIns="0" bIns="0" anchor="t">
            <a:spAutoFit/>
          </a:bodyPr>
          <a:lstStyle/>
          <a:p>
            <a:pPr algn="l"/>
            <a:r>
              <a:rPr lang="en-US" b="1" noProof="1">
                <a:solidFill>
                  <a:srgbClr val="D4A22C"/>
                </a:solidFill>
                <a:latin typeface="Calibri"/>
              </a:rPr>
              <a:t>▪  </a:t>
            </a:r>
            <a:r>
              <a:rPr lang="en-US" noProof="1">
                <a:solidFill>
                  <a:srgbClr val="334455"/>
                </a:solidFill>
                <a:latin typeface="Calibri"/>
              </a:rPr>
              <a:t>Weekly GPM-A sessions</a:t>
            </a:r>
          </a:p>
          <a:p>
            <a:pPr algn="l"/>
            <a:endParaRPr lang="en-US" noProof="1">
              <a:solidFill>
                <a:srgbClr val="334455"/>
              </a:solidFill>
              <a:latin typeface="Calibri"/>
            </a:endParaRPr>
          </a:p>
          <a:p>
            <a:pPr algn="l"/>
            <a:r>
              <a:rPr lang="en-US" b="1" noProof="1">
                <a:solidFill>
                  <a:srgbClr val="D4A22C"/>
                </a:solidFill>
                <a:latin typeface="Calibri"/>
              </a:rPr>
              <a:t>▪  </a:t>
            </a:r>
            <a:r>
              <a:rPr lang="en-US" noProof="1">
                <a:solidFill>
                  <a:srgbClr val="334455"/>
                </a:solidFill>
                <a:latin typeface="Calibri"/>
              </a:rPr>
              <a:t>6–12 months duration</a:t>
            </a:r>
          </a:p>
          <a:p>
            <a:pPr algn="l"/>
            <a:endParaRPr lang="en-US" noProof="1">
              <a:solidFill>
                <a:srgbClr val="334455"/>
              </a:solidFill>
              <a:latin typeface="Calibri"/>
            </a:endParaRPr>
          </a:p>
          <a:p>
            <a:pPr algn="l"/>
            <a:r>
              <a:rPr lang="en-US" b="1" noProof="1">
                <a:solidFill>
                  <a:srgbClr val="D4A22C"/>
                </a:solidFill>
                <a:latin typeface="Calibri"/>
              </a:rPr>
              <a:t>▪  </a:t>
            </a:r>
            <a:r>
              <a:rPr lang="en-US" noProof="1">
                <a:solidFill>
                  <a:srgbClr val="334455"/>
                </a:solidFill>
                <a:latin typeface="Calibri"/>
              </a:rPr>
              <a:t>Stepped-care add-ons when indicated</a:t>
            </a:r>
          </a:p>
          <a:p>
            <a:pPr algn="l"/>
            <a:endParaRPr lang="en-US" sz="1600" noProof="1">
              <a:solidFill>
                <a:srgbClr val="334455"/>
              </a:solidFill>
              <a:latin typeface="Calibri"/>
            </a:endParaRPr>
          </a:p>
        </p:txBody>
      </p:sp>
      <p:sp>
        <p:nvSpPr>
          <p:cNvPr id="23" name="Right Arrow 22"/>
          <p:cNvSpPr/>
          <p:nvPr/>
        </p:nvSpPr>
        <p:spPr>
          <a:xfrm>
            <a:off x="4000500" y="3441700"/>
            <a:ext cx="279400" cy="355600"/>
          </a:xfrm>
          <a:prstGeom prst="rightArrow">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4" name="Right Arrow 23"/>
          <p:cNvSpPr/>
          <p:nvPr/>
        </p:nvSpPr>
        <p:spPr>
          <a:xfrm>
            <a:off x="7912100" y="3441700"/>
            <a:ext cx="279400" cy="355600"/>
          </a:xfrm>
          <a:prstGeom prst="rightArrow">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5" name="Citation"/>
          <p:cNvSpPr txBox="1"/>
          <p:nvPr/>
        </p:nvSpPr>
        <p:spPr>
          <a:xfrm>
            <a:off x="508000" y="5969000"/>
            <a:ext cx="8890000" cy="330200"/>
          </a:xfrm>
          <a:prstGeom prst="rect">
            <a:avLst/>
          </a:prstGeom>
          <a:noFill/>
        </p:spPr>
        <p:txBody>
          <a:bodyPr wrap="square" lIns="0" tIns="0" rIns="0" bIns="0" anchor="t">
            <a:spAutoFit/>
          </a:bodyPr>
          <a:lstStyle/>
          <a:p>
            <a:pPr algn="l"/>
            <a:r>
              <a:rPr lang="en-US" sz="1600" b="0" i="1" noProof="1">
                <a:solidFill>
                  <a:srgbClr val="6B7785"/>
                </a:solidFill>
                <a:latin typeface="Calibri"/>
              </a:rPr>
              <a:t>Zanarini et al., 2003 — Childhood Interview for DSM-IV Borderline Personality Disorder</a:t>
            </a:r>
          </a:p>
        </p:txBody>
      </p:sp>
      <p:sp>
        <p:nvSpPr>
          <p:cNvPr id="26"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16  /  33</a:t>
            </a:r>
          </a:p>
        </p:txBody>
      </p:sp>
    </p:spTree>
    <p:extLst>
      <p:ext uri="{BB962C8B-B14F-4D97-AF65-F5344CB8AC3E}">
        <p14:creationId xmlns:p14="http://schemas.microsoft.com/office/powerpoint/2010/main" val="16395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Interventions and structure</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Core program  +  stepped-care add-ons when needed</a:t>
            </a:r>
          </a:p>
        </p:txBody>
      </p:sp>
      <p:sp>
        <p:nvSpPr>
          <p:cNvPr id="5" name="Oval 4"/>
          <p:cNvSpPr/>
          <p:nvPr/>
        </p:nvSpPr>
        <p:spPr>
          <a:xfrm>
            <a:off x="2616200" y="1574800"/>
            <a:ext cx="1371600" cy="1371600"/>
          </a:xfrm>
          <a:prstGeom prst="ellipse">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2616200" y="1574800"/>
            <a:ext cx="1371600" cy="1371600"/>
          </a:xfrm>
          <a:prstGeom prst="rect">
            <a:avLst/>
          </a:prstGeom>
          <a:noFill/>
        </p:spPr>
        <p:txBody>
          <a:bodyPr wrap="square" lIns="0" tIns="0" rIns="0" bIns="0" anchor="ctr">
            <a:spAutoFit/>
          </a:bodyPr>
          <a:lstStyle/>
          <a:p>
            <a:pPr algn="ctr"/>
            <a:r>
              <a:rPr lang="en-US" sz="1500" b="1" i="0" noProof="1">
                <a:solidFill>
                  <a:srgbClr val="FFFFFF"/>
                </a:solidFill>
                <a:latin typeface="Calibri"/>
              </a:rPr>
              <a:t>GPM-A</a:t>
            </a:r>
          </a:p>
        </p:txBody>
      </p:sp>
      <p:sp>
        <p:nvSpPr>
          <p:cNvPr id="7" name="TextBox 6"/>
          <p:cNvSpPr txBox="1"/>
          <p:nvPr/>
        </p:nvSpPr>
        <p:spPr>
          <a:xfrm>
            <a:off x="1905000" y="3022600"/>
            <a:ext cx="2794000" cy="254000"/>
          </a:xfrm>
          <a:prstGeom prst="rect">
            <a:avLst/>
          </a:prstGeom>
          <a:noFill/>
        </p:spPr>
        <p:txBody>
          <a:bodyPr wrap="square" lIns="0" tIns="0" rIns="0" bIns="0" anchor="t">
            <a:spAutoFit/>
          </a:bodyPr>
          <a:lstStyle/>
          <a:p>
            <a:pPr algn="ctr"/>
            <a:r>
              <a:rPr lang="en-US" sz="1300" b="0" i="1" noProof="1">
                <a:solidFill>
                  <a:srgbClr val="6B7785"/>
                </a:solidFill>
                <a:latin typeface="Calibri"/>
              </a:rPr>
              <a:t>weekly</a:t>
            </a:r>
          </a:p>
        </p:txBody>
      </p:sp>
      <p:sp>
        <p:nvSpPr>
          <p:cNvPr id="8" name="TextBox 7"/>
          <p:cNvSpPr txBox="1"/>
          <p:nvPr/>
        </p:nvSpPr>
        <p:spPr>
          <a:xfrm>
            <a:off x="1905000" y="3302000"/>
            <a:ext cx="2794000" cy="279400"/>
          </a:xfrm>
          <a:prstGeom prst="rect">
            <a:avLst/>
          </a:prstGeom>
          <a:noFill/>
        </p:spPr>
        <p:txBody>
          <a:bodyPr wrap="square" lIns="0" tIns="0" rIns="0" bIns="0" anchor="t">
            <a:spAutoFit/>
          </a:bodyPr>
          <a:lstStyle/>
          <a:p>
            <a:pPr algn="ctr"/>
            <a:r>
              <a:rPr lang="en-US" sz="1400" b="0" i="0" noProof="1">
                <a:solidFill>
                  <a:srgbClr val="334455"/>
                </a:solidFill>
                <a:latin typeface="Calibri"/>
              </a:rPr>
              <a:t>6–12 months</a:t>
            </a:r>
          </a:p>
        </p:txBody>
      </p:sp>
      <p:sp>
        <p:nvSpPr>
          <p:cNvPr id="9" name="Oval 8"/>
          <p:cNvSpPr/>
          <p:nvPr/>
        </p:nvSpPr>
        <p:spPr>
          <a:xfrm>
            <a:off x="5410200" y="1574800"/>
            <a:ext cx="1371600" cy="1371600"/>
          </a:xfrm>
          <a:prstGeom prst="ellipse">
            <a:avLst/>
          </a:prstGeom>
          <a:solidFill>
            <a:srgbClr val="708C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TextBox 9"/>
          <p:cNvSpPr txBox="1"/>
          <p:nvPr/>
        </p:nvSpPr>
        <p:spPr>
          <a:xfrm>
            <a:off x="5410200" y="1574800"/>
            <a:ext cx="1371600" cy="1371600"/>
          </a:xfrm>
          <a:prstGeom prst="rect">
            <a:avLst/>
          </a:prstGeom>
          <a:noFill/>
        </p:spPr>
        <p:txBody>
          <a:bodyPr wrap="square" lIns="0" tIns="0" rIns="0" bIns="0" anchor="ctr">
            <a:spAutoFit/>
          </a:bodyPr>
          <a:lstStyle/>
          <a:p>
            <a:pPr algn="ctr"/>
            <a:r>
              <a:rPr lang="en-US" sz="1500" b="1" i="0" noProof="1">
                <a:solidFill>
                  <a:srgbClr val="FFFFFF"/>
                </a:solidFill>
                <a:latin typeface="Calibri"/>
              </a:rPr>
              <a:t>Family
Connections</a:t>
            </a:r>
          </a:p>
        </p:txBody>
      </p:sp>
      <p:sp>
        <p:nvSpPr>
          <p:cNvPr id="11" name="TextBox 10"/>
          <p:cNvSpPr txBox="1"/>
          <p:nvPr/>
        </p:nvSpPr>
        <p:spPr>
          <a:xfrm>
            <a:off x="4699000" y="3022600"/>
            <a:ext cx="2794000" cy="254000"/>
          </a:xfrm>
          <a:prstGeom prst="rect">
            <a:avLst/>
          </a:prstGeom>
          <a:noFill/>
        </p:spPr>
        <p:txBody>
          <a:bodyPr wrap="square" lIns="0" tIns="0" rIns="0" bIns="0" anchor="t">
            <a:spAutoFit/>
          </a:bodyPr>
          <a:lstStyle/>
          <a:p>
            <a:pPr algn="ctr"/>
            <a:r>
              <a:rPr lang="en-US" sz="1300" b="0" i="1" noProof="1">
                <a:solidFill>
                  <a:srgbClr val="6B7785"/>
                </a:solidFill>
                <a:latin typeface="Calibri"/>
              </a:rPr>
              <a:t>group</a:t>
            </a:r>
          </a:p>
        </p:txBody>
      </p:sp>
      <p:sp>
        <p:nvSpPr>
          <p:cNvPr id="12" name="TextBox 11"/>
          <p:cNvSpPr txBox="1"/>
          <p:nvPr/>
        </p:nvSpPr>
        <p:spPr>
          <a:xfrm>
            <a:off x="4699000" y="3302000"/>
            <a:ext cx="2794000" cy="279400"/>
          </a:xfrm>
          <a:prstGeom prst="rect">
            <a:avLst/>
          </a:prstGeom>
          <a:noFill/>
        </p:spPr>
        <p:txBody>
          <a:bodyPr wrap="square" lIns="0" tIns="0" rIns="0" bIns="0" anchor="t">
            <a:spAutoFit/>
          </a:bodyPr>
          <a:lstStyle/>
          <a:p>
            <a:pPr algn="ctr"/>
            <a:r>
              <a:rPr lang="en-US" sz="1400" b="0" i="0" noProof="1">
                <a:solidFill>
                  <a:srgbClr val="334455"/>
                </a:solidFill>
                <a:latin typeface="Calibri"/>
              </a:rPr>
              <a:t>12 sessions</a:t>
            </a:r>
          </a:p>
        </p:txBody>
      </p:sp>
      <p:sp>
        <p:nvSpPr>
          <p:cNvPr id="13" name="Oval 12"/>
          <p:cNvSpPr/>
          <p:nvPr/>
        </p:nvSpPr>
        <p:spPr>
          <a:xfrm>
            <a:off x="8204200" y="1574800"/>
            <a:ext cx="1371600" cy="1371600"/>
          </a:xfrm>
          <a:prstGeom prst="ellipse">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8204200" y="1574800"/>
            <a:ext cx="1371600" cy="1371600"/>
          </a:xfrm>
          <a:prstGeom prst="rect">
            <a:avLst/>
          </a:prstGeom>
          <a:noFill/>
        </p:spPr>
        <p:txBody>
          <a:bodyPr wrap="square" lIns="0" tIns="0" rIns="0" bIns="0" anchor="ctr">
            <a:spAutoFit/>
          </a:bodyPr>
          <a:lstStyle/>
          <a:p>
            <a:pPr algn="ctr"/>
            <a:r>
              <a:rPr lang="en-US" sz="1400" b="1" i="0" noProof="1">
                <a:solidFill>
                  <a:srgbClr val="FFFFFF"/>
                </a:solidFill>
                <a:latin typeface="Calibri"/>
              </a:rPr>
              <a:t>Waiting Room</a:t>
            </a:r>
            <a:br>
              <a:rPr lang="en-US" sz="1400" b="1" i="0" noProof="1">
                <a:solidFill>
                  <a:srgbClr val="FFFFFF"/>
                </a:solidFill>
                <a:latin typeface="Calibri"/>
              </a:rPr>
            </a:br>
            <a:r>
              <a:rPr lang="en-US" sz="1400" b="1" i="0" noProof="1">
                <a:solidFill>
                  <a:srgbClr val="FFFFFF"/>
                </a:solidFill>
                <a:latin typeface="Calibri"/>
              </a:rPr>
              <a:t>Group</a:t>
            </a:r>
          </a:p>
        </p:txBody>
      </p:sp>
      <p:sp>
        <p:nvSpPr>
          <p:cNvPr id="15" name="TextBox 14"/>
          <p:cNvSpPr txBox="1"/>
          <p:nvPr/>
        </p:nvSpPr>
        <p:spPr>
          <a:xfrm>
            <a:off x="7493000" y="3022600"/>
            <a:ext cx="2794000" cy="200055"/>
          </a:xfrm>
          <a:prstGeom prst="rect">
            <a:avLst/>
          </a:prstGeom>
          <a:noFill/>
        </p:spPr>
        <p:txBody>
          <a:bodyPr wrap="square" lIns="0" tIns="0" rIns="0" bIns="0" anchor="t">
            <a:spAutoFit/>
          </a:bodyPr>
          <a:lstStyle/>
          <a:p>
            <a:pPr algn="ctr"/>
            <a:r>
              <a:rPr lang="en-US" sz="1300" b="0" i="1" noProof="1">
                <a:solidFill>
                  <a:srgbClr val="6B7785"/>
                </a:solidFill>
                <a:latin typeface="Calibri"/>
              </a:rPr>
              <a:t>group · psychoeducation</a:t>
            </a:r>
          </a:p>
        </p:txBody>
      </p:sp>
      <p:sp>
        <p:nvSpPr>
          <p:cNvPr id="16" name="TextBox 15"/>
          <p:cNvSpPr txBox="1"/>
          <p:nvPr/>
        </p:nvSpPr>
        <p:spPr>
          <a:xfrm>
            <a:off x="7477234" y="3320161"/>
            <a:ext cx="2794000" cy="215444"/>
          </a:xfrm>
          <a:prstGeom prst="rect">
            <a:avLst/>
          </a:prstGeom>
          <a:noFill/>
        </p:spPr>
        <p:txBody>
          <a:bodyPr wrap="square" lIns="0" tIns="0" rIns="0" bIns="0" anchor="t">
            <a:spAutoFit/>
          </a:bodyPr>
          <a:lstStyle/>
          <a:p>
            <a:pPr algn="ctr"/>
            <a:r>
              <a:rPr lang="en-US" sz="1400" b="0" i="0" noProof="1">
                <a:solidFill>
                  <a:srgbClr val="334455"/>
                </a:solidFill>
                <a:latin typeface="Calibri"/>
              </a:rPr>
              <a:t>adjunctive</a:t>
            </a:r>
          </a:p>
        </p:txBody>
      </p:sp>
      <p:sp>
        <p:nvSpPr>
          <p:cNvPr id="21" name="Rectangle 20"/>
          <p:cNvSpPr/>
          <p:nvPr/>
        </p:nvSpPr>
        <p:spPr>
          <a:xfrm>
            <a:off x="3048000" y="3683000"/>
            <a:ext cx="6096000" cy="330200"/>
          </a:xfrm>
          <a:prstGeom prst="rect">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2" name="TextBox 21"/>
          <p:cNvSpPr txBox="1"/>
          <p:nvPr/>
        </p:nvSpPr>
        <p:spPr>
          <a:xfrm>
            <a:off x="3048000" y="3721100"/>
            <a:ext cx="6096000" cy="279400"/>
          </a:xfrm>
          <a:prstGeom prst="rect">
            <a:avLst/>
          </a:prstGeom>
          <a:noFill/>
        </p:spPr>
        <p:txBody>
          <a:bodyPr wrap="square" lIns="0" tIns="0" rIns="0" bIns="0" anchor="t">
            <a:spAutoFit/>
          </a:bodyPr>
          <a:lstStyle/>
          <a:p>
            <a:pPr algn="ctr"/>
            <a:r>
              <a:rPr lang="en-US" sz="1300" b="0" i="1" noProof="1">
                <a:solidFill>
                  <a:srgbClr val="480C32"/>
                </a:solidFill>
                <a:latin typeface="Calibri"/>
              </a:rPr>
              <a:t>+  if needed, stepped-care model  ·  Choi-Kain et al., 2016</a:t>
            </a:r>
          </a:p>
        </p:txBody>
      </p:sp>
      <p:sp>
        <p:nvSpPr>
          <p:cNvPr id="23" name="Rounded Rectangle 22"/>
          <p:cNvSpPr/>
          <p:nvPr/>
        </p:nvSpPr>
        <p:spPr>
          <a:xfrm>
            <a:off x="3048000" y="4064000"/>
            <a:ext cx="6096000" cy="2184400"/>
          </a:xfrm>
          <a:prstGeom prst="roundRect">
            <a:avLst>
              <a:gd name="adj" fmla="val 4000"/>
            </a:avLst>
          </a:prstGeom>
          <a:noFill/>
          <a:ln w="1270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4" name="Oval 23"/>
          <p:cNvSpPr/>
          <p:nvPr/>
        </p:nvSpPr>
        <p:spPr>
          <a:xfrm>
            <a:off x="3886200" y="4191000"/>
            <a:ext cx="1371600" cy="1371600"/>
          </a:xfrm>
          <a:prstGeom prst="ellipse">
            <a:avLst/>
          </a:prstGeom>
          <a:solidFill>
            <a:srgbClr val="A34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5" name="TextBox 24"/>
          <p:cNvSpPr txBox="1"/>
          <p:nvPr/>
        </p:nvSpPr>
        <p:spPr>
          <a:xfrm>
            <a:off x="3886200" y="4191000"/>
            <a:ext cx="1371600" cy="1371600"/>
          </a:xfrm>
          <a:prstGeom prst="rect">
            <a:avLst/>
          </a:prstGeom>
          <a:noFill/>
        </p:spPr>
        <p:txBody>
          <a:bodyPr wrap="square" lIns="0" tIns="0" rIns="0" bIns="0" anchor="ctr">
            <a:spAutoFit/>
          </a:bodyPr>
          <a:lstStyle/>
          <a:p>
            <a:pPr algn="ctr"/>
            <a:r>
              <a:rPr lang="en-US" sz="1500" b="1" i="0" noProof="1">
                <a:solidFill>
                  <a:srgbClr val="FFFFFF"/>
                </a:solidFill>
                <a:latin typeface="Calibri"/>
              </a:rPr>
              <a:t>DBT-A
standard</a:t>
            </a:r>
          </a:p>
        </p:txBody>
      </p:sp>
      <p:sp>
        <p:nvSpPr>
          <p:cNvPr id="26" name="TextBox 25"/>
          <p:cNvSpPr txBox="1"/>
          <p:nvPr/>
        </p:nvSpPr>
        <p:spPr>
          <a:xfrm>
            <a:off x="3048000" y="5638800"/>
            <a:ext cx="3048000" cy="254000"/>
          </a:xfrm>
          <a:prstGeom prst="rect">
            <a:avLst/>
          </a:prstGeom>
          <a:noFill/>
        </p:spPr>
        <p:txBody>
          <a:bodyPr wrap="square" lIns="0" tIns="0" rIns="0" bIns="0" anchor="t">
            <a:spAutoFit/>
          </a:bodyPr>
          <a:lstStyle/>
          <a:p>
            <a:pPr algn="ctr"/>
            <a:r>
              <a:rPr lang="en-US" sz="1300" b="0" i="1" noProof="1">
                <a:solidFill>
                  <a:srgbClr val="6B7785"/>
                </a:solidFill>
                <a:latin typeface="Calibri"/>
              </a:rPr>
              <a:t>if needed</a:t>
            </a:r>
          </a:p>
        </p:txBody>
      </p:sp>
      <p:sp>
        <p:nvSpPr>
          <p:cNvPr id="27" name="TextBox 26"/>
          <p:cNvSpPr txBox="1"/>
          <p:nvPr/>
        </p:nvSpPr>
        <p:spPr>
          <a:xfrm>
            <a:off x="3048000" y="5918200"/>
            <a:ext cx="3048000" cy="279400"/>
          </a:xfrm>
          <a:prstGeom prst="rect">
            <a:avLst/>
          </a:prstGeom>
          <a:noFill/>
        </p:spPr>
        <p:txBody>
          <a:bodyPr wrap="square" lIns="0" tIns="0" rIns="0" bIns="0" anchor="t">
            <a:spAutoFit/>
          </a:bodyPr>
          <a:lstStyle/>
          <a:p>
            <a:pPr algn="ctr"/>
            <a:r>
              <a:rPr lang="en-US" sz="1400" b="0" i="0" noProof="1">
                <a:solidFill>
                  <a:srgbClr val="334455"/>
                </a:solidFill>
                <a:latin typeface="Calibri"/>
              </a:rPr>
              <a:t>6 months</a:t>
            </a:r>
          </a:p>
        </p:txBody>
      </p:sp>
      <p:sp>
        <p:nvSpPr>
          <p:cNvPr id="28" name="Oval 27"/>
          <p:cNvSpPr/>
          <p:nvPr/>
        </p:nvSpPr>
        <p:spPr>
          <a:xfrm>
            <a:off x="6934200" y="4191000"/>
            <a:ext cx="1371600" cy="1371600"/>
          </a:xfrm>
          <a:prstGeom prst="ellipse">
            <a:avLst/>
          </a:prstGeom>
          <a:solidFill>
            <a:srgbClr val="4A5A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9" name="TextBox 28"/>
          <p:cNvSpPr txBox="1"/>
          <p:nvPr/>
        </p:nvSpPr>
        <p:spPr>
          <a:xfrm>
            <a:off x="6934200" y="4191000"/>
            <a:ext cx="1371600" cy="1371600"/>
          </a:xfrm>
          <a:prstGeom prst="rect">
            <a:avLst/>
          </a:prstGeom>
          <a:noFill/>
        </p:spPr>
        <p:txBody>
          <a:bodyPr wrap="square" lIns="0" tIns="0" rIns="0" bIns="0" anchor="ctr">
            <a:spAutoFit/>
          </a:bodyPr>
          <a:lstStyle/>
          <a:p>
            <a:pPr algn="ctr"/>
            <a:r>
              <a:rPr lang="en-US" sz="1500" b="1" i="0" noProof="1">
                <a:solidFill>
                  <a:srgbClr val="FFFFFF"/>
                </a:solidFill>
                <a:latin typeface="Calibri"/>
              </a:rPr>
              <a:t>Individualized
parental training</a:t>
            </a:r>
          </a:p>
        </p:txBody>
      </p:sp>
      <p:sp>
        <p:nvSpPr>
          <p:cNvPr id="30" name="TextBox 29"/>
          <p:cNvSpPr txBox="1"/>
          <p:nvPr/>
        </p:nvSpPr>
        <p:spPr>
          <a:xfrm>
            <a:off x="6096000" y="5638800"/>
            <a:ext cx="3048000" cy="254000"/>
          </a:xfrm>
          <a:prstGeom prst="rect">
            <a:avLst/>
          </a:prstGeom>
          <a:noFill/>
        </p:spPr>
        <p:txBody>
          <a:bodyPr wrap="square" lIns="0" tIns="0" rIns="0" bIns="0" anchor="t">
            <a:spAutoFit/>
          </a:bodyPr>
          <a:lstStyle/>
          <a:p>
            <a:pPr algn="ctr"/>
            <a:r>
              <a:rPr lang="en-US" sz="1300" b="0" i="1" noProof="1">
                <a:solidFill>
                  <a:srgbClr val="6B7785"/>
                </a:solidFill>
                <a:latin typeface="Calibri"/>
              </a:rPr>
              <a:t>if needed</a:t>
            </a:r>
          </a:p>
        </p:txBody>
      </p:sp>
      <p:sp>
        <p:nvSpPr>
          <p:cNvPr id="31" name="TextBox 30"/>
          <p:cNvSpPr txBox="1"/>
          <p:nvPr/>
        </p:nvSpPr>
        <p:spPr>
          <a:xfrm>
            <a:off x="6096000" y="5918200"/>
            <a:ext cx="3048000" cy="279400"/>
          </a:xfrm>
          <a:prstGeom prst="rect">
            <a:avLst/>
          </a:prstGeom>
          <a:noFill/>
        </p:spPr>
        <p:txBody>
          <a:bodyPr wrap="square" lIns="0" tIns="0" rIns="0" bIns="0" anchor="t">
            <a:spAutoFit/>
          </a:bodyPr>
          <a:lstStyle/>
          <a:p>
            <a:pPr algn="ctr"/>
            <a:r>
              <a:rPr lang="en-US" sz="1400" b="0" i="0" noProof="1">
                <a:solidFill>
                  <a:srgbClr val="334455"/>
                </a:solidFill>
                <a:latin typeface="Calibri"/>
              </a:rPr>
              <a:t>as indicated</a:t>
            </a:r>
          </a:p>
        </p:txBody>
      </p:sp>
      <p:sp>
        <p:nvSpPr>
          <p:cNvPr id="32"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17  /  33</a:t>
            </a:r>
          </a:p>
        </p:txBody>
      </p:sp>
    </p:spTree>
    <p:extLst>
      <p:ext uri="{BB962C8B-B14F-4D97-AF65-F5344CB8AC3E}">
        <p14:creationId xmlns:p14="http://schemas.microsoft.com/office/powerpoint/2010/main" val="391086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The team — multidisciplinary staff</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Staffing across clinical and research arms</a:t>
            </a:r>
          </a:p>
        </p:txBody>
      </p:sp>
      <p:sp>
        <p:nvSpPr>
          <p:cNvPr id="5" name="Rounded Rectangle 4"/>
          <p:cNvSpPr/>
          <p:nvPr/>
        </p:nvSpPr>
        <p:spPr>
          <a:xfrm>
            <a:off x="381000" y="1524000"/>
            <a:ext cx="3683000" cy="511796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381000" y="1523999"/>
            <a:ext cx="3683000" cy="589503"/>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609600" y="1625600"/>
            <a:ext cx="3225800" cy="381000"/>
          </a:xfrm>
          <a:prstGeom prst="rect">
            <a:avLst/>
          </a:prstGeom>
          <a:noFill/>
        </p:spPr>
        <p:txBody>
          <a:bodyPr wrap="square" lIns="0" tIns="0" rIns="0" bIns="0" anchor="t">
            <a:spAutoFit/>
          </a:bodyPr>
          <a:lstStyle/>
          <a:p>
            <a:pPr algn="l"/>
            <a:r>
              <a:rPr lang="en-US" sz="1900" b="1" i="0" noProof="1">
                <a:solidFill>
                  <a:srgbClr val="FFFFFF"/>
                </a:solidFill>
                <a:latin typeface="Calibri"/>
              </a:rPr>
              <a:t>GPM-A</a:t>
            </a:r>
          </a:p>
        </p:txBody>
      </p:sp>
      <p:sp>
        <p:nvSpPr>
          <p:cNvPr id="8" name="TextBox 7"/>
          <p:cNvSpPr txBox="1"/>
          <p:nvPr/>
        </p:nvSpPr>
        <p:spPr>
          <a:xfrm>
            <a:off x="609600" y="2260600"/>
            <a:ext cx="3225800" cy="4185761"/>
          </a:xfrm>
          <a:prstGeom prst="rect">
            <a:avLst/>
          </a:prstGeom>
          <a:noFill/>
        </p:spPr>
        <p:txBody>
          <a:bodyPr wrap="square" lIns="0" tIns="0" rIns="0" bIns="0" anchor="t">
            <a:spAutoFit/>
          </a:bodyPr>
          <a:lstStyle/>
          <a:p>
            <a:pPr algn="l"/>
            <a:r>
              <a:rPr lang="en-US" sz="1600" b="1" noProof="1">
                <a:solidFill>
                  <a:srgbClr val="480C32"/>
                </a:solidFill>
                <a:latin typeface="Calibri"/>
              </a:rPr>
              <a:t>Residents</a:t>
            </a:r>
          </a:p>
          <a:p>
            <a:pPr algn="l"/>
            <a:r>
              <a:rPr lang="en-US" sz="1600" noProof="1">
                <a:solidFill>
                  <a:srgbClr val="334455"/>
                </a:solidFill>
                <a:latin typeface="Calibri"/>
              </a:rPr>
              <a:t>3 PGY-3 (general psychiatry)  ·  3 PGY-4 (child &amp; adolescent psychiatry)</a:t>
            </a:r>
          </a:p>
          <a:p>
            <a:pPr algn="l"/>
            <a:endParaRPr lang="en-US" sz="1600" noProof="1">
              <a:solidFill>
                <a:srgbClr val="334455"/>
              </a:solidFill>
              <a:latin typeface="Calibri"/>
            </a:endParaRPr>
          </a:p>
          <a:p>
            <a:pPr algn="l"/>
            <a:r>
              <a:rPr lang="en-US" sz="1600" b="1" noProof="1">
                <a:solidFill>
                  <a:srgbClr val="480C32"/>
                </a:solidFill>
                <a:latin typeface="Calibri"/>
              </a:rPr>
              <a:t>Supervisors</a:t>
            </a:r>
          </a:p>
          <a:p>
            <a:pPr algn="l"/>
            <a:r>
              <a:rPr lang="en-US" sz="1600" noProof="1">
                <a:solidFill>
                  <a:srgbClr val="334455"/>
                </a:solidFill>
                <a:latin typeface="Calibri"/>
              </a:rPr>
              <a:t>6 psychiatrists + 1 psychiatric nurse</a:t>
            </a:r>
          </a:p>
          <a:p>
            <a:pPr algn="l"/>
            <a:endParaRPr lang="en-US" sz="1600" noProof="1">
              <a:solidFill>
                <a:srgbClr val="334455"/>
              </a:solidFill>
              <a:latin typeface="Calibri"/>
            </a:endParaRPr>
          </a:p>
          <a:p>
            <a:pPr algn="l"/>
            <a:r>
              <a:rPr lang="en-US" sz="1600" b="1" noProof="1">
                <a:solidFill>
                  <a:srgbClr val="480C32"/>
                </a:solidFill>
                <a:latin typeface="Calibri"/>
              </a:rPr>
              <a:t>Backgrounds</a:t>
            </a:r>
          </a:p>
          <a:p>
            <a:pPr algn="l"/>
            <a:r>
              <a:rPr lang="en-US" sz="1600" noProof="1">
                <a:solidFill>
                  <a:srgbClr val="334455"/>
                </a:solidFill>
                <a:latin typeface="Calibri"/>
              </a:rPr>
              <a:t>GPM/GPM-A, MBT/MBT-A, TFP, DBT</a:t>
            </a:r>
          </a:p>
          <a:p>
            <a:pPr algn="l"/>
            <a:endParaRPr lang="en-US" sz="1600" noProof="1">
              <a:solidFill>
                <a:srgbClr val="334455"/>
              </a:solidFill>
              <a:latin typeface="Calibri"/>
            </a:endParaRPr>
          </a:p>
          <a:p>
            <a:pPr algn="l"/>
            <a:r>
              <a:rPr lang="en-US" sz="1600" b="1" noProof="1">
                <a:solidFill>
                  <a:srgbClr val="480C32"/>
                </a:solidFill>
                <a:latin typeface="Calibri"/>
              </a:rPr>
              <a:t>Therapists</a:t>
            </a:r>
          </a:p>
          <a:p>
            <a:pPr algn="l"/>
            <a:r>
              <a:rPr lang="en-US" sz="1600" noProof="1">
                <a:solidFill>
                  <a:srgbClr val="334455"/>
                </a:solidFill>
                <a:latin typeface="Calibri"/>
              </a:rPr>
              <a:t>2 clinical psychologists — family therapy + waiting-room group (psychoeducation &amp; art therapy)</a:t>
            </a:r>
          </a:p>
          <a:p>
            <a:pPr algn="l"/>
            <a:endParaRPr lang="en-US" sz="1600" noProof="1">
              <a:solidFill>
                <a:srgbClr val="334455"/>
              </a:solidFill>
              <a:latin typeface="Calibri"/>
            </a:endParaRPr>
          </a:p>
          <a:p>
            <a:pPr algn="l"/>
            <a:r>
              <a:rPr lang="en-US" sz="1600" b="1" noProof="1">
                <a:solidFill>
                  <a:srgbClr val="480C32"/>
                </a:solidFill>
                <a:latin typeface="Calibri"/>
              </a:rPr>
              <a:t>Waiting-room group</a:t>
            </a:r>
          </a:p>
          <a:p>
            <a:pPr algn="l"/>
            <a:r>
              <a:rPr lang="en-US" sz="1600" noProof="1">
                <a:solidFill>
                  <a:srgbClr val="334455"/>
                </a:solidFill>
                <a:latin typeface="Calibri"/>
              </a:rPr>
              <a:t>1 psychiatrist + 1 psychiatric nurse</a:t>
            </a:r>
          </a:p>
        </p:txBody>
      </p:sp>
      <p:sp>
        <p:nvSpPr>
          <p:cNvPr id="9" name="Rounded Rectangle 8"/>
          <p:cNvSpPr/>
          <p:nvPr/>
        </p:nvSpPr>
        <p:spPr>
          <a:xfrm>
            <a:off x="4254500" y="1524000"/>
            <a:ext cx="3683000" cy="511796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4254500" y="1523999"/>
            <a:ext cx="3683000" cy="589503"/>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4483100" y="1625600"/>
            <a:ext cx="3225800" cy="381000"/>
          </a:xfrm>
          <a:prstGeom prst="rect">
            <a:avLst/>
          </a:prstGeom>
          <a:noFill/>
        </p:spPr>
        <p:txBody>
          <a:bodyPr wrap="square" lIns="0" tIns="0" rIns="0" bIns="0" anchor="t">
            <a:spAutoFit/>
          </a:bodyPr>
          <a:lstStyle/>
          <a:p>
            <a:pPr algn="l"/>
            <a:r>
              <a:rPr lang="en-US" sz="1900" b="1" i="0" noProof="1">
                <a:solidFill>
                  <a:srgbClr val="FFFFFF"/>
                </a:solidFill>
                <a:latin typeface="Calibri"/>
              </a:rPr>
              <a:t>DBT-A</a:t>
            </a:r>
          </a:p>
        </p:txBody>
      </p:sp>
      <p:sp>
        <p:nvSpPr>
          <p:cNvPr id="12" name="TextBox 11"/>
          <p:cNvSpPr txBox="1"/>
          <p:nvPr/>
        </p:nvSpPr>
        <p:spPr>
          <a:xfrm>
            <a:off x="4483100" y="2260600"/>
            <a:ext cx="3225800" cy="2462213"/>
          </a:xfrm>
          <a:prstGeom prst="rect">
            <a:avLst/>
          </a:prstGeom>
          <a:noFill/>
        </p:spPr>
        <p:txBody>
          <a:bodyPr wrap="square" lIns="0" tIns="0" rIns="0" bIns="0" anchor="t">
            <a:spAutoFit/>
          </a:bodyPr>
          <a:lstStyle/>
          <a:p>
            <a:pPr algn="l"/>
            <a:r>
              <a:rPr lang="en-US" sz="1600" b="1" noProof="1">
                <a:solidFill>
                  <a:srgbClr val="480C32"/>
                </a:solidFill>
                <a:latin typeface="Calibri"/>
              </a:rPr>
              <a:t>Skills Group</a:t>
            </a:r>
          </a:p>
          <a:p>
            <a:pPr algn="l"/>
            <a:r>
              <a:rPr lang="en-US" sz="1600" noProof="1">
                <a:solidFill>
                  <a:srgbClr val="334455"/>
                </a:solidFill>
                <a:latin typeface="Calibri"/>
              </a:rPr>
              <a:t>4 clinical psychologists + 1 supervisor</a:t>
            </a:r>
          </a:p>
          <a:p>
            <a:pPr algn="l"/>
            <a:endParaRPr lang="en-US" sz="1600" noProof="1">
              <a:solidFill>
                <a:srgbClr val="334455"/>
              </a:solidFill>
              <a:latin typeface="Calibri"/>
            </a:endParaRPr>
          </a:p>
          <a:p>
            <a:pPr algn="l"/>
            <a:r>
              <a:rPr lang="en-US" sz="1600" b="1" noProof="1">
                <a:solidFill>
                  <a:srgbClr val="480C32"/>
                </a:solidFill>
                <a:latin typeface="Calibri"/>
              </a:rPr>
              <a:t>Individual Sessions</a:t>
            </a:r>
          </a:p>
          <a:p>
            <a:pPr algn="l"/>
            <a:r>
              <a:rPr lang="en-US" sz="1600" noProof="1">
                <a:solidFill>
                  <a:srgbClr val="334455"/>
                </a:solidFill>
                <a:latin typeface="Calibri"/>
              </a:rPr>
              <a:t>2 psychiatrists + 1 supervisor</a:t>
            </a:r>
          </a:p>
          <a:p>
            <a:pPr algn="l"/>
            <a:endParaRPr lang="en-US" sz="1600" noProof="1">
              <a:solidFill>
                <a:srgbClr val="334455"/>
              </a:solidFill>
              <a:latin typeface="Calibri"/>
            </a:endParaRPr>
          </a:p>
          <a:p>
            <a:pPr algn="l"/>
            <a:r>
              <a:rPr lang="en-US" sz="1600" noProof="1">
                <a:solidFill>
                  <a:srgbClr val="334455"/>
                </a:solidFill>
                <a:latin typeface="Calibri"/>
              </a:rPr>
              <a:t>1 DBT-A individual therapist</a:t>
            </a:r>
          </a:p>
          <a:p>
            <a:pPr algn="l"/>
            <a:endParaRPr lang="en-US" sz="1600" noProof="1">
              <a:solidFill>
                <a:srgbClr val="334455"/>
              </a:solidFill>
              <a:latin typeface="Calibri"/>
            </a:endParaRPr>
          </a:p>
          <a:p>
            <a:pPr algn="l"/>
            <a:r>
              <a:rPr lang="en-US" sz="1600" noProof="1">
                <a:solidFill>
                  <a:srgbClr val="334455"/>
                </a:solidFill>
                <a:latin typeface="Calibri"/>
              </a:rPr>
              <a:t>2 psychopharmacologists</a:t>
            </a:r>
          </a:p>
          <a:p>
            <a:pPr algn="l"/>
            <a:endParaRPr lang="en-US" sz="1600" noProof="1">
              <a:solidFill>
                <a:srgbClr val="334455"/>
              </a:solidFill>
              <a:latin typeface="Calibri"/>
            </a:endParaRPr>
          </a:p>
        </p:txBody>
      </p:sp>
      <p:sp>
        <p:nvSpPr>
          <p:cNvPr id="13" name="Rounded Rectangle 12"/>
          <p:cNvSpPr/>
          <p:nvPr/>
        </p:nvSpPr>
        <p:spPr>
          <a:xfrm>
            <a:off x="8128000" y="1524000"/>
            <a:ext cx="3683000" cy="511796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Rectangle 13"/>
          <p:cNvSpPr/>
          <p:nvPr/>
        </p:nvSpPr>
        <p:spPr>
          <a:xfrm>
            <a:off x="8128000" y="1523999"/>
            <a:ext cx="3683000" cy="589503"/>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TextBox 14"/>
          <p:cNvSpPr txBox="1"/>
          <p:nvPr/>
        </p:nvSpPr>
        <p:spPr>
          <a:xfrm>
            <a:off x="8356600" y="1625600"/>
            <a:ext cx="3225800" cy="381000"/>
          </a:xfrm>
          <a:prstGeom prst="rect">
            <a:avLst/>
          </a:prstGeom>
          <a:noFill/>
        </p:spPr>
        <p:txBody>
          <a:bodyPr wrap="square" lIns="0" tIns="0" rIns="0" bIns="0" anchor="t">
            <a:spAutoFit/>
          </a:bodyPr>
          <a:lstStyle/>
          <a:p>
            <a:pPr algn="l"/>
            <a:r>
              <a:rPr lang="en-US" sz="1900" b="1" i="0" noProof="1">
                <a:solidFill>
                  <a:srgbClr val="FFFFFF"/>
                </a:solidFill>
                <a:latin typeface="Calibri"/>
              </a:rPr>
              <a:t>Research / shared</a:t>
            </a:r>
          </a:p>
        </p:txBody>
      </p:sp>
      <p:sp>
        <p:nvSpPr>
          <p:cNvPr id="16" name="TextBox 15"/>
          <p:cNvSpPr txBox="1"/>
          <p:nvPr/>
        </p:nvSpPr>
        <p:spPr>
          <a:xfrm>
            <a:off x="8356600" y="2260600"/>
            <a:ext cx="3225800" cy="2215991"/>
          </a:xfrm>
          <a:prstGeom prst="rect">
            <a:avLst/>
          </a:prstGeom>
          <a:noFill/>
        </p:spPr>
        <p:txBody>
          <a:bodyPr wrap="square" lIns="0" tIns="0" rIns="0" bIns="0" anchor="t">
            <a:spAutoFit/>
          </a:bodyPr>
          <a:lstStyle/>
          <a:p>
            <a:pPr algn="l"/>
            <a:r>
              <a:rPr lang="en-US" sz="1600" b="1" noProof="1">
                <a:solidFill>
                  <a:srgbClr val="480C32"/>
                </a:solidFill>
                <a:latin typeface="Calibri"/>
              </a:rPr>
              <a:t>Clinical psychologists</a:t>
            </a:r>
          </a:p>
          <a:p>
            <a:pPr algn="l"/>
            <a:r>
              <a:rPr lang="en-US" sz="1600" noProof="1">
                <a:solidFill>
                  <a:srgbClr val="334455"/>
                </a:solidFill>
                <a:latin typeface="Calibri"/>
              </a:rPr>
              <a:t>2 (shared with GPM-A)</a:t>
            </a:r>
          </a:p>
          <a:p>
            <a:pPr algn="l"/>
            <a:endParaRPr lang="en-US" sz="1600" noProof="1">
              <a:solidFill>
                <a:srgbClr val="334455"/>
              </a:solidFill>
              <a:latin typeface="Calibri"/>
            </a:endParaRPr>
          </a:p>
          <a:p>
            <a:pPr algn="l"/>
            <a:r>
              <a:rPr lang="en-US" sz="1600" b="1" noProof="1">
                <a:solidFill>
                  <a:srgbClr val="480C32"/>
                </a:solidFill>
                <a:latin typeface="Calibri"/>
              </a:rPr>
              <a:t>Neuropsychologist</a:t>
            </a:r>
          </a:p>
          <a:p>
            <a:pPr algn="l"/>
            <a:r>
              <a:rPr lang="en-US" sz="1600" noProof="1">
                <a:solidFill>
                  <a:srgbClr val="334455"/>
                </a:solidFill>
                <a:latin typeface="Calibri"/>
              </a:rPr>
              <a:t>1</a:t>
            </a:r>
          </a:p>
          <a:p>
            <a:pPr algn="l"/>
            <a:endParaRPr lang="en-US" sz="1600" noProof="1">
              <a:solidFill>
                <a:srgbClr val="334455"/>
              </a:solidFill>
              <a:latin typeface="Calibri"/>
            </a:endParaRPr>
          </a:p>
          <a:p>
            <a:pPr algn="l"/>
            <a:r>
              <a:rPr lang="en-US" sz="1600" b="1" noProof="1">
                <a:solidFill>
                  <a:srgbClr val="480C32"/>
                </a:solidFill>
                <a:latin typeface="Calibri"/>
              </a:rPr>
              <a:t>Administrative assistant</a:t>
            </a:r>
          </a:p>
          <a:p>
            <a:pPr algn="l"/>
            <a:r>
              <a:rPr lang="en-US" sz="1600" noProof="1">
                <a:solidFill>
                  <a:srgbClr val="334455"/>
                </a:solidFill>
                <a:latin typeface="Calibri"/>
              </a:rPr>
              <a:t>1</a:t>
            </a:r>
          </a:p>
          <a:p>
            <a:pPr algn="l"/>
            <a:endParaRPr lang="en-US" sz="1600" noProof="1">
              <a:solidFill>
                <a:srgbClr val="334455"/>
              </a:solidFill>
              <a:latin typeface="Calibri"/>
            </a:endParaRPr>
          </a:p>
        </p:txBody>
      </p:sp>
      <p:sp>
        <p:nvSpPr>
          <p:cNvPr id="17"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18  /  33</a:t>
            </a:r>
          </a:p>
        </p:txBody>
      </p:sp>
    </p:spTree>
    <p:extLst>
      <p:ext uri="{BB962C8B-B14F-4D97-AF65-F5344CB8AC3E}">
        <p14:creationId xmlns:p14="http://schemas.microsoft.com/office/powerpoint/2010/main" val="117093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Weekly supervision</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How the team stays calibrated and residents stay supported</a:t>
            </a:r>
          </a:p>
        </p:txBody>
      </p:sp>
      <p:sp>
        <p:nvSpPr>
          <p:cNvPr id="5" name="Rounded Rectangle 4"/>
          <p:cNvSpPr/>
          <p:nvPr/>
        </p:nvSpPr>
        <p:spPr>
          <a:xfrm>
            <a:off x="381000" y="1524000"/>
            <a:ext cx="3683000" cy="48514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381000" y="1524000"/>
            <a:ext cx="3683000" cy="558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609600" y="1625600"/>
            <a:ext cx="32258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Case discussion</a:t>
            </a:r>
          </a:p>
        </p:txBody>
      </p:sp>
      <p:sp>
        <p:nvSpPr>
          <p:cNvPr id="8" name="TextBox 7"/>
          <p:cNvSpPr txBox="1"/>
          <p:nvPr/>
        </p:nvSpPr>
        <p:spPr>
          <a:xfrm>
            <a:off x="609600" y="2260600"/>
            <a:ext cx="3225800" cy="2877711"/>
          </a:xfrm>
          <a:prstGeom prst="rect">
            <a:avLst/>
          </a:prstGeom>
          <a:noFill/>
        </p:spPr>
        <p:txBody>
          <a:bodyPr wrap="square" lIns="0" tIns="0" rIns="0" bIns="0" anchor="t">
            <a:spAutoFit/>
          </a:bodyPr>
          <a:lstStyle/>
          <a:p>
            <a:pPr marL="228600" indent="-228600" algn="l">
              <a:spcBef>
                <a:spcPts val="600"/>
              </a:spcBef>
              <a:spcAft>
                <a:spcPts val="900"/>
              </a:spcAft>
              <a:buClr>
                <a:srgbClr val="D4A22C"/>
              </a:buClr>
              <a:buFont typeface="Arial"/>
              <a:buChar char="•"/>
            </a:pPr>
            <a:r>
              <a:rPr lang="en-US" b="1" noProof="1">
                <a:solidFill>
                  <a:srgbClr val="480C32"/>
                </a:solidFill>
                <a:latin typeface="Calibri"/>
              </a:rPr>
              <a:t>Weekly meeting</a:t>
            </a:r>
            <a:r>
              <a:rPr lang="en-US" b="0" noProof="1">
                <a:solidFill>
                  <a:srgbClr val="334455"/>
                </a:solidFill>
                <a:latin typeface="Calibri"/>
              </a:rPr>
              <a:t> — every active case reviewed by the multidisciplinary team.</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Shared formulation</a:t>
            </a:r>
            <a:r>
              <a:rPr lang="en-US" b="0" noProof="1">
                <a:solidFill>
                  <a:srgbClr val="334455"/>
                </a:solidFill>
                <a:latin typeface="Calibri"/>
              </a:rPr>
              <a:t> — diagnosis, risk, and treatment plan re-examined together.</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Protocol fidelity</a:t>
            </a:r>
            <a:r>
              <a:rPr lang="en-US" b="0" noProof="1">
                <a:solidFill>
                  <a:srgbClr val="334455"/>
                </a:solidFill>
                <a:latin typeface="Calibri"/>
              </a:rPr>
              <a:t> — drift from GPM-A principles flagged and corrected early.</a:t>
            </a:r>
          </a:p>
        </p:txBody>
      </p:sp>
      <p:sp>
        <p:nvSpPr>
          <p:cNvPr id="9" name="Rounded Rectangle 8"/>
          <p:cNvSpPr/>
          <p:nvPr/>
        </p:nvSpPr>
        <p:spPr>
          <a:xfrm>
            <a:off x="4254500" y="1524000"/>
            <a:ext cx="3683000" cy="48514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4254500" y="1524000"/>
            <a:ext cx="3683000" cy="558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4483100" y="1625600"/>
            <a:ext cx="32258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Reducing resident anxiety</a:t>
            </a:r>
          </a:p>
        </p:txBody>
      </p:sp>
      <p:sp>
        <p:nvSpPr>
          <p:cNvPr id="12" name="TextBox 11"/>
          <p:cNvSpPr txBox="1"/>
          <p:nvPr/>
        </p:nvSpPr>
        <p:spPr>
          <a:xfrm>
            <a:off x="4483100" y="2260600"/>
            <a:ext cx="3225800" cy="3431709"/>
          </a:xfrm>
          <a:prstGeom prst="rect">
            <a:avLst/>
          </a:prstGeom>
          <a:noFill/>
        </p:spPr>
        <p:txBody>
          <a:bodyPr wrap="square" lIns="0" tIns="0" rIns="0" bIns="0" anchor="t">
            <a:spAutoFit/>
          </a:bodyPr>
          <a:lstStyle/>
          <a:p>
            <a:pPr marL="228600" indent="-228600" algn="l">
              <a:spcBef>
                <a:spcPts val="600"/>
              </a:spcBef>
              <a:spcAft>
                <a:spcPts val="900"/>
              </a:spcAft>
              <a:buClr>
                <a:srgbClr val="D4A22C"/>
              </a:buClr>
              <a:buFont typeface="Arial"/>
              <a:buChar char="•"/>
            </a:pPr>
            <a:r>
              <a:rPr lang="en-US" b="1" noProof="1">
                <a:solidFill>
                  <a:srgbClr val="480C32"/>
                </a:solidFill>
                <a:latin typeface="Calibri"/>
              </a:rPr>
              <a:t>Contained worry</a:t>
            </a:r>
            <a:r>
              <a:rPr lang="en-US" b="0" noProof="1">
                <a:solidFill>
                  <a:srgbClr val="334455"/>
                </a:solidFill>
                <a:latin typeface="Calibri"/>
              </a:rPr>
              <a:t> — residents bring high-risk cases to the team instead of carrying them alone.</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Explicit reassurance</a:t>
            </a:r>
            <a:r>
              <a:rPr lang="en-US" b="0" noProof="1">
                <a:solidFill>
                  <a:srgbClr val="334455"/>
                </a:solidFill>
                <a:latin typeface="Calibri"/>
              </a:rPr>
              <a:t> — supervisor names what is being done well, not only what to fix.</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Prevents defensive medicine</a:t>
            </a:r>
            <a:r>
              <a:rPr lang="en-US" b="0" noProof="1">
                <a:solidFill>
                  <a:srgbClr val="334455"/>
                </a:solidFill>
                <a:latin typeface="Calibri"/>
              </a:rPr>
              <a:t> — non-reactive resident, clearer decisions, fewer reactive hospitalizations.</a:t>
            </a:r>
          </a:p>
        </p:txBody>
      </p:sp>
      <p:sp>
        <p:nvSpPr>
          <p:cNvPr id="13" name="Rounded Rectangle 12"/>
          <p:cNvSpPr/>
          <p:nvPr/>
        </p:nvSpPr>
        <p:spPr>
          <a:xfrm>
            <a:off x="8128000" y="1524000"/>
            <a:ext cx="3683000" cy="48514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Rectangle 13"/>
          <p:cNvSpPr/>
          <p:nvPr/>
        </p:nvSpPr>
        <p:spPr>
          <a:xfrm>
            <a:off x="8128000" y="1524000"/>
            <a:ext cx="3683000" cy="558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TextBox 14"/>
          <p:cNvSpPr txBox="1"/>
          <p:nvPr/>
        </p:nvSpPr>
        <p:spPr>
          <a:xfrm>
            <a:off x="8356600" y="1625600"/>
            <a:ext cx="32258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Supervisor sees the patient</a:t>
            </a:r>
          </a:p>
        </p:txBody>
      </p:sp>
      <p:sp>
        <p:nvSpPr>
          <p:cNvPr id="16" name="TextBox 15"/>
          <p:cNvSpPr txBox="1"/>
          <p:nvPr/>
        </p:nvSpPr>
        <p:spPr>
          <a:xfrm>
            <a:off x="8356600" y="2260600"/>
            <a:ext cx="3225800" cy="3708708"/>
          </a:xfrm>
          <a:prstGeom prst="rect">
            <a:avLst/>
          </a:prstGeom>
          <a:noFill/>
        </p:spPr>
        <p:txBody>
          <a:bodyPr wrap="square" lIns="0" tIns="0" rIns="0" bIns="0" anchor="t">
            <a:spAutoFit/>
          </a:bodyPr>
          <a:lstStyle/>
          <a:p>
            <a:pPr marL="228600" indent="-228600" algn="l">
              <a:spcBef>
                <a:spcPts val="600"/>
              </a:spcBef>
              <a:spcAft>
                <a:spcPts val="900"/>
              </a:spcAft>
              <a:buClr>
                <a:srgbClr val="D4A22C"/>
              </a:buClr>
              <a:buFont typeface="Arial"/>
              <a:buChar char="•"/>
            </a:pPr>
            <a:r>
              <a:rPr lang="en-US" b="1" noProof="1">
                <a:solidFill>
                  <a:srgbClr val="480C32"/>
                </a:solidFill>
                <a:latin typeface="Calibri"/>
              </a:rPr>
              <a:t>Threshold for direct review</a:t>
            </a:r>
            <a:r>
              <a:rPr lang="en-US" b="0" noProof="1">
                <a:solidFill>
                  <a:srgbClr val="334455"/>
                </a:solidFill>
                <a:latin typeface="Calibri"/>
              </a:rPr>
              <a:t> — any diagnostic uncertainty, safety escalation, or therapeutic impasse.</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Joint session</a:t>
            </a:r>
            <a:r>
              <a:rPr lang="en-US" b="0" noProof="1">
                <a:solidFill>
                  <a:srgbClr val="334455"/>
                </a:solidFill>
                <a:latin typeface="Calibri"/>
              </a:rPr>
              <a:t> — supervisor joins a session with resident and patient, modeling GPM-A stance.</a:t>
            </a:r>
          </a:p>
          <a:p>
            <a:pPr marL="228600" indent="-228600" algn="l">
              <a:spcBef>
                <a:spcPts val="600"/>
              </a:spcBef>
              <a:spcAft>
                <a:spcPts val="900"/>
              </a:spcAft>
              <a:buClr>
                <a:srgbClr val="D4A22C"/>
              </a:buClr>
              <a:buFont typeface="Arial"/>
              <a:buChar char="•"/>
            </a:pPr>
            <a:r>
              <a:rPr lang="en-US" b="1" noProof="1">
                <a:solidFill>
                  <a:srgbClr val="480C32"/>
                </a:solidFill>
                <a:latin typeface="Calibri"/>
              </a:rPr>
              <a:t>Continuity preserved</a:t>
            </a:r>
            <a:r>
              <a:rPr lang="en-US" b="0" noProof="1">
                <a:solidFill>
                  <a:srgbClr val="334455"/>
                </a:solidFill>
                <a:latin typeface="Calibri"/>
              </a:rPr>
              <a:t> — patient stays with their resident; supervisor intervenes, not replaces.</a:t>
            </a:r>
          </a:p>
        </p:txBody>
      </p:sp>
      <p:sp>
        <p:nvSpPr>
          <p:cNvPr id="17"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19  /  33</a:t>
            </a:r>
          </a:p>
        </p:txBody>
      </p:sp>
    </p:spTree>
    <p:extLst>
      <p:ext uri="{BB962C8B-B14F-4D97-AF65-F5344CB8AC3E}">
        <p14:creationId xmlns:p14="http://schemas.microsoft.com/office/powerpoint/2010/main" val="88517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Disclosures</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Financial conflicts of interest</a:t>
            </a:r>
          </a:p>
        </p:txBody>
      </p:sp>
      <p:sp>
        <p:nvSpPr>
          <p:cNvPr id="5" name="Card1"/>
          <p:cNvSpPr/>
          <p:nvPr/>
        </p:nvSpPr>
        <p:spPr>
          <a:xfrm>
            <a:off x="508000" y="1778000"/>
            <a:ext cx="5397500" cy="177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Card1Name"/>
          <p:cNvSpPr txBox="1"/>
          <p:nvPr/>
        </p:nvSpPr>
        <p:spPr>
          <a:xfrm>
            <a:off x="762000" y="2032000"/>
            <a:ext cx="4953000" cy="381000"/>
          </a:xfrm>
          <a:prstGeom prst="rect">
            <a:avLst/>
          </a:prstGeom>
          <a:noFill/>
        </p:spPr>
        <p:txBody>
          <a:bodyPr wrap="square" lIns="0" tIns="0" rIns="0" bIns="0" anchor="t">
            <a:spAutoFit/>
          </a:bodyPr>
          <a:lstStyle/>
          <a:p>
            <a:pPr algn="l"/>
            <a:r>
              <a:rPr lang="en-US" sz="2000" b="1" i="0" noProof="1">
                <a:solidFill>
                  <a:srgbClr val="480C32"/>
                </a:solidFill>
                <a:latin typeface="Calibri"/>
              </a:rPr>
              <a:t>Marcos S. Croci, MD</a:t>
            </a:r>
          </a:p>
        </p:txBody>
      </p:sp>
      <p:sp>
        <p:nvSpPr>
          <p:cNvPr id="7" name="Card1Body"/>
          <p:cNvSpPr txBox="1"/>
          <p:nvPr/>
        </p:nvSpPr>
        <p:spPr>
          <a:xfrm>
            <a:off x="762000" y="2476500"/>
            <a:ext cx="4953000" cy="762000"/>
          </a:xfrm>
          <a:prstGeom prst="rect">
            <a:avLst/>
          </a:prstGeom>
          <a:noFill/>
        </p:spPr>
        <p:txBody>
          <a:bodyPr wrap="square" lIns="0" tIns="0" rIns="0" bIns="0" anchor="t">
            <a:spAutoFit/>
          </a:bodyPr>
          <a:lstStyle/>
          <a:p>
            <a:pPr algn="l"/>
            <a:r>
              <a:rPr lang="en-US" sz="1600" b="0" i="0" noProof="1">
                <a:solidFill>
                  <a:srgbClr val="334455"/>
                </a:solidFill>
                <a:latin typeface="Calibri"/>
              </a:rPr>
              <a:t>No personal financial conflicts of interest.</a:t>
            </a:r>
          </a:p>
        </p:txBody>
      </p:sp>
      <p:sp>
        <p:nvSpPr>
          <p:cNvPr id="8" name="Card2"/>
          <p:cNvSpPr/>
          <p:nvPr/>
        </p:nvSpPr>
        <p:spPr>
          <a:xfrm>
            <a:off x="6286500" y="1778000"/>
            <a:ext cx="5397500" cy="177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9" name="Card2Name"/>
          <p:cNvSpPr txBox="1"/>
          <p:nvPr/>
        </p:nvSpPr>
        <p:spPr>
          <a:xfrm>
            <a:off x="6540500" y="2032000"/>
            <a:ext cx="4953000" cy="381000"/>
          </a:xfrm>
          <a:prstGeom prst="rect">
            <a:avLst/>
          </a:prstGeom>
          <a:noFill/>
        </p:spPr>
        <p:txBody>
          <a:bodyPr wrap="square" lIns="0" tIns="0" rIns="0" bIns="0" anchor="t">
            <a:spAutoFit/>
          </a:bodyPr>
          <a:lstStyle/>
          <a:p>
            <a:pPr algn="l"/>
            <a:r>
              <a:rPr lang="en-US" sz="2000" b="1" i="0" noProof="1">
                <a:solidFill>
                  <a:srgbClr val="480C32"/>
                </a:solidFill>
                <a:latin typeface="Calibri"/>
              </a:rPr>
              <a:t>Marcelo Brañas, MD, PhD</a:t>
            </a:r>
          </a:p>
        </p:txBody>
      </p:sp>
      <p:sp>
        <p:nvSpPr>
          <p:cNvPr id="10" name="Card2Body"/>
          <p:cNvSpPr txBox="1"/>
          <p:nvPr/>
        </p:nvSpPr>
        <p:spPr>
          <a:xfrm>
            <a:off x="6540500" y="2476500"/>
            <a:ext cx="4953000" cy="762000"/>
          </a:xfrm>
          <a:prstGeom prst="rect">
            <a:avLst/>
          </a:prstGeom>
          <a:noFill/>
        </p:spPr>
        <p:txBody>
          <a:bodyPr wrap="square" lIns="0" tIns="0" rIns="0" bIns="0" anchor="t">
            <a:spAutoFit/>
          </a:bodyPr>
          <a:lstStyle/>
          <a:p>
            <a:pPr algn="l"/>
            <a:r>
              <a:rPr lang="en-US" sz="1600" b="0" i="0" noProof="1">
                <a:solidFill>
                  <a:srgbClr val="334455"/>
                </a:solidFill>
                <a:latin typeface="Calibri"/>
              </a:rPr>
              <a:t>No personal financial conflicts of interest.</a:t>
            </a:r>
          </a:p>
        </p:txBody>
      </p:sp>
      <p:sp>
        <p:nvSpPr>
          <p:cNvPr id="11" name="NoteBox"/>
          <p:cNvSpPr/>
          <p:nvPr/>
        </p:nvSpPr>
        <p:spPr>
          <a:xfrm>
            <a:off x="508000" y="3937000"/>
            <a:ext cx="11176000" cy="635000"/>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NoteBody"/>
          <p:cNvSpPr txBox="1"/>
          <p:nvPr/>
        </p:nvSpPr>
        <p:spPr>
          <a:xfrm>
            <a:off x="762000" y="4127500"/>
            <a:ext cx="10668000" cy="635000"/>
          </a:xfrm>
          <a:prstGeom prst="rect">
            <a:avLst/>
          </a:prstGeom>
          <a:noFill/>
        </p:spPr>
        <p:txBody>
          <a:bodyPr wrap="square" lIns="0" tIns="0" rIns="0" bIns="0" anchor="t">
            <a:spAutoFit/>
          </a:bodyPr>
          <a:lstStyle/>
          <a:p>
            <a:pPr algn="l"/>
            <a:r>
              <a:rPr lang="en-US" sz="1400" b="0" i="1" noProof="1">
                <a:solidFill>
                  <a:srgbClr val="6B7785"/>
                </a:solidFill>
                <a:latin typeface="Calibri"/>
              </a:rPr>
              <a:t>Both authors receive royalties from Manole Publisher (unrelated to this work; section editors of clinical psychiatry textbooks).</a:t>
            </a:r>
          </a:p>
        </p:txBody>
      </p:sp>
      <p:sp>
        <p:nvSpPr>
          <p:cNvPr id="13"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  /  33</a:t>
            </a:r>
          </a:p>
        </p:txBody>
      </p:sp>
    </p:spTree>
    <p:extLst>
      <p:ext uri="{BB962C8B-B14F-4D97-AF65-F5344CB8AC3E}">
        <p14:creationId xmlns:p14="http://schemas.microsoft.com/office/powerpoint/2010/main" val="344328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Guia do Residente</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Resident handbook for the ADRE service — orientation, framework, and case-formulation tools</a:t>
            </a:r>
          </a:p>
        </p:txBody>
      </p:sp>
      <p:sp>
        <p:nvSpPr>
          <p:cNvPr id="5" name="Rounded Rectangle 4"/>
          <p:cNvSpPr/>
          <p:nvPr/>
        </p:nvSpPr>
        <p:spPr>
          <a:xfrm>
            <a:off x="1274749" y="1524000"/>
            <a:ext cx="3683000" cy="48514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1274749" y="1524000"/>
            <a:ext cx="3683000" cy="558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1503349" y="1625600"/>
            <a:ext cx="32258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The handbook</a:t>
            </a:r>
          </a:p>
        </p:txBody>
      </p:sp>
      <p:sp>
        <p:nvSpPr>
          <p:cNvPr id="8" name="TextBox 7"/>
          <p:cNvSpPr txBox="1"/>
          <p:nvPr/>
        </p:nvSpPr>
        <p:spPr>
          <a:xfrm>
            <a:off x="1396721" y="5409083"/>
            <a:ext cx="3448267" cy="738664"/>
          </a:xfrm>
          <a:prstGeom prst="rect">
            <a:avLst/>
          </a:prstGeom>
          <a:noFill/>
        </p:spPr>
        <p:txBody>
          <a:bodyPr wrap="square" lIns="0" tIns="0" rIns="0" bIns="0" anchor="t">
            <a:spAutoFit/>
          </a:bodyPr>
          <a:lstStyle/>
          <a:p>
            <a:pPr algn="l"/>
            <a:r>
              <a:rPr lang="en-US" sz="1600" b="0" i="0" noProof="1">
                <a:solidFill>
                  <a:srgbClr val="334455"/>
                </a:solidFill>
                <a:latin typeface="Calibri"/>
              </a:rPr>
              <a:t>Cover page. Orientation, team structure, treatment phases, admission criteria, and rotation calendar for incoming residents.</a:t>
            </a:r>
          </a:p>
        </p:txBody>
      </p:sp>
      <p:sp>
        <p:nvSpPr>
          <p:cNvPr id="9" name="Rounded Rectangle 8"/>
          <p:cNvSpPr/>
          <p:nvPr/>
        </p:nvSpPr>
        <p:spPr>
          <a:xfrm>
            <a:off x="5465749" y="1524000"/>
            <a:ext cx="5597490" cy="48514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5465748" y="1524000"/>
            <a:ext cx="5597489" cy="558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5694349" y="1625600"/>
            <a:ext cx="32258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Interpersonal dynamics</a:t>
            </a:r>
          </a:p>
        </p:txBody>
      </p:sp>
      <p:sp>
        <p:nvSpPr>
          <p:cNvPr id="12" name="TextBox 11"/>
          <p:cNvSpPr txBox="1"/>
          <p:nvPr/>
        </p:nvSpPr>
        <p:spPr>
          <a:xfrm>
            <a:off x="5694349" y="5499518"/>
            <a:ext cx="5222902" cy="492443"/>
          </a:xfrm>
          <a:prstGeom prst="rect">
            <a:avLst/>
          </a:prstGeom>
          <a:noFill/>
        </p:spPr>
        <p:txBody>
          <a:bodyPr wrap="square" lIns="0" tIns="0" rIns="0" bIns="0" anchor="t">
            <a:spAutoFit/>
          </a:bodyPr>
          <a:lstStyle/>
          <a:p>
            <a:pPr algn="l"/>
            <a:r>
              <a:rPr lang="en-US" sz="1600" b="0" i="0" noProof="1">
                <a:solidFill>
                  <a:srgbClr val="334455"/>
                </a:solidFill>
                <a:latin typeface="Calibri"/>
              </a:rPr>
              <a:t>Interpersonal dynamics of BPD — adapted from the GPM manual. Shared framework for every resident on the service.</a:t>
            </a:r>
          </a:p>
        </p:txBody>
      </p:sp>
      <p:sp>
        <p:nvSpPr>
          <p:cNvPr id="17"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20  /  33</a:t>
            </a:r>
          </a:p>
        </p:txBody>
      </p:sp>
      <p:pic>
        <p:nvPicPr>
          <p:cNvPr id="18" name="Picture 17">
            <a:extLst>
              <a:ext uri="{FF2B5EF4-FFF2-40B4-BE49-F238E27FC236}">
                <a16:creationId xmlns:a16="http://schemas.microsoft.com/office/drawing/2014/main" id="{0BCC318B-573B-3585-8423-917403977B1E}"/>
              </a:ext>
            </a:extLst>
          </p:cNvPr>
          <p:cNvPicPr>
            <a:picLocks noChangeAspect="1"/>
          </p:cNvPicPr>
          <p:nvPr/>
        </p:nvPicPr>
        <p:blipFill>
          <a:blip r:embed="rId3"/>
          <a:stretch>
            <a:fillRect/>
          </a:stretch>
        </p:blipFill>
        <p:spPr>
          <a:xfrm>
            <a:off x="1973249" y="2155750"/>
            <a:ext cx="2286000" cy="3225800"/>
          </a:xfrm>
          <a:prstGeom prst="rect">
            <a:avLst/>
          </a:prstGeom>
        </p:spPr>
      </p:pic>
      <p:pic>
        <p:nvPicPr>
          <p:cNvPr id="13" name="Picture 12">
            <a:extLst>
              <a:ext uri="{FF2B5EF4-FFF2-40B4-BE49-F238E27FC236}">
                <a16:creationId xmlns:a16="http://schemas.microsoft.com/office/drawing/2014/main" id="{C10CD4B7-5100-79EC-5273-95EB8B45A811}"/>
              </a:ext>
            </a:extLst>
          </p:cNvPr>
          <p:cNvPicPr>
            <a:picLocks noChangeAspect="1"/>
          </p:cNvPicPr>
          <p:nvPr/>
        </p:nvPicPr>
        <p:blipFill>
          <a:blip r:embed="rId4"/>
          <a:stretch>
            <a:fillRect/>
          </a:stretch>
        </p:blipFill>
        <p:spPr>
          <a:xfrm>
            <a:off x="5656249" y="2331500"/>
            <a:ext cx="5105400" cy="2874300"/>
          </a:xfrm>
          <a:prstGeom prst="rect">
            <a:avLst/>
          </a:prstGeom>
        </p:spPr>
      </p:pic>
    </p:spTree>
    <p:extLst>
      <p:ext uri="{BB962C8B-B14F-4D97-AF65-F5344CB8AC3E}">
        <p14:creationId xmlns:p14="http://schemas.microsoft.com/office/powerpoint/2010/main" val="199596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Research protocol — assessment timeline</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Instruments by domain across the 6- to 12-month GPM-A program</a:t>
            </a:r>
          </a:p>
        </p:txBody>
      </p:sp>
      <p:sp>
        <p:nvSpPr>
          <p:cNvPr id="5" name="Rectangle 4"/>
          <p:cNvSpPr/>
          <p:nvPr/>
        </p:nvSpPr>
        <p:spPr>
          <a:xfrm>
            <a:off x="1143000" y="1854200"/>
            <a:ext cx="10160000" cy="508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Oval 5"/>
          <p:cNvSpPr/>
          <p:nvPr/>
        </p:nvSpPr>
        <p:spPr>
          <a:xfrm>
            <a:off x="965200" y="1701800"/>
            <a:ext cx="355600" cy="355600"/>
          </a:xfrm>
          <a:prstGeom prst="ellipse">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381000" y="2133600"/>
            <a:ext cx="1524000" cy="369332"/>
          </a:xfrm>
          <a:prstGeom prst="rect">
            <a:avLst/>
          </a:prstGeom>
          <a:noFill/>
        </p:spPr>
        <p:txBody>
          <a:bodyPr wrap="square" lIns="0" tIns="0" rIns="0" bIns="0" anchor="t">
            <a:spAutoFit/>
          </a:bodyPr>
          <a:lstStyle/>
          <a:p>
            <a:pPr algn="ctr"/>
            <a:r>
              <a:rPr lang="en-US" sz="1200" b="1" i="0" noProof="1">
                <a:solidFill>
                  <a:srgbClr val="480C32"/>
                </a:solidFill>
                <a:latin typeface="Calibri"/>
              </a:rPr>
              <a:t>M0
Admission</a:t>
            </a:r>
          </a:p>
        </p:txBody>
      </p:sp>
      <p:sp>
        <p:nvSpPr>
          <p:cNvPr id="8" name="Oval 7"/>
          <p:cNvSpPr/>
          <p:nvPr/>
        </p:nvSpPr>
        <p:spPr>
          <a:xfrm>
            <a:off x="3505200" y="1701800"/>
            <a:ext cx="355600" cy="355600"/>
          </a:xfrm>
          <a:prstGeom prst="ellipse">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9" name="TextBox 8"/>
          <p:cNvSpPr txBox="1"/>
          <p:nvPr/>
        </p:nvSpPr>
        <p:spPr>
          <a:xfrm>
            <a:off x="2921000" y="2133600"/>
            <a:ext cx="1524000" cy="184666"/>
          </a:xfrm>
          <a:prstGeom prst="rect">
            <a:avLst/>
          </a:prstGeom>
          <a:noFill/>
        </p:spPr>
        <p:txBody>
          <a:bodyPr wrap="square" lIns="0" tIns="0" rIns="0" bIns="0" anchor="t">
            <a:spAutoFit/>
          </a:bodyPr>
          <a:lstStyle/>
          <a:p>
            <a:pPr algn="ctr"/>
            <a:r>
              <a:rPr lang="en-US" sz="1200" b="1" i="0" noProof="1">
                <a:solidFill>
                  <a:srgbClr val="480C32"/>
                </a:solidFill>
                <a:latin typeface="Calibri"/>
              </a:rPr>
              <a:t>M3</a:t>
            </a:r>
          </a:p>
        </p:txBody>
      </p:sp>
      <p:sp>
        <p:nvSpPr>
          <p:cNvPr id="10" name="Oval 9"/>
          <p:cNvSpPr/>
          <p:nvPr/>
        </p:nvSpPr>
        <p:spPr>
          <a:xfrm>
            <a:off x="6045200" y="1701800"/>
            <a:ext cx="355600" cy="355600"/>
          </a:xfrm>
          <a:prstGeom prst="ellipse">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5461000" y="2133600"/>
            <a:ext cx="1524000" cy="184666"/>
          </a:xfrm>
          <a:prstGeom prst="rect">
            <a:avLst/>
          </a:prstGeom>
          <a:noFill/>
        </p:spPr>
        <p:txBody>
          <a:bodyPr wrap="square" lIns="0" tIns="0" rIns="0" bIns="0" anchor="t">
            <a:spAutoFit/>
          </a:bodyPr>
          <a:lstStyle/>
          <a:p>
            <a:pPr algn="ctr"/>
            <a:r>
              <a:rPr lang="en-US" sz="1200" b="1" i="0" noProof="1">
                <a:solidFill>
                  <a:srgbClr val="480C32"/>
                </a:solidFill>
                <a:latin typeface="Calibri"/>
              </a:rPr>
              <a:t>M6</a:t>
            </a:r>
          </a:p>
        </p:txBody>
      </p:sp>
      <p:sp>
        <p:nvSpPr>
          <p:cNvPr id="12" name="Oval 11"/>
          <p:cNvSpPr/>
          <p:nvPr/>
        </p:nvSpPr>
        <p:spPr>
          <a:xfrm>
            <a:off x="7734300" y="1701800"/>
            <a:ext cx="355600" cy="355600"/>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3" name="TextBox 12"/>
          <p:cNvSpPr txBox="1"/>
          <p:nvPr/>
        </p:nvSpPr>
        <p:spPr>
          <a:xfrm>
            <a:off x="7150100" y="2133600"/>
            <a:ext cx="1524000" cy="184666"/>
          </a:xfrm>
          <a:prstGeom prst="rect">
            <a:avLst/>
          </a:prstGeom>
          <a:noFill/>
        </p:spPr>
        <p:txBody>
          <a:bodyPr wrap="square" lIns="0" tIns="0" rIns="0" bIns="0" anchor="t">
            <a:spAutoFit/>
          </a:bodyPr>
          <a:lstStyle/>
          <a:p>
            <a:pPr algn="ctr"/>
            <a:r>
              <a:rPr lang="en-US" sz="1200" b="1" i="0" noProof="1">
                <a:solidFill>
                  <a:srgbClr val="480C32"/>
                </a:solidFill>
                <a:latin typeface="Calibri"/>
              </a:rPr>
              <a:t>M8</a:t>
            </a:r>
          </a:p>
        </p:txBody>
      </p:sp>
      <p:sp>
        <p:nvSpPr>
          <p:cNvPr id="14" name="Oval 13"/>
          <p:cNvSpPr/>
          <p:nvPr/>
        </p:nvSpPr>
        <p:spPr>
          <a:xfrm>
            <a:off x="11125200" y="1701800"/>
            <a:ext cx="355600" cy="355600"/>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TextBox 14"/>
          <p:cNvSpPr txBox="1"/>
          <p:nvPr/>
        </p:nvSpPr>
        <p:spPr>
          <a:xfrm>
            <a:off x="10541000" y="2133600"/>
            <a:ext cx="1524000" cy="369332"/>
          </a:xfrm>
          <a:prstGeom prst="rect">
            <a:avLst/>
          </a:prstGeom>
          <a:noFill/>
        </p:spPr>
        <p:txBody>
          <a:bodyPr wrap="square" lIns="0" tIns="0" rIns="0" bIns="0" anchor="t">
            <a:spAutoFit/>
          </a:bodyPr>
          <a:lstStyle/>
          <a:p>
            <a:pPr algn="ctr"/>
            <a:r>
              <a:rPr lang="en-US" sz="1200" b="1" i="0" noProof="1">
                <a:solidFill>
                  <a:srgbClr val="480C32"/>
                </a:solidFill>
                <a:latin typeface="Calibri"/>
              </a:rPr>
              <a:t>M12
Discharge</a:t>
            </a:r>
          </a:p>
        </p:txBody>
      </p:sp>
      <p:sp>
        <p:nvSpPr>
          <p:cNvPr id="16" name="TextBox 15"/>
          <p:cNvSpPr txBox="1"/>
          <p:nvPr/>
        </p:nvSpPr>
        <p:spPr>
          <a:xfrm>
            <a:off x="508000" y="2603500"/>
            <a:ext cx="11176000" cy="215444"/>
          </a:xfrm>
          <a:prstGeom prst="rect">
            <a:avLst/>
          </a:prstGeom>
          <a:noFill/>
        </p:spPr>
        <p:txBody>
          <a:bodyPr wrap="square" lIns="0" tIns="0" rIns="0" bIns="0" anchor="t">
            <a:spAutoFit/>
          </a:bodyPr>
          <a:lstStyle/>
          <a:p>
            <a:pPr algn="ctr"/>
            <a:r>
              <a:rPr lang="en-US" sz="1400" b="0" i="1" noProof="1">
                <a:solidFill>
                  <a:srgbClr val="6B7785"/>
                </a:solidFill>
                <a:latin typeface="Calibri"/>
              </a:rPr>
              <a:t>Weekly  ·  Monthly (M1–M9)  ·  Quarterly checkpoints (M3, M6, M8)  ·  Full battery at M0 &amp; M10</a:t>
            </a:r>
          </a:p>
        </p:txBody>
      </p:sp>
      <p:sp>
        <p:nvSpPr>
          <p:cNvPr id="17" name="Rectangle 16"/>
          <p:cNvSpPr/>
          <p:nvPr/>
        </p:nvSpPr>
        <p:spPr>
          <a:xfrm>
            <a:off x="508000" y="3086100"/>
            <a:ext cx="76200" cy="330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18" name="TextBox 17"/>
          <p:cNvSpPr txBox="1"/>
          <p:nvPr/>
        </p:nvSpPr>
        <p:spPr>
          <a:xfrm>
            <a:off x="711200" y="3060700"/>
            <a:ext cx="3175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Diagnoses and personality functioning</a:t>
            </a:r>
          </a:p>
        </p:txBody>
      </p:sp>
      <p:sp>
        <p:nvSpPr>
          <p:cNvPr id="19" name="TextBox 18"/>
          <p:cNvSpPr txBox="1"/>
          <p:nvPr/>
        </p:nvSpPr>
        <p:spPr>
          <a:xfrm>
            <a:off x="3937000" y="3098800"/>
            <a:ext cx="7747000" cy="254000"/>
          </a:xfrm>
          <a:prstGeom prst="rect">
            <a:avLst/>
          </a:prstGeom>
          <a:noFill/>
        </p:spPr>
        <p:txBody>
          <a:bodyPr wrap="square" lIns="0" tIns="0" rIns="0" bIns="0" anchor="t">
            <a:spAutoFit/>
          </a:bodyPr>
          <a:lstStyle/>
          <a:p>
            <a:pPr algn="l"/>
            <a:r>
              <a:rPr lang="en-US" sz="1400" b="0" i="0" noProof="1">
                <a:solidFill>
                  <a:srgbClr val="334455"/>
                </a:solidFill>
                <a:latin typeface="Calibri"/>
              </a:rPr>
              <a:t>CI-BPD  ·  LPFS-BF 2.0</a:t>
            </a:r>
          </a:p>
        </p:txBody>
      </p:sp>
      <p:sp>
        <p:nvSpPr>
          <p:cNvPr id="20" name="Rectangle 19"/>
          <p:cNvSpPr/>
          <p:nvPr/>
        </p:nvSpPr>
        <p:spPr>
          <a:xfrm>
            <a:off x="508000" y="3949700"/>
            <a:ext cx="76200" cy="330200"/>
          </a:xfrm>
          <a:prstGeom prst="rect">
            <a:avLst/>
          </a:prstGeom>
          <a:solidFill>
            <a:srgbClr val="3344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21" name="TextBox 20"/>
          <p:cNvSpPr txBox="1"/>
          <p:nvPr/>
        </p:nvSpPr>
        <p:spPr>
          <a:xfrm>
            <a:off x="711200" y="3924300"/>
            <a:ext cx="3175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Trauma / eating / medical</a:t>
            </a:r>
          </a:p>
        </p:txBody>
      </p:sp>
      <p:sp>
        <p:nvSpPr>
          <p:cNvPr id="22" name="TextBox 21"/>
          <p:cNvSpPr txBox="1"/>
          <p:nvPr/>
        </p:nvSpPr>
        <p:spPr>
          <a:xfrm>
            <a:off x="3937000" y="3962400"/>
            <a:ext cx="7747000" cy="254000"/>
          </a:xfrm>
          <a:prstGeom prst="rect">
            <a:avLst/>
          </a:prstGeom>
          <a:noFill/>
        </p:spPr>
        <p:txBody>
          <a:bodyPr wrap="square" lIns="0" tIns="0" rIns="0" bIns="0" anchor="t">
            <a:spAutoFit/>
          </a:bodyPr>
          <a:lstStyle/>
          <a:p>
            <a:r>
              <a:rPr lang="en-US" sz="1400" b="0" i="0" noProof="1">
                <a:solidFill>
                  <a:srgbClr val="334455"/>
                </a:solidFill>
                <a:latin typeface="Calibri"/>
              </a:rPr>
              <a:t>QUESI-CTQ  ·  EAT-26  </a:t>
            </a:r>
            <a:r>
              <a:rPr lang="en-US" sz="1400" noProof="1">
                <a:solidFill>
                  <a:srgbClr val="334455"/>
                </a:solidFill>
                <a:latin typeface="Calibri"/>
              </a:rPr>
              <a:t>· Medical Questionnaire (admission &amp; discharge)</a:t>
            </a:r>
            <a:endParaRPr lang="en-US" sz="1400" b="0" i="0" noProof="1">
              <a:solidFill>
                <a:srgbClr val="334455"/>
              </a:solidFill>
              <a:latin typeface="Calibri"/>
            </a:endParaRPr>
          </a:p>
        </p:txBody>
      </p:sp>
      <p:sp>
        <p:nvSpPr>
          <p:cNvPr id="23" name="Rectangle 22"/>
          <p:cNvSpPr/>
          <p:nvPr/>
        </p:nvSpPr>
        <p:spPr>
          <a:xfrm>
            <a:off x="508000" y="4813300"/>
            <a:ext cx="76200" cy="330200"/>
          </a:xfrm>
          <a:prstGeom prst="rect">
            <a:avLst/>
          </a:prstGeom>
          <a:solidFill>
            <a:srgbClr val="A34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24" name="TextBox 23"/>
          <p:cNvSpPr txBox="1"/>
          <p:nvPr/>
        </p:nvSpPr>
        <p:spPr>
          <a:xfrm>
            <a:off x="711200" y="4787900"/>
            <a:ext cx="3175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General psychopathology</a:t>
            </a:r>
          </a:p>
        </p:txBody>
      </p:sp>
      <p:sp>
        <p:nvSpPr>
          <p:cNvPr id="25" name="TextBox 24"/>
          <p:cNvSpPr txBox="1"/>
          <p:nvPr/>
        </p:nvSpPr>
        <p:spPr>
          <a:xfrm>
            <a:off x="3937000" y="4826000"/>
            <a:ext cx="7747000" cy="254000"/>
          </a:xfrm>
          <a:prstGeom prst="rect">
            <a:avLst/>
          </a:prstGeom>
          <a:noFill/>
        </p:spPr>
        <p:txBody>
          <a:bodyPr wrap="square" lIns="0" tIns="0" rIns="0" bIns="0" anchor="t">
            <a:spAutoFit/>
          </a:bodyPr>
          <a:lstStyle/>
          <a:p>
            <a:pPr algn="l"/>
            <a:r>
              <a:rPr lang="en-US" sz="1400" b="0" i="0" noProof="1">
                <a:solidFill>
                  <a:srgbClr val="334455"/>
                </a:solidFill>
                <a:latin typeface="Calibri"/>
              </a:rPr>
              <a:t>CBCL/6-18</a:t>
            </a:r>
          </a:p>
        </p:txBody>
      </p:sp>
      <p:sp>
        <p:nvSpPr>
          <p:cNvPr id="26" name="Rectangle 25"/>
          <p:cNvSpPr/>
          <p:nvPr/>
        </p:nvSpPr>
        <p:spPr>
          <a:xfrm>
            <a:off x="508000" y="5676900"/>
            <a:ext cx="76200" cy="330200"/>
          </a:xfrm>
          <a:prstGeom prst="rect">
            <a:avLst/>
          </a:prstGeom>
          <a:solidFill>
            <a:srgbClr val="6B77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27" name="TextBox 26"/>
          <p:cNvSpPr txBox="1"/>
          <p:nvPr/>
        </p:nvSpPr>
        <p:spPr>
          <a:xfrm>
            <a:off x="711200" y="5651500"/>
            <a:ext cx="3175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SES / functioning / quality of life</a:t>
            </a:r>
          </a:p>
        </p:txBody>
      </p:sp>
      <p:sp>
        <p:nvSpPr>
          <p:cNvPr id="28" name="TextBox 27"/>
          <p:cNvSpPr txBox="1"/>
          <p:nvPr/>
        </p:nvSpPr>
        <p:spPr>
          <a:xfrm>
            <a:off x="3937000" y="5689600"/>
            <a:ext cx="7747000" cy="254000"/>
          </a:xfrm>
          <a:prstGeom prst="rect">
            <a:avLst/>
          </a:prstGeom>
          <a:noFill/>
        </p:spPr>
        <p:txBody>
          <a:bodyPr wrap="square" lIns="0" tIns="0" rIns="0" bIns="0" anchor="t">
            <a:spAutoFit/>
          </a:bodyPr>
          <a:lstStyle/>
          <a:p>
            <a:pPr algn="l"/>
            <a:r>
              <a:rPr lang="en-US" sz="1400" b="0" i="0" noProof="1">
                <a:solidFill>
                  <a:srgbClr val="334455"/>
                </a:solidFill>
                <a:latin typeface="Calibri"/>
              </a:rPr>
              <a:t>SES  ·  WSAS (monthly)  ·  CGI  ·  YQOL-R</a:t>
            </a:r>
          </a:p>
        </p:txBody>
      </p:sp>
      <p:sp>
        <p:nvSpPr>
          <p:cNvPr id="29" name="Rectangle 28"/>
          <p:cNvSpPr/>
          <p:nvPr/>
        </p:nvSpPr>
        <p:spPr>
          <a:xfrm>
            <a:off x="508000" y="6108700"/>
            <a:ext cx="76200" cy="330200"/>
          </a:xfrm>
          <a:prstGeom prst="rect">
            <a:avLst/>
          </a:prstGeom>
          <a:solidFill>
            <a:srgbClr val="4A5A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30" name="TextBox 29"/>
          <p:cNvSpPr txBox="1"/>
          <p:nvPr/>
        </p:nvSpPr>
        <p:spPr>
          <a:xfrm>
            <a:off x="711200" y="6083300"/>
            <a:ext cx="3175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Therapist-patient / alliance / stigma</a:t>
            </a:r>
          </a:p>
        </p:txBody>
      </p:sp>
      <p:sp>
        <p:nvSpPr>
          <p:cNvPr id="31" name="TextBox 30"/>
          <p:cNvSpPr txBox="1"/>
          <p:nvPr/>
        </p:nvSpPr>
        <p:spPr>
          <a:xfrm>
            <a:off x="3937000" y="6121400"/>
            <a:ext cx="7747000" cy="215444"/>
          </a:xfrm>
          <a:prstGeom prst="rect">
            <a:avLst/>
          </a:prstGeom>
          <a:noFill/>
        </p:spPr>
        <p:txBody>
          <a:bodyPr wrap="square" lIns="0" tIns="0" rIns="0" bIns="0" anchor="t">
            <a:spAutoFit/>
          </a:bodyPr>
          <a:lstStyle/>
          <a:p>
            <a:pPr algn="l"/>
            <a:r>
              <a:rPr lang="en-US" sz="1400" b="0" i="0" noProof="1">
                <a:solidFill>
                  <a:srgbClr val="334455"/>
                </a:solidFill>
                <a:latin typeface="Calibri"/>
              </a:rPr>
              <a:t>GPM Principles  ·  WAI-SR  ·  GPM-AS  ·  Attitudes toward BPD  ·  Acceptability/Feasibility</a:t>
            </a:r>
          </a:p>
        </p:txBody>
      </p:sp>
      <p:sp>
        <p:nvSpPr>
          <p:cNvPr id="36" name="Footer"/>
          <p:cNvSpPr txBox="1"/>
          <p:nvPr/>
        </p:nvSpPr>
        <p:spPr>
          <a:xfrm>
            <a:off x="9859386" y="6415592"/>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21  /  33</a:t>
            </a:r>
          </a:p>
        </p:txBody>
      </p:sp>
      <p:sp>
        <p:nvSpPr>
          <p:cNvPr id="37" name="Oval 36">
            <a:extLst>
              <a:ext uri="{FF2B5EF4-FFF2-40B4-BE49-F238E27FC236}">
                <a16:creationId xmlns:a16="http://schemas.microsoft.com/office/drawing/2014/main" id="{570D2808-78C5-C8A8-8614-FD4D999BD151}"/>
              </a:ext>
            </a:extLst>
          </p:cNvPr>
          <p:cNvSpPr/>
          <p:nvPr/>
        </p:nvSpPr>
        <p:spPr>
          <a:xfrm>
            <a:off x="9436100" y="1701800"/>
            <a:ext cx="355600" cy="355600"/>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8" name="TextBox 37">
            <a:extLst>
              <a:ext uri="{FF2B5EF4-FFF2-40B4-BE49-F238E27FC236}">
                <a16:creationId xmlns:a16="http://schemas.microsoft.com/office/drawing/2014/main" id="{D8E4386A-18A2-2B5B-80F6-A0B35C44F07D}"/>
              </a:ext>
            </a:extLst>
          </p:cNvPr>
          <p:cNvSpPr txBox="1"/>
          <p:nvPr/>
        </p:nvSpPr>
        <p:spPr>
          <a:xfrm>
            <a:off x="8851900" y="2133600"/>
            <a:ext cx="1524000" cy="184666"/>
          </a:xfrm>
          <a:prstGeom prst="rect">
            <a:avLst/>
          </a:prstGeom>
          <a:noFill/>
        </p:spPr>
        <p:txBody>
          <a:bodyPr wrap="square" lIns="0" tIns="0" rIns="0" bIns="0" anchor="t">
            <a:spAutoFit/>
          </a:bodyPr>
          <a:lstStyle/>
          <a:p>
            <a:pPr algn="ctr"/>
            <a:r>
              <a:rPr lang="en-US" sz="1200" b="1" i="0" noProof="1">
                <a:solidFill>
                  <a:srgbClr val="480C32"/>
                </a:solidFill>
                <a:latin typeface="Calibri"/>
              </a:rPr>
              <a:t>M10</a:t>
            </a:r>
          </a:p>
        </p:txBody>
      </p:sp>
      <p:sp>
        <p:nvSpPr>
          <p:cNvPr id="35" name="Rectangle 34">
            <a:extLst>
              <a:ext uri="{FF2B5EF4-FFF2-40B4-BE49-F238E27FC236}">
                <a16:creationId xmlns:a16="http://schemas.microsoft.com/office/drawing/2014/main" id="{F35EAAA2-6382-5B42-BFD3-267C0E50480C}"/>
              </a:ext>
            </a:extLst>
          </p:cNvPr>
          <p:cNvSpPr/>
          <p:nvPr/>
        </p:nvSpPr>
        <p:spPr>
          <a:xfrm>
            <a:off x="508000" y="5245100"/>
            <a:ext cx="76200" cy="330200"/>
          </a:xfrm>
          <a:prstGeom prst="rect">
            <a:avLst/>
          </a:prstGeom>
          <a:solidFill>
            <a:srgbClr val="480C32"/>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39" name="TextBox 38">
            <a:extLst>
              <a:ext uri="{FF2B5EF4-FFF2-40B4-BE49-F238E27FC236}">
                <a16:creationId xmlns:a16="http://schemas.microsoft.com/office/drawing/2014/main" id="{E9FE87B8-F207-6543-AC1D-E048F1100093}"/>
              </a:ext>
            </a:extLst>
          </p:cNvPr>
          <p:cNvSpPr txBox="1"/>
          <p:nvPr/>
        </p:nvSpPr>
        <p:spPr>
          <a:xfrm>
            <a:off x="711200" y="5219700"/>
            <a:ext cx="3175000" cy="304800"/>
          </a:xfrm>
          <a:prstGeom prst="rect">
            <a:avLst/>
          </a:prstGeom>
          <a:noFill/>
        </p:spPr>
        <p:txBody>
          <a:bodyPr vertOverflow="overflow" vert="horz" wrap="square" lIns="0" tIns="0" rIns="0" bIns="0" rtlCol="0" anchor="t">
            <a:noAutofit/>
          </a:bodyPr>
          <a:lstStyle/>
          <a:p>
            <a:pPr algn="l"/>
            <a:r>
              <a:rPr lang="en-US" sz="1400" b="1" i="0" noProof="1">
                <a:solidFill>
                  <a:srgbClr val="480C32"/>
                </a:solidFill>
                <a:latin typeface="Calibri"/>
              </a:rPr>
              <a:t>Suicidality / self-harm</a:t>
            </a:r>
          </a:p>
        </p:txBody>
      </p:sp>
      <p:sp>
        <p:nvSpPr>
          <p:cNvPr id="40" name="TextBox 39">
            <a:extLst>
              <a:ext uri="{FF2B5EF4-FFF2-40B4-BE49-F238E27FC236}">
                <a16:creationId xmlns:a16="http://schemas.microsoft.com/office/drawing/2014/main" id="{5FBEF3F8-C2D7-7646-9D29-ECE78DDF3390}"/>
              </a:ext>
            </a:extLst>
          </p:cNvPr>
          <p:cNvSpPr txBox="1"/>
          <p:nvPr/>
        </p:nvSpPr>
        <p:spPr>
          <a:xfrm>
            <a:off x="3937000" y="5257800"/>
            <a:ext cx="7747000" cy="254000"/>
          </a:xfrm>
          <a:prstGeom prst="rect">
            <a:avLst/>
          </a:prstGeom>
          <a:noFill/>
        </p:spPr>
        <p:txBody>
          <a:bodyPr vertOverflow="overflow" vert="horz" wrap="square" lIns="0" tIns="0" rIns="0" bIns="0" rtlCol="0" anchor="t">
            <a:noAutofit/>
          </a:bodyPr>
          <a:lstStyle/>
          <a:p>
            <a:pPr algn="l"/>
            <a:r>
              <a:rPr lang="en-US" sz="1400" b="0" i="0" noProof="1">
                <a:solidFill>
                  <a:srgbClr val="334455"/>
                </a:solidFill>
                <a:latin typeface="Calibri"/>
              </a:rPr>
              <a:t>C-SSRS  ·  DSHI-9  ·  RSS</a:t>
            </a:r>
          </a:p>
        </p:txBody>
      </p:sp>
      <p:sp>
        <p:nvSpPr>
          <p:cNvPr id="41" name="Rectangle 40">
            <a:extLst>
              <a:ext uri="{FF2B5EF4-FFF2-40B4-BE49-F238E27FC236}">
                <a16:creationId xmlns:a16="http://schemas.microsoft.com/office/drawing/2014/main" id="{EA60D2DD-6AE7-5740-9596-FE744F5BC739}"/>
              </a:ext>
            </a:extLst>
          </p:cNvPr>
          <p:cNvSpPr/>
          <p:nvPr/>
        </p:nvSpPr>
        <p:spPr>
          <a:xfrm>
            <a:off x="508000" y="3517900"/>
            <a:ext cx="76200" cy="330200"/>
          </a:xfrm>
          <a:prstGeom prst="rect">
            <a:avLst/>
          </a:prstGeom>
          <a:solidFill>
            <a:srgbClr val="480C32"/>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42" name="TextBox 41">
            <a:extLst>
              <a:ext uri="{FF2B5EF4-FFF2-40B4-BE49-F238E27FC236}">
                <a16:creationId xmlns:a16="http://schemas.microsoft.com/office/drawing/2014/main" id="{381BE456-F042-C44D-A878-D197DA9CD9A7}"/>
              </a:ext>
            </a:extLst>
          </p:cNvPr>
          <p:cNvSpPr txBox="1"/>
          <p:nvPr/>
        </p:nvSpPr>
        <p:spPr>
          <a:xfrm>
            <a:off x="711200" y="3492500"/>
            <a:ext cx="3175000" cy="304800"/>
          </a:xfrm>
          <a:prstGeom prst="rect">
            <a:avLst/>
          </a:prstGeom>
          <a:noFill/>
        </p:spPr>
        <p:txBody>
          <a:bodyPr vertOverflow="overflow" vert="horz" wrap="square" lIns="0" tIns="0" rIns="0" bIns="0" rtlCol="0" anchor="t">
            <a:noAutofit/>
          </a:bodyPr>
          <a:lstStyle/>
          <a:p>
            <a:pPr algn="l"/>
            <a:r>
              <a:rPr lang="en-US" sz="1400" b="1" i="0" noProof="1">
                <a:solidFill>
                  <a:srgbClr val="480C32"/>
                </a:solidFill>
                <a:latin typeface="Calibri"/>
              </a:rPr>
              <a:t>Repeated assessment</a:t>
            </a:r>
          </a:p>
        </p:txBody>
      </p:sp>
      <p:sp>
        <p:nvSpPr>
          <p:cNvPr id="43" name="TextBox 42">
            <a:extLst>
              <a:ext uri="{FF2B5EF4-FFF2-40B4-BE49-F238E27FC236}">
                <a16:creationId xmlns:a16="http://schemas.microsoft.com/office/drawing/2014/main" id="{563BFCA6-625A-3342-8675-686142F43129}"/>
              </a:ext>
            </a:extLst>
          </p:cNvPr>
          <p:cNvSpPr txBox="1"/>
          <p:nvPr/>
        </p:nvSpPr>
        <p:spPr>
          <a:xfrm>
            <a:off x="3937000" y="3530600"/>
            <a:ext cx="7747000" cy="254000"/>
          </a:xfrm>
          <a:prstGeom prst="rect">
            <a:avLst/>
          </a:prstGeom>
          <a:noFill/>
        </p:spPr>
        <p:txBody>
          <a:bodyPr vertOverflow="overflow" vert="horz" wrap="square" lIns="0" tIns="0" rIns="0" bIns="0" rtlCol="0" anchor="t">
            <a:noAutofit/>
          </a:bodyPr>
          <a:lstStyle/>
          <a:p>
            <a:pPr algn="l"/>
            <a:r>
              <a:rPr lang="en-US" sz="1400" b="0" i="0" noProof="1">
                <a:solidFill>
                  <a:srgbClr val="334455"/>
                </a:solidFill>
                <a:latin typeface="Calibri"/>
              </a:rPr>
              <a:t>BSL-23 Main &amp; Supplement (monthly)  ·  BPFS-C (quarterly)  ·  ZAN-BPD lability 1-item (weekly)</a:t>
            </a:r>
          </a:p>
        </p:txBody>
      </p:sp>
      <p:sp>
        <p:nvSpPr>
          <p:cNvPr id="44" name="Rectangle 43">
            <a:extLst>
              <a:ext uri="{FF2B5EF4-FFF2-40B4-BE49-F238E27FC236}">
                <a16:creationId xmlns:a16="http://schemas.microsoft.com/office/drawing/2014/main" id="{5DEACF91-A221-174E-9DB1-5E6FE21B9651}"/>
              </a:ext>
            </a:extLst>
          </p:cNvPr>
          <p:cNvSpPr/>
          <p:nvPr/>
        </p:nvSpPr>
        <p:spPr>
          <a:xfrm>
            <a:off x="508000" y="4381500"/>
            <a:ext cx="76200" cy="330200"/>
          </a:xfrm>
          <a:prstGeom prst="rect">
            <a:avLst/>
          </a:prstGeom>
          <a:solidFill>
            <a:srgbClr val="480C32"/>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45" name="TextBox 44">
            <a:extLst>
              <a:ext uri="{FF2B5EF4-FFF2-40B4-BE49-F238E27FC236}">
                <a16:creationId xmlns:a16="http://schemas.microsoft.com/office/drawing/2014/main" id="{A40C1F8D-472F-7E4E-B72C-BB8ED2388BFC}"/>
              </a:ext>
            </a:extLst>
          </p:cNvPr>
          <p:cNvSpPr txBox="1"/>
          <p:nvPr/>
        </p:nvSpPr>
        <p:spPr>
          <a:xfrm>
            <a:off x="711200" y="4356100"/>
            <a:ext cx="3175000" cy="304800"/>
          </a:xfrm>
          <a:prstGeom prst="rect">
            <a:avLst/>
          </a:prstGeom>
          <a:noFill/>
        </p:spPr>
        <p:txBody>
          <a:bodyPr vertOverflow="overflow" vert="horz" wrap="square" lIns="0" tIns="0" rIns="0" bIns="0" rtlCol="0" anchor="t">
            <a:noAutofit/>
          </a:bodyPr>
          <a:lstStyle/>
          <a:p>
            <a:pPr algn="l"/>
            <a:r>
              <a:rPr lang="en-US" sz="1400" b="1" i="0" noProof="1">
                <a:solidFill>
                  <a:srgbClr val="480C32"/>
                </a:solidFill>
                <a:latin typeface="Calibri"/>
              </a:rPr>
              <a:t>Emotional regulation / dissociation</a:t>
            </a:r>
          </a:p>
        </p:txBody>
      </p:sp>
      <p:sp>
        <p:nvSpPr>
          <p:cNvPr id="46" name="TextBox 45">
            <a:extLst>
              <a:ext uri="{FF2B5EF4-FFF2-40B4-BE49-F238E27FC236}">
                <a16:creationId xmlns:a16="http://schemas.microsoft.com/office/drawing/2014/main" id="{4E1161E7-4E7E-174D-9E69-0D5C73AA039A}"/>
              </a:ext>
            </a:extLst>
          </p:cNvPr>
          <p:cNvSpPr txBox="1"/>
          <p:nvPr/>
        </p:nvSpPr>
        <p:spPr>
          <a:xfrm>
            <a:off x="3937000" y="4394200"/>
            <a:ext cx="7747000" cy="254000"/>
          </a:xfrm>
          <a:prstGeom prst="rect">
            <a:avLst/>
          </a:prstGeom>
          <a:noFill/>
        </p:spPr>
        <p:txBody>
          <a:bodyPr vertOverflow="overflow" vert="horz" wrap="square" lIns="0" tIns="0" rIns="0" bIns="0" rtlCol="0" anchor="t">
            <a:noAutofit/>
          </a:bodyPr>
          <a:lstStyle/>
          <a:p>
            <a:pPr algn="l"/>
            <a:r>
              <a:rPr lang="en-US" sz="1400" b="0" i="0" noProof="1">
                <a:solidFill>
                  <a:srgbClr val="334455"/>
                </a:solidFill>
                <a:latin typeface="Calibri"/>
              </a:rPr>
              <a:t>DERS-16  ·  DES</a:t>
            </a:r>
          </a:p>
        </p:txBody>
      </p:sp>
    </p:spTree>
    <p:extLst>
      <p:ext uri="{BB962C8B-B14F-4D97-AF65-F5344CB8AC3E}">
        <p14:creationId xmlns:p14="http://schemas.microsoft.com/office/powerpoint/2010/main" val="190020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jpeg"/>
          <p:cNvPicPr>
            <a:picLocks noChangeAspect="1"/>
          </p:cNvPicPr>
          <p:nvPr/>
        </p:nvPicPr>
        <p:blipFill>
          <a:blip r:embed="rId3"/>
          <a:stretch>
            <a:fillRect/>
          </a:stretch>
        </p:blipFill>
        <p:spPr>
          <a:xfrm>
            <a:off x="0" y="0"/>
            <a:ext cx="12192000" cy="6858000"/>
          </a:xfrm>
          <a:prstGeom prst="rect">
            <a:avLst/>
          </a:prstGeom>
        </p:spPr>
      </p:pic>
      <p:sp>
        <p:nvSpPr>
          <p:cNvPr id="3" name="CaptionCard"/>
          <p:cNvSpPr/>
          <p:nvPr/>
        </p:nvSpPr>
        <p:spPr>
          <a:xfrm>
            <a:off x="508000" y="5334000"/>
            <a:ext cx="4064000" cy="1016000"/>
          </a:xfrm>
          <a:prstGeom prst="roundRect">
            <a:avLst>
              <a:gd name="adj" fmla="val 8000"/>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CaptionAccent"/>
          <p:cNvSpPr/>
          <p:nvPr/>
        </p:nvSpPr>
        <p:spPr>
          <a:xfrm>
            <a:off x="508000" y="5334000"/>
            <a:ext cx="76200" cy="1016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SectionTitle"/>
          <p:cNvSpPr txBox="1"/>
          <p:nvPr/>
        </p:nvSpPr>
        <p:spPr>
          <a:xfrm>
            <a:off x="787400" y="5334000"/>
            <a:ext cx="3632200" cy="1016000"/>
          </a:xfrm>
          <a:prstGeom prst="rect">
            <a:avLst/>
          </a:prstGeom>
          <a:noFill/>
        </p:spPr>
        <p:txBody>
          <a:bodyPr wrap="square" lIns="0" tIns="0" rIns="0" bIns="0" anchor="ctr">
            <a:spAutoFit/>
          </a:bodyPr>
          <a:lstStyle/>
          <a:p>
            <a:pPr algn="l"/>
            <a:r>
              <a:rPr lang="en-US" sz="3400" b="1" i="0" noProof="1">
                <a:solidFill>
                  <a:srgbClr val="FFFFFF"/>
                </a:solidFill>
                <a:latin typeface="Calibri"/>
              </a:rPr>
              <a:t>Challenges</a:t>
            </a:r>
          </a:p>
        </p:txBody>
      </p:sp>
      <p:sp>
        <p:nvSpPr>
          <p:cNvPr id="6" name="LandmarkName"/>
          <p:cNvSpPr txBox="1"/>
          <p:nvPr/>
        </p:nvSpPr>
        <p:spPr>
          <a:xfrm>
            <a:off x="7620000" y="6502400"/>
            <a:ext cx="4318000" cy="254000"/>
          </a:xfrm>
          <a:prstGeom prst="rect">
            <a:avLst/>
          </a:prstGeom>
          <a:noFill/>
        </p:spPr>
        <p:txBody>
          <a:bodyPr wrap="square" lIns="0" tIns="0" rIns="0" bIns="0" anchor="t">
            <a:spAutoFit/>
          </a:bodyPr>
          <a:lstStyle/>
          <a:p>
            <a:pPr algn="r"/>
            <a:r>
              <a:rPr lang="en-US" sz="1000" b="0" i="1" noProof="1">
                <a:solidFill>
                  <a:srgbClr val="FFFFFF"/>
                </a:solidFill>
                <a:latin typeface="Calibri"/>
              </a:rPr>
              <a:t>Paulista Avenue  ·  São Paulo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6FE59B-E5BD-5944-9892-9E6A46057056}"/>
              </a:ext>
            </a:extLst>
          </p:cNvPr>
          <p:cNvSpPr/>
          <p:nvPr/>
        </p:nvSpPr>
        <p:spPr>
          <a:xfrm>
            <a:off x="508000" y="406400"/>
            <a:ext cx="76200" cy="685800"/>
          </a:xfrm>
          <a:prstGeom prst="rect">
            <a:avLst/>
          </a:prstGeom>
          <a:solidFill>
            <a:srgbClr val="D4A22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3" name="TextBox 2">
            <a:extLst>
              <a:ext uri="{FF2B5EF4-FFF2-40B4-BE49-F238E27FC236}">
                <a16:creationId xmlns:a16="http://schemas.microsoft.com/office/drawing/2014/main" id="{370703EC-EB1E-0D4E-949A-84F76E1C41CA}"/>
              </a:ext>
            </a:extLst>
          </p:cNvPr>
          <p:cNvSpPr txBox="1"/>
          <p:nvPr/>
        </p:nvSpPr>
        <p:spPr>
          <a:xfrm>
            <a:off x="711200" y="330200"/>
            <a:ext cx="10972800" cy="711200"/>
          </a:xfrm>
          <a:prstGeom prst="rect">
            <a:avLst/>
          </a:prstGeom>
          <a:noFill/>
        </p:spPr>
        <p:txBody>
          <a:bodyPr vertOverflow="overflow" vert="horz" wrap="square" rtlCol="0" anchor="t">
            <a:spAutoFit/>
          </a:bodyPr>
          <a:lstStyle/>
          <a:p>
            <a:pPr algn="l"/>
            <a:r>
              <a:rPr lang="en-US" sz="3200" b="1" noProof="1">
                <a:solidFill>
                  <a:srgbClr val="480C32"/>
                </a:solidFill>
                <a:latin typeface="Calibri"/>
                <a:cs typeface="Calibri"/>
              </a:rPr>
              <a:t>Diagnosis &amp; differential diagnosis</a:t>
            </a:r>
          </a:p>
        </p:txBody>
      </p:sp>
      <p:sp>
        <p:nvSpPr>
          <p:cNvPr id="4" name="TextBox 3">
            <a:extLst>
              <a:ext uri="{FF2B5EF4-FFF2-40B4-BE49-F238E27FC236}">
                <a16:creationId xmlns:a16="http://schemas.microsoft.com/office/drawing/2014/main" id="{451FA3B3-3F20-B648-9264-1F12823C07C9}"/>
              </a:ext>
            </a:extLst>
          </p:cNvPr>
          <p:cNvSpPr txBox="1"/>
          <p:nvPr/>
        </p:nvSpPr>
        <p:spPr>
          <a:xfrm>
            <a:off x="711200" y="1041400"/>
            <a:ext cx="10972800" cy="381000"/>
          </a:xfrm>
          <a:prstGeom prst="rect">
            <a:avLst/>
          </a:prstGeom>
          <a:noFill/>
        </p:spPr>
        <p:txBody>
          <a:bodyPr vertOverflow="overflow" vert="horz" wrap="square" rtlCol="0" anchor="t">
            <a:spAutoFit/>
          </a:bodyPr>
          <a:lstStyle/>
          <a:p>
            <a:pPr algn="l"/>
            <a:r>
              <a:rPr lang="en-US" sz="1800" b="0" i="1" noProof="1">
                <a:solidFill>
                  <a:srgbClr val="6B7785"/>
                </a:solidFill>
                <a:latin typeface="Calibri"/>
              </a:rPr>
              <a:t>BPD is heterogeneous — patients present with distinct symptom profiles</a:t>
            </a:r>
          </a:p>
        </p:txBody>
      </p:sp>
      <p:sp>
        <p:nvSpPr>
          <p:cNvPr id="5" name="Rounded Rectangle 4">
            <a:extLst>
              <a:ext uri="{FF2B5EF4-FFF2-40B4-BE49-F238E27FC236}">
                <a16:creationId xmlns:a16="http://schemas.microsoft.com/office/drawing/2014/main" id="{53C9CE9B-128B-F44E-B605-D80BE9D63D86}"/>
              </a:ext>
            </a:extLst>
          </p:cNvPr>
          <p:cNvSpPr/>
          <p:nvPr/>
        </p:nvSpPr>
        <p:spPr>
          <a:xfrm>
            <a:off x="508000" y="1778000"/>
            <a:ext cx="3670300" cy="3368146"/>
          </a:xfrm>
          <a:prstGeom prst="roundRect">
            <a:avLst/>
          </a:prstGeom>
          <a:solidFill>
            <a:srgbClr val="FFFFFF"/>
          </a:solidFill>
          <a:ln w="9525" cap="flat" cmpd="sng" algn="ctr">
            <a:solidFill>
              <a:srgbClr val="D0D7DE"/>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6" name="Rectangle 5">
            <a:extLst>
              <a:ext uri="{FF2B5EF4-FFF2-40B4-BE49-F238E27FC236}">
                <a16:creationId xmlns:a16="http://schemas.microsoft.com/office/drawing/2014/main" id="{00FB7CCA-AD11-9C44-A5CB-E8A735911B22}"/>
              </a:ext>
            </a:extLst>
          </p:cNvPr>
          <p:cNvSpPr/>
          <p:nvPr/>
        </p:nvSpPr>
        <p:spPr>
          <a:xfrm>
            <a:off x="508000" y="1778000"/>
            <a:ext cx="76200" cy="3368146"/>
          </a:xfrm>
          <a:prstGeom prst="rect">
            <a:avLst/>
          </a:prstGeom>
          <a:solidFill>
            <a:srgbClr val="D4A22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7" name="TextBox 6">
            <a:extLst>
              <a:ext uri="{FF2B5EF4-FFF2-40B4-BE49-F238E27FC236}">
                <a16:creationId xmlns:a16="http://schemas.microsoft.com/office/drawing/2014/main" id="{1A6D0607-7A8E-F349-BF66-D450DE56867B}"/>
              </a:ext>
            </a:extLst>
          </p:cNvPr>
          <p:cNvSpPr txBox="1"/>
          <p:nvPr/>
        </p:nvSpPr>
        <p:spPr>
          <a:xfrm>
            <a:off x="736600" y="1955800"/>
            <a:ext cx="3302000" cy="355600"/>
          </a:xfrm>
          <a:prstGeom prst="rect">
            <a:avLst/>
          </a:prstGeom>
          <a:noFill/>
        </p:spPr>
        <p:txBody>
          <a:bodyPr vertOverflow="overflow" vert="horz" wrap="square" rtlCol="0" anchor="t">
            <a:spAutoFit/>
          </a:bodyPr>
          <a:lstStyle/>
          <a:p>
            <a:pPr algn="l"/>
            <a:r>
              <a:rPr lang="en-US" b="1" noProof="1">
                <a:solidFill>
                  <a:srgbClr val="480C32"/>
                </a:solidFill>
                <a:latin typeface="Calibri"/>
                <a:cs typeface="Calibri"/>
              </a:rPr>
              <a:t>Patient A</a:t>
            </a:r>
          </a:p>
        </p:txBody>
      </p:sp>
      <p:sp>
        <p:nvSpPr>
          <p:cNvPr id="8" name="TextBox 7">
            <a:extLst>
              <a:ext uri="{FF2B5EF4-FFF2-40B4-BE49-F238E27FC236}">
                <a16:creationId xmlns:a16="http://schemas.microsoft.com/office/drawing/2014/main" id="{A1A24744-3204-254D-BCC4-1DC946825C78}"/>
              </a:ext>
            </a:extLst>
          </p:cNvPr>
          <p:cNvSpPr txBox="1"/>
          <p:nvPr/>
        </p:nvSpPr>
        <p:spPr>
          <a:xfrm>
            <a:off x="736600" y="2387600"/>
            <a:ext cx="3302000" cy="1676741"/>
          </a:xfrm>
          <a:prstGeom prst="rect">
            <a:avLst/>
          </a:prstGeom>
          <a:noFill/>
        </p:spPr>
        <p:txBody>
          <a:bodyPr vertOverflow="overflow" vert="horz" wrap="square" rtlCol="0" anchor="t">
            <a:spAutoFit/>
          </a:bodyPr>
          <a:lstStyle/>
          <a:p>
            <a:pPr marL="285750" indent="-285750" algn="l">
              <a:lnSpc>
                <a:spcPct val="200000"/>
              </a:lnSpc>
              <a:buFont typeface="Arial" panose="020B0604020202020204" pitchFamily="34" charset="0"/>
              <a:buChar char="•"/>
            </a:pPr>
            <a:r>
              <a:rPr lang="en-US" noProof="1">
                <a:solidFill>
                  <a:srgbClr val="334455"/>
                </a:solidFill>
                <a:latin typeface="Calibri"/>
                <a:cs typeface="Calibri"/>
              </a:rPr>
              <a:t>Interpersonal hypersensitivity</a:t>
            </a:r>
          </a:p>
          <a:p>
            <a:pPr marL="285750" indent="-285750" algn="l">
              <a:lnSpc>
                <a:spcPct val="200000"/>
              </a:lnSpc>
              <a:buFont typeface="Arial" panose="020B0604020202020204" pitchFamily="34" charset="0"/>
              <a:buChar char="•"/>
            </a:pPr>
            <a:r>
              <a:rPr lang="en-US" noProof="1">
                <a:solidFill>
                  <a:srgbClr val="334455"/>
                </a:solidFill>
                <a:latin typeface="Calibri"/>
                <a:cs typeface="Calibri"/>
              </a:rPr>
              <a:t>Anger issues</a:t>
            </a:r>
          </a:p>
          <a:p>
            <a:pPr marL="285750" indent="-285750" algn="l">
              <a:lnSpc>
                <a:spcPct val="200000"/>
              </a:lnSpc>
              <a:buFont typeface="Arial" panose="020B0604020202020204" pitchFamily="34" charset="0"/>
              <a:buChar char="•"/>
            </a:pPr>
            <a:r>
              <a:rPr lang="en-US" noProof="1">
                <a:solidFill>
                  <a:srgbClr val="334455"/>
                </a:solidFill>
                <a:latin typeface="Calibri"/>
                <a:cs typeface="Calibri"/>
              </a:rPr>
              <a:t>ADHD symptoms</a:t>
            </a:r>
          </a:p>
        </p:txBody>
      </p:sp>
      <p:sp>
        <p:nvSpPr>
          <p:cNvPr id="9" name="Rounded Rectangle 8">
            <a:extLst>
              <a:ext uri="{FF2B5EF4-FFF2-40B4-BE49-F238E27FC236}">
                <a16:creationId xmlns:a16="http://schemas.microsoft.com/office/drawing/2014/main" id="{25EF666F-A717-F046-9BBC-D2B2657B1185}"/>
              </a:ext>
            </a:extLst>
          </p:cNvPr>
          <p:cNvSpPr/>
          <p:nvPr/>
        </p:nvSpPr>
        <p:spPr>
          <a:xfrm>
            <a:off x="4279900" y="1778000"/>
            <a:ext cx="3670300" cy="3368146"/>
          </a:xfrm>
          <a:prstGeom prst="roundRect">
            <a:avLst/>
          </a:prstGeom>
          <a:solidFill>
            <a:srgbClr val="FFFFFF"/>
          </a:solidFill>
          <a:ln w="9525" cap="flat" cmpd="sng" algn="ctr">
            <a:solidFill>
              <a:srgbClr val="D0D7DE"/>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10" name="Rectangle 9">
            <a:extLst>
              <a:ext uri="{FF2B5EF4-FFF2-40B4-BE49-F238E27FC236}">
                <a16:creationId xmlns:a16="http://schemas.microsoft.com/office/drawing/2014/main" id="{8E768F2F-5E68-2646-8E75-6F85E21AE3D0}"/>
              </a:ext>
            </a:extLst>
          </p:cNvPr>
          <p:cNvSpPr/>
          <p:nvPr/>
        </p:nvSpPr>
        <p:spPr>
          <a:xfrm>
            <a:off x="4279900" y="1778000"/>
            <a:ext cx="76200" cy="3368146"/>
          </a:xfrm>
          <a:prstGeom prst="rect">
            <a:avLst/>
          </a:prstGeom>
          <a:solidFill>
            <a:srgbClr val="D4A22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11" name="TextBox 10">
            <a:extLst>
              <a:ext uri="{FF2B5EF4-FFF2-40B4-BE49-F238E27FC236}">
                <a16:creationId xmlns:a16="http://schemas.microsoft.com/office/drawing/2014/main" id="{C6145C1D-0C1F-D545-9945-CAA45CAEFE9C}"/>
              </a:ext>
            </a:extLst>
          </p:cNvPr>
          <p:cNvSpPr txBox="1"/>
          <p:nvPr/>
        </p:nvSpPr>
        <p:spPr>
          <a:xfrm>
            <a:off x="4508500" y="1955800"/>
            <a:ext cx="3302000" cy="355600"/>
          </a:xfrm>
          <a:prstGeom prst="rect">
            <a:avLst/>
          </a:prstGeom>
          <a:noFill/>
        </p:spPr>
        <p:txBody>
          <a:bodyPr vertOverflow="overflow" vert="horz" wrap="square" rtlCol="0" anchor="t">
            <a:spAutoFit/>
          </a:bodyPr>
          <a:lstStyle/>
          <a:p>
            <a:pPr algn="l"/>
            <a:r>
              <a:rPr lang="en-US" b="1" noProof="1">
                <a:solidFill>
                  <a:srgbClr val="480C32"/>
                </a:solidFill>
                <a:latin typeface="Calibri"/>
                <a:cs typeface="Calibri"/>
              </a:rPr>
              <a:t>Patient B</a:t>
            </a:r>
          </a:p>
        </p:txBody>
      </p:sp>
      <p:sp>
        <p:nvSpPr>
          <p:cNvPr id="12" name="TextBox 11">
            <a:extLst>
              <a:ext uri="{FF2B5EF4-FFF2-40B4-BE49-F238E27FC236}">
                <a16:creationId xmlns:a16="http://schemas.microsoft.com/office/drawing/2014/main" id="{3865C815-7856-A84E-B3DE-92A30F2D23FC}"/>
              </a:ext>
            </a:extLst>
          </p:cNvPr>
          <p:cNvSpPr txBox="1"/>
          <p:nvPr/>
        </p:nvSpPr>
        <p:spPr>
          <a:xfrm>
            <a:off x="4508500" y="2387600"/>
            <a:ext cx="3302000" cy="1676741"/>
          </a:xfrm>
          <a:prstGeom prst="rect">
            <a:avLst/>
          </a:prstGeom>
          <a:noFill/>
        </p:spPr>
        <p:txBody>
          <a:bodyPr vertOverflow="overflow" vert="horz" wrap="square" rtlCol="0" anchor="t">
            <a:spAutoFit/>
          </a:bodyPr>
          <a:lstStyle/>
          <a:p>
            <a:pPr marL="285750" indent="-285750" algn="l">
              <a:lnSpc>
                <a:spcPct val="200000"/>
              </a:lnSpc>
              <a:buFont typeface="Arial" panose="020B0604020202020204" pitchFamily="34" charset="0"/>
              <a:buChar char="•"/>
            </a:pPr>
            <a:r>
              <a:rPr lang="en-US" noProof="1">
                <a:solidFill>
                  <a:srgbClr val="334455"/>
                </a:solidFill>
                <a:latin typeface="Calibri"/>
                <a:cs typeface="Calibri"/>
              </a:rPr>
              <a:t>Interpersonal hypersensitivity</a:t>
            </a:r>
          </a:p>
          <a:p>
            <a:pPr marL="285750" indent="-285750" algn="l">
              <a:lnSpc>
                <a:spcPct val="200000"/>
              </a:lnSpc>
              <a:buFont typeface="Arial" panose="020B0604020202020204" pitchFamily="34" charset="0"/>
              <a:buChar char="•"/>
            </a:pPr>
            <a:r>
              <a:rPr lang="en-US" noProof="1">
                <a:solidFill>
                  <a:srgbClr val="334455"/>
                </a:solidFill>
                <a:latin typeface="Calibri"/>
                <a:cs typeface="Calibri"/>
              </a:rPr>
              <a:t>NSSI</a:t>
            </a:r>
          </a:p>
          <a:p>
            <a:pPr marL="285750" indent="-285750" algn="l">
              <a:lnSpc>
                <a:spcPct val="200000"/>
              </a:lnSpc>
              <a:buFont typeface="Arial" panose="020B0604020202020204" pitchFamily="34" charset="0"/>
              <a:buChar char="•"/>
            </a:pPr>
            <a:r>
              <a:rPr lang="en-US" noProof="1">
                <a:solidFill>
                  <a:srgbClr val="334455"/>
                </a:solidFill>
                <a:latin typeface="Calibri"/>
                <a:cs typeface="Calibri"/>
              </a:rPr>
              <a:t>Suicide threats</a:t>
            </a:r>
          </a:p>
        </p:txBody>
      </p:sp>
      <p:sp>
        <p:nvSpPr>
          <p:cNvPr id="13" name="Rounded Rectangle 12">
            <a:extLst>
              <a:ext uri="{FF2B5EF4-FFF2-40B4-BE49-F238E27FC236}">
                <a16:creationId xmlns:a16="http://schemas.microsoft.com/office/drawing/2014/main" id="{FC16F9ED-65E4-2742-8876-CB5261AF59AA}"/>
              </a:ext>
            </a:extLst>
          </p:cNvPr>
          <p:cNvSpPr/>
          <p:nvPr/>
        </p:nvSpPr>
        <p:spPr>
          <a:xfrm>
            <a:off x="8051800" y="1778000"/>
            <a:ext cx="3670300" cy="3368146"/>
          </a:xfrm>
          <a:prstGeom prst="roundRect">
            <a:avLst/>
          </a:prstGeom>
          <a:solidFill>
            <a:srgbClr val="FFFFFF"/>
          </a:solidFill>
          <a:ln w="9525" cap="flat" cmpd="sng" algn="ctr">
            <a:solidFill>
              <a:srgbClr val="D0D7DE"/>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14" name="Rectangle 13">
            <a:extLst>
              <a:ext uri="{FF2B5EF4-FFF2-40B4-BE49-F238E27FC236}">
                <a16:creationId xmlns:a16="http://schemas.microsoft.com/office/drawing/2014/main" id="{689BF615-8E59-0A4E-A69D-C412966E1F99}"/>
              </a:ext>
            </a:extLst>
          </p:cNvPr>
          <p:cNvSpPr/>
          <p:nvPr/>
        </p:nvSpPr>
        <p:spPr>
          <a:xfrm>
            <a:off x="8051800" y="1778000"/>
            <a:ext cx="76200" cy="3368146"/>
          </a:xfrm>
          <a:prstGeom prst="rect">
            <a:avLst/>
          </a:prstGeom>
          <a:solidFill>
            <a:srgbClr val="D4A22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15" name="TextBox 14">
            <a:extLst>
              <a:ext uri="{FF2B5EF4-FFF2-40B4-BE49-F238E27FC236}">
                <a16:creationId xmlns:a16="http://schemas.microsoft.com/office/drawing/2014/main" id="{9DEFF19A-F65B-2F4A-BBFF-121E28745B2B}"/>
              </a:ext>
            </a:extLst>
          </p:cNvPr>
          <p:cNvSpPr txBox="1"/>
          <p:nvPr/>
        </p:nvSpPr>
        <p:spPr>
          <a:xfrm>
            <a:off x="8280400" y="1955800"/>
            <a:ext cx="3302000" cy="355600"/>
          </a:xfrm>
          <a:prstGeom prst="rect">
            <a:avLst/>
          </a:prstGeom>
          <a:noFill/>
        </p:spPr>
        <p:txBody>
          <a:bodyPr vertOverflow="overflow" vert="horz" wrap="square" rtlCol="0" anchor="t">
            <a:spAutoFit/>
          </a:bodyPr>
          <a:lstStyle/>
          <a:p>
            <a:pPr algn="l"/>
            <a:r>
              <a:rPr lang="en-US" b="1" noProof="1">
                <a:solidFill>
                  <a:srgbClr val="480C32"/>
                </a:solidFill>
                <a:latin typeface="Calibri"/>
                <a:cs typeface="Calibri"/>
              </a:rPr>
              <a:t>Patient C</a:t>
            </a:r>
          </a:p>
        </p:txBody>
      </p:sp>
      <p:sp>
        <p:nvSpPr>
          <p:cNvPr id="16" name="TextBox 15">
            <a:extLst>
              <a:ext uri="{FF2B5EF4-FFF2-40B4-BE49-F238E27FC236}">
                <a16:creationId xmlns:a16="http://schemas.microsoft.com/office/drawing/2014/main" id="{9FA16B10-7879-BE40-AE31-811E5FA00F99}"/>
              </a:ext>
            </a:extLst>
          </p:cNvPr>
          <p:cNvSpPr txBox="1"/>
          <p:nvPr/>
        </p:nvSpPr>
        <p:spPr>
          <a:xfrm>
            <a:off x="8280400" y="2387600"/>
            <a:ext cx="3302000" cy="2126864"/>
          </a:xfrm>
          <a:prstGeom prst="rect">
            <a:avLst/>
          </a:prstGeom>
          <a:noFill/>
        </p:spPr>
        <p:txBody>
          <a:bodyPr vertOverflow="overflow" vert="horz" wrap="square" rtlCol="0" anchor="t">
            <a:spAutoFit/>
          </a:bodyPr>
          <a:lstStyle/>
          <a:p>
            <a:pPr marL="285750" indent="-285750" algn="l">
              <a:lnSpc>
                <a:spcPct val="150000"/>
              </a:lnSpc>
              <a:buFont typeface="Arial" panose="020B0604020202020204" pitchFamily="34" charset="0"/>
              <a:buChar char="•"/>
            </a:pPr>
            <a:r>
              <a:rPr lang="en-US" noProof="1">
                <a:solidFill>
                  <a:srgbClr val="334455"/>
                </a:solidFill>
                <a:latin typeface="Calibri"/>
                <a:cs typeface="Calibri"/>
              </a:rPr>
              <a:t>Interpersonal hypersensitivity</a:t>
            </a:r>
          </a:p>
          <a:p>
            <a:pPr marL="285750" indent="-285750" algn="l">
              <a:lnSpc>
                <a:spcPct val="150000"/>
              </a:lnSpc>
              <a:buFont typeface="Arial" panose="020B0604020202020204" pitchFamily="34" charset="0"/>
              <a:buChar char="•"/>
            </a:pPr>
            <a:r>
              <a:rPr lang="en-US" noProof="1">
                <a:solidFill>
                  <a:srgbClr val="334455"/>
                </a:solidFill>
                <a:latin typeface="Calibri"/>
                <a:cs typeface="Calibri"/>
              </a:rPr>
              <a:t>Dissociative &amp; paranoid symptoms</a:t>
            </a:r>
          </a:p>
          <a:p>
            <a:pPr marL="285750" indent="-285750" algn="l">
              <a:lnSpc>
                <a:spcPct val="150000"/>
              </a:lnSpc>
              <a:buFont typeface="Arial" panose="020B0604020202020204" pitchFamily="34" charset="0"/>
              <a:buChar char="•"/>
            </a:pPr>
            <a:r>
              <a:rPr lang="en-US" noProof="1">
                <a:solidFill>
                  <a:srgbClr val="334455"/>
                </a:solidFill>
                <a:latin typeface="Calibri"/>
                <a:cs typeface="Calibri"/>
              </a:rPr>
              <a:t>Withdrawal</a:t>
            </a:r>
          </a:p>
          <a:p>
            <a:pPr marL="285750" indent="-285750" algn="l">
              <a:lnSpc>
                <a:spcPct val="150000"/>
              </a:lnSpc>
              <a:buFont typeface="Arial" panose="020B0604020202020204" pitchFamily="34" charset="0"/>
              <a:buChar char="•"/>
            </a:pPr>
            <a:r>
              <a:rPr lang="en-US" noProof="1">
                <a:solidFill>
                  <a:srgbClr val="334455"/>
                </a:solidFill>
                <a:latin typeface="Calibri"/>
                <a:cs typeface="Calibri"/>
              </a:rPr>
              <a:t>Substance use</a:t>
            </a:r>
          </a:p>
        </p:txBody>
      </p:sp>
      <p:sp>
        <p:nvSpPr>
          <p:cNvPr id="17" name="Rounded Rectangle 16">
            <a:extLst>
              <a:ext uri="{FF2B5EF4-FFF2-40B4-BE49-F238E27FC236}">
                <a16:creationId xmlns:a16="http://schemas.microsoft.com/office/drawing/2014/main" id="{48955E49-35A3-6D4B-93AD-EE8FF645656F}"/>
              </a:ext>
            </a:extLst>
          </p:cNvPr>
          <p:cNvSpPr/>
          <p:nvPr/>
        </p:nvSpPr>
        <p:spPr>
          <a:xfrm>
            <a:off x="508000" y="5379773"/>
            <a:ext cx="11176000" cy="762000"/>
          </a:xfrm>
          <a:prstGeom prst="roundRect">
            <a:avLst/>
          </a:prstGeom>
          <a:solidFill>
            <a:srgbClr val="F5F7FA"/>
          </a:solidFill>
          <a:ln w="6350" cap="flat" cmpd="sng" algn="ctr">
            <a:solidFill>
              <a:srgbClr val="D0D7DE"/>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20" name="TextBox 19">
            <a:extLst>
              <a:ext uri="{FF2B5EF4-FFF2-40B4-BE49-F238E27FC236}">
                <a16:creationId xmlns:a16="http://schemas.microsoft.com/office/drawing/2014/main" id="{BDE7439D-364E-E044-AAFF-4D64F64A11B6}"/>
              </a:ext>
            </a:extLst>
          </p:cNvPr>
          <p:cNvSpPr txBox="1"/>
          <p:nvPr/>
        </p:nvSpPr>
        <p:spPr>
          <a:xfrm>
            <a:off x="762000" y="5481373"/>
            <a:ext cx="10668000" cy="609600"/>
          </a:xfrm>
          <a:prstGeom prst="rect">
            <a:avLst/>
          </a:prstGeom>
          <a:noFill/>
        </p:spPr>
        <p:txBody>
          <a:bodyPr vertOverflow="overflow" vert="horz" wrap="square" rtlCol="0" anchor="t">
            <a:spAutoFit/>
          </a:bodyPr>
          <a:lstStyle/>
          <a:p>
            <a:pPr algn="ctr"/>
            <a:r>
              <a:rPr lang="en-US" b="0" i="1" noProof="1">
                <a:solidFill>
                  <a:srgbClr val="480C32"/>
                </a:solidFill>
                <a:latin typeface="Calibri"/>
              </a:rPr>
              <a:t>Trainees often default to depression, ADHD, or PTSD — ongoing discussion of BPD psychopathology and the literature is a day-to-day necessity.</a:t>
            </a:r>
          </a:p>
        </p:txBody>
      </p:sp>
      <p:sp>
        <p:nvSpPr>
          <p:cNvPr id="21" name="TextBox 20">
            <a:extLst>
              <a:ext uri="{FF2B5EF4-FFF2-40B4-BE49-F238E27FC236}">
                <a16:creationId xmlns:a16="http://schemas.microsoft.com/office/drawing/2014/main" id="{871F3C13-935C-5C47-A04A-489D99E4E260}"/>
              </a:ext>
            </a:extLst>
          </p:cNvPr>
          <p:cNvSpPr txBox="1"/>
          <p:nvPr/>
        </p:nvSpPr>
        <p:spPr>
          <a:xfrm>
            <a:off x="9779000" y="6375400"/>
            <a:ext cx="1905000" cy="307777"/>
          </a:xfrm>
          <a:prstGeom prst="rect">
            <a:avLst/>
          </a:prstGeom>
          <a:noFill/>
        </p:spPr>
        <p:txBody>
          <a:bodyPr vertOverflow="overflow" vert="horz" wrap="square" rtlCol="0" anchor="t">
            <a:spAutoFit/>
          </a:bodyPr>
          <a:lstStyle/>
          <a:p>
            <a:pPr algn="r"/>
            <a:r>
              <a:rPr lang="en-US" sz="1400" b="0" i="0" noProof="1">
                <a:solidFill>
                  <a:srgbClr val="6B7785"/>
                </a:solidFill>
                <a:latin typeface="Calibri"/>
              </a:rPr>
              <a:t>GPM-A  •  </a:t>
            </a:r>
            <a:r>
              <a:rPr lang="en-US" sz="1400" noProof="1">
                <a:solidFill>
                  <a:srgbClr val="6B7785"/>
                </a:solidFill>
                <a:latin typeface="Calibri"/>
              </a:rPr>
              <a:t>23</a:t>
            </a:r>
            <a:r>
              <a:rPr lang="en-US" sz="1400" b="0" i="0" noProof="1">
                <a:solidFill>
                  <a:srgbClr val="6B7785"/>
                </a:solidFill>
                <a:latin typeface="Calibri"/>
              </a:rPr>
              <a:t> / 33</a:t>
            </a:r>
          </a:p>
        </p:txBody>
      </p:sp>
      <p:sp>
        <p:nvSpPr>
          <p:cNvPr id="18" name="TextBox 17">
            <a:extLst>
              <a:ext uri="{FF2B5EF4-FFF2-40B4-BE49-F238E27FC236}">
                <a16:creationId xmlns:a16="http://schemas.microsoft.com/office/drawing/2014/main" id="{E6EF05AB-1E6E-3A26-64A5-BCB3280D9C9C}"/>
              </a:ext>
            </a:extLst>
          </p:cNvPr>
          <p:cNvSpPr txBox="1"/>
          <p:nvPr/>
        </p:nvSpPr>
        <p:spPr>
          <a:xfrm>
            <a:off x="10414000" y="254000"/>
            <a:ext cx="1524000" cy="889000"/>
          </a:xfrm>
          <a:prstGeom prst="rect">
            <a:avLst/>
          </a:prstGeom>
          <a:noFill/>
        </p:spPr>
        <p:txBody>
          <a:bodyPr wrap="square" lIns="0" tIns="0" rIns="0" bIns="0" anchor="t">
            <a:spAutoFit/>
          </a:bodyPr>
          <a:lstStyle/>
          <a:p>
            <a:pPr algn="r"/>
            <a:r>
              <a:rPr lang="en-US" sz="6000" b="1" i="0" noProof="1">
                <a:solidFill>
                  <a:srgbClr val="D4A22C"/>
                </a:solidFill>
                <a:latin typeface="Calibri"/>
              </a:rPr>
              <a:t>C1</a:t>
            </a:r>
          </a:p>
        </p:txBody>
      </p:sp>
    </p:spTree>
    <p:extLst>
      <p:ext uri="{BB962C8B-B14F-4D97-AF65-F5344CB8AC3E}">
        <p14:creationId xmlns:p14="http://schemas.microsoft.com/office/powerpoint/2010/main" val="51537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Comorbid disorders &amp; other conditions</a:t>
            </a:r>
          </a:p>
        </p:txBody>
      </p:sp>
      <p:sp>
        <p:nvSpPr>
          <p:cNvPr id="4" name="Subtitle"/>
          <p:cNvSpPr txBox="1"/>
          <p:nvPr/>
        </p:nvSpPr>
        <p:spPr>
          <a:xfrm>
            <a:off x="711200" y="92082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How the ADRE caseload extends beyond BPD — and how we respond</a:t>
            </a:r>
          </a:p>
        </p:txBody>
      </p:sp>
      <p:sp>
        <p:nvSpPr>
          <p:cNvPr id="5" name="Rounded Rectangle 4"/>
          <p:cNvSpPr/>
          <p:nvPr/>
        </p:nvSpPr>
        <p:spPr>
          <a:xfrm>
            <a:off x="635000" y="1464268"/>
            <a:ext cx="5334000" cy="1219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635000" y="1464268"/>
            <a:ext cx="76200" cy="1219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863600" y="1591268"/>
            <a:ext cx="4953000" cy="355600"/>
          </a:xfrm>
          <a:prstGeom prst="rect">
            <a:avLst/>
          </a:prstGeom>
          <a:noFill/>
        </p:spPr>
        <p:txBody>
          <a:bodyPr wrap="square" lIns="0" tIns="0" rIns="0" bIns="0" anchor="t">
            <a:spAutoFit/>
          </a:bodyPr>
          <a:lstStyle/>
          <a:p>
            <a:pPr algn="l"/>
            <a:r>
              <a:rPr lang="en-US" sz="1800" b="1" i="0" noProof="1">
                <a:solidFill>
                  <a:srgbClr val="480C32"/>
                </a:solidFill>
                <a:latin typeface="Calibri"/>
              </a:rPr>
              <a:t>Gender Dysphoria</a:t>
            </a:r>
          </a:p>
        </p:txBody>
      </p:sp>
      <p:sp>
        <p:nvSpPr>
          <p:cNvPr id="8" name="TextBox 7"/>
          <p:cNvSpPr txBox="1"/>
          <p:nvPr/>
        </p:nvSpPr>
        <p:spPr>
          <a:xfrm>
            <a:off x="863600" y="1972268"/>
            <a:ext cx="4953000" cy="304800"/>
          </a:xfrm>
          <a:prstGeom prst="rect">
            <a:avLst/>
          </a:prstGeom>
          <a:noFill/>
        </p:spPr>
        <p:txBody>
          <a:bodyPr wrap="square" lIns="0" tIns="0" rIns="0" bIns="0" anchor="t">
            <a:spAutoFit/>
          </a:bodyPr>
          <a:lstStyle/>
          <a:p>
            <a:pPr algn="l"/>
            <a:r>
              <a:rPr lang="en-US" sz="2000" b="0" i="0" noProof="1">
                <a:solidFill>
                  <a:srgbClr val="334455"/>
                </a:solidFill>
                <a:latin typeface="Calibri"/>
              </a:rPr>
              <a:t>Collaboration with a specialized clinic at USP</a:t>
            </a:r>
          </a:p>
        </p:txBody>
      </p:sp>
      <p:sp>
        <p:nvSpPr>
          <p:cNvPr id="9" name="Rounded Rectangle 8"/>
          <p:cNvSpPr/>
          <p:nvPr/>
        </p:nvSpPr>
        <p:spPr>
          <a:xfrm>
            <a:off x="6223000" y="1464268"/>
            <a:ext cx="5334000" cy="1219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6223000" y="1464268"/>
            <a:ext cx="76200" cy="1219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6451600" y="1591268"/>
            <a:ext cx="4953000" cy="355600"/>
          </a:xfrm>
          <a:prstGeom prst="rect">
            <a:avLst/>
          </a:prstGeom>
          <a:noFill/>
        </p:spPr>
        <p:txBody>
          <a:bodyPr wrap="square" lIns="0" tIns="0" rIns="0" bIns="0" anchor="t">
            <a:spAutoFit/>
          </a:bodyPr>
          <a:lstStyle/>
          <a:p>
            <a:pPr algn="l"/>
            <a:r>
              <a:rPr lang="en-US" sz="1800" b="1" i="0" noProof="1">
                <a:solidFill>
                  <a:srgbClr val="480C32"/>
                </a:solidFill>
                <a:latin typeface="Calibri"/>
              </a:rPr>
              <a:t>Eating Disorders</a:t>
            </a:r>
          </a:p>
        </p:txBody>
      </p:sp>
      <p:sp>
        <p:nvSpPr>
          <p:cNvPr id="12" name="TextBox 11"/>
          <p:cNvSpPr txBox="1"/>
          <p:nvPr/>
        </p:nvSpPr>
        <p:spPr>
          <a:xfrm>
            <a:off x="6451600" y="1972268"/>
            <a:ext cx="4953000" cy="609600"/>
          </a:xfrm>
          <a:prstGeom prst="rect">
            <a:avLst/>
          </a:prstGeom>
          <a:noFill/>
        </p:spPr>
        <p:txBody>
          <a:bodyPr wrap="square" lIns="0" tIns="0" rIns="0" bIns="0" anchor="t">
            <a:spAutoFit/>
          </a:bodyPr>
          <a:lstStyle/>
          <a:p>
            <a:pPr algn="l"/>
            <a:r>
              <a:rPr lang="en-US" sz="2000" b="0" i="0" noProof="1">
                <a:solidFill>
                  <a:srgbClr val="334455"/>
                </a:solidFill>
                <a:latin typeface="Calibri"/>
              </a:rPr>
              <a:t>GPM-A for Eating Disorders + collaboration with a specialized clinic at USP</a:t>
            </a:r>
          </a:p>
        </p:txBody>
      </p:sp>
      <p:sp>
        <p:nvSpPr>
          <p:cNvPr id="13" name="Rounded Rectangle 12"/>
          <p:cNvSpPr/>
          <p:nvPr/>
        </p:nvSpPr>
        <p:spPr>
          <a:xfrm>
            <a:off x="635000" y="2810468"/>
            <a:ext cx="5334000" cy="1219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Rectangle 13"/>
          <p:cNvSpPr/>
          <p:nvPr/>
        </p:nvSpPr>
        <p:spPr>
          <a:xfrm>
            <a:off x="635000" y="2810468"/>
            <a:ext cx="76200" cy="1219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TextBox 14"/>
          <p:cNvSpPr txBox="1"/>
          <p:nvPr/>
        </p:nvSpPr>
        <p:spPr>
          <a:xfrm>
            <a:off x="863600" y="2937468"/>
            <a:ext cx="4953000" cy="355600"/>
          </a:xfrm>
          <a:prstGeom prst="rect">
            <a:avLst/>
          </a:prstGeom>
          <a:noFill/>
        </p:spPr>
        <p:txBody>
          <a:bodyPr wrap="square" lIns="0" tIns="0" rIns="0" bIns="0" anchor="t">
            <a:spAutoFit/>
          </a:bodyPr>
          <a:lstStyle/>
          <a:p>
            <a:pPr algn="l"/>
            <a:r>
              <a:rPr lang="en-US" sz="1800" b="1" i="0" noProof="1">
                <a:solidFill>
                  <a:srgbClr val="480C32"/>
                </a:solidFill>
                <a:latin typeface="Calibri"/>
              </a:rPr>
              <a:t>Autism</a:t>
            </a:r>
          </a:p>
        </p:txBody>
      </p:sp>
      <p:sp>
        <p:nvSpPr>
          <p:cNvPr id="16" name="TextBox 15"/>
          <p:cNvSpPr txBox="1"/>
          <p:nvPr/>
        </p:nvSpPr>
        <p:spPr>
          <a:xfrm>
            <a:off x="863600" y="3318468"/>
            <a:ext cx="4953000" cy="304800"/>
          </a:xfrm>
          <a:prstGeom prst="rect">
            <a:avLst/>
          </a:prstGeom>
          <a:noFill/>
        </p:spPr>
        <p:txBody>
          <a:bodyPr wrap="square" lIns="0" tIns="0" rIns="0" bIns="0" anchor="t">
            <a:spAutoFit/>
          </a:bodyPr>
          <a:lstStyle/>
          <a:p>
            <a:pPr algn="l"/>
            <a:r>
              <a:rPr lang="en-US" sz="2000" b="0" i="0" noProof="1">
                <a:solidFill>
                  <a:srgbClr val="334455"/>
                </a:solidFill>
                <a:latin typeface="Calibri"/>
              </a:rPr>
              <a:t>GPM-A+B</a:t>
            </a:r>
          </a:p>
        </p:txBody>
      </p:sp>
      <p:sp>
        <p:nvSpPr>
          <p:cNvPr id="17" name="TextBox 16"/>
          <p:cNvSpPr txBox="1"/>
          <p:nvPr/>
        </p:nvSpPr>
        <p:spPr>
          <a:xfrm>
            <a:off x="863600" y="3725428"/>
            <a:ext cx="4953000" cy="241300"/>
          </a:xfrm>
          <a:prstGeom prst="rect">
            <a:avLst/>
          </a:prstGeom>
          <a:noFill/>
        </p:spPr>
        <p:txBody>
          <a:bodyPr wrap="square" lIns="0" tIns="0" rIns="0" bIns="0" anchor="t">
            <a:spAutoFit/>
          </a:bodyPr>
          <a:lstStyle/>
          <a:p>
            <a:pPr algn="l"/>
            <a:r>
              <a:rPr lang="en-US" sz="1600" b="0" i="1" noProof="1">
                <a:solidFill>
                  <a:srgbClr val="6B7785"/>
                </a:solidFill>
                <a:latin typeface="Calibri"/>
              </a:rPr>
              <a:t>Dudas &amp; Cheney, 2025</a:t>
            </a:r>
          </a:p>
        </p:txBody>
      </p:sp>
      <p:sp>
        <p:nvSpPr>
          <p:cNvPr id="18" name="Rounded Rectangle 17"/>
          <p:cNvSpPr/>
          <p:nvPr/>
        </p:nvSpPr>
        <p:spPr>
          <a:xfrm>
            <a:off x="6223000" y="2810468"/>
            <a:ext cx="5334000" cy="1219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9" name="Rectangle 18"/>
          <p:cNvSpPr/>
          <p:nvPr/>
        </p:nvSpPr>
        <p:spPr>
          <a:xfrm>
            <a:off x="6223000" y="2810468"/>
            <a:ext cx="76200" cy="1219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0" name="TextBox 19"/>
          <p:cNvSpPr txBox="1"/>
          <p:nvPr/>
        </p:nvSpPr>
        <p:spPr>
          <a:xfrm>
            <a:off x="6451600" y="2937468"/>
            <a:ext cx="4953000" cy="355600"/>
          </a:xfrm>
          <a:prstGeom prst="rect">
            <a:avLst/>
          </a:prstGeom>
          <a:noFill/>
        </p:spPr>
        <p:txBody>
          <a:bodyPr wrap="square" lIns="0" tIns="0" rIns="0" bIns="0" anchor="t">
            <a:spAutoFit/>
          </a:bodyPr>
          <a:lstStyle/>
          <a:p>
            <a:pPr algn="l"/>
            <a:r>
              <a:rPr lang="en-US" sz="1800" b="1" i="0" noProof="1">
                <a:solidFill>
                  <a:srgbClr val="480C32"/>
                </a:solidFill>
                <a:latin typeface="Calibri"/>
              </a:rPr>
              <a:t>cPTSD</a:t>
            </a:r>
          </a:p>
        </p:txBody>
      </p:sp>
      <p:sp>
        <p:nvSpPr>
          <p:cNvPr id="21" name="TextBox 20"/>
          <p:cNvSpPr txBox="1"/>
          <p:nvPr/>
        </p:nvSpPr>
        <p:spPr>
          <a:xfrm>
            <a:off x="6451600" y="3318468"/>
            <a:ext cx="4953000" cy="304800"/>
          </a:xfrm>
          <a:prstGeom prst="rect">
            <a:avLst/>
          </a:prstGeom>
          <a:noFill/>
        </p:spPr>
        <p:txBody>
          <a:bodyPr wrap="square" lIns="0" tIns="0" rIns="0" bIns="0" anchor="t">
            <a:spAutoFit/>
          </a:bodyPr>
          <a:lstStyle/>
          <a:p>
            <a:pPr algn="l"/>
            <a:r>
              <a:rPr lang="en-US" sz="2000" b="0" i="0" noProof="1">
                <a:solidFill>
                  <a:srgbClr val="334455"/>
                </a:solidFill>
                <a:latin typeface="Calibri"/>
              </a:rPr>
              <a:t>DBT-PE and DBT-PTSD elements</a:t>
            </a:r>
          </a:p>
        </p:txBody>
      </p:sp>
      <p:sp>
        <p:nvSpPr>
          <p:cNvPr id="22" name="TextBox 21"/>
          <p:cNvSpPr txBox="1"/>
          <p:nvPr/>
        </p:nvSpPr>
        <p:spPr>
          <a:xfrm>
            <a:off x="6451600" y="3695282"/>
            <a:ext cx="4953000" cy="241300"/>
          </a:xfrm>
          <a:prstGeom prst="rect">
            <a:avLst/>
          </a:prstGeom>
          <a:noFill/>
        </p:spPr>
        <p:txBody>
          <a:bodyPr wrap="square" lIns="0" tIns="0" rIns="0" bIns="0" anchor="t">
            <a:spAutoFit/>
          </a:bodyPr>
          <a:lstStyle/>
          <a:p>
            <a:pPr algn="l"/>
            <a:r>
              <a:rPr lang="en-US" sz="1600" b="0" i="1" noProof="1">
                <a:solidFill>
                  <a:srgbClr val="6B7785"/>
                </a:solidFill>
                <a:latin typeface="Calibri"/>
              </a:rPr>
              <a:t>Choi-Kain, 2021</a:t>
            </a:r>
          </a:p>
        </p:txBody>
      </p:sp>
      <p:sp>
        <p:nvSpPr>
          <p:cNvPr id="23" name="Rounded Rectangle 22"/>
          <p:cNvSpPr/>
          <p:nvPr/>
        </p:nvSpPr>
        <p:spPr>
          <a:xfrm>
            <a:off x="508000" y="5990489"/>
            <a:ext cx="11176000" cy="558800"/>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24" name="TextBox 23"/>
          <p:cNvSpPr txBox="1"/>
          <p:nvPr/>
        </p:nvSpPr>
        <p:spPr>
          <a:xfrm>
            <a:off x="762000" y="6117489"/>
            <a:ext cx="10668000" cy="276999"/>
          </a:xfrm>
          <a:prstGeom prst="rect">
            <a:avLst/>
          </a:prstGeom>
          <a:noFill/>
        </p:spPr>
        <p:txBody>
          <a:bodyPr wrap="square" lIns="0" tIns="0" rIns="0" bIns="0" anchor="t">
            <a:spAutoFit/>
          </a:bodyPr>
          <a:lstStyle/>
          <a:p>
            <a:pPr algn="ctr"/>
            <a:r>
              <a:rPr lang="en-US" b="0" i="1" noProof="1">
                <a:solidFill>
                  <a:srgbClr val="480C32"/>
                </a:solidFill>
                <a:latin typeface="Calibri"/>
              </a:rPr>
              <a:t>BPD at USP in the last 10 years — from undiagnosed and ignored to a recognized institutional and national priority.</a:t>
            </a:r>
          </a:p>
        </p:txBody>
      </p:sp>
      <p:sp>
        <p:nvSpPr>
          <p:cNvPr id="26" name="Footer"/>
          <p:cNvSpPr txBox="1"/>
          <p:nvPr/>
        </p:nvSpPr>
        <p:spPr>
          <a:xfrm>
            <a:off x="9779000" y="660651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24  /  33</a:t>
            </a:r>
          </a:p>
        </p:txBody>
      </p:sp>
      <p:sp>
        <p:nvSpPr>
          <p:cNvPr id="100" name="Rounded Rectangle 100"/>
          <p:cNvSpPr/>
          <p:nvPr/>
        </p:nvSpPr>
        <p:spPr>
          <a:xfrm>
            <a:off x="635000" y="4156667"/>
            <a:ext cx="5334000" cy="1684047"/>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1" name="Rectangle 101"/>
          <p:cNvSpPr/>
          <p:nvPr/>
        </p:nvSpPr>
        <p:spPr>
          <a:xfrm>
            <a:off x="635000" y="4156667"/>
            <a:ext cx="76200" cy="1684047"/>
          </a:xfrm>
          <a:prstGeom prst="rect">
            <a:avLst/>
          </a:prstGeom>
          <a:solidFill>
            <a:srgbClr val="D4A22C"/>
          </a:solidFill>
          <a:ln>
            <a:noFill/>
          </a:ln>
          <a:effectLst/>
        </p:spPr>
        <p:txBody>
          <a:bodyPr rtlCol="0" anchor="ctr"/>
          <a:lstStyle/>
          <a:p>
            <a:pPr algn="ctr"/>
            <a:endParaRPr lang="en-US" noProof="1"/>
          </a:p>
        </p:txBody>
      </p:sp>
      <p:sp>
        <p:nvSpPr>
          <p:cNvPr id="102" name="TextBox 102"/>
          <p:cNvSpPr txBox="1"/>
          <p:nvPr/>
        </p:nvSpPr>
        <p:spPr>
          <a:xfrm>
            <a:off x="863600" y="4283668"/>
            <a:ext cx="4953000" cy="304800"/>
          </a:xfrm>
          <a:prstGeom prst="rect">
            <a:avLst/>
          </a:prstGeom>
          <a:noFill/>
        </p:spPr>
        <p:txBody>
          <a:bodyPr wrap="square" lIns="0" tIns="0" rIns="0" bIns="0" anchor="t">
            <a:spAutoFit/>
          </a:bodyPr>
          <a:lstStyle/>
          <a:p>
            <a:pPr algn="l"/>
            <a:r>
              <a:rPr lang="en-US" sz="1800" b="1" i="0" noProof="1">
                <a:solidFill>
                  <a:srgbClr val="480C32"/>
                </a:solidFill>
                <a:latin typeface="Calibri"/>
              </a:rPr>
              <a:t>ADHD</a:t>
            </a:r>
          </a:p>
        </p:txBody>
      </p:sp>
      <p:sp>
        <p:nvSpPr>
          <p:cNvPr id="103" name="TextBox 103"/>
          <p:cNvSpPr txBox="1"/>
          <p:nvPr/>
        </p:nvSpPr>
        <p:spPr>
          <a:xfrm>
            <a:off x="863600" y="4704860"/>
            <a:ext cx="4953000" cy="984885"/>
          </a:xfrm>
          <a:prstGeom prst="rect">
            <a:avLst/>
          </a:prstGeom>
          <a:noFill/>
        </p:spPr>
        <p:txBody>
          <a:bodyPr wrap="square" lIns="0" tIns="0" rIns="0" bIns="0" anchor="t">
            <a:spAutoFit/>
          </a:bodyPr>
          <a:lstStyle/>
          <a:p>
            <a:pPr algn="l"/>
            <a:r>
              <a:rPr lang="en-US" sz="1600" b="0" i="0" noProof="1">
                <a:solidFill>
                  <a:srgbClr val="334455"/>
                </a:solidFill>
                <a:latin typeface="Calibri"/>
              </a:rPr>
              <a:t>Frequently the stopping-point diagnosis. Residents read impulsivity and mood reactivity as ADHD alone and miss the BPD formulation. </a:t>
            </a:r>
            <a:r>
              <a:rPr lang="en-US" sz="1600" b="1" i="0" noProof="1">
                <a:solidFill>
                  <a:srgbClr val="334455"/>
                </a:solidFill>
                <a:latin typeface="Calibri"/>
              </a:rPr>
              <a:t>Our response: </a:t>
            </a:r>
            <a:r>
              <a:rPr lang="en-US" sz="1600" b="0" i="0" noProof="1">
                <a:solidFill>
                  <a:srgbClr val="334455"/>
                </a:solidFill>
                <a:latin typeface="Calibri"/>
              </a:rPr>
              <a:t>routine CI-BPD screening + formulation supervision.</a:t>
            </a:r>
          </a:p>
        </p:txBody>
      </p:sp>
      <p:sp>
        <p:nvSpPr>
          <p:cNvPr id="110" name="Rounded Rectangle 110"/>
          <p:cNvSpPr/>
          <p:nvPr/>
        </p:nvSpPr>
        <p:spPr>
          <a:xfrm>
            <a:off x="6223000" y="4156667"/>
            <a:ext cx="5334000" cy="1684047"/>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1" name="Rectangle 111"/>
          <p:cNvSpPr/>
          <p:nvPr/>
        </p:nvSpPr>
        <p:spPr>
          <a:xfrm>
            <a:off x="6223000" y="4156667"/>
            <a:ext cx="76200" cy="1684047"/>
          </a:xfrm>
          <a:prstGeom prst="rect">
            <a:avLst/>
          </a:prstGeom>
          <a:solidFill>
            <a:srgbClr val="D4A22C"/>
          </a:solidFill>
          <a:ln>
            <a:noFill/>
          </a:ln>
          <a:effectLst/>
        </p:spPr>
        <p:txBody>
          <a:bodyPr rtlCol="0" anchor="ctr"/>
          <a:lstStyle/>
          <a:p>
            <a:pPr algn="ctr"/>
            <a:endParaRPr lang="en-US" noProof="1"/>
          </a:p>
        </p:txBody>
      </p:sp>
      <p:sp>
        <p:nvSpPr>
          <p:cNvPr id="112" name="TextBox 112"/>
          <p:cNvSpPr txBox="1"/>
          <p:nvPr/>
        </p:nvSpPr>
        <p:spPr>
          <a:xfrm>
            <a:off x="6451600" y="4283668"/>
            <a:ext cx="4953000" cy="304800"/>
          </a:xfrm>
          <a:prstGeom prst="rect">
            <a:avLst/>
          </a:prstGeom>
          <a:noFill/>
        </p:spPr>
        <p:txBody>
          <a:bodyPr wrap="square" lIns="0" tIns="0" rIns="0" bIns="0" anchor="t">
            <a:spAutoFit/>
          </a:bodyPr>
          <a:lstStyle/>
          <a:p>
            <a:pPr algn="l"/>
            <a:r>
              <a:rPr lang="en-US" sz="1800" b="1" i="0" noProof="1">
                <a:solidFill>
                  <a:srgbClr val="480C32"/>
                </a:solidFill>
                <a:latin typeface="Calibri"/>
              </a:rPr>
              <a:t>Mood Disorders</a:t>
            </a:r>
          </a:p>
        </p:txBody>
      </p:sp>
      <p:sp>
        <p:nvSpPr>
          <p:cNvPr id="113" name="TextBox 113"/>
          <p:cNvSpPr txBox="1"/>
          <p:nvPr/>
        </p:nvSpPr>
        <p:spPr>
          <a:xfrm>
            <a:off x="6451600" y="4704860"/>
            <a:ext cx="4953000" cy="984885"/>
          </a:xfrm>
          <a:prstGeom prst="rect">
            <a:avLst/>
          </a:prstGeom>
          <a:noFill/>
        </p:spPr>
        <p:txBody>
          <a:bodyPr wrap="square" lIns="0" tIns="0" rIns="0" bIns="0" anchor="t">
            <a:spAutoFit/>
          </a:bodyPr>
          <a:lstStyle/>
          <a:p>
            <a:pPr algn="l"/>
            <a:r>
              <a:rPr lang="en-US" sz="1600" b="0" i="0" noProof="1">
                <a:solidFill>
                  <a:srgbClr val="334455"/>
                </a:solidFill>
                <a:latin typeface="Calibri"/>
              </a:rPr>
              <a:t>Depressive and bipolar-spectrum features can mask BPD. </a:t>
            </a:r>
            <a:r>
              <a:rPr lang="en-US" sz="1600" b="1" i="0" noProof="1">
                <a:solidFill>
                  <a:srgbClr val="334455"/>
                </a:solidFill>
                <a:latin typeface="Calibri"/>
              </a:rPr>
              <a:t>Our response: </a:t>
            </a:r>
            <a:r>
              <a:rPr lang="en-US" sz="1600" b="0" i="0" noProof="1">
                <a:solidFill>
                  <a:srgbClr val="334455"/>
                </a:solidFill>
                <a:latin typeface="Calibri"/>
              </a:rPr>
              <a:t>we teach residents to hold both diagnoses when criteria are met, rather than default to the mood label.</a:t>
            </a:r>
          </a:p>
        </p:txBody>
      </p:sp>
    </p:spTree>
    <p:extLst>
      <p:ext uri="{BB962C8B-B14F-4D97-AF65-F5344CB8AC3E}">
        <p14:creationId xmlns:p14="http://schemas.microsoft.com/office/powerpoint/2010/main" val="174472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414000" y="254000"/>
            <a:ext cx="1524000" cy="923330"/>
          </a:xfrm>
          <a:prstGeom prst="rect">
            <a:avLst/>
          </a:prstGeom>
          <a:noFill/>
        </p:spPr>
        <p:txBody>
          <a:bodyPr wrap="square" lIns="0" tIns="0" rIns="0" bIns="0" anchor="t">
            <a:spAutoFit/>
          </a:bodyPr>
          <a:lstStyle/>
          <a:p>
            <a:pPr algn="r"/>
            <a:r>
              <a:rPr lang="en-US" sz="6000" b="1" i="0" noProof="1">
                <a:solidFill>
                  <a:srgbClr val="D4A22C"/>
                </a:solidFill>
                <a:latin typeface="Calibri"/>
              </a:rPr>
              <a:t>C2</a:t>
            </a:r>
          </a:p>
        </p:txBody>
      </p:sp>
      <p:sp>
        <p:nvSpPr>
          <p:cNvPr id="3"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Keeping GPM-A on the rails</a:t>
            </a:r>
          </a:p>
        </p:txBody>
      </p:sp>
      <p:sp>
        <p:nvSpPr>
          <p:cNvPr id="5" name="Subtitle"/>
          <p:cNvSpPr txBox="1"/>
          <p:nvPr/>
        </p:nvSpPr>
        <p:spPr>
          <a:xfrm>
            <a:off x="711200" y="9271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Two simultaneous drifts — residents and supervisors</a:t>
            </a:r>
          </a:p>
        </p:txBody>
      </p:sp>
      <p:sp>
        <p:nvSpPr>
          <p:cNvPr id="6" name="Rectangle 5"/>
          <p:cNvSpPr/>
          <p:nvPr/>
        </p:nvSpPr>
        <p:spPr>
          <a:xfrm>
            <a:off x="508000" y="1524000"/>
            <a:ext cx="76200" cy="521435"/>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7" name="TextBox 6"/>
          <p:cNvSpPr txBox="1"/>
          <p:nvPr/>
        </p:nvSpPr>
        <p:spPr>
          <a:xfrm>
            <a:off x="736600" y="1443614"/>
            <a:ext cx="1092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Residents learning GPM + clinical fundamentals at once</a:t>
            </a:r>
          </a:p>
        </p:txBody>
      </p:sp>
      <p:sp>
        <p:nvSpPr>
          <p:cNvPr id="8" name="TextBox 7"/>
          <p:cNvSpPr txBox="1"/>
          <p:nvPr/>
        </p:nvSpPr>
        <p:spPr>
          <a:xfrm>
            <a:off x="736600" y="1799214"/>
            <a:ext cx="10922000" cy="246221"/>
          </a:xfrm>
          <a:prstGeom prst="rect">
            <a:avLst/>
          </a:prstGeom>
          <a:noFill/>
        </p:spPr>
        <p:txBody>
          <a:bodyPr wrap="square" lIns="0" tIns="0" rIns="0" bIns="0" anchor="t">
            <a:spAutoFit/>
          </a:bodyPr>
          <a:lstStyle/>
          <a:p>
            <a:pPr algn="l"/>
            <a:r>
              <a:rPr lang="en-US" sz="1600" b="0" i="0" noProof="1">
                <a:solidFill>
                  <a:srgbClr val="334455"/>
                </a:solidFill>
                <a:latin typeface="Calibri"/>
              </a:rPr>
              <a:t>Learning psychiatric interview, formulation, and risk assessment at the same time they learn the model.</a:t>
            </a:r>
          </a:p>
        </p:txBody>
      </p:sp>
      <p:sp>
        <p:nvSpPr>
          <p:cNvPr id="9" name="Rectangle 8"/>
          <p:cNvSpPr/>
          <p:nvPr/>
        </p:nvSpPr>
        <p:spPr>
          <a:xfrm>
            <a:off x="508000" y="2322983"/>
            <a:ext cx="76200" cy="1143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10" name="TextBox 9"/>
          <p:cNvSpPr txBox="1"/>
          <p:nvPr/>
        </p:nvSpPr>
        <p:spPr>
          <a:xfrm>
            <a:off x="736600" y="2217895"/>
            <a:ext cx="1092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Framework drift — two directions</a:t>
            </a:r>
          </a:p>
        </p:txBody>
      </p:sp>
      <p:sp>
        <p:nvSpPr>
          <p:cNvPr id="11" name="TextBox 10"/>
          <p:cNvSpPr txBox="1"/>
          <p:nvPr/>
        </p:nvSpPr>
        <p:spPr>
          <a:xfrm>
            <a:off x="736600" y="2573495"/>
            <a:ext cx="10922000" cy="1069845"/>
          </a:xfrm>
          <a:prstGeom prst="rect">
            <a:avLst/>
          </a:prstGeom>
          <a:noFill/>
        </p:spPr>
        <p:txBody>
          <a:bodyPr wrap="square" lIns="0" tIns="0" rIns="0" bIns="0" anchor="t">
            <a:spAutoFit/>
          </a:bodyPr>
          <a:lstStyle/>
          <a:p>
            <a:pPr algn="l">
              <a:lnSpc>
                <a:spcPct val="150000"/>
              </a:lnSpc>
            </a:pPr>
            <a:r>
              <a:rPr lang="en-US" sz="1600" b="0" i="0" noProof="1">
                <a:solidFill>
                  <a:srgbClr val="334455"/>
                </a:solidFill>
                <a:latin typeface="Calibri"/>
              </a:rPr>
              <a:t>GPM is eclectic — the principles are what matter, not the purity. Drift happens in two directions: some supervisors lean too passive (underusing structure, activity, accountability); others narrow onto crisis planning, skills, and suicidality. </a:t>
            </a:r>
            <a:br>
              <a:rPr lang="en-US" sz="1600" b="0" i="0" noProof="1">
                <a:solidFill>
                  <a:srgbClr val="334455"/>
                </a:solidFill>
                <a:latin typeface="Calibri"/>
              </a:rPr>
            </a:br>
            <a:r>
              <a:rPr lang="en-US" sz="1600" b="1" i="0" noProof="1">
                <a:solidFill>
                  <a:srgbClr val="334455"/>
                </a:solidFill>
                <a:latin typeface="Calibri"/>
              </a:rPr>
              <a:t>Root cause</a:t>
            </a:r>
            <a:r>
              <a:rPr lang="en-US" sz="1600" b="0" i="0" noProof="1">
                <a:solidFill>
                  <a:srgbClr val="334455"/>
                </a:solidFill>
                <a:latin typeface="Calibri"/>
              </a:rPr>
              <a:t>: most supervisors also work in private practice with other models, which shapes what they bring into supervision.</a:t>
            </a:r>
          </a:p>
        </p:txBody>
      </p:sp>
      <p:sp>
        <p:nvSpPr>
          <p:cNvPr id="12" name="Rectangle 11"/>
          <p:cNvSpPr/>
          <p:nvPr/>
        </p:nvSpPr>
        <p:spPr>
          <a:xfrm>
            <a:off x="508000" y="3975517"/>
            <a:ext cx="76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1"/>
          </a:p>
        </p:txBody>
      </p:sp>
      <p:sp>
        <p:nvSpPr>
          <p:cNvPr id="13" name="TextBox 12"/>
          <p:cNvSpPr txBox="1"/>
          <p:nvPr/>
        </p:nvSpPr>
        <p:spPr>
          <a:xfrm>
            <a:off x="736600" y="3824793"/>
            <a:ext cx="1092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Our response: GPM-AS scoring + framework-specific teaching</a:t>
            </a:r>
          </a:p>
        </p:txBody>
      </p:sp>
      <p:sp>
        <p:nvSpPr>
          <p:cNvPr id="14" name="TextBox 13"/>
          <p:cNvSpPr txBox="1"/>
          <p:nvPr/>
        </p:nvSpPr>
        <p:spPr>
          <a:xfrm>
            <a:off x="736600" y="4180393"/>
            <a:ext cx="10922000" cy="700513"/>
          </a:xfrm>
          <a:prstGeom prst="rect">
            <a:avLst/>
          </a:prstGeom>
          <a:noFill/>
        </p:spPr>
        <p:txBody>
          <a:bodyPr wrap="square" lIns="0" tIns="0" rIns="0" bIns="0" anchor="t">
            <a:spAutoFit/>
          </a:bodyPr>
          <a:lstStyle/>
          <a:p>
            <a:pPr marL="285750" indent="-285750" algn="l">
              <a:lnSpc>
                <a:spcPct val="150000"/>
              </a:lnSpc>
              <a:buFont typeface="Arial" panose="020B0604020202020204" pitchFamily="34" charset="0"/>
              <a:buChar char="•"/>
            </a:pPr>
            <a:r>
              <a:rPr lang="en-US" sz="1600" b="1" i="0" noProof="1">
                <a:solidFill>
                  <a:srgbClr val="334455"/>
                </a:solidFill>
                <a:latin typeface="Calibri"/>
              </a:rPr>
              <a:t>Weekly case supervision </a:t>
            </a:r>
            <a:r>
              <a:rPr lang="en-US" sz="1600" b="0" i="0" noProof="1">
                <a:solidFill>
                  <a:srgbClr val="334455"/>
                </a:solidFill>
                <a:latin typeface="Calibri"/>
              </a:rPr>
              <a:t>with the </a:t>
            </a:r>
            <a:r>
              <a:rPr lang="en-US" sz="1600" b="1" i="0" noProof="1">
                <a:solidFill>
                  <a:srgbClr val="334455"/>
                </a:solidFill>
                <a:latin typeface="Calibri"/>
              </a:rPr>
              <a:t>GPM-AS</a:t>
            </a:r>
            <a:r>
              <a:rPr lang="en-US" sz="1600" b="0" i="0" noProof="1">
                <a:solidFill>
                  <a:srgbClr val="334455"/>
                </a:solidFill>
                <a:latin typeface="Calibri"/>
              </a:rPr>
              <a:t> adherence scale used routinely</a:t>
            </a:r>
            <a:endParaRPr lang="en-US" sz="1600" noProof="1">
              <a:solidFill>
                <a:srgbClr val="334455"/>
              </a:solidFill>
              <a:latin typeface="Calibri"/>
            </a:endParaRPr>
          </a:p>
          <a:p>
            <a:pPr marL="285750" indent="-285750" algn="l">
              <a:lnSpc>
                <a:spcPct val="150000"/>
              </a:lnSpc>
              <a:buFont typeface="Arial" panose="020B0604020202020204" pitchFamily="34" charset="0"/>
              <a:buChar char="•"/>
            </a:pPr>
            <a:r>
              <a:rPr lang="en-US" sz="1600" b="0" i="0" noProof="1">
                <a:solidFill>
                  <a:srgbClr val="334455"/>
                </a:solidFill>
                <a:latin typeface="Calibri"/>
              </a:rPr>
              <a:t>GPM-framework teaching in parallel to general-psychiatry training.</a:t>
            </a:r>
          </a:p>
        </p:txBody>
      </p:sp>
      <p:sp>
        <p:nvSpPr>
          <p:cNvPr id="15" name="Citation"/>
          <p:cNvSpPr txBox="1"/>
          <p:nvPr/>
        </p:nvSpPr>
        <p:spPr>
          <a:xfrm>
            <a:off x="216598" y="6560774"/>
            <a:ext cx="8890000" cy="330200"/>
          </a:xfrm>
          <a:prstGeom prst="rect">
            <a:avLst/>
          </a:prstGeom>
          <a:noFill/>
        </p:spPr>
        <p:txBody>
          <a:bodyPr wrap="square" lIns="0" tIns="0" rIns="0" bIns="0" anchor="t">
            <a:spAutoFit/>
          </a:bodyPr>
          <a:lstStyle/>
          <a:p>
            <a:pPr algn="l"/>
            <a:r>
              <a:rPr lang="en-US" sz="1600" b="0" i="1" noProof="1">
                <a:solidFill>
                  <a:srgbClr val="6B7785"/>
                </a:solidFill>
                <a:latin typeface="Calibri"/>
              </a:rPr>
              <a:t>Unruh &amp; Gunderson, 2016</a:t>
            </a:r>
          </a:p>
        </p:txBody>
      </p:sp>
      <p:sp>
        <p:nvSpPr>
          <p:cNvPr id="16"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25  /  33</a:t>
            </a:r>
          </a:p>
        </p:txBody>
      </p:sp>
      <p:sp>
        <p:nvSpPr>
          <p:cNvPr id="30" name="Rectangle Row4"/>
          <p:cNvSpPr/>
          <p:nvPr/>
        </p:nvSpPr>
        <p:spPr>
          <a:xfrm>
            <a:off x="508000" y="5126888"/>
            <a:ext cx="76200" cy="1344807"/>
          </a:xfrm>
          <a:prstGeom prst="rect">
            <a:avLst/>
          </a:prstGeom>
          <a:solidFill>
            <a:srgbClr val="D4A22C"/>
          </a:solidFill>
          <a:ln>
            <a:noFill/>
          </a:ln>
          <a:effectLst/>
        </p:spPr>
        <p:txBody>
          <a:bodyPr rtlCol="0" anchor="ctr"/>
          <a:lstStyle/>
          <a:p>
            <a:pPr algn="ctr"/>
            <a:endParaRPr lang="en-US" sz="2000" noProof="1"/>
          </a:p>
        </p:txBody>
      </p:sp>
      <p:sp>
        <p:nvSpPr>
          <p:cNvPr id="31" name="TextBox Row4 Hdr"/>
          <p:cNvSpPr txBox="1"/>
          <p:nvPr/>
        </p:nvSpPr>
        <p:spPr>
          <a:xfrm>
            <a:off x="736600" y="5076649"/>
            <a:ext cx="1092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Diagnostic drift</a:t>
            </a:r>
          </a:p>
        </p:txBody>
      </p:sp>
      <p:sp>
        <p:nvSpPr>
          <p:cNvPr id="32" name="TextBox Row4 Body"/>
          <p:cNvSpPr txBox="1"/>
          <p:nvPr/>
        </p:nvSpPr>
        <p:spPr>
          <a:xfrm>
            <a:off x="736600" y="5432249"/>
            <a:ext cx="10922000" cy="1069845"/>
          </a:xfrm>
          <a:prstGeom prst="rect">
            <a:avLst/>
          </a:prstGeom>
          <a:noFill/>
        </p:spPr>
        <p:txBody>
          <a:bodyPr wrap="square" lIns="0" tIns="0" rIns="0" bIns="0" anchor="t">
            <a:spAutoFit/>
          </a:bodyPr>
          <a:lstStyle/>
          <a:p>
            <a:pPr algn="l">
              <a:lnSpc>
                <a:spcPct val="150000"/>
              </a:lnSpc>
            </a:pPr>
            <a:r>
              <a:rPr lang="en-US" sz="1600" b="0" i="0" noProof="1">
                <a:solidFill>
                  <a:srgbClr val="334455"/>
                </a:solidFill>
                <a:latin typeface="Calibri"/>
              </a:rPr>
              <a:t>Some residents prefer ADHD or PTSD labels and reframe any trauma history as PTSD. </a:t>
            </a:r>
          </a:p>
          <a:p>
            <a:pPr algn="l">
              <a:lnSpc>
                <a:spcPct val="150000"/>
              </a:lnSpc>
            </a:pPr>
            <a:r>
              <a:rPr lang="en-US" sz="1600" b="1" i="0" noProof="1">
                <a:solidFill>
                  <a:srgbClr val="334455"/>
                </a:solidFill>
                <a:latin typeface="Calibri"/>
              </a:rPr>
              <a:t>Our response</a:t>
            </a:r>
            <a:r>
              <a:rPr lang="en-US" sz="1600" b="0" i="0" noProof="1">
                <a:solidFill>
                  <a:srgbClr val="334455"/>
                </a:solidFill>
                <a:latin typeface="Calibri"/>
              </a:rPr>
              <a:t>: routine CI-BPD + formulation supervision, reinforcing that BPD can coexist with ADHD/PTSD rather than be replaced by them.</a:t>
            </a:r>
          </a:p>
        </p:txBody>
      </p:sp>
    </p:spTree>
    <p:extLst>
      <p:ext uri="{BB962C8B-B14F-4D97-AF65-F5344CB8AC3E}">
        <p14:creationId xmlns:p14="http://schemas.microsoft.com/office/powerpoint/2010/main" val="826624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414000" y="254000"/>
            <a:ext cx="1524000" cy="889000"/>
          </a:xfrm>
          <a:prstGeom prst="rect">
            <a:avLst/>
          </a:prstGeom>
          <a:noFill/>
        </p:spPr>
        <p:txBody>
          <a:bodyPr wrap="square" lIns="0" tIns="0" rIns="0" bIns="0" anchor="t">
            <a:spAutoFit/>
          </a:bodyPr>
          <a:lstStyle/>
          <a:p>
            <a:pPr algn="r"/>
            <a:r>
              <a:rPr lang="en-US" sz="6000" b="1" i="0" noProof="1">
                <a:solidFill>
                  <a:srgbClr val="D4A22C"/>
                </a:solidFill>
                <a:latin typeface="Calibri"/>
              </a:rPr>
              <a:t>C3</a:t>
            </a:r>
          </a:p>
        </p:txBody>
      </p:sp>
      <p:sp>
        <p:nvSpPr>
          <p:cNvPr id="3"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The waiting-room problem</a:t>
            </a:r>
          </a:p>
        </p:txBody>
      </p:sp>
      <p:sp>
        <p:nvSpPr>
          <p:cNvPr id="5"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From a contagion hot-spot to a structured group intervention</a:t>
            </a:r>
          </a:p>
        </p:txBody>
      </p:sp>
      <p:sp>
        <p:nvSpPr>
          <p:cNvPr id="6" name="Rectangle 5"/>
          <p:cNvSpPr/>
          <p:nvPr/>
        </p:nvSpPr>
        <p:spPr>
          <a:xfrm>
            <a:off x="508000" y="1625600"/>
            <a:ext cx="76200" cy="1016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noProof="1"/>
          </a:p>
        </p:txBody>
      </p:sp>
      <p:sp>
        <p:nvSpPr>
          <p:cNvPr id="7" name="TextBox 6"/>
          <p:cNvSpPr txBox="1"/>
          <p:nvPr/>
        </p:nvSpPr>
        <p:spPr>
          <a:xfrm>
            <a:off x="736600" y="1600200"/>
            <a:ext cx="1092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Long commutes, unpredictable arrivals</a:t>
            </a:r>
          </a:p>
        </p:txBody>
      </p:sp>
      <p:sp>
        <p:nvSpPr>
          <p:cNvPr id="8" name="TextBox 7"/>
          <p:cNvSpPr txBox="1"/>
          <p:nvPr/>
        </p:nvSpPr>
        <p:spPr>
          <a:xfrm>
            <a:off x="736600" y="1955800"/>
            <a:ext cx="10922000" cy="553998"/>
          </a:xfrm>
          <a:prstGeom prst="rect">
            <a:avLst/>
          </a:prstGeom>
          <a:noFill/>
        </p:spPr>
        <p:txBody>
          <a:bodyPr wrap="square" lIns="0" tIns="0" rIns="0" bIns="0" anchor="t">
            <a:spAutoFit/>
          </a:bodyPr>
          <a:lstStyle/>
          <a:p>
            <a:pPr algn="l"/>
            <a:r>
              <a:rPr lang="en-US" b="0" i="0" noProof="1">
                <a:solidFill>
                  <a:srgbClr val="334455"/>
                </a:solidFill>
                <a:latin typeface="Calibri"/>
              </a:rPr>
              <a:t>Many adolescents and their parents travel hours by public transit and arrive well before their appointments — leaving patients gathered together in the same waiting room.</a:t>
            </a:r>
          </a:p>
        </p:txBody>
      </p:sp>
      <p:sp>
        <p:nvSpPr>
          <p:cNvPr id="19"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26  /  33</a:t>
            </a:r>
          </a:p>
        </p:txBody>
      </p:sp>
      <p:sp>
        <p:nvSpPr>
          <p:cNvPr id="106" name="Rectangle Row2"/>
          <p:cNvSpPr/>
          <p:nvPr/>
        </p:nvSpPr>
        <p:spPr>
          <a:xfrm>
            <a:off x="508000" y="2946400"/>
            <a:ext cx="76200" cy="1270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noProof="1"/>
          </a:p>
        </p:txBody>
      </p:sp>
      <p:sp>
        <p:nvSpPr>
          <p:cNvPr id="107" name="TextBox Row2 Hdr"/>
          <p:cNvSpPr txBox="1"/>
          <p:nvPr/>
        </p:nvSpPr>
        <p:spPr>
          <a:xfrm>
            <a:off x="736600" y="2921000"/>
            <a:ext cx="10922000" cy="276999"/>
          </a:xfrm>
          <a:prstGeom prst="rect">
            <a:avLst/>
          </a:prstGeom>
          <a:noFill/>
        </p:spPr>
        <p:txBody>
          <a:bodyPr wrap="square" lIns="0" tIns="0" rIns="0" bIns="0" anchor="t">
            <a:spAutoFit/>
          </a:bodyPr>
          <a:lstStyle/>
          <a:p>
            <a:pPr algn="l"/>
            <a:r>
              <a:rPr lang="en-US" sz="2000" b="1" i="0" noProof="1">
                <a:solidFill>
                  <a:srgbClr val="480C32"/>
                </a:solidFill>
                <a:latin typeface="Calibri"/>
              </a:rPr>
              <a:t>Serious peer contagion incidents</a:t>
            </a:r>
          </a:p>
        </p:txBody>
      </p:sp>
      <p:sp>
        <p:nvSpPr>
          <p:cNvPr id="108" name="TextBox Row2 Body"/>
          <p:cNvSpPr txBox="1"/>
          <p:nvPr/>
        </p:nvSpPr>
        <p:spPr>
          <a:xfrm>
            <a:off x="736600" y="3276600"/>
            <a:ext cx="10922000" cy="830997"/>
          </a:xfrm>
          <a:prstGeom prst="rect">
            <a:avLst/>
          </a:prstGeom>
          <a:noFill/>
        </p:spPr>
        <p:txBody>
          <a:bodyPr wrap="square" lIns="0" tIns="0" rIns="0" bIns="0" anchor="t">
            <a:spAutoFit/>
          </a:bodyPr>
          <a:lstStyle/>
          <a:p>
            <a:pPr algn="l"/>
            <a:r>
              <a:rPr lang="en-US" b="0" i="0" noProof="1">
                <a:solidFill>
                  <a:srgbClr val="334455"/>
                </a:solidFill>
                <a:latin typeface="Calibri"/>
              </a:rPr>
              <a:t>Covert NSSI behaviors went undetected — on one occasion adolescents </a:t>
            </a:r>
            <a:r>
              <a:rPr lang="en-US" b="1" i="0" noProof="1">
                <a:solidFill>
                  <a:srgbClr val="334455"/>
                </a:solidFill>
                <a:latin typeface="Calibri"/>
              </a:rPr>
              <a:t>shared shaving blades</a:t>
            </a:r>
            <a:r>
              <a:rPr lang="en-US" b="0" i="0" noProof="1">
                <a:solidFill>
                  <a:srgbClr val="334455"/>
                </a:solidFill>
                <a:latin typeface="Calibri"/>
              </a:rPr>
              <a:t> in the waiting room. Substance exchange also occurred, and one adolescent developed a significant </a:t>
            </a:r>
            <a:r>
              <a:rPr lang="en-US" b="1" i="0" noProof="1">
                <a:solidFill>
                  <a:srgbClr val="334455"/>
                </a:solidFill>
                <a:latin typeface="Calibri"/>
              </a:rPr>
              <a:t>MDMA intoxication</a:t>
            </a:r>
            <a:r>
              <a:rPr lang="en-US" b="0" i="0" noProof="1">
                <a:solidFill>
                  <a:srgbClr val="334455"/>
                </a:solidFill>
                <a:latin typeface="Calibri"/>
              </a:rPr>
              <a:t> requiring emergency department transfer.</a:t>
            </a:r>
          </a:p>
        </p:txBody>
      </p:sp>
      <p:sp>
        <p:nvSpPr>
          <p:cNvPr id="109" name="Rectangle Row3"/>
          <p:cNvSpPr/>
          <p:nvPr/>
        </p:nvSpPr>
        <p:spPr>
          <a:xfrm>
            <a:off x="508000" y="4470400"/>
            <a:ext cx="76200" cy="1651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noProof="1"/>
          </a:p>
        </p:txBody>
      </p:sp>
      <p:sp>
        <p:nvSpPr>
          <p:cNvPr id="110" name="TextBox Row3 Hdr"/>
          <p:cNvSpPr txBox="1"/>
          <p:nvPr/>
        </p:nvSpPr>
        <p:spPr>
          <a:xfrm>
            <a:off x="736600" y="4445000"/>
            <a:ext cx="10922000" cy="276999"/>
          </a:xfrm>
          <a:prstGeom prst="rect">
            <a:avLst/>
          </a:prstGeom>
          <a:noFill/>
        </p:spPr>
        <p:txBody>
          <a:bodyPr wrap="square" lIns="0" tIns="0" rIns="0" bIns="0" anchor="t">
            <a:spAutoFit/>
          </a:bodyPr>
          <a:lstStyle/>
          <a:p>
            <a:pPr algn="l"/>
            <a:r>
              <a:rPr lang="en-US" sz="2000" b="1" i="0" noProof="1">
                <a:solidFill>
                  <a:srgbClr val="480C32"/>
                </a:solidFill>
                <a:latin typeface="Calibri"/>
              </a:rPr>
              <a:t>Our response: the Waiting-Room Group</a:t>
            </a:r>
          </a:p>
        </p:txBody>
      </p:sp>
      <p:sp>
        <p:nvSpPr>
          <p:cNvPr id="111" name="TextBox Row3 Body"/>
          <p:cNvSpPr txBox="1"/>
          <p:nvPr/>
        </p:nvSpPr>
        <p:spPr>
          <a:xfrm>
            <a:off x="736600" y="4800600"/>
            <a:ext cx="10922000" cy="830997"/>
          </a:xfrm>
          <a:prstGeom prst="rect">
            <a:avLst/>
          </a:prstGeom>
          <a:noFill/>
        </p:spPr>
        <p:txBody>
          <a:bodyPr wrap="square" lIns="0" tIns="0" rIns="0" bIns="0" anchor="t">
            <a:spAutoFit/>
          </a:bodyPr>
          <a:lstStyle/>
          <a:p>
            <a:pPr algn="l"/>
            <a:r>
              <a:rPr lang="en-US" b="0" i="0" noProof="1">
                <a:solidFill>
                  <a:srgbClr val="334455"/>
                </a:solidFill>
                <a:latin typeface="Calibri"/>
              </a:rPr>
              <a:t>A semi-structured group held by </a:t>
            </a:r>
            <a:r>
              <a:rPr lang="en-US" b="1" i="0" noProof="1">
                <a:solidFill>
                  <a:srgbClr val="334455"/>
                </a:solidFill>
                <a:latin typeface="Calibri"/>
              </a:rPr>
              <a:t>two clinicians (a psychiatrist and a psychiatric nurse)</a:t>
            </a:r>
            <a:r>
              <a:rPr lang="en-US" b="0" i="0" noProof="1">
                <a:solidFill>
                  <a:srgbClr val="334455"/>
                </a:solidFill>
                <a:latin typeface="Calibri"/>
              </a:rPr>
              <a:t> while adolescents wait for their resident appointment, alternating with group art-therapy sessions. In parallel, parents attend family interventions such as </a:t>
            </a:r>
            <a:r>
              <a:rPr lang="en-US" b="1" i="0" noProof="1">
                <a:solidFill>
                  <a:srgbClr val="334455"/>
                </a:solidFill>
                <a:latin typeface="Calibri"/>
              </a:rPr>
              <a:t>Family Connections</a:t>
            </a:r>
            <a:r>
              <a:rPr lang="en-US" b="0" i="0" noProof="1">
                <a:solidFill>
                  <a:srgbClr val="334455"/>
                </a:solidFill>
                <a:latin typeface="Calibri"/>
              </a:rPr>
              <a:t>.</a:t>
            </a:r>
          </a:p>
        </p:txBody>
      </p:sp>
    </p:spTree>
    <p:extLst>
      <p:ext uri="{BB962C8B-B14F-4D97-AF65-F5344CB8AC3E}">
        <p14:creationId xmlns:p14="http://schemas.microsoft.com/office/powerpoint/2010/main" val="250416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Nation-wide dissemination</a:t>
            </a:r>
          </a:p>
        </p:txBody>
      </p:sp>
      <p:sp>
        <p:nvSpPr>
          <p:cNvPr id="4" name="Subtitle"/>
          <p:cNvSpPr txBox="1"/>
          <p:nvPr/>
        </p:nvSpPr>
        <p:spPr>
          <a:xfrm>
            <a:off x="711200" y="1041400"/>
            <a:ext cx="10972800" cy="553998"/>
          </a:xfrm>
          <a:prstGeom prst="rect">
            <a:avLst/>
          </a:prstGeom>
          <a:noFill/>
        </p:spPr>
        <p:txBody>
          <a:bodyPr wrap="square" lIns="0" tIns="0" rIns="0" bIns="0" anchor="t">
            <a:spAutoFit/>
          </a:bodyPr>
          <a:lstStyle/>
          <a:p>
            <a:pPr algn="l"/>
            <a:r>
              <a:rPr lang="en-US" sz="1800" b="0" i="1" noProof="1">
                <a:solidFill>
                  <a:srgbClr val="6B7785"/>
                </a:solidFill>
                <a:latin typeface="Calibri"/>
              </a:rPr>
              <a:t>ADRE graduates move into services where GPM is unknown — we built materials, publications, and events to seed them</a:t>
            </a:r>
          </a:p>
        </p:txBody>
      </p:sp>
      <p:sp>
        <p:nvSpPr>
          <p:cNvPr id="5" name="Rounded Rectangle 4"/>
          <p:cNvSpPr/>
          <p:nvPr/>
        </p:nvSpPr>
        <p:spPr>
          <a:xfrm>
            <a:off x="508000" y="1651000"/>
            <a:ext cx="3556000" cy="431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651000"/>
            <a:ext cx="3556000" cy="5334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36600" y="1778000"/>
            <a:ext cx="3098800" cy="355600"/>
          </a:xfrm>
          <a:prstGeom prst="rect">
            <a:avLst/>
          </a:prstGeom>
          <a:noFill/>
        </p:spPr>
        <p:txBody>
          <a:bodyPr wrap="square" lIns="0" tIns="0" rIns="0" bIns="0" anchor="t">
            <a:spAutoFit/>
          </a:bodyPr>
          <a:lstStyle/>
          <a:p>
            <a:pPr algn="l"/>
            <a:r>
              <a:rPr lang="en-US" sz="1800" b="1" i="0" noProof="1">
                <a:solidFill>
                  <a:srgbClr val="FFFFFF"/>
                </a:solidFill>
                <a:latin typeface="Calibri"/>
              </a:rPr>
              <a:t>Materials</a:t>
            </a:r>
          </a:p>
        </p:txBody>
      </p:sp>
      <p:sp>
        <p:nvSpPr>
          <p:cNvPr id="8" name="TextBox 7"/>
          <p:cNvSpPr txBox="1"/>
          <p:nvPr/>
        </p:nvSpPr>
        <p:spPr>
          <a:xfrm>
            <a:off x="736600" y="2349500"/>
            <a:ext cx="3098800" cy="3246402"/>
          </a:xfrm>
          <a:prstGeom prst="rect">
            <a:avLst/>
          </a:prstGeom>
          <a:noFill/>
        </p:spPr>
        <p:txBody>
          <a:bodyPr wrap="square" lIns="0" tIns="0" rIns="0" bIns="0" anchor="t">
            <a:spAutoFit/>
          </a:bodyPr>
          <a:lstStyle/>
          <a:p>
            <a:pPr algn="l">
              <a:lnSpc>
                <a:spcPct val="200000"/>
              </a:lnSpc>
            </a:pPr>
            <a:r>
              <a:rPr lang="en-US" noProof="1">
                <a:solidFill>
                  <a:srgbClr val="334455"/>
                </a:solidFill>
                <a:latin typeface="Calibri"/>
              </a:rPr>
              <a:t>•  </a:t>
            </a:r>
            <a:r>
              <a:rPr lang="en-US" b="1" noProof="1">
                <a:solidFill>
                  <a:srgbClr val="334455"/>
                </a:solidFill>
                <a:latin typeface="Calibri"/>
              </a:rPr>
              <a:t>GPM Manual</a:t>
            </a:r>
            <a:r>
              <a:rPr lang="en-US" noProof="1">
                <a:solidFill>
                  <a:srgbClr val="334455"/>
                </a:solidFill>
                <a:latin typeface="Calibri"/>
              </a:rPr>
              <a:t> translated to Portuguese</a:t>
            </a:r>
          </a:p>
          <a:p>
            <a:pPr algn="l">
              <a:lnSpc>
                <a:spcPct val="200000"/>
              </a:lnSpc>
            </a:pPr>
            <a:r>
              <a:rPr lang="en-US" noProof="1">
                <a:solidFill>
                  <a:srgbClr val="334455"/>
                </a:solidFill>
                <a:latin typeface="Calibri"/>
              </a:rPr>
              <a:t>•  </a:t>
            </a:r>
            <a:r>
              <a:rPr lang="en-US" b="1" noProof="1">
                <a:solidFill>
                  <a:srgbClr val="334455"/>
                </a:solidFill>
                <a:latin typeface="Calibri"/>
              </a:rPr>
              <a:t>Harvard Medical School</a:t>
            </a:r>
            <a:r>
              <a:rPr lang="en-US" noProof="1">
                <a:solidFill>
                  <a:srgbClr val="334455"/>
                </a:solidFill>
                <a:latin typeface="Calibri"/>
              </a:rPr>
              <a:t> online course</a:t>
            </a:r>
          </a:p>
          <a:p>
            <a:pPr algn="l">
              <a:lnSpc>
                <a:spcPct val="200000"/>
              </a:lnSpc>
            </a:pPr>
            <a:r>
              <a:rPr lang="en-US" noProof="1">
                <a:solidFill>
                  <a:srgbClr val="334455"/>
                </a:solidFill>
                <a:latin typeface="Calibri"/>
              </a:rPr>
              <a:t>•  </a:t>
            </a:r>
            <a:r>
              <a:rPr lang="en-US" b="1" noProof="1">
                <a:solidFill>
                  <a:srgbClr val="334455"/>
                </a:solidFill>
                <a:latin typeface="Calibri"/>
              </a:rPr>
              <a:t>Psychoeducation videos</a:t>
            </a:r>
            <a:r>
              <a:rPr lang="en-US" noProof="1">
                <a:solidFill>
                  <a:srgbClr val="334455"/>
                </a:solidFill>
                <a:latin typeface="Calibri"/>
              </a:rPr>
              <a:t> — multi-site</a:t>
            </a:r>
          </a:p>
        </p:txBody>
      </p:sp>
      <p:sp>
        <p:nvSpPr>
          <p:cNvPr id="9" name="Rounded Rectangle 8"/>
          <p:cNvSpPr/>
          <p:nvPr/>
        </p:nvSpPr>
        <p:spPr>
          <a:xfrm>
            <a:off x="4318000" y="1651000"/>
            <a:ext cx="3556000" cy="431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4318000" y="1651000"/>
            <a:ext cx="3556000" cy="5334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4546600" y="1778000"/>
            <a:ext cx="3098800" cy="355600"/>
          </a:xfrm>
          <a:prstGeom prst="rect">
            <a:avLst/>
          </a:prstGeom>
          <a:noFill/>
        </p:spPr>
        <p:txBody>
          <a:bodyPr wrap="square" lIns="0" tIns="0" rIns="0" bIns="0" anchor="t">
            <a:spAutoFit/>
          </a:bodyPr>
          <a:lstStyle/>
          <a:p>
            <a:pPr algn="l"/>
            <a:r>
              <a:rPr lang="en-US" sz="1800" b="1" i="0" noProof="1">
                <a:solidFill>
                  <a:srgbClr val="FFFFFF"/>
                </a:solidFill>
                <a:latin typeface="Calibri"/>
              </a:rPr>
              <a:t>Publications</a:t>
            </a:r>
          </a:p>
        </p:txBody>
      </p:sp>
      <p:sp>
        <p:nvSpPr>
          <p:cNvPr id="12" name="TextBox 11"/>
          <p:cNvSpPr txBox="1"/>
          <p:nvPr/>
        </p:nvSpPr>
        <p:spPr>
          <a:xfrm>
            <a:off x="4546600" y="2349500"/>
            <a:ext cx="3098800" cy="2692404"/>
          </a:xfrm>
          <a:prstGeom prst="rect">
            <a:avLst/>
          </a:prstGeom>
          <a:noFill/>
        </p:spPr>
        <p:txBody>
          <a:bodyPr wrap="square" lIns="0" tIns="0" rIns="0" bIns="0" anchor="t">
            <a:spAutoFit/>
          </a:bodyPr>
          <a:lstStyle/>
          <a:p>
            <a:pPr algn="l">
              <a:lnSpc>
                <a:spcPct val="200000"/>
              </a:lnSpc>
            </a:pPr>
            <a:r>
              <a:rPr lang="en-US" noProof="1">
                <a:solidFill>
                  <a:srgbClr val="334455"/>
                </a:solidFill>
                <a:latin typeface="Calibri"/>
              </a:rPr>
              <a:t>•  </a:t>
            </a:r>
            <a:r>
              <a:rPr lang="en-US" b="1" noProof="1">
                <a:solidFill>
                  <a:srgbClr val="334455"/>
                </a:solidFill>
                <a:latin typeface="Calibri"/>
              </a:rPr>
              <a:t>Original publications</a:t>
            </a:r>
            <a:r>
              <a:rPr lang="en-US" noProof="1">
                <a:solidFill>
                  <a:srgbClr val="334455"/>
                </a:solidFill>
                <a:latin typeface="Calibri"/>
              </a:rPr>
              <a:t> — PT, ES, EN</a:t>
            </a:r>
          </a:p>
          <a:p>
            <a:pPr algn="l">
              <a:lnSpc>
                <a:spcPct val="200000"/>
              </a:lnSpc>
            </a:pPr>
            <a:r>
              <a:rPr lang="en-US" noProof="1">
                <a:solidFill>
                  <a:srgbClr val="334455"/>
                </a:solidFill>
                <a:latin typeface="Calibri"/>
              </a:rPr>
              <a:t>•  </a:t>
            </a:r>
            <a:r>
              <a:rPr lang="en-US" b="1" noProof="1">
                <a:solidFill>
                  <a:srgbClr val="334455"/>
                </a:solidFill>
                <a:latin typeface="Calibri"/>
              </a:rPr>
              <a:t>Book chapters</a:t>
            </a:r>
            <a:r>
              <a:rPr lang="en-US" noProof="1">
                <a:solidFill>
                  <a:srgbClr val="334455"/>
                </a:solidFill>
                <a:latin typeface="Calibri"/>
              </a:rPr>
              <a:t> on BPD / GPM</a:t>
            </a:r>
          </a:p>
          <a:p>
            <a:pPr algn="l">
              <a:lnSpc>
                <a:spcPct val="200000"/>
              </a:lnSpc>
            </a:pPr>
            <a:r>
              <a:rPr lang="en-US" noProof="1">
                <a:solidFill>
                  <a:srgbClr val="334455"/>
                </a:solidFill>
                <a:latin typeface="Calibri"/>
              </a:rPr>
              <a:t>•  </a:t>
            </a:r>
            <a:r>
              <a:rPr lang="en-US" b="1" noProof="1">
                <a:solidFill>
                  <a:srgbClr val="334455"/>
                </a:solidFill>
                <a:latin typeface="Calibri"/>
              </a:rPr>
              <a:t>Free podcast episodes</a:t>
            </a:r>
            <a:r>
              <a:rPr lang="en-US" noProof="1">
                <a:solidFill>
                  <a:srgbClr val="334455"/>
                </a:solidFill>
                <a:latin typeface="Calibri"/>
              </a:rPr>
              <a:t> for clinicians</a:t>
            </a:r>
          </a:p>
        </p:txBody>
      </p:sp>
      <p:sp>
        <p:nvSpPr>
          <p:cNvPr id="13" name="Rounded Rectangle 12"/>
          <p:cNvSpPr/>
          <p:nvPr/>
        </p:nvSpPr>
        <p:spPr>
          <a:xfrm>
            <a:off x="8128000" y="1651000"/>
            <a:ext cx="3556000" cy="431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Rectangle 13"/>
          <p:cNvSpPr/>
          <p:nvPr/>
        </p:nvSpPr>
        <p:spPr>
          <a:xfrm>
            <a:off x="8128000" y="1651000"/>
            <a:ext cx="3556000" cy="5334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TextBox 14"/>
          <p:cNvSpPr txBox="1"/>
          <p:nvPr/>
        </p:nvSpPr>
        <p:spPr>
          <a:xfrm>
            <a:off x="8356600" y="1778000"/>
            <a:ext cx="3098800" cy="276999"/>
          </a:xfrm>
          <a:prstGeom prst="rect">
            <a:avLst/>
          </a:prstGeom>
          <a:noFill/>
        </p:spPr>
        <p:txBody>
          <a:bodyPr wrap="square" lIns="0" tIns="0" rIns="0" bIns="0" anchor="t">
            <a:spAutoFit/>
          </a:bodyPr>
          <a:lstStyle/>
          <a:p>
            <a:pPr algn="l"/>
            <a:r>
              <a:rPr lang="en-US" sz="1800" b="1" i="0" noProof="1">
                <a:solidFill>
                  <a:srgbClr val="FFFFFF"/>
                </a:solidFill>
                <a:latin typeface="Calibri"/>
              </a:rPr>
              <a:t>National Events</a:t>
            </a:r>
          </a:p>
        </p:txBody>
      </p:sp>
      <p:sp>
        <p:nvSpPr>
          <p:cNvPr id="16" name="TextBox 15"/>
          <p:cNvSpPr txBox="1"/>
          <p:nvPr/>
        </p:nvSpPr>
        <p:spPr>
          <a:xfrm>
            <a:off x="8356600" y="2349500"/>
            <a:ext cx="3098800" cy="3246402"/>
          </a:xfrm>
          <a:prstGeom prst="rect">
            <a:avLst/>
          </a:prstGeom>
          <a:noFill/>
        </p:spPr>
        <p:txBody>
          <a:bodyPr wrap="square" lIns="0" tIns="0" rIns="0" bIns="0" anchor="t">
            <a:spAutoFit/>
          </a:bodyPr>
          <a:lstStyle/>
          <a:p>
            <a:pPr algn="l">
              <a:lnSpc>
                <a:spcPct val="200000"/>
              </a:lnSpc>
            </a:pPr>
            <a:r>
              <a:rPr lang="en-US" noProof="1">
                <a:solidFill>
                  <a:srgbClr val="334455"/>
                </a:solidFill>
                <a:latin typeface="Calibri"/>
              </a:rPr>
              <a:t>•  </a:t>
            </a:r>
            <a:r>
              <a:rPr lang="en-US" b="1" noProof="1">
                <a:solidFill>
                  <a:srgbClr val="334455"/>
                </a:solidFill>
                <a:latin typeface="Calibri"/>
              </a:rPr>
              <a:t>Brazilian Psychiatric Association</a:t>
            </a:r>
            <a:r>
              <a:rPr lang="en-US" noProof="1">
                <a:solidFill>
                  <a:srgbClr val="334455"/>
                </a:solidFill>
                <a:latin typeface="Calibri"/>
              </a:rPr>
              <a:t> Annual Meeting</a:t>
            </a:r>
          </a:p>
          <a:p>
            <a:pPr algn="l">
              <a:lnSpc>
                <a:spcPct val="200000"/>
              </a:lnSpc>
            </a:pPr>
            <a:r>
              <a:rPr lang="en-US" noProof="1">
                <a:solidFill>
                  <a:srgbClr val="334455"/>
                </a:solidFill>
                <a:latin typeface="Calibri"/>
              </a:rPr>
              <a:t>•  </a:t>
            </a:r>
            <a:r>
              <a:rPr lang="en-US" b="1" noProof="1">
                <a:solidFill>
                  <a:srgbClr val="334455"/>
                </a:solidFill>
                <a:latin typeface="Calibri"/>
              </a:rPr>
              <a:t>Brain, Emotions and Behavior</a:t>
            </a:r>
            <a:r>
              <a:rPr lang="en-US" noProof="1">
                <a:solidFill>
                  <a:srgbClr val="334455"/>
                </a:solidFill>
                <a:latin typeface="Calibri"/>
              </a:rPr>
              <a:t> Congress</a:t>
            </a:r>
          </a:p>
          <a:p>
            <a:pPr algn="l">
              <a:lnSpc>
                <a:spcPct val="200000"/>
              </a:lnSpc>
            </a:pPr>
            <a:r>
              <a:rPr lang="en-US" noProof="1">
                <a:solidFill>
                  <a:srgbClr val="334455"/>
                </a:solidFill>
                <a:latin typeface="Calibri"/>
              </a:rPr>
              <a:t>•  </a:t>
            </a:r>
            <a:r>
              <a:rPr lang="en-US" b="1" noProof="1">
                <a:solidFill>
                  <a:srgbClr val="334455"/>
                </a:solidFill>
                <a:latin typeface="Calibri"/>
              </a:rPr>
              <a:t>Workshops</a:t>
            </a:r>
            <a:r>
              <a:rPr lang="en-US" noProof="1">
                <a:solidFill>
                  <a:srgbClr val="334455"/>
                </a:solidFill>
                <a:latin typeface="Calibri"/>
              </a:rPr>
              <a:t> at partner universities and services</a:t>
            </a:r>
          </a:p>
        </p:txBody>
      </p:sp>
      <p:sp>
        <p:nvSpPr>
          <p:cNvPr id="17"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27  /  33</a:t>
            </a:r>
          </a:p>
        </p:txBody>
      </p:sp>
      <p:sp>
        <p:nvSpPr>
          <p:cNvPr id="18" name="TextBox 17">
            <a:extLst>
              <a:ext uri="{FF2B5EF4-FFF2-40B4-BE49-F238E27FC236}">
                <a16:creationId xmlns:a16="http://schemas.microsoft.com/office/drawing/2014/main" id="{62A1DF97-05A4-4477-BD66-E14DB8A14ADE}"/>
              </a:ext>
            </a:extLst>
          </p:cNvPr>
          <p:cNvSpPr txBox="1"/>
          <p:nvPr/>
        </p:nvSpPr>
        <p:spPr>
          <a:xfrm>
            <a:off x="10414000" y="218375"/>
            <a:ext cx="1524000" cy="923330"/>
          </a:xfrm>
          <a:prstGeom prst="rect">
            <a:avLst/>
          </a:prstGeom>
          <a:noFill/>
        </p:spPr>
        <p:txBody>
          <a:bodyPr wrap="square" lIns="0" tIns="0" rIns="0" bIns="0" anchor="t">
            <a:spAutoFit/>
          </a:bodyPr>
          <a:lstStyle/>
          <a:p>
            <a:pPr algn="r"/>
            <a:r>
              <a:rPr lang="en-US" sz="6000" b="1" i="0" noProof="1">
                <a:solidFill>
                  <a:srgbClr val="D4A22C"/>
                </a:solidFill>
                <a:latin typeface="Calibri"/>
              </a:rPr>
              <a:t>C4</a:t>
            </a:r>
          </a:p>
        </p:txBody>
      </p:sp>
    </p:spTree>
    <p:extLst>
      <p:ext uri="{BB962C8B-B14F-4D97-AF65-F5344CB8AC3E}">
        <p14:creationId xmlns:p14="http://schemas.microsoft.com/office/powerpoint/2010/main" val="328977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Implementation partnerships &amp; next frontier</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ADRE-trained clinicians seeding GPM programs — and pushing beyond clinicians to leadership</a:t>
            </a:r>
          </a:p>
        </p:txBody>
      </p:sp>
      <p:sp>
        <p:nvSpPr>
          <p:cNvPr id="5" name="Rounded Rectangle 4"/>
          <p:cNvSpPr/>
          <p:nvPr/>
        </p:nvSpPr>
        <p:spPr>
          <a:xfrm>
            <a:off x="508000" y="1651000"/>
            <a:ext cx="3556000" cy="3683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651000"/>
            <a:ext cx="35560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36600" y="1752600"/>
            <a:ext cx="3098800" cy="355600"/>
          </a:xfrm>
          <a:prstGeom prst="rect">
            <a:avLst/>
          </a:prstGeom>
          <a:noFill/>
        </p:spPr>
        <p:txBody>
          <a:bodyPr wrap="square" lIns="0" tIns="0" rIns="0" bIns="0" anchor="t">
            <a:spAutoFit/>
          </a:bodyPr>
          <a:lstStyle/>
          <a:p>
            <a:pPr algn="l"/>
            <a:r>
              <a:rPr lang="en-US" sz="1500" b="1" i="0" noProof="1">
                <a:solidFill>
                  <a:srgbClr val="FFFFFF"/>
                </a:solidFill>
                <a:latin typeface="Calibri"/>
              </a:rPr>
              <a:t>CESUPA  →  GPM-A</a:t>
            </a:r>
          </a:p>
        </p:txBody>
      </p:sp>
      <p:sp>
        <p:nvSpPr>
          <p:cNvPr id="8" name="TextBox 7"/>
          <p:cNvSpPr txBox="1"/>
          <p:nvPr/>
        </p:nvSpPr>
        <p:spPr>
          <a:xfrm>
            <a:off x="736600" y="2095500"/>
            <a:ext cx="3098800" cy="304800"/>
          </a:xfrm>
          <a:prstGeom prst="rect">
            <a:avLst/>
          </a:prstGeom>
          <a:noFill/>
        </p:spPr>
        <p:txBody>
          <a:bodyPr wrap="square" lIns="0" tIns="0" rIns="0" bIns="0" anchor="t">
            <a:spAutoFit/>
          </a:bodyPr>
          <a:lstStyle/>
          <a:p>
            <a:pPr algn="l"/>
            <a:r>
              <a:rPr lang="en-US" sz="1200" b="0" i="1" noProof="1">
                <a:solidFill>
                  <a:srgbClr val="F5F7FA"/>
                </a:solidFill>
                <a:latin typeface="Calibri"/>
              </a:rPr>
              <a:t>Belém, Brazil</a:t>
            </a:r>
          </a:p>
        </p:txBody>
      </p:sp>
      <p:sp>
        <p:nvSpPr>
          <p:cNvPr id="9" name="TextBox 8"/>
          <p:cNvSpPr txBox="1"/>
          <p:nvPr/>
        </p:nvSpPr>
        <p:spPr>
          <a:xfrm>
            <a:off x="668867" y="4309346"/>
            <a:ext cx="1439333" cy="461665"/>
          </a:xfrm>
          <a:prstGeom prst="rect">
            <a:avLst/>
          </a:prstGeom>
          <a:noFill/>
        </p:spPr>
        <p:txBody>
          <a:bodyPr wrap="square" lIns="0" tIns="0" rIns="0" bIns="0" anchor="t">
            <a:spAutoFit/>
          </a:bodyPr>
          <a:lstStyle/>
          <a:p>
            <a:pPr algn="ctr"/>
            <a:r>
              <a:rPr lang="en-US" sz="1500" b="1" i="0" noProof="1">
                <a:solidFill>
                  <a:srgbClr val="480C32"/>
                </a:solidFill>
                <a:latin typeface="Calibri"/>
              </a:rPr>
              <a:t>Yasmin Nascimento, MD</a:t>
            </a:r>
          </a:p>
        </p:txBody>
      </p:sp>
      <p:sp>
        <p:nvSpPr>
          <p:cNvPr id="10" name="TextBox 9"/>
          <p:cNvSpPr txBox="1"/>
          <p:nvPr/>
        </p:nvSpPr>
        <p:spPr>
          <a:xfrm>
            <a:off x="2361870" y="4491280"/>
            <a:ext cx="1625600" cy="230832"/>
          </a:xfrm>
          <a:prstGeom prst="rect">
            <a:avLst/>
          </a:prstGeom>
          <a:noFill/>
        </p:spPr>
        <p:txBody>
          <a:bodyPr wrap="square" lIns="0" tIns="0" rIns="0" bIns="0" anchor="t">
            <a:spAutoFit/>
          </a:bodyPr>
          <a:lstStyle/>
          <a:p>
            <a:pPr algn="ctr"/>
            <a:r>
              <a:rPr lang="en-US" sz="1500" b="1" i="0" noProof="1">
                <a:solidFill>
                  <a:srgbClr val="480C32"/>
                </a:solidFill>
                <a:latin typeface="Calibri"/>
              </a:rPr>
              <a:t>Silvana Costa, MD</a:t>
            </a:r>
          </a:p>
        </p:txBody>
      </p:sp>
      <p:sp>
        <p:nvSpPr>
          <p:cNvPr id="11" name="Rounded Rectangle 10"/>
          <p:cNvSpPr/>
          <p:nvPr/>
        </p:nvSpPr>
        <p:spPr>
          <a:xfrm>
            <a:off x="4318000" y="1651000"/>
            <a:ext cx="3556000" cy="3683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Rectangle 11"/>
          <p:cNvSpPr/>
          <p:nvPr/>
        </p:nvSpPr>
        <p:spPr>
          <a:xfrm>
            <a:off x="4318000" y="1651000"/>
            <a:ext cx="35560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3" name="TextBox 12"/>
          <p:cNvSpPr txBox="1"/>
          <p:nvPr/>
        </p:nvSpPr>
        <p:spPr>
          <a:xfrm>
            <a:off x="4546600" y="1752600"/>
            <a:ext cx="3098800" cy="355600"/>
          </a:xfrm>
          <a:prstGeom prst="rect">
            <a:avLst/>
          </a:prstGeom>
          <a:noFill/>
        </p:spPr>
        <p:txBody>
          <a:bodyPr wrap="square" lIns="0" tIns="0" rIns="0" bIns="0" anchor="t">
            <a:spAutoFit/>
          </a:bodyPr>
          <a:lstStyle/>
          <a:p>
            <a:pPr algn="l"/>
            <a:r>
              <a:rPr lang="en-US" sz="1500" b="1" i="0" noProof="1">
                <a:solidFill>
                  <a:srgbClr val="FFFFFF"/>
                </a:solidFill>
                <a:latin typeface="Calibri"/>
              </a:rPr>
              <a:t>FAMERP  →  GPM</a:t>
            </a:r>
          </a:p>
        </p:txBody>
      </p:sp>
      <p:sp>
        <p:nvSpPr>
          <p:cNvPr id="14" name="TextBox 13"/>
          <p:cNvSpPr txBox="1"/>
          <p:nvPr/>
        </p:nvSpPr>
        <p:spPr>
          <a:xfrm>
            <a:off x="4546600" y="2095500"/>
            <a:ext cx="3098800" cy="304800"/>
          </a:xfrm>
          <a:prstGeom prst="rect">
            <a:avLst/>
          </a:prstGeom>
          <a:noFill/>
        </p:spPr>
        <p:txBody>
          <a:bodyPr wrap="square" lIns="0" tIns="0" rIns="0" bIns="0" anchor="t">
            <a:spAutoFit/>
          </a:bodyPr>
          <a:lstStyle/>
          <a:p>
            <a:pPr algn="l"/>
            <a:r>
              <a:rPr lang="en-US" sz="1200" b="0" i="1" noProof="1">
                <a:solidFill>
                  <a:srgbClr val="F5F7FA"/>
                </a:solidFill>
                <a:latin typeface="Calibri"/>
              </a:rPr>
              <a:t>São José do Rio Preto, Brazil</a:t>
            </a:r>
          </a:p>
        </p:txBody>
      </p:sp>
      <p:sp>
        <p:nvSpPr>
          <p:cNvPr id="15" name="TextBox 14"/>
          <p:cNvSpPr txBox="1"/>
          <p:nvPr/>
        </p:nvSpPr>
        <p:spPr>
          <a:xfrm>
            <a:off x="4394200" y="4479636"/>
            <a:ext cx="1625600" cy="230832"/>
          </a:xfrm>
          <a:prstGeom prst="rect">
            <a:avLst/>
          </a:prstGeom>
          <a:noFill/>
        </p:spPr>
        <p:txBody>
          <a:bodyPr wrap="square" lIns="0" tIns="0" rIns="0" bIns="0" anchor="t">
            <a:spAutoFit/>
          </a:bodyPr>
          <a:lstStyle/>
          <a:p>
            <a:pPr algn="ctr"/>
            <a:r>
              <a:rPr lang="en-US" sz="1500" b="1" i="0" noProof="1">
                <a:solidFill>
                  <a:srgbClr val="480C32"/>
                </a:solidFill>
                <a:latin typeface="Calibri"/>
              </a:rPr>
              <a:t>Larissa Fares, MD</a:t>
            </a:r>
          </a:p>
        </p:txBody>
      </p:sp>
      <p:sp>
        <p:nvSpPr>
          <p:cNvPr id="16" name="TextBox 15"/>
          <p:cNvSpPr txBox="1"/>
          <p:nvPr/>
        </p:nvSpPr>
        <p:spPr>
          <a:xfrm>
            <a:off x="6172202" y="4479636"/>
            <a:ext cx="1625600" cy="230832"/>
          </a:xfrm>
          <a:prstGeom prst="rect">
            <a:avLst/>
          </a:prstGeom>
          <a:noFill/>
        </p:spPr>
        <p:txBody>
          <a:bodyPr wrap="square" lIns="0" tIns="0" rIns="0" bIns="0" anchor="t">
            <a:spAutoFit/>
          </a:bodyPr>
          <a:lstStyle/>
          <a:p>
            <a:pPr algn="ctr"/>
            <a:r>
              <a:rPr lang="en-US" sz="1500" b="1" i="0" noProof="1">
                <a:solidFill>
                  <a:srgbClr val="480C32"/>
                </a:solidFill>
                <a:latin typeface="Calibri"/>
              </a:rPr>
              <a:t>Bruno Soleman, MD</a:t>
            </a:r>
          </a:p>
        </p:txBody>
      </p:sp>
      <p:sp>
        <p:nvSpPr>
          <p:cNvPr id="17" name="Rounded Rectangle 16"/>
          <p:cNvSpPr/>
          <p:nvPr/>
        </p:nvSpPr>
        <p:spPr>
          <a:xfrm>
            <a:off x="8128000" y="1651000"/>
            <a:ext cx="3556000" cy="3683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8" name="Rectangle 17"/>
          <p:cNvSpPr/>
          <p:nvPr/>
        </p:nvSpPr>
        <p:spPr>
          <a:xfrm>
            <a:off x="8128000" y="1651000"/>
            <a:ext cx="35560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9" name="TextBox 18"/>
          <p:cNvSpPr txBox="1"/>
          <p:nvPr/>
        </p:nvSpPr>
        <p:spPr>
          <a:xfrm>
            <a:off x="8356600" y="1752600"/>
            <a:ext cx="3098800" cy="355600"/>
          </a:xfrm>
          <a:prstGeom prst="rect">
            <a:avLst/>
          </a:prstGeom>
          <a:noFill/>
        </p:spPr>
        <p:txBody>
          <a:bodyPr wrap="square" lIns="0" tIns="0" rIns="0" bIns="0" anchor="t">
            <a:spAutoFit/>
          </a:bodyPr>
          <a:lstStyle/>
          <a:p>
            <a:pPr algn="l"/>
            <a:r>
              <a:rPr lang="en-US" sz="1500" b="1" i="0" noProof="1">
                <a:solidFill>
                  <a:srgbClr val="FFFFFF"/>
                </a:solidFill>
                <a:latin typeface="Calibri"/>
              </a:rPr>
              <a:t>Périgueux  →  GPM-A</a:t>
            </a:r>
          </a:p>
        </p:txBody>
      </p:sp>
      <p:sp>
        <p:nvSpPr>
          <p:cNvPr id="20" name="TextBox 19"/>
          <p:cNvSpPr txBox="1"/>
          <p:nvPr/>
        </p:nvSpPr>
        <p:spPr>
          <a:xfrm>
            <a:off x="8356600" y="2095500"/>
            <a:ext cx="3098800" cy="304800"/>
          </a:xfrm>
          <a:prstGeom prst="rect">
            <a:avLst/>
          </a:prstGeom>
          <a:noFill/>
        </p:spPr>
        <p:txBody>
          <a:bodyPr wrap="square" lIns="0" tIns="0" rIns="0" bIns="0" anchor="t">
            <a:spAutoFit/>
          </a:bodyPr>
          <a:lstStyle/>
          <a:p>
            <a:pPr algn="l"/>
            <a:r>
              <a:rPr lang="en-US" sz="1200" b="0" i="1" noProof="1">
                <a:solidFill>
                  <a:srgbClr val="F5F7FA"/>
                </a:solidFill>
                <a:latin typeface="Calibri"/>
              </a:rPr>
              <a:t>Centre Hospitalier Périgueux, France</a:t>
            </a:r>
          </a:p>
        </p:txBody>
      </p:sp>
      <p:sp>
        <p:nvSpPr>
          <p:cNvPr id="21" name="TextBox 20"/>
          <p:cNvSpPr txBox="1"/>
          <p:nvPr/>
        </p:nvSpPr>
        <p:spPr>
          <a:xfrm>
            <a:off x="8204200" y="4460217"/>
            <a:ext cx="3403600" cy="230832"/>
          </a:xfrm>
          <a:prstGeom prst="rect">
            <a:avLst/>
          </a:prstGeom>
          <a:noFill/>
        </p:spPr>
        <p:txBody>
          <a:bodyPr wrap="square" lIns="0" tIns="0" rIns="0" bIns="0" anchor="t">
            <a:spAutoFit/>
          </a:bodyPr>
          <a:lstStyle/>
          <a:p>
            <a:pPr algn="ctr"/>
            <a:r>
              <a:rPr lang="en-US" sz="1500" b="1" i="0" noProof="1">
                <a:solidFill>
                  <a:srgbClr val="480C32"/>
                </a:solidFill>
                <a:latin typeface="Calibri"/>
              </a:rPr>
              <a:t>Vinicius Freitas, MD</a:t>
            </a:r>
          </a:p>
        </p:txBody>
      </p:sp>
      <p:sp>
        <p:nvSpPr>
          <p:cNvPr id="22" name="TextBox 21"/>
          <p:cNvSpPr txBox="1"/>
          <p:nvPr/>
        </p:nvSpPr>
        <p:spPr>
          <a:xfrm>
            <a:off x="8204200" y="4826000"/>
            <a:ext cx="3403600" cy="276999"/>
          </a:xfrm>
          <a:prstGeom prst="rect">
            <a:avLst/>
          </a:prstGeom>
          <a:noFill/>
        </p:spPr>
        <p:txBody>
          <a:bodyPr wrap="square" lIns="0" tIns="0" rIns="0" bIns="0" anchor="t">
            <a:spAutoFit/>
          </a:bodyPr>
          <a:lstStyle/>
          <a:p>
            <a:pPr algn="ctr"/>
            <a:endParaRPr/>
          </a:p>
        </p:txBody>
      </p:sp>
      <p:sp>
        <p:nvSpPr>
          <p:cNvPr id="23" name="Footer"/>
          <p:cNvSpPr txBox="1"/>
          <p:nvPr/>
        </p:nvSpPr>
        <p:spPr>
          <a:xfrm>
            <a:off x="9779000" y="6565404"/>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28  /  33</a:t>
            </a:r>
          </a:p>
        </p:txBody>
      </p:sp>
      <p:sp>
        <p:nvSpPr>
          <p:cNvPr id="200" name="LeadershipStrip"/>
          <p:cNvSpPr/>
          <p:nvPr/>
        </p:nvSpPr>
        <p:spPr>
          <a:xfrm>
            <a:off x="508000" y="5511800"/>
            <a:ext cx="11176000" cy="939800"/>
          </a:xfrm>
          <a:prstGeom prst="roundRect">
            <a:avLst>
              <a:gd name="adj" fmla="val 12500"/>
            </a:avLst>
          </a:prstGeom>
          <a:solidFill>
            <a:srgbClr val="480C32"/>
          </a:solidFill>
          <a:ln>
            <a:noFill/>
          </a:ln>
        </p:spPr>
        <p:txBody>
          <a:bodyPr wrap="square" lIns="228600" tIns="101600" rIns="228600" bIns="101600" anchor="ctr"/>
          <a:lstStyle/>
          <a:p>
            <a:pPr algn="l">
              <a:lnSpc>
                <a:spcPct val="150000"/>
              </a:lnSpc>
            </a:pPr>
            <a:r>
              <a:rPr lang="en-US" sz="1600" b="1" i="0" noProof="1">
                <a:solidFill>
                  <a:srgbClr val="D4A22C"/>
                </a:solidFill>
                <a:latin typeface="Calibri"/>
              </a:rPr>
              <a:t>Next frontier — leadership-level work:  </a:t>
            </a:r>
            <a:r>
              <a:rPr lang="en-US" sz="1600" b="0" i="0" noProof="1">
                <a:solidFill>
                  <a:srgbClr val="FFFFFF"/>
                </a:solidFill>
                <a:latin typeface="Calibri"/>
              </a:rPr>
              <a:t>hospital directors, residency coordinators, and the health ministry. </a:t>
            </a:r>
          </a:p>
          <a:p>
            <a:pPr algn="l">
              <a:lnSpc>
                <a:spcPct val="150000"/>
              </a:lnSpc>
            </a:pPr>
            <a:r>
              <a:rPr lang="en-US" sz="1600" b="1" i="0" noProof="1">
                <a:solidFill>
                  <a:srgbClr val="D4A22C"/>
                </a:solidFill>
                <a:latin typeface="Calibri"/>
              </a:rPr>
              <a:t>BPD Awareness Day:</a:t>
            </a:r>
            <a:r>
              <a:rPr lang="en-US" sz="1600" b="0" i="0" noProof="1">
                <a:solidFill>
                  <a:srgbClr val="FFFFFF"/>
                </a:solidFill>
                <a:latin typeface="Calibri"/>
              </a:rPr>
              <a:t> ongoing project in the Brazilian Senate.</a:t>
            </a:r>
          </a:p>
        </p:txBody>
      </p:sp>
      <p:pic>
        <p:nvPicPr>
          <p:cNvPr id="39" name="Picture 38">
            <a:extLst>
              <a:ext uri="{FF2B5EF4-FFF2-40B4-BE49-F238E27FC236}">
                <a16:creationId xmlns:a16="http://schemas.microsoft.com/office/drawing/2014/main" id="{428ED4EF-2CCD-3574-CFAC-1F54B060462C}"/>
              </a:ext>
            </a:extLst>
          </p:cNvPr>
          <p:cNvPicPr>
            <a:picLocks noChangeAspect="1"/>
          </p:cNvPicPr>
          <p:nvPr/>
        </p:nvPicPr>
        <p:blipFill>
          <a:blip r:embed="rId3"/>
          <a:stretch>
            <a:fillRect/>
          </a:stretch>
        </p:blipFill>
        <p:spPr>
          <a:xfrm>
            <a:off x="697766" y="2801018"/>
            <a:ext cx="1410433" cy="1410433"/>
          </a:xfrm>
          <a:prstGeom prst="rect">
            <a:avLst/>
          </a:prstGeom>
        </p:spPr>
      </p:pic>
      <p:pic>
        <p:nvPicPr>
          <p:cNvPr id="40" name="Picture 39">
            <a:extLst>
              <a:ext uri="{FF2B5EF4-FFF2-40B4-BE49-F238E27FC236}">
                <a16:creationId xmlns:a16="http://schemas.microsoft.com/office/drawing/2014/main" id="{BCBB583D-A1A9-CF16-E760-43A7E29FF59D}"/>
              </a:ext>
            </a:extLst>
          </p:cNvPr>
          <p:cNvPicPr>
            <a:picLocks noChangeAspect="1"/>
          </p:cNvPicPr>
          <p:nvPr/>
        </p:nvPicPr>
        <p:blipFill>
          <a:blip r:embed="rId4"/>
          <a:stretch>
            <a:fillRect/>
          </a:stretch>
        </p:blipFill>
        <p:spPr>
          <a:xfrm>
            <a:off x="4530692" y="2846705"/>
            <a:ext cx="1410433" cy="1410433"/>
          </a:xfrm>
          <a:prstGeom prst="rect">
            <a:avLst/>
          </a:prstGeom>
        </p:spPr>
      </p:pic>
      <p:pic>
        <p:nvPicPr>
          <p:cNvPr id="41" name="Picture 40">
            <a:extLst>
              <a:ext uri="{FF2B5EF4-FFF2-40B4-BE49-F238E27FC236}">
                <a16:creationId xmlns:a16="http://schemas.microsoft.com/office/drawing/2014/main" id="{95F84AFA-73C4-B513-226F-562610DDD35C}"/>
              </a:ext>
            </a:extLst>
          </p:cNvPr>
          <p:cNvPicPr>
            <a:picLocks noChangeAspect="1"/>
          </p:cNvPicPr>
          <p:nvPr/>
        </p:nvPicPr>
        <p:blipFill>
          <a:blip r:embed="rId5"/>
          <a:stretch>
            <a:fillRect/>
          </a:stretch>
        </p:blipFill>
        <p:spPr>
          <a:xfrm>
            <a:off x="9148544" y="2821800"/>
            <a:ext cx="1410433" cy="1410433"/>
          </a:xfrm>
          <a:prstGeom prst="rect">
            <a:avLst/>
          </a:prstGeom>
        </p:spPr>
      </p:pic>
      <p:pic>
        <p:nvPicPr>
          <p:cNvPr id="42" name="Picture 41">
            <a:extLst>
              <a:ext uri="{FF2B5EF4-FFF2-40B4-BE49-F238E27FC236}">
                <a16:creationId xmlns:a16="http://schemas.microsoft.com/office/drawing/2014/main" id="{4D39694A-E226-A10E-D381-4B11927AF32A}"/>
              </a:ext>
            </a:extLst>
          </p:cNvPr>
          <p:cNvPicPr>
            <a:picLocks noChangeAspect="1"/>
          </p:cNvPicPr>
          <p:nvPr/>
        </p:nvPicPr>
        <p:blipFill>
          <a:blip r:embed="rId6"/>
          <a:stretch>
            <a:fillRect/>
          </a:stretch>
        </p:blipFill>
        <p:spPr>
          <a:xfrm>
            <a:off x="2424966" y="2801018"/>
            <a:ext cx="1410433" cy="1410433"/>
          </a:xfrm>
          <a:prstGeom prst="rect">
            <a:avLst/>
          </a:prstGeom>
        </p:spPr>
      </p:pic>
      <p:pic>
        <p:nvPicPr>
          <p:cNvPr id="43" name="Picture 42">
            <a:extLst>
              <a:ext uri="{FF2B5EF4-FFF2-40B4-BE49-F238E27FC236}">
                <a16:creationId xmlns:a16="http://schemas.microsoft.com/office/drawing/2014/main" id="{9773C4F2-3D56-8BA5-71F3-04528883FC0D}"/>
              </a:ext>
            </a:extLst>
          </p:cNvPr>
          <p:cNvPicPr>
            <a:picLocks noChangeAspect="1"/>
          </p:cNvPicPr>
          <p:nvPr/>
        </p:nvPicPr>
        <p:blipFill>
          <a:blip r:embed="rId7"/>
          <a:stretch>
            <a:fillRect/>
          </a:stretch>
        </p:blipFill>
        <p:spPr>
          <a:xfrm>
            <a:off x="6280818" y="2821800"/>
            <a:ext cx="1410433" cy="1410433"/>
          </a:xfrm>
          <a:prstGeom prst="rect">
            <a:avLst/>
          </a:prstGeom>
        </p:spPr>
      </p:pic>
    </p:spTree>
    <p:extLst>
      <p:ext uri="{BB962C8B-B14F-4D97-AF65-F5344CB8AC3E}">
        <p14:creationId xmlns:p14="http://schemas.microsoft.com/office/powerpoint/2010/main" val="155604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Residency training is the implementation lever</a:t>
            </a:r>
          </a:p>
        </p:txBody>
      </p:sp>
      <p:sp>
        <p:nvSpPr>
          <p:cNvPr id="5" name="Rounded Rectangle 4"/>
          <p:cNvSpPr/>
          <p:nvPr/>
        </p:nvSpPr>
        <p:spPr>
          <a:xfrm>
            <a:off x="508000" y="1651000"/>
            <a:ext cx="11176000" cy="3556000"/>
          </a:xfrm>
          <a:prstGeom prst="roundRect">
            <a:avLst>
              <a:gd name="adj" fmla="val 4000"/>
            </a:avLst>
          </a:prstGeom>
          <a:solidFill>
            <a:srgbClr val="F5F7FA"/>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711200" y="1778000"/>
            <a:ext cx="508000" cy="762000"/>
          </a:xfrm>
          <a:prstGeom prst="rect">
            <a:avLst/>
          </a:prstGeom>
          <a:noFill/>
        </p:spPr>
        <p:txBody>
          <a:bodyPr wrap="square" lIns="0" tIns="0" rIns="0" bIns="0" anchor="t">
            <a:spAutoFit/>
          </a:bodyPr>
          <a:lstStyle/>
          <a:p>
            <a:pPr algn="l"/>
            <a:r>
              <a:rPr lang="en-US" sz="8000" b="1" i="0" noProof="1">
                <a:solidFill>
                  <a:srgbClr val="D4A22C"/>
                </a:solidFill>
                <a:latin typeface="Calibri"/>
              </a:rPr>
              <a:t>“</a:t>
            </a:r>
          </a:p>
        </p:txBody>
      </p:sp>
      <p:sp>
        <p:nvSpPr>
          <p:cNvPr id="7" name="TextBox 6"/>
          <p:cNvSpPr txBox="1"/>
          <p:nvPr/>
        </p:nvSpPr>
        <p:spPr>
          <a:xfrm>
            <a:off x="1270000" y="1968500"/>
            <a:ext cx="10033000" cy="2585323"/>
          </a:xfrm>
          <a:prstGeom prst="rect">
            <a:avLst/>
          </a:prstGeom>
          <a:noFill/>
        </p:spPr>
        <p:txBody>
          <a:bodyPr wrap="square" lIns="0" tIns="0" rIns="0" bIns="0" anchor="t">
            <a:spAutoFit/>
          </a:bodyPr>
          <a:lstStyle/>
          <a:p>
            <a:pPr algn="l"/>
            <a:r>
              <a:rPr lang="en-US" sz="2400" i="1" noProof="1">
                <a:solidFill>
                  <a:srgbClr val="334455"/>
                </a:solidFill>
                <a:latin typeface="Calibri"/>
              </a:rPr>
              <a:t>While the burden posed by BPD rivals that associated with other major </a:t>
            </a:r>
            <a:r>
              <a:rPr lang="en-US" sz="2400" b="1" i="1" noProof="1">
                <a:solidFill>
                  <a:srgbClr val="480C32"/>
                </a:solidFill>
                <a:latin typeface="Calibri"/>
              </a:rPr>
              <a:t>mental illnesses</a:t>
            </a:r>
            <a:r>
              <a:rPr lang="en-US" sz="2400" i="1" noProof="1">
                <a:solidFill>
                  <a:srgbClr val="334455"/>
                </a:solidFill>
                <a:latin typeface="Calibri"/>
              </a:rPr>
              <a:t>, the prevailing disposition of psychiatrists remains </a:t>
            </a:r>
          </a:p>
          <a:p>
            <a:pPr algn="l"/>
            <a:r>
              <a:rPr lang="en-US" sz="2400" i="1" noProof="1">
                <a:solidFill>
                  <a:srgbClr val="334455"/>
                </a:solidFill>
                <a:latin typeface="Calibri"/>
              </a:rPr>
              <a:t>characterized by </a:t>
            </a:r>
            <a:r>
              <a:rPr lang="en-US" sz="2400" b="1" i="1" noProof="1">
                <a:solidFill>
                  <a:srgbClr val="480C32"/>
                </a:solidFill>
                <a:latin typeface="Calibri"/>
              </a:rPr>
              <a:t>misinformation, stigma, aversive attitudes, and insufficient familiarity</a:t>
            </a:r>
            <a:r>
              <a:rPr lang="en-US" sz="2400" i="1" noProof="1">
                <a:solidFill>
                  <a:srgbClr val="334455"/>
                </a:solidFill>
                <a:latin typeface="Calibri"/>
              </a:rPr>
              <a:t> with effective generalist treatments.</a:t>
            </a:r>
          </a:p>
          <a:p>
            <a:pPr algn="l"/>
            <a:endParaRPr lang="en-US" sz="2400" i="1" noProof="1">
              <a:solidFill>
                <a:srgbClr val="334455"/>
              </a:solidFill>
              <a:latin typeface="Calibri"/>
            </a:endParaRPr>
          </a:p>
          <a:p>
            <a:pPr algn="l"/>
            <a:r>
              <a:rPr lang="en-US" sz="2400" i="1" noProof="1">
                <a:solidFill>
                  <a:srgbClr val="334455"/>
                </a:solidFill>
                <a:latin typeface="Calibri"/>
              </a:rPr>
              <a:t>Residency training programs are </a:t>
            </a:r>
            <a:r>
              <a:rPr lang="en-US" sz="2400" b="1" i="1" noProof="1">
                <a:solidFill>
                  <a:srgbClr val="480C32"/>
                </a:solidFill>
                <a:latin typeface="Calibri"/>
              </a:rPr>
              <a:t>well positioned</a:t>
            </a:r>
            <a:r>
              <a:rPr lang="en-US" sz="2400" i="1" noProof="1">
                <a:solidFill>
                  <a:srgbClr val="334455"/>
                </a:solidFill>
                <a:latin typeface="Calibri"/>
              </a:rPr>
              <a:t> to better equip the next generation of psychiatrists.</a:t>
            </a:r>
          </a:p>
        </p:txBody>
      </p:sp>
      <p:sp>
        <p:nvSpPr>
          <p:cNvPr id="8" name="TextBox 7"/>
          <p:cNvSpPr txBox="1"/>
          <p:nvPr/>
        </p:nvSpPr>
        <p:spPr>
          <a:xfrm>
            <a:off x="508000" y="5461000"/>
            <a:ext cx="11176000" cy="355600"/>
          </a:xfrm>
          <a:prstGeom prst="rect">
            <a:avLst/>
          </a:prstGeom>
          <a:noFill/>
        </p:spPr>
        <p:txBody>
          <a:bodyPr wrap="square" lIns="0" tIns="0" rIns="0" bIns="0" anchor="t">
            <a:spAutoFit/>
          </a:bodyPr>
          <a:lstStyle/>
          <a:p>
            <a:pPr algn="r"/>
            <a:r>
              <a:rPr lang="en-US" sz="1600" b="1" i="0" noProof="1">
                <a:solidFill>
                  <a:srgbClr val="480C32"/>
                </a:solidFill>
                <a:latin typeface="Calibri"/>
              </a:rPr>
              <a:t>— Unruh &amp; Gunderson, 2016</a:t>
            </a:r>
          </a:p>
        </p:txBody>
      </p:sp>
      <p:sp>
        <p:nvSpPr>
          <p:cNvPr id="9"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29  /  33</a:t>
            </a:r>
          </a:p>
        </p:txBody>
      </p:sp>
    </p:spTree>
    <p:extLst>
      <p:ext uri="{BB962C8B-B14F-4D97-AF65-F5344CB8AC3E}">
        <p14:creationId xmlns:p14="http://schemas.microsoft.com/office/powerpoint/2010/main" val="12357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jpeg"/>
          <p:cNvPicPr>
            <a:picLocks noChangeAspect="1"/>
          </p:cNvPicPr>
          <p:nvPr/>
        </p:nvPicPr>
        <p:blipFill>
          <a:blip r:embed="rId3"/>
          <a:stretch>
            <a:fillRect/>
          </a:stretch>
        </p:blipFill>
        <p:spPr>
          <a:xfrm>
            <a:off x="0" y="0"/>
            <a:ext cx="12192000" cy="6858000"/>
          </a:xfrm>
          <a:prstGeom prst="rect">
            <a:avLst/>
          </a:prstGeom>
        </p:spPr>
      </p:pic>
      <p:sp>
        <p:nvSpPr>
          <p:cNvPr id="3" name="CaptionCard"/>
          <p:cNvSpPr/>
          <p:nvPr/>
        </p:nvSpPr>
        <p:spPr>
          <a:xfrm>
            <a:off x="508000" y="5334000"/>
            <a:ext cx="4064000" cy="1016000"/>
          </a:xfrm>
          <a:prstGeom prst="roundRect">
            <a:avLst>
              <a:gd name="adj" fmla="val 8000"/>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CaptionAccent"/>
          <p:cNvSpPr/>
          <p:nvPr/>
        </p:nvSpPr>
        <p:spPr>
          <a:xfrm>
            <a:off x="508000" y="5334000"/>
            <a:ext cx="76200" cy="1016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SectionTitle"/>
          <p:cNvSpPr txBox="1"/>
          <p:nvPr/>
        </p:nvSpPr>
        <p:spPr>
          <a:xfrm>
            <a:off x="787400" y="5334000"/>
            <a:ext cx="3632200" cy="1016000"/>
          </a:xfrm>
          <a:prstGeom prst="rect">
            <a:avLst/>
          </a:prstGeom>
          <a:noFill/>
        </p:spPr>
        <p:txBody>
          <a:bodyPr wrap="square" lIns="0" tIns="0" rIns="0" bIns="0" anchor="ctr">
            <a:spAutoFit/>
          </a:bodyPr>
          <a:lstStyle/>
          <a:p>
            <a:pPr algn="l"/>
            <a:r>
              <a:rPr lang="en-US" sz="4000" b="1" i="0" noProof="1">
                <a:solidFill>
                  <a:srgbClr val="FFFFFF"/>
                </a:solidFill>
                <a:latin typeface="Calibri"/>
              </a:rPr>
              <a:t>Why?</a:t>
            </a:r>
          </a:p>
        </p:txBody>
      </p:sp>
      <p:sp>
        <p:nvSpPr>
          <p:cNvPr id="6" name="LandmarkName"/>
          <p:cNvSpPr txBox="1"/>
          <p:nvPr/>
        </p:nvSpPr>
        <p:spPr>
          <a:xfrm>
            <a:off x="7620000" y="6502400"/>
            <a:ext cx="4318000" cy="254000"/>
          </a:xfrm>
          <a:prstGeom prst="rect">
            <a:avLst/>
          </a:prstGeom>
          <a:noFill/>
        </p:spPr>
        <p:txBody>
          <a:bodyPr wrap="square" lIns="0" tIns="0" rIns="0" bIns="0" anchor="t">
            <a:spAutoFit/>
          </a:bodyPr>
          <a:lstStyle/>
          <a:p>
            <a:pPr algn="r"/>
            <a:r>
              <a:rPr lang="en-US" sz="1000" b="0" i="1" noProof="1">
                <a:solidFill>
                  <a:srgbClr val="FFFFFF"/>
                </a:solidFill>
                <a:latin typeface="Calibri"/>
              </a:rPr>
              <a:t>Ibirapuera Park  ·  São Paulo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ADRE as a training ground</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Evidence that the residency lever works</a:t>
            </a:r>
          </a:p>
        </p:txBody>
      </p:sp>
      <p:sp>
        <p:nvSpPr>
          <p:cNvPr id="5" name="Rounded Rectangle 4"/>
          <p:cNvSpPr/>
          <p:nvPr/>
        </p:nvSpPr>
        <p:spPr>
          <a:xfrm>
            <a:off x="508000" y="1651000"/>
            <a:ext cx="5334000" cy="4318000"/>
          </a:xfrm>
          <a:prstGeom prst="roundRect">
            <a:avLst>
              <a:gd name="adj" fmla="val 4000"/>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508000" y="1879600"/>
            <a:ext cx="5334000" cy="635000"/>
          </a:xfrm>
          <a:prstGeom prst="rect">
            <a:avLst/>
          </a:prstGeom>
          <a:noFill/>
        </p:spPr>
        <p:txBody>
          <a:bodyPr wrap="square" lIns="0" tIns="0" rIns="0" bIns="0" anchor="t">
            <a:spAutoFit/>
          </a:bodyPr>
          <a:lstStyle/>
          <a:p>
            <a:pPr algn="ctr"/>
            <a:r>
              <a:rPr lang="en-US" sz="7200" b="1" i="0" noProof="1">
                <a:solidFill>
                  <a:srgbClr val="FFFFFF"/>
                </a:solidFill>
                <a:latin typeface="Calibri"/>
              </a:rPr>
              <a:t>TOP 2</a:t>
            </a:r>
          </a:p>
        </p:txBody>
      </p:sp>
      <p:sp>
        <p:nvSpPr>
          <p:cNvPr id="7" name="TextBox 6"/>
          <p:cNvSpPr txBox="1"/>
          <p:nvPr/>
        </p:nvSpPr>
        <p:spPr>
          <a:xfrm>
            <a:off x="508000" y="2921000"/>
            <a:ext cx="5334000" cy="508000"/>
          </a:xfrm>
          <a:prstGeom prst="rect">
            <a:avLst/>
          </a:prstGeom>
          <a:noFill/>
        </p:spPr>
        <p:txBody>
          <a:bodyPr wrap="square" lIns="0" tIns="0" rIns="0" bIns="0" anchor="t">
            <a:spAutoFit/>
          </a:bodyPr>
          <a:lstStyle/>
          <a:p>
            <a:pPr algn="ctr"/>
            <a:r>
              <a:rPr lang="en-US" sz="1800" b="0" i="0" noProof="1">
                <a:solidFill>
                  <a:srgbClr val="F5F7FA"/>
                </a:solidFill>
                <a:latin typeface="Calibri"/>
              </a:rPr>
              <a:t>out of 35 rotation options</a:t>
            </a:r>
          </a:p>
        </p:txBody>
      </p:sp>
      <p:sp>
        <p:nvSpPr>
          <p:cNvPr id="8" name="TextBox 7"/>
          <p:cNvSpPr txBox="1"/>
          <p:nvPr/>
        </p:nvSpPr>
        <p:spPr>
          <a:xfrm>
            <a:off x="508000" y="3365500"/>
            <a:ext cx="5334000" cy="276999"/>
          </a:xfrm>
          <a:prstGeom prst="rect">
            <a:avLst/>
          </a:prstGeom>
          <a:noFill/>
        </p:spPr>
        <p:txBody>
          <a:bodyPr wrap="square" lIns="0" tIns="0" rIns="0" bIns="0" anchor="t">
            <a:spAutoFit/>
          </a:bodyPr>
          <a:lstStyle/>
          <a:p>
            <a:pPr algn="ctr"/>
            <a:r>
              <a:rPr lang="en-US" sz="1800" b="0" i="0" noProof="1">
                <a:solidFill>
                  <a:srgbClr val="F5F7FA"/>
                </a:solidFill>
                <a:latin typeface="Calibri"/>
              </a:rPr>
              <a:t>for 8 consecutive years</a:t>
            </a:r>
          </a:p>
        </p:txBody>
      </p:sp>
      <p:sp>
        <p:nvSpPr>
          <p:cNvPr id="9" name="TextBox 8"/>
          <p:cNvSpPr txBox="1"/>
          <p:nvPr/>
        </p:nvSpPr>
        <p:spPr>
          <a:xfrm>
            <a:off x="800100" y="4201299"/>
            <a:ext cx="4749800" cy="615553"/>
          </a:xfrm>
          <a:prstGeom prst="rect">
            <a:avLst/>
          </a:prstGeom>
          <a:noFill/>
        </p:spPr>
        <p:txBody>
          <a:bodyPr wrap="square" lIns="0" tIns="0" rIns="0" bIns="0" anchor="t">
            <a:spAutoFit/>
          </a:bodyPr>
          <a:lstStyle/>
          <a:p>
            <a:pPr algn="ctr"/>
            <a:r>
              <a:rPr lang="en-US" sz="2000" b="0" i="1" noProof="1">
                <a:solidFill>
                  <a:srgbClr val="F5F7FA"/>
                </a:solidFill>
                <a:latin typeface="Calibri"/>
              </a:rPr>
              <a:t>Ranked 1st or 2nd every year among PGY-3 psychiatry residents at USP.</a:t>
            </a:r>
          </a:p>
        </p:txBody>
      </p:sp>
      <p:sp>
        <p:nvSpPr>
          <p:cNvPr id="10" name="Rounded Rectangle 9"/>
          <p:cNvSpPr/>
          <p:nvPr/>
        </p:nvSpPr>
        <p:spPr>
          <a:xfrm>
            <a:off x="6223000" y="1651000"/>
            <a:ext cx="5461000" cy="4318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Rectangle 10"/>
          <p:cNvSpPr/>
          <p:nvPr/>
        </p:nvSpPr>
        <p:spPr>
          <a:xfrm>
            <a:off x="6223000" y="1651000"/>
            <a:ext cx="5461000" cy="711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2" name="TextBox 11"/>
          <p:cNvSpPr txBox="1"/>
          <p:nvPr/>
        </p:nvSpPr>
        <p:spPr>
          <a:xfrm>
            <a:off x="6477000" y="1816100"/>
            <a:ext cx="4953000" cy="406400"/>
          </a:xfrm>
          <a:prstGeom prst="rect">
            <a:avLst/>
          </a:prstGeom>
          <a:noFill/>
        </p:spPr>
        <p:txBody>
          <a:bodyPr wrap="square" lIns="0" tIns="0" rIns="0" bIns="0" anchor="t">
            <a:spAutoFit/>
          </a:bodyPr>
          <a:lstStyle/>
          <a:p>
            <a:pPr algn="l"/>
            <a:r>
              <a:rPr lang="en-US" sz="1800" b="1" i="0" noProof="1">
                <a:solidFill>
                  <a:srgbClr val="480C32"/>
                </a:solidFill>
                <a:latin typeface="Calibri"/>
              </a:rPr>
              <a:t>2024 Prize for Excellence in Teaching</a:t>
            </a:r>
          </a:p>
        </p:txBody>
      </p:sp>
      <p:sp>
        <p:nvSpPr>
          <p:cNvPr id="13" name="TextBox 12"/>
          <p:cNvSpPr txBox="1"/>
          <p:nvPr/>
        </p:nvSpPr>
        <p:spPr>
          <a:xfrm>
            <a:off x="6477000" y="2667000"/>
            <a:ext cx="4953000" cy="1384995"/>
          </a:xfrm>
          <a:prstGeom prst="rect">
            <a:avLst/>
          </a:prstGeom>
          <a:noFill/>
        </p:spPr>
        <p:txBody>
          <a:bodyPr wrap="square" lIns="0" tIns="0" rIns="0" bIns="0" anchor="t">
            <a:spAutoFit/>
          </a:bodyPr>
          <a:lstStyle/>
          <a:p>
            <a:pPr algn="l"/>
            <a:r>
              <a:rPr lang="en-US" noProof="1">
                <a:solidFill>
                  <a:srgbClr val="334455"/>
                </a:solidFill>
                <a:latin typeface="Calibri"/>
              </a:rPr>
              <a:t>Awarded by the 5th-year medical students and</a:t>
            </a:r>
          </a:p>
          <a:p>
            <a:pPr algn="l"/>
            <a:r>
              <a:rPr lang="en-US" noProof="1">
                <a:solidFill>
                  <a:srgbClr val="334455"/>
                </a:solidFill>
                <a:latin typeface="Calibri"/>
              </a:rPr>
              <a:t>the Department of Psychiatry at USP</a:t>
            </a:r>
          </a:p>
          <a:p>
            <a:pPr algn="l"/>
            <a:endParaRPr lang="en-US" noProof="1">
              <a:solidFill>
                <a:srgbClr val="334455"/>
              </a:solidFill>
              <a:latin typeface="Calibri"/>
            </a:endParaRPr>
          </a:p>
          <a:p>
            <a:pPr algn="l"/>
            <a:r>
              <a:rPr lang="en-US" noProof="1">
                <a:solidFill>
                  <a:srgbClr val="480C32"/>
                </a:solidFill>
                <a:latin typeface="Calibri"/>
              </a:rPr>
              <a:t>to the ADRE directors</a:t>
            </a:r>
          </a:p>
          <a:p>
            <a:pPr algn="l"/>
            <a:endParaRPr lang="en-US" b="1" noProof="1">
              <a:solidFill>
                <a:srgbClr val="480C32"/>
              </a:solidFill>
              <a:latin typeface="Calibri"/>
            </a:endParaRPr>
          </a:p>
        </p:txBody>
      </p:sp>
      <p:sp>
        <p:nvSpPr>
          <p:cNvPr id="14"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30  /  33</a:t>
            </a:r>
          </a:p>
        </p:txBody>
      </p:sp>
    </p:spTree>
    <p:extLst>
      <p:ext uri="{BB962C8B-B14F-4D97-AF65-F5344CB8AC3E}">
        <p14:creationId xmlns:p14="http://schemas.microsoft.com/office/powerpoint/2010/main" val="101658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Future directions — GPM-NSSI</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A generalist brief adaptation under development for NSSI in youth</a:t>
            </a:r>
          </a:p>
        </p:txBody>
      </p:sp>
      <p:sp>
        <p:nvSpPr>
          <p:cNvPr id="5" name="Rounded Rectangle 4"/>
          <p:cNvSpPr/>
          <p:nvPr/>
        </p:nvSpPr>
        <p:spPr>
          <a:xfrm>
            <a:off x="508000" y="2286000"/>
            <a:ext cx="11468100" cy="3683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2286000"/>
            <a:ext cx="11468100" cy="584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62000" y="2387600"/>
            <a:ext cx="10960100" cy="307777"/>
          </a:xfrm>
          <a:prstGeom prst="rect">
            <a:avLst/>
          </a:prstGeom>
          <a:noFill/>
        </p:spPr>
        <p:txBody>
          <a:bodyPr wrap="square" lIns="0" tIns="0" rIns="0" bIns="0" anchor="t">
            <a:spAutoFit/>
          </a:bodyPr>
          <a:lstStyle/>
          <a:p>
            <a:pPr algn="l"/>
            <a:r>
              <a:rPr lang="en-US" sz="2000" b="1" i="0" noProof="1">
                <a:solidFill>
                  <a:srgbClr val="FFFFFF"/>
                </a:solidFill>
                <a:latin typeface="Calibri"/>
              </a:rPr>
              <a:t>What we're building next</a:t>
            </a:r>
          </a:p>
        </p:txBody>
      </p:sp>
      <p:sp>
        <p:nvSpPr>
          <p:cNvPr id="8" name="TextBox 7"/>
          <p:cNvSpPr txBox="1"/>
          <p:nvPr/>
        </p:nvSpPr>
        <p:spPr>
          <a:xfrm>
            <a:off x="762000" y="3073400"/>
            <a:ext cx="10960100" cy="2769989"/>
          </a:xfrm>
          <a:prstGeom prst="rect">
            <a:avLst/>
          </a:prstGeom>
          <a:noFill/>
        </p:spPr>
        <p:txBody>
          <a:bodyPr wrap="square" lIns="0" tIns="0" rIns="0" bIns="0" anchor="t">
            <a:spAutoFit/>
          </a:bodyPr>
          <a:lstStyle/>
          <a:p>
            <a:pPr marL="171450" indent="-171450" algn="l">
              <a:buFont typeface="Arial"/>
              <a:buChar char="•"/>
            </a:pPr>
            <a:r>
              <a:rPr lang="en-US" b="1" noProof="1">
                <a:solidFill>
                  <a:srgbClr val="334455"/>
                </a:solidFill>
                <a:latin typeface="Calibri"/>
              </a:rPr>
              <a:t>17.4% / 13.4% </a:t>
            </a:r>
            <a:r>
              <a:rPr lang="en-US" noProof="1">
                <a:solidFill>
                  <a:srgbClr val="334455"/>
                </a:solidFill>
                <a:latin typeface="Calibri"/>
              </a:rPr>
              <a:t>NSSI rates in adolescents / young adults — yet most don’t access DBT-A</a:t>
            </a:r>
          </a:p>
          <a:p>
            <a:pPr marL="171450" indent="-171450" algn="l">
              <a:buNone/>
            </a:pPr>
            <a:endParaRPr lang="en-US" noProof="1">
              <a:solidFill>
                <a:srgbClr val="334455"/>
              </a:solidFill>
              <a:latin typeface="Calibri"/>
            </a:endParaRPr>
          </a:p>
          <a:p>
            <a:pPr marL="171450" indent="-171450" algn="l">
              <a:buFont typeface="Arial"/>
              <a:buChar char="•"/>
            </a:pPr>
            <a:r>
              <a:rPr lang="en-US" b="1" noProof="1">
                <a:solidFill>
                  <a:srgbClr val="334455"/>
                </a:solidFill>
                <a:latin typeface="Calibri"/>
              </a:rPr>
              <a:t>Generalist adaptation </a:t>
            </a:r>
            <a:r>
              <a:rPr lang="en-US" noProof="1">
                <a:solidFill>
                  <a:srgbClr val="334455"/>
                </a:solidFill>
                <a:latin typeface="Calibri"/>
              </a:rPr>
              <a:t>deliverable in primary / non-specialist settings</a:t>
            </a:r>
          </a:p>
          <a:p>
            <a:pPr marL="171450" indent="-171450" algn="l">
              <a:buNone/>
            </a:pPr>
            <a:endParaRPr lang="en-US" noProof="1">
              <a:solidFill>
                <a:srgbClr val="334455"/>
              </a:solidFill>
              <a:latin typeface="Calibri"/>
            </a:endParaRPr>
          </a:p>
          <a:p>
            <a:pPr marL="171450" indent="-171450" algn="l">
              <a:buFont typeface="Arial"/>
              <a:buChar char="•"/>
            </a:pPr>
            <a:r>
              <a:rPr lang="en-US" b="1" noProof="1">
                <a:solidFill>
                  <a:srgbClr val="334455"/>
                </a:solidFill>
                <a:latin typeface="Calibri"/>
              </a:rPr>
              <a:t>Shared ingredients with effective self-harm care </a:t>
            </a:r>
            <a:r>
              <a:rPr lang="en-US" noProof="1">
                <a:solidFill>
                  <a:srgbClr val="334455"/>
                </a:solidFill>
                <a:latin typeface="Calibri"/>
              </a:rPr>
              <a:t>— formulation, diagnostic disclosure, psychoeducation, safety, family</a:t>
            </a:r>
          </a:p>
          <a:p>
            <a:pPr marL="171450" indent="-171450" algn="l">
              <a:buNone/>
            </a:pPr>
            <a:endParaRPr lang="en-US" noProof="1">
              <a:solidFill>
                <a:srgbClr val="334455"/>
              </a:solidFill>
              <a:latin typeface="Calibri"/>
            </a:endParaRPr>
          </a:p>
          <a:p>
            <a:pPr marL="171450" indent="-171450" algn="l">
              <a:buFont typeface="Arial"/>
              <a:buChar char="•"/>
            </a:pPr>
            <a:r>
              <a:rPr lang="en-US" b="1" noProof="1">
                <a:solidFill>
                  <a:srgbClr val="334455"/>
                </a:solidFill>
                <a:latin typeface="Calibri"/>
              </a:rPr>
              <a:t>NSSI-specific strategies </a:t>
            </a:r>
            <a:r>
              <a:rPr lang="en-US" noProof="1">
                <a:solidFill>
                  <a:srgbClr val="334455"/>
                </a:solidFill>
                <a:latin typeface="Calibri"/>
              </a:rPr>
              <a:t>— functional analysis, peer influence, motivation, mindful clinician stance</a:t>
            </a:r>
          </a:p>
          <a:p>
            <a:pPr marL="171450" indent="-171450" algn="l">
              <a:buNone/>
            </a:pPr>
            <a:endParaRPr lang="en-US" noProof="1">
              <a:solidFill>
                <a:srgbClr val="334455"/>
              </a:solidFill>
              <a:latin typeface="Calibri"/>
            </a:endParaRPr>
          </a:p>
          <a:p>
            <a:pPr marL="171450" indent="-171450" algn="l">
              <a:buFont typeface="Arial"/>
              <a:buChar char="•"/>
            </a:pPr>
            <a:r>
              <a:rPr lang="en-US" b="1" noProof="1">
                <a:solidFill>
                  <a:srgbClr val="334455"/>
                </a:solidFill>
                <a:latin typeface="Calibri"/>
              </a:rPr>
              <a:t>Stepped-care referral </a:t>
            </a:r>
            <a:r>
              <a:rPr lang="en-US" noProof="1">
                <a:solidFill>
                  <a:srgbClr val="334455"/>
                </a:solidFill>
                <a:latin typeface="Calibri"/>
              </a:rPr>
              <a:t>for complex or non-responding cases</a:t>
            </a:r>
          </a:p>
        </p:txBody>
      </p:sp>
      <p:sp>
        <p:nvSpPr>
          <p:cNvPr id="9" name="Rounded Rectangle 8"/>
          <p:cNvSpPr/>
          <p:nvPr/>
        </p:nvSpPr>
        <p:spPr>
          <a:xfrm>
            <a:off x="508000" y="1498601"/>
            <a:ext cx="10947400" cy="495756"/>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TextBox 9"/>
          <p:cNvSpPr txBox="1"/>
          <p:nvPr/>
        </p:nvSpPr>
        <p:spPr>
          <a:xfrm>
            <a:off x="762000" y="1625599"/>
            <a:ext cx="1016000" cy="215444"/>
          </a:xfrm>
          <a:prstGeom prst="rect">
            <a:avLst/>
          </a:prstGeom>
          <a:noFill/>
        </p:spPr>
        <p:txBody>
          <a:bodyPr wrap="square" lIns="0" tIns="0" rIns="0" bIns="0" anchor="t">
            <a:spAutoFit/>
          </a:bodyPr>
          <a:lstStyle/>
          <a:p>
            <a:pPr algn="l"/>
            <a:r>
              <a:rPr lang="en-US" sz="1400" b="1" i="0" noProof="1">
                <a:solidFill>
                  <a:srgbClr val="480C32"/>
                </a:solidFill>
                <a:latin typeface="Calibri"/>
              </a:rPr>
              <a:t>Authors</a:t>
            </a:r>
          </a:p>
        </p:txBody>
      </p:sp>
      <p:sp>
        <p:nvSpPr>
          <p:cNvPr id="11" name="TextBox 10"/>
          <p:cNvSpPr txBox="1"/>
          <p:nvPr/>
        </p:nvSpPr>
        <p:spPr>
          <a:xfrm>
            <a:off x="1778000" y="1638300"/>
            <a:ext cx="9906000" cy="215444"/>
          </a:xfrm>
          <a:prstGeom prst="rect">
            <a:avLst/>
          </a:prstGeom>
          <a:noFill/>
        </p:spPr>
        <p:txBody>
          <a:bodyPr wrap="square" lIns="0" tIns="0" rIns="0" bIns="0" anchor="t">
            <a:spAutoFit/>
          </a:bodyPr>
          <a:lstStyle/>
          <a:p>
            <a:pPr algn="l"/>
            <a:r>
              <a:rPr lang="en-US" sz="1400" noProof="1">
                <a:solidFill>
                  <a:srgbClr val="334455"/>
                </a:solidFill>
                <a:latin typeface="Calibri"/>
              </a:rPr>
              <a:t>Marcos S. Croci</a:t>
            </a:r>
            <a:r>
              <a:rPr lang="en-US" sz="1400" noProof="1">
                <a:solidFill>
                  <a:srgbClr val="6B7785"/>
                </a:solidFill>
                <a:latin typeface="Calibri"/>
              </a:rPr>
              <a:t>  •  </a:t>
            </a:r>
            <a:r>
              <a:rPr lang="en-US" sz="1400" noProof="1">
                <a:solidFill>
                  <a:srgbClr val="334455"/>
                </a:solidFill>
                <a:latin typeface="Calibri"/>
              </a:rPr>
              <a:t>Carole Kapp</a:t>
            </a:r>
            <a:r>
              <a:rPr lang="en-US" sz="1400" noProof="1">
                <a:solidFill>
                  <a:srgbClr val="6B7785"/>
                </a:solidFill>
                <a:latin typeface="Calibri"/>
              </a:rPr>
              <a:t>  •  </a:t>
            </a:r>
            <a:r>
              <a:rPr lang="en-US" sz="1400" noProof="1">
                <a:solidFill>
                  <a:srgbClr val="334455"/>
                </a:solidFill>
                <a:latin typeface="Calibri"/>
              </a:rPr>
              <a:t>Sebastien Urben</a:t>
            </a:r>
            <a:r>
              <a:rPr lang="en-US" sz="1400" noProof="1">
                <a:solidFill>
                  <a:srgbClr val="6B7785"/>
                </a:solidFill>
                <a:latin typeface="Calibri"/>
              </a:rPr>
              <a:t>  •  </a:t>
            </a:r>
            <a:r>
              <a:rPr lang="en-US" sz="1400" noProof="1">
                <a:solidFill>
                  <a:srgbClr val="334455"/>
                </a:solidFill>
                <a:latin typeface="Calibri"/>
              </a:rPr>
              <a:t>Natalia Saldanha</a:t>
            </a:r>
            <a:r>
              <a:rPr lang="en-US" sz="1400" noProof="1">
                <a:solidFill>
                  <a:srgbClr val="6B7785"/>
                </a:solidFill>
                <a:latin typeface="Calibri"/>
              </a:rPr>
              <a:t>  •  </a:t>
            </a:r>
            <a:r>
              <a:rPr lang="en-US" sz="1400" noProof="1">
                <a:solidFill>
                  <a:srgbClr val="334455"/>
                </a:solidFill>
                <a:latin typeface="Calibri"/>
              </a:rPr>
              <a:t>Lois W. Choi-Kain</a:t>
            </a:r>
            <a:r>
              <a:rPr lang="en-US" sz="1400" noProof="1">
                <a:solidFill>
                  <a:srgbClr val="6B7785"/>
                </a:solidFill>
                <a:latin typeface="Calibri"/>
              </a:rPr>
              <a:t>  •  </a:t>
            </a:r>
            <a:r>
              <a:rPr lang="en-US" sz="1400" noProof="1">
                <a:solidFill>
                  <a:srgbClr val="334455"/>
                </a:solidFill>
                <a:latin typeface="Calibri"/>
              </a:rPr>
              <a:t>Marcelo J.A. Brañas</a:t>
            </a:r>
            <a:r>
              <a:rPr lang="en-US" sz="1400" noProof="1">
                <a:solidFill>
                  <a:srgbClr val="6B7785"/>
                </a:solidFill>
                <a:latin typeface="Calibri"/>
              </a:rPr>
              <a:t>  •  </a:t>
            </a:r>
            <a:r>
              <a:rPr lang="en-US" sz="1400" noProof="1">
                <a:solidFill>
                  <a:srgbClr val="334455"/>
                </a:solidFill>
                <a:latin typeface="Calibri"/>
              </a:rPr>
              <a:t>Ueli Kramer</a:t>
            </a:r>
          </a:p>
        </p:txBody>
      </p:sp>
      <p:sp>
        <p:nvSpPr>
          <p:cNvPr id="12"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31  /  33</a:t>
            </a:r>
          </a:p>
        </p:txBody>
      </p:sp>
    </p:spTree>
    <p:extLst>
      <p:ext uri="{BB962C8B-B14F-4D97-AF65-F5344CB8AC3E}">
        <p14:creationId xmlns:p14="http://schemas.microsoft.com/office/powerpoint/2010/main" val="390715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3175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Take-home</a:t>
            </a:r>
          </a:p>
        </p:txBody>
      </p:sp>
      <p:sp>
        <p:nvSpPr>
          <p:cNvPr id="4" name="Rounded Rectangle 3"/>
          <p:cNvSpPr/>
          <p:nvPr/>
        </p:nvSpPr>
        <p:spPr>
          <a:xfrm>
            <a:off x="508000" y="1549400"/>
            <a:ext cx="11176000" cy="838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Rectangle 4"/>
          <p:cNvSpPr/>
          <p:nvPr/>
        </p:nvSpPr>
        <p:spPr>
          <a:xfrm>
            <a:off x="508000" y="1549400"/>
            <a:ext cx="1092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TextBox 5"/>
          <p:cNvSpPr txBox="1"/>
          <p:nvPr/>
        </p:nvSpPr>
        <p:spPr>
          <a:xfrm>
            <a:off x="508000" y="1549400"/>
            <a:ext cx="1092200" cy="838200"/>
          </a:xfrm>
          <a:prstGeom prst="rect">
            <a:avLst/>
          </a:prstGeom>
          <a:noFill/>
        </p:spPr>
        <p:txBody>
          <a:bodyPr wrap="square" lIns="0" tIns="0" rIns="0" bIns="0" anchor="ctr">
            <a:spAutoFit/>
          </a:bodyPr>
          <a:lstStyle/>
          <a:p>
            <a:pPr algn="ctr"/>
            <a:r>
              <a:rPr lang="en-US" sz="2600" b="1" i="0" noProof="1">
                <a:solidFill>
                  <a:srgbClr val="FFFFFF"/>
                </a:solidFill>
                <a:latin typeface="Calibri"/>
              </a:rPr>
              <a:t>01</a:t>
            </a:r>
          </a:p>
        </p:txBody>
      </p:sp>
      <p:sp>
        <p:nvSpPr>
          <p:cNvPr id="7" name="TextBox 6"/>
          <p:cNvSpPr txBox="1"/>
          <p:nvPr/>
        </p:nvSpPr>
        <p:spPr>
          <a:xfrm>
            <a:off x="1778000" y="1676400"/>
            <a:ext cx="965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Adolescent BPD is a valid, treatable diagnosis</a:t>
            </a:r>
          </a:p>
        </p:txBody>
      </p:sp>
      <p:sp>
        <p:nvSpPr>
          <p:cNvPr id="8" name="TextBox 7"/>
          <p:cNvSpPr txBox="1"/>
          <p:nvPr/>
        </p:nvSpPr>
        <p:spPr>
          <a:xfrm>
            <a:off x="1778000" y="2019300"/>
            <a:ext cx="9652000" cy="276999"/>
          </a:xfrm>
          <a:prstGeom prst="rect">
            <a:avLst/>
          </a:prstGeom>
          <a:noFill/>
        </p:spPr>
        <p:txBody>
          <a:bodyPr wrap="square" lIns="0" tIns="0" rIns="0" bIns="0" anchor="t">
            <a:spAutoFit/>
          </a:bodyPr>
          <a:lstStyle/>
          <a:p>
            <a:pPr algn="l"/>
            <a:r>
              <a:rPr lang="en-US" b="0" i="0" noProof="1">
                <a:solidFill>
                  <a:srgbClr val="334455"/>
                </a:solidFill>
                <a:latin typeface="Calibri"/>
              </a:rPr>
              <a:t>Under-diagnosed despite severity comparable to adult BPD.</a:t>
            </a:r>
          </a:p>
        </p:txBody>
      </p:sp>
      <p:sp>
        <p:nvSpPr>
          <p:cNvPr id="9" name="Rounded Rectangle 8"/>
          <p:cNvSpPr/>
          <p:nvPr/>
        </p:nvSpPr>
        <p:spPr>
          <a:xfrm>
            <a:off x="508000" y="2501900"/>
            <a:ext cx="11176000" cy="838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508000" y="2501900"/>
            <a:ext cx="1092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508000" y="2501900"/>
            <a:ext cx="1092200" cy="838200"/>
          </a:xfrm>
          <a:prstGeom prst="rect">
            <a:avLst/>
          </a:prstGeom>
          <a:noFill/>
        </p:spPr>
        <p:txBody>
          <a:bodyPr wrap="square" lIns="0" tIns="0" rIns="0" bIns="0" anchor="ctr">
            <a:spAutoFit/>
          </a:bodyPr>
          <a:lstStyle/>
          <a:p>
            <a:pPr algn="ctr"/>
            <a:r>
              <a:rPr lang="en-US" sz="2600" b="1" i="0" noProof="1">
                <a:solidFill>
                  <a:srgbClr val="FFFFFF"/>
                </a:solidFill>
                <a:latin typeface="Calibri"/>
              </a:rPr>
              <a:t>02</a:t>
            </a:r>
          </a:p>
        </p:txBody>
      </p:sp>
      <p:sp>
        <p:nvSpPr>
          <p:cNvPr id="12" name="TextBox 11"/>
          <p:cNvSpPr txBox="1"/>
          <p:nvPr/>
        </p:nvSpPr>
        <p:spPr>
          <a:xfrm>
            <a:off x="1778000" y="2628900"/>
            <a:ext cx="965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Generalist-first where specialists are scarce</a:t>
            </a:r>
          </a:p>
        </p:txBody>
      </p:sp>
      <p:sp>
        <p:nvSpPr>
          <p:cNvPr id="13" name="TextBox 12"/>
          <p:cNvSpPr txBox="1"/>
          <p:nvPr/>
        </p:nvSpPr>
        <p:spPr>
          <a:xfrm>
            <a:off x="1778000" y="2971800"/>
            <a:ext cx="9652000" cy="276999"/>
          </a:xfrm>
          <a:prstGeom prst="rect">
            <a:avLst/>
          </a:prstGeom>
          <a:noFill/>
        </p:spPr>
        <p:txBody>
          <a:bodyPr wrap="square" lIns="0" tIns="0" rIns="0" bIns="0" anchor="t">
            <a:spAutoFit/>
          </a:bodyPr>
          <a:lstStyle/>
          <a:p>
            <a:pPr algn="l"/>
            <a:r>
              <a:rPr lang="en-US" b="0" i="0" noProof="1">
                <a:solidFill>
                  <a:srgbClr val="334455"/>
                </a:solidFill>
                <a:latin typeface="Calibri"/>
              </a:rPr>
              <a:t>GPM-A is deliverable in a tertiary-care public system.</a:t>
            </a:r>
          </a:p>
        </p:txBody>
      </p:sp>
      <p:sp>
        <p:nvSpPr>
          <p:cNvPr id="14" name="Rounded Rectangle 13"/>
          <p:cNvSpPr/>
          <p:nvPr/>
        </p:nvSpPr>
        <p:spPr>
          <a:xfrm>
            <a:off x="508000" y="3454400"/>
            <a:ext cx="11176000" cy="838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5" name="Rectangle 14"/>
          <p:cNvSpPr/>
          <p:nvPr/>
        </p:nvSpPr>
        <p:spPr>
          <a:xfrm>
            <a:off x="508000" y="3454400"/>
            <a:ext cx="1092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6" name="TextBox 15"/>
          <p:cNvSpPr txBox="1"/>
          <p:nvPr/>
        </p:nvSpPr>
        <p:spPr>
          <a:xfrm>
            <a:off x="508000" y="3454400"/>
            <a:ext cx="1092200" cy="838200"/>
          </a:xfrm>
          <a:prstGeom prst="rect">
            <a:avLst/>
          </a:prstGeom>
          <a:noFill/>
        </p:spPr>
        <p:txBody>
          <a:bodyPr wrap="square" lIns="0" tIns="0" rIns="0" bIns="0" anchor="ctr">
            <a:spAutoFit/>
          </a:bodyPr>
          <a:lstStyle/>
          <a:p>
            <a:pPr algn="ctr"/>
            <a:r>
              <a:rPr lang="en-US" sz="2600" b="1" i="0" noProof="1">
                <a:solidFill>
                  <a:srgbClr val="FFFFFF"/>
                </a:solidFill>
                <a:latin typeface="Calibri"/>
              </a:rPr>
              <a:t>03</a:t>
            </a:r>
          </a:p>
        </p:txBody>
      </p:sp>
      <p:sp>
        <p:nvSpPr>
          <p:cNvPr id="17" name="TextBox 16"/>
          <p:cNvSpPr txBox="1"/>
          <p:nvPr/>
        </p:nvSpPr>
        <p:spPr>
          <a:xfrm>
            <a:off x="1778000" y="3581400"/>
            <a:ext cx="965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Local adaptations matter</a:t>
            </a:r>
          </a:p>
        </p:txBody>
      </p:sp>
      <p:sp>
        <p:nvSpPr>
          <p:cNvPr id="18" name="TextBox 17"/>
          <p:cNvSpPr txBox="1"/>
          <p:nvPr/>
        </p:nvSpPr>
        <p:spPr>
          <a:xfrm>
            <a:off x="1778000" y="3924300"/>
            <a:ext cx="9652000" cy="276999"/>
          </a:xfrm>
          <a:prstGeom prst="rect">
            <a:avLst/>
          </a:prstGeom>
          <a:noFill/>
        </p:spPr>
        <p:txBody>
          <a:bodyPr wrap="square" lIns="0" tIns="0" rIns="0" bIns="0" anchor="t">
            <a:spAutoFit/>
          </a:bodyPr>
          <a:lstStyle/>
          <a:p>
            <a:pPr algn="l"/>
            <a:r>
              <a:rPr lang="en-US" b="0" i="0" noProof="1">
                <a:solidFill>
                  <a:srgbClr val="334455"/>
                </a:solidFill>
                <a:latin typeface="Calibri"/>
              </a:rPr>
              <a:t>FC + individualized parenting + structured waiting group solved real operational problems.</a:t>
            </a:r>
          </a:p>
        </p:txBody>
      </p:sp>
      <p:sp>
        <p:nvSpPr>
          <p:cNvPr id="19" name="Rounded Rectangle 18"/>
          <p:cNvSpPr/>
          <p:nvPr/>
        </p:nvSpPr>
        <p:spPr>
          <a:xfrm>
            <a:off x="508000" y="4406900"/>
            <a:ext cx="11176000" cy="838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0" name="Rectangle 19"/>
          <p:cNvSpPr/>
          <p:nvPr/>
        </p:nvSpPr>
        <p:spPr>
          <a:xfrm>
            <a:off x="508000" y="4406900"/>
            <a:ext cx="1092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1" name="TextBox 20"/>
          <p:cNvSpPr txBox="1"/>
          <p:nvPr/>
        </p:nvSpPr>
        <p:spPr>
          <a:xfrm>
            <a:off x="508000" y="4406900"/>
            <a:ext cx="1092200" cy="838200"/>
          </a:xfrm>
          <a:prstGeom prst="rect">
            <a:avLst/>
          </a:prstGeom>
          <a:noFill/>
        </p:spPr>
        <p:txBody>
          <a:bodyPr wrap="square" lIns="0" tIns="0" rIns="0" bIns="0" anchor="ctr">
            <a:spAutoFit/>
          </a:bodyPr>
          <a:lstStyle/>
          <a:p>
            <a:pPr algn="ctr"/>
            <a:r>
              <a:rPr lang="en-US" sz="2600" b="1" i="0" noProof="1">
                <a:solidFill>
                  <a:srgbClr val="FFFFFF"/>
                </a:solidFill>
                <a:latin typeface="Calibri"/>
              </a:rPr>
              <a:t>04</a:t>
            </a:r>
          </a:p>
        </p:txBody>
      </p:sp>
      <p:sp>
        <p:nvSpPr>
          <p:cNvPr id="22" name="TextBox 21"/>
          <p:cNvSpPr txBox="1"/>
          <p:nvPr/>
        </p:nvSpPr>
        <p:spPr>
          <a:xfrm>
            <a:off x="1778000" y="4533900"/>
            <a:ext cx="965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Residency is the implementation lever</a:t>
            </a:r>
          </a:p>
        </p:txBody>
      </p:sp>
      <p:sp>
        <p:nvSpPr>
          <p:cNvPr id="23" name="TextBox 22"/>
          <p:cNvSpPr txBox="1"/>
          <p:nvPr/>
        </p:nvSpPr>
        <p:spPr>
          <a:xfrm>
            <a:off x="1778000" y="4876800"/>
            <a:ext cx="9652000" cy="276999"/>
          </a:xfrm>
          <a:prstGeom prst="rect">
            <a:avLst/>
          </a:prstGeom>
          <a:noFill/>
        </p:spPr>
        <p:txBody>
          <a:bodyPr wrap="square" lIns="0" tIns="0" rIns="0" bIns="0" anchor="t">
            <a:spAutoFit/>
          </a:bodyPr>
          <a:lstStyle/>
          <a:p>
            <a:pPr algn="l"/>
            <a:r>
              <a:rPr lang="en-US" b="0" i="0" noProof="1">
                <a:solidFill>
                  <a:srgbClr val="334455"/>
                </a:solidFill>
                <a:latin typeface="Calibri"/>
              </a:rPr>
              <a:t>Training the next cohort is how GPM spreads through a public system.</a:t>
            </a:r>
          </a:p>
        </p:txBody>
      </p:sp>
      <p:sp>
        <p:nvSpPr>
          <p:cNvPr id="24" name="Rounded Rectangle 23"/>
          <p:cNvSpPr/>
          <p:nvPr/>
        </p:nvSpPr>
        <p:spPr>
          <a:xfrm>
            <a:off x="508000" y="5359400"/>
            <a:ext cx="11176000" cy="8382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5" name="Rectangle 24"/>
          <p:cNvSpPr/>
          <p:nvPr/>
        </p:nvSpPr>
        <p:spPr>
          <a:xfrm>
            <a:off x="508000" y="5359400"/>
            <a:ext cx="1092200" cy="838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26" name="TextBox 25"/>
          <p:cNvSpPr txBox="1"/>
          <p:nvPr/>
        </p:nvSpPr>
        <p:spPr>
          <a:xfrm>
            <a:off x="508000" y="5359400"/>
            <a:ext cx="1092200" cy="838200"/>
          </a:xfrm>
          <a:prstGeom prst="rect">
            <a:avLst/>
          </a:prstGeom>
          <a:noFill/>
        </p:spPr>
        <p:txBody>
          <a:bodyPr wrap="square" lIns="0" tIns="0" rIns="0" bIns="0" anchor="ctr">
            <a:spAutoFit/>
          </a:bodyPr>
          <a:lstStyle/>
          <a:p>
            <a:pPr algn="ctr"/>
            <a:r>
              <a:rPr lang="en-US" sz="2600" b="1" i="0" noProof="1">
                <a:solidFill>
                  <a:srgbClr val="FFFFFF"/>
                </a:solidFill>
                <a:latin typeface="Calibri"/>
              </a:rPr>
              <a:t>05</a:t>
            </a:r>
          </a:p>
        </p:txBody>
      </p:sp>
      <p:sp>
        <p:nvSpPr>
          <p:cNvPr id="27" name="TextBox 26"/>
          <p:cNvSpPr txBox="1"/>
          <p:nvPr/>
        </p:nvSpPr>
        <p:spPr>
          <a:xfrm>
            <a:off x="1778000" y="5486400"/>
            <a:ext cx="9652000" cy="307777"/>
          </a:xfrm>
          <a:prstGeom prst="rect">
            <a:avLst/>
          </a:prstGeom>
          <a:noFill/>
        </p:spPr>
        <p:txBody>
          <a:bodyPr wrap="square" lIns="0" tIns="0" rIns="0" bIns="0" anchor="t">
            <a:spAutoFit/>
          </a:bodyPr>
          <a:lstStyle/>
          <a:p>
            <a:pPr algn="l"/>
            <a:r>
              <a:rPr lang="en-US" sz="2000" b="1" i="0" noProof="1">
                <a:solidFill>
                  <a:srgbClr val="480C32"/>
                </a:solidFill>
                <a:latin typeface="Calibri"/>
              </a:rPr>
              <a:t>Systemic change requires institutional work</a:t>
            </a:r>
          </a:p>
        </p:txBody>
      </p:sp>
      <p:sp>
        <p:nvSpPr>
          <p:cNvPr id="28" name="TextBox 27"/>
          <p:cNvSpPr txBox="1"/>
          <p:nvPr/>
        </p:nvSpPr>
        <p:spPr>
          <a:xfrm>
            <a:off x="1778000" y="5829300"/>
            <a:ext cx="9652000" cy="276999"/>
          </a:xfrm>
          <a:prstGeom prst="rect">
            <a:avLst/>
          </a:prstGeom>
          <a:noFill/>
        </p:spPr>
        <p:txBody>
          <a:bodyPr wrap="square" lIns="0" tIns="0" rIns="0" bIns="0" anchor="t">
            <a:spAutoFit/>
          </a:bodyPr>
          <a:lstStyle/>
          <a:p>
            <a:pPr algn="l"/>
            <a:r>
              <a:rPr lang="en-US" b="0" i="0" noProof="1">
                <a:solidFill>
                  <a:srgbClr val="334455"/>
                </a:solidFill>
                <a:latin typeface="Calibri"/>
              </a:rPr>
              <a:t>Leadership-level engagement + dissemination + international partnerships.</a:t>
            </a:r>
          </a:p>
        </p:txBody>
      </p:sp>
      <p:sp>
        <p:nvSpPr>
          <p:cNvPr id="29"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32  /  33</a:t>
            </a:r>
          </a:p>
        </p:txBody>
      </p:sp>
    </p:spTree>
    <p:extLst>
      <p:ext uri="{BB962C8B-B14F-4D97-AF65-F5344CB8AC3E}">
        <p14:creationId xmlns:p14="http://schemas.microsoft.com/office/powerpoint/2010/main" val="272795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eftPanel"/>
          <p:cNvSpPr/>
          <p:nvPr/>
        </p:nvSpPr>
        <p:spPr>
          <a:xfrm>
            <a:off x="0" y="0"/>
            <a:ext cx="4876800" cy="6858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Rectangle 2"/>
          <p:cNvSpPr/>
          <p:nvPr/>
        </p:nvSpPr>
        <p:spPr>
          <a:xfrm>
            <a:off x="0" y="2374900"/>
            <a:ext cx="228600" cy="76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4" name="Rectangle 3"/>
          <p:cNvSpPr/>
          <p:nvPr/>
        </p:nvSpPr>
        <p:spPr>
          <a:xfrm>
            <a:off x="4876800" y="4318000"/>
            <a:ext cx="139700" cy="762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5" name="TextBox 4"/>
          <p:cNvSpPr txBox="1"/>
          <p:nvPr/>
        </p:nvSpPr>
        <p:spPr>
          <a:xfrm>
            <a:off x="508000" y="2540000"/>
            <a:ext cx="4064000" cy="1143000"/>
          </a:xfrm>
          <a:prstGeom prst="rect">
            <a:avLst/>
          </a:prstGeom>
          <a:noFill/>
        </p:spPr>
        <p:txBody>
          <a:bodyPr wrap="square" lIns="0" tIns="0" rIns="0" bIns="0" anchor="t">
            <a:spAutoFit/>
          </a:bodyPr>
          <a:lstStyle/>
          <a:p>
            <a:pPr algn="l"/>
            <a:r>
              <a:rPr lang="en-US" sz="6400" b="1" i="0" noProof="1">
                <a:solidFill>
                  <a:srgbClr val="FFFFFF"/>
                </a:solidFill>
                <a:latin typeface="Calibri"/>
              </a:rPr>
              <a:t>Tack!</a:t>
            </a:r>
          </a:p>
        </p:txBody>
      </p:sp>
      <p:sp>
        <p:nvSpPr>
          <p:cNvPr id="6" name="TextBox 5"/>
          <p:cNvSpPr txBox="1"/>
          <p:nvPr/>
        </p:nvSpPr>
        <p:spPr>
          <a:xfrm>
            <a:off x="508000" y="3492500"/>
            <a:ext cx="4064000" cy="508000"/>
          </a:xfrm>
          <a:prstGeom prst="rect">
            <a:avLst/>
          </a:prstGeom>
          <a:noFill/>
        </p:spPr>
        <p:txBody>
          <a:bodyPr wrap="square" lIns="0" tIns="0" rIns="0" bIns="0" anchor="t">
            <a:spAutoFit/>
          </a:bodyPr>
          <a:lstStyle/>
          <a:p>
            <a:pPr algn="l"/>
            <a:r>
              <a:rPr lang="en-US" sz="2800" b="0" i="0" noProof="1">
                <a:solidFill>
                  <a:srgbClr val="F5F7FA"/>
                </a:solidFill>
                <a:latin typeface="Calibri"/>
              </a:rPr>
              <a:t>Thank you!</a:t>
            </a:r>
          </a:p>
        </p:txBody>
      </p:sp>
      <p:sp>
        <p:nvSpPr>
          <p:cNvPr id="7" name="TextBox 6"/>
          <p:cNvSpPr txBox="1"/>
          <p:nvPr/>
        </p:nvSpPr>
        <p:spPr>
          <a:xfrm>
            <a:off x="508000" y="4572000"/>
            <a:ext cx="4064000" cy="304800"/>
          </a:xfrm>
          <a:prstGeom prst="rect">
            <a:avLst/>
          </a:prstGeom>
          <a:noFill/>
        </p:spPr>
        <p:txBody>
          <a:bodyPr wrap="square" lIns="0" tIns="0" rIns="0" bIns="0" anchor="t">
            <a:spAutoFit/>
          </a:bodyPr>
          <a:lstStyle/>
          <a:p>
            <a:pPr algn="l"/>
            <a:r>
              <a:rPr lang="en-US" sz="1400" b="1" i="0" noProof="1">
                <a:solidFill>
                  <a:srgbClr val="D4A22C"/>
                </a:solidFill>
                <a:latin typeface="Calibri"/>
              </a:rPr>
              <a:t>Contact</a:t>
            </a:r>
          </a:p>
        </p:txBody>
      </p:sp>
      <p:sp>
        <p:nvSpPr>
          <p:cNvPr id="8" name="TextBox 7"/>
          <p:cNvSpPr txBox="1"/>
          <p:nvPr/>
        </p:nvSpPr>
        <p:spPr>
          <a:xfrm>
            <a:off x="508000" y="4889500"/>
            <a:ext cx="4064000" cy="279400"/>
          </a:xfrm>
          <a:prstGeom prst="rect">
            <a:avLst/>
          </a:prstGeom>
          <a:noFill/>
        </p:spPr>
        <p:txBody>
          <a:bodyPr wrap="square" lIns="0" tIns="0" rIns="0" bIns="0" anchor="t">
            <a:spAutoFit/>
          </a:bodyPr>
          <a:lstStyle/>
          <a:p>
            <a:pPr algn="l"/>
            <a:r>
              <a:rPr lang="en-US" sz="1400" b="0" i="0" noProof="1">
                <a:solidFill>
                  <a:srgbClr val="FFFFFF"/>
                </a:solidFill>
                <a:latin typeface="Calibri"/>
              </a:rPr>
              <a:t>marcelo.branas@usp.br</a:t>
            </a:r>
          </a:p>
        </p:txBody>
      </p:sp>
      <p:sp>
        <p:nvSpPr>
          <p:cNvPr id="9" name="TextBox 8"/>
          <p:cNvSpPr txBox="1"/>
          <p:nvPr/>
        </p:nvSpPr>
        <p:spPr>
          <a:xfrm>
            <a:off x="508000" y="5181600"/>
            <a:ext cx="4064000" cy="279400"/>
          </a:xfrm>
          <a:prstGeom prst="rect">
            <a:avLst/>
          </a:prstGeom>
          <a:noFill/>
        </p:spPr>
        <p:txBody>
          <a:bodyPr wrap="square" lIns="0" tIns="0" rIns="0" bIns="0" anchor="t">
            <a:spAutoFit/>
          </a:bodyPr>
          <a:lstStyle/>
          <a:p>
            <a:pPr algn="l"/>
            <a:r>
              <a:rPr lang="en-US" sz="1400" b="0" i="0" noProof="1">
                <a:solidFill>
                  <a:srgbClr val="FFFFFF"/>
                </a:solidFill>
                <a:latin typeface="Calibri"/>
              </a:rPr>
              <a:t>marcos.croci@fm.usp.br</a:t>
            </a:r>
          </a:p>
        </p:txBody>
      </p:sp>
      <p:sp>
        <p:nvSpPr>
          <p:cNvPr id="10" name="TextBox 9"/>
          <p:cNvSpPr txBox="1"/>
          <p:nvPr/>
        </p:nvSpPr>
        <p:spPr>
          <a:xfrm>
            <a:off x="508000" y="5715000"/>
            <a:ext cx="4064000" cy="279400"/>
          </a:xfrm>
          <a:prstGeom prst="rect">
            <a:avLst/>
          </a:prstGeom>
          <a:noFill/>
        </p:spPr>
        <p:txBody>
          <a:bodyPr wrap="square" lIns="0" tIns="0" rIns="0" bIns="0" anchor="t">
            <a:spAutoFit/>
          </a:bodyPr>
          <a:lstStyle/>
          <a:p>
            <a:pPr algn="l"/>
            <a:r>
              <a:rPr lang="en-US" sz="1200" b="0" i="1" noProof="1">
                <a:solidFill>
                  <a:srgbClr val="F5F7FA"/>
                </a:solidFill>
                <a:latin typeface="Calibri"/>
              </a:rPr>
              <a:t>Karolinska Institutet  ·  5 May 2026</a:t>
            </a:r>
          </a:p>
        </p:txBody>
      </p:sp>
      <p:sp>
        <p:nvSpPr>
          <p:cNvPr id="11" name="TextBox 10"/>
          <p:cNvSpPr txBox="1"/>
          <p:nvPr/>
        </p:nvSpPr>
        <p:spPr>
          <a:xfrm>
            <a:off x="5207000" y="381000"/>
            <a:ext cx="6731000" cy="406400"/>
          </a:xfrm>
          <a:prstGeom prst="rect">
            <a:avLst/>
          </a:prstGeom>
          <a:noFill/>
        </p:spPr>
        <p:txBody>
          <a:bodyPr wrap="square" lIns="0" tIns="0" rIns="0" bIns="0" anchor="t">
            <a:spAutoFit/>
          </a:bodyPr>
          <a:lstStyle/>
          <a:p>
            <a:pPr algn="l"/>
            <a:r>
              <a:rPr lang="en-US" sz="2200" b="1" i="0" noProof="1">
                <a:solidFill>
                  <a:srgbClr val="480C32"/>
                </a:solidFill>
                <a:latin typeface="Calibri"/>
              </a:rPr>
              <a:t>ADRE team</a:t>
            </a:r>
          </a:p>
        </p:txBody>
      </p:sp>
      <p:sp>
        <p:nvSpPr>
          <p:cNvPr id="12" name="TextBox 11"/>
          <p:cNvSpPr txBox="1"/>
          <p:nvPr/>
        </p:nvSpPr>
        <p:spPr>
          <a:xfrm>
            <a:off x="5207000" y="889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Aline Cho</a:t>
            </a:r>
          </a:p>
        </p:txBody>
      </p:sp>
      <p:sp>
        <p:nvSpPr>
          <p:cNvPr id="13" name="TextBox 12"/>
          <p:cNvSpPr txBox="1"/>
          <p:nvPr/>
        </p:nvSpPr>
        <p:spPr>
          <a:xfrm>
            <a:off x="5207000" y="1168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Brisa Burgos</a:t>
            </a:r>
          </a:p>
        </p:txBody>
      </p:sp>
      <p:sp>
        <p:nvSpPr>
          <p:cNvPr id="14" name="TextBox 13"/>
          <p:cNvSpPr txBox="1"/>
          <p:nvPr/>
        </p:nvSpPr>
        <p:spPr>
          <a:xfrm>
            <a:off x="5207000" y="1447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Caroline Uchôa</a:t>
            </a:r>
          </a:p>
        </p:txBody>
      </p:sp>
      <p:sp>
        <p:nvSpPr>
          <p:cNvPr id="15" name="TextBox 14"/>
          <p:cNvSpPr txBox="1"/>
          <p:nvPr/>
        </p:nvSpPr>
        <p:spPr>
          <a:xfrm>
            <a:off x="5207000" y="17272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Derek Moreira</a:t>
            </a:r>
          </a:p>
        </p:txBody>
      </p:sp>
      <p:sp>
        <p:nvSpPr>
          <p:cNvPr id="16" name="TextBox 15"/>
          <p:cNvSpPr txBox="1"/>
          <p:nvPr/>
        </p:nvSpPr>
        <p:spPr>
          <a:xfrm>
            <a:off x="5207000" y="20066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Eduardo Martinho</a:t>
            </a:r>
          </a:p>
        </p:txBody>
      </p:sp>
      <p:sp>
        <p:nvSpPr>
          <p:cNvPr id="17" name="TextBox 16"/>
          <p:cNvSpPr txBox="1"/>
          <p:nvPr/>
        </p:nvSpPr>
        <p:spPr>
          <a:xfrm>
            <a:off x="5207000" y="2286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Gabriella Cronemberger</a:t>
            </a:r>
          </a:p>
        </p:txBody>
      </p:sp>
      <p:sp>
        <p:nvSpPr>
          <p:cNvPr id="18" name="TextBox 17"/>
          <p:cNvSpPr txBox="1"/>
          <p:nvPr/>
        </p:nvSpPr>
        <p:spPr>
          <a:xfrm>
            <a:off x="5207000" y="2565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Isabella D'Andrea</a:t>
            </a:r>
          </a:p>
        </p:txBody>
      </p:sp>
      <p:sp>
        <p:nvSpPr>
          <p:cNvPr id="19" name="TextBox 18"/>
          <p:cNvSpPr txBox="1"/>
          <p:nvPr/>
        </p:nvSpPr>
        <p:spPr>
          <a:xfrm>
            <a:off x="5207000" y="2844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Jackeline Giusti</a:t>
            </a:r>
          </a:p>
        </p:txBody>
      </p:sp>
      <p:sp>
        <p:nvSpPr>
          <p:cNvPr id="20" name="TextBox 19"/>
          <p:cNvSpPr txBox="1"/>
          <p:nvPr/>
        </p:nvSpPr>
        <p:spPr>
          <a:xfrm>
            <a:off x="7366000" y="889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João Cronemberger</a:t>
            </a:r>
          </a:p>
        </p:txBody>
      </p:sp>
      <p:sp>
        <p:nvSpPr>
          <p:cNvPr id="21" name="TextBox 20"/>
          <p:cNvSpPr txBox="1"/>
          <p:nvPr/>
        </p:nvSpPr>
        <p:spPr>
          <a:xfrm>
            <a:off x="7366000" y="1168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Júlia Gerotto</a:t>
            </a:r>
          </a:p>
        </p:txBody>
      </p:sp>
      <p:sp>
        <p:nvSpPr>
          <p:cNvPr id="22" name="TextBox 21"/>
          <p:cNvSpPr txBox="1"/>
          <p:nvPr/>
        </p:nvSpPr>
        <p:spPr>
          <a:xfrm>
            <a:off x="7366000" y="1447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Juliana Souza</a:t>
            </a:r>
          </a:p>
        </p:txBody>
      </p:sp>
      <p:sp>
        <p:nvSpPr>
          <p:cNvPr id="23" name="TextBox 22"/>
          <p:cNvSpPr txBox="1"/>
          <p:nvPr/>
        </p:nvSpPr>
        <p:spPr>
          <a:xfrm>
            <a:off x="7366000" y="17272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Larissa Lima</a:t>
            </a:r>
          </a:p>
        </p:txBody>
      </p:sp>
      <p:sp>
        <p:nvSpPr>
          <p:cNvPr id="24" name="TextBox 23"/>
          <p:cNvSpPr txBox="1"/>
          <p:nvPr/>
        </p:nvSpPr>
        <p:spPr>
          <a:xfrm>
            <a:off x="7366000" y="20066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Liana Tortato</a:t>
            </a:r>
          </a:p>
        </p:txBody>
      </p:sp>
      <p:sp>
        <p:nvSpPr>
          <p:cNvPr id="25" name="TextBox 24"/>
          <p:cNvSpPr txBox="1"/>
          <p:nvPr/>
        </p:nvSpPr>
        <p:spPr>
          <a:xfrm>
            <a:off x="7366000" y="2286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Marcelo Brañas</a:t>
            </a:r>
          </a:p>
        </p:txBody>
      </p:sp>
      <p:sp>
        <p:nvSpPr>
          <p:cNvPr id="26" name="TextBox 25"/>
          <p:cNvSpPr txBox="1"/>
          <p:nvPr/>
        </p:nvSpPr>
        <p:spPr>
          <a:xfrm>
            <a:off x="7366000" y="2565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Marcos Croci</a:t>
            </a:r>
          </a:p>
        </p:txBody>
      </p:sp>
      <p:sp>
        <p:nvSpPr>
          <p:cNvPr id="27" name="TextBox 26"/>
          <p:cNvSpPr txBox="1"/>
          <p:nvPr/>
        </p:nvSpPr>
        <p:spPr>
          <a:xfrm>
            <a:off x="7366000" y="2844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Marina Peres</a:t>
            </a:r>
          </a:p>
        </p:txBody>
      </p:sp>
      <p:sp>
        <p:nvSpPr>
          <p:cNvPr id="28" name="TextBox 27"/>
          <p:cNvSpPr txBox="1"/>
          <p:nvPr/>
        </p:nvSpPr>
        <p:spPr>
          <a:xfrm>
            <a:off x="9525000" y="889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Matheus Costa</a:t>
            </a:r>
          </a:p>
        </p:txBody>
      </p:sp>
      <p:sp>
        <p:nvSpPr>
          <p:cNvPr id="29" name="TextBox 28"/>
          <p:cNvSpPr txBox="1"/>
          <p:nvPr/>
        </p:nvSpPr>
        <p:spPr>
          <a:xfrm>
            <a:off x="9525000" y="1168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Natalia Saldanha</a:t>
            </a:r>
          </a:p>
        </p:txBody>
      </p:sp>
      <p:sp>
        <p:nvSpPr>
          <p:cNvPr id="30" name="TextBox 29"/>
          <p:cNvSpPr txBox="1"/>
          <p:nvPr/>
        </p:nvSpPr>
        <p:spPr>
          <a:xfrm>
            <a:off x="9525000" y="1447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Rejane Smith</a:t>
            </a:r>
          </a:p>
        </p:txBody>
      </p:sp>
      <p:sp>
        <p:nvSpPr>
          <p:cNvPr id="31" name="TextBox 30"/>
          <p:cNvSpPr txBox="1"/>
          <p:nvPr/>
        </p:nvSpPr>
        <p:spPr>
          <a:xfrm>
            <a:off x="9525000" y="17272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Roberta Yamamoto</a:t>
            </a:r>
          </a:p>
        </p:txBody>
      </p:sp>
      <p:sp>
        <p:nvSpPr>
          <p:cNvPr id="32" name="TextBox 31"/>
          <p:cNvSpPr txBox="1"/>
          <p:nvPr/>
        </p:nvSpPr>
        <p:spPr>
          <a:xfrm>
            <a:off x="9525000" y="20066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Thyale Brizolara</a:t>
            </a:r>
          </a:p>
        </p:txBody>
      </p:sp>
      <p:sp>
        <p:nvSpPr>
          <p:cNvPr id="33" name="TextBox 32"/>
          <p:cNvSpPr txBox="1"/>
          <p:nvPr/>
        </p:nvSpPr>
        <p:spPr>
          <a:xfrm>
            <a:off x="9525000" y="22860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Vanessa Tomasini</a:t>
            </a:r>
          </a:p>
        </p:txBody>
      </p:sp>
      <p:sp>
        <p:nvSpPr>
          <p:cNvPr id="34" name="TextBox 33"/>
          <p:cNvSpPr txBox="1"/>
          <p:nvPr/>
        </p:nvSpPr>
        <p:spPr>
          <a:xfrm>
            <a:off x="9525000" y="25654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Vinicius Freitas</a:t>
            </a:r>
          </a:p>
        </p:txBody>
      </p:sp>
      <p:sp>
        <p:nvSpPr>
          <p:cNvPr id="35" name="TextBox 34"/>
          <p:cNvSpPr txBox="1"/>
          <p:nvPr/>
        </p:nvSpPr>
        <p:spPr>
          <a:xfrm>
            <a:off x="9525000" y="2844800"/>
            <a:ext cx="2159000" cy="289695"/>
          </a:xfrm>
          <a:prstGeom prst="rect">
            <a:avLst/>
          </a:prstGeom>
          <a:noFill/>
        </p:spPr>
        <p:txBody>
          <a:bodyPr wrap="square" lIns="0" tIns="0" rIns="0" bIns="0" anchor="t">
            <a:spAutoFit/>
          </a:bodyPr>
          <a:lstStyle/>
          <a:p>
            <a:pPr algn="l">
              <a:lnSpc>
                <a:spcPct val="150000"/>
              </a:lnSpc>
            </a:pPr>
            <a:r>
              <a:rPr lang="en-US" sz="1400" b="0" i="0" noProof="1">
                <a:solidFill>
                  <a:srgbClr val="334455"/>
                </a:solidFill>
                <a:latin typeface="Calibri"/>
              </a:rPr>
              <a:t>•  Yasmin Nascimento</a:t>
            </a:r>
          </a:p>
        </p:txBody>
      </p:sp>
      <p:sp>
        <p:nvSpPr>
          <p:cNvPr id="36" name="Rounded Rectangle 35"/>
          <p:cNvSpPr/>
          <p:nvPr/>
        </p:nvSpPr>
        <p:spPr>
          <a:xfrm>
            <a:off x="5207000" y="4064000"/>
            <a:ext cx="1778000" cy="1778000"/>
          </a:xfrm>
          <a:prstGeom prst="roundRect">
            <a:avLst>
              <a:gd name="adj" fmla="val 4000"/>
            </a:avLst>
          </a:prstGeom>
          <a:solidFill>
            <a:srgbClr val="F5F7FA"/>
          </a:solidFill>
          <a:ln w="1270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9" name="TextBox 38"/>
          <p:cNvSpPr txBox="1"/>
          <p:nvPr/>
        </p:nvSpPr>
        <p:spPr>
          <a:xfrm>
            <a:off x="5207000" y="5905500"/>
            <a:ext cx="1778000" cy="369332"/>
          </a:xfrm>
          <a:prstGeom prst="rect">
            <a:avLst/>
          </a:prstGeom>
          <a:noFill/>
        </p:spPr>
        <p:txBody>
          <a:bodyPr wrap="square" lIns="0" tIns="0" rIns="0" bIns="0" anchor="t">
            <a:spAutoFit/>
          </a:bodyPr>
          <a:lstStyle/>
          <a:p>
            <a:pPr algn="ctr"/>
            <a:r>
              <a:rPr lang="en-US" sz="1200" b="0" i="1" noProof="1">
                <a:solidFill>
                  <a:srgbClr val="6B7785"/>
                </a:solidFill>
                <a:latin typeface="Calibri"/>
              </a:rPr>
              <a:t>GPM for Latin America paper</a:t>
            </a:r>
          </a:p>
        </p:txBody>
      </p:sp>
      <p:sp>
        <p:nvSpPr>
          <p:cNvPr id="40" name="Rounded Rectangle 39"/>
          <p:cNvSpPr/>
          <p:nvPr/>
        </p:nvSpPr>
        <p:spPr>
          <a:xfrm>
            <a:off x="7239000" y="4064000"/>
            <a:ext cx="4699000" cy="1397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noProof="1"/>
          </a:p>
        </p:txBody>
      </p:sp>
      <p:sp>
        <p:nvSpPr>
          <p:cNvPr id="41" name="Rectangle 40"/>
          <p:cNvSpPr/>
          <p:nvPr/>
        </p:nvSpPr>
        <p:spPr>
          <a:xfrm>
            <a:off x="7239000" y="4064000"/>
            <a:ext cx="4699000" cy="4572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noProof="1"/>
          </a:p>
        </p:txBody>
      </p:sp>
      <p:sp>
        <p:nvSpPr>
          <p:cNvPr id="42" name="TextBox 41"/>
          <p:cNvSpPr txBox="1"/>
          <p:nvPr/>
        </p:nvSpPr>
        <p:spPr>
          <a:xfrm>
            <a:off x="7429500" y="4140200"/>
            <a:ext cx="4318000" cy="246221"/>
          </a:xfrm>
          <a:prstGeom prst="rect">
            <a:avLst/>
          </a:prstGeom>
          <a:noFill/>
        </p:spPr>
        <p:txBody>
          <a:bodyPr wrap="square" lIns="0" tIns="0" rIns="0" bIns="0" anchor="t">
            <a:spAutoFit/>
          </a:bodyPr>
          <a:lstStyle/>
          <a:p>
            <a:pPr algn="l"/>
            <a:r>
              <a:rPr lang="en-US" sz="1600" b="1" i="0" noProof="1">
                <a:solidFill>
                  <a:srgbClr val="FFFFFF"/>
                </a:solidFill>
                <a:latin typeface="Calibri"/>
              </a:rPr>
              <a:t>Major Collaborator</a:t>
            </a:r>
          </a:p>
        </p:txBody>
      </p:sp>
      <p:sp>
        <p:nvSpPr>
          <p:cNvPr id="43" name="TextBox 42"/>
          <p:cNvSpPr txBox="1"/>
          <p:nvPr/>
        </p:nvSpPr>
        <p:spPr>
          <a:xfrm>
            <a:off x="7429500" y="4635500"/>
            <a:ext cx="4318000" cy="769441"/>
          </a:xfrm>
          <a:prstGeom prst="rect">
            <a:avLst/>
          </a:prstGeom>
          <a:noFill/>
        </p:spPr>
        <p:txBody>
          <a:bodyPr wrap="square" lIns="0" tIns="0" rIns="0" bIns="0" anchor="t">
            <a:spAutoFit/>
          </a:bodyPr>
          <a:lstStyle/>
          <a:p>
            <a:pPr algn="l"/>
            <a:r>
              <a:rPr lang="en-US" sz="1400" b="1" noProof="1">
                <a:solidFill>
                  <a:srgbClr val="480C32"/>
                </a:solidFill>
                <a:latin typeface="Calibri"/>
              </a:rPr>
              <a:t>Lois W. Choi-Kain, MD, Med, DFAPA</a:t>
            </a:r>
          </a:p>
          <a:p>
            <a:pPr algn="l"/>
            <a:r>
              <a:rPr lang="en-US" sz="1200" noProof="1">
                <a:solidFill>
                  <a:srgbClr val="6B7785"/>
                </a:solidFill>
                <a:latin typeface="Calibri"/>
              </a:rPr>
              <a:t>Director, Gunderson Personality Disorders Institute,</a:t>
            </a:r>
          </a:p>
          <a:p>
            <a:pPr algn="l"/>
            <a:r>
              <a:rPr lang="en-US" sz="1200" noProof="1">
                <a:solidFill>
                  <a:srgbClr val="6B7785"/>
                </a:solidFill>
                <a:latin typeface="Calibri"/>
              </a:rPr>
              <a:t>McLean Hospital / Harvard Medical School</a:t>
            </a:r>
          </a:p>
          <a:p>
            <a:pPr algn="l"/>
            <a:endParaRPr lang="en-US" sz="1200" noProof="1">
              <a:solidFill>
                <a:srgbClr val="6B7785"/>
              </a:solidFill>
              <a:latin typeface="Calibri"/>
            </a:endParaRPr>
          </a:p>
        </p:txBody>
      </p:sp>
      <p:pic>
        <p:nvPicPr>
          <p:cNvPr id="45" name="Picture 44">
            <a:extLst>
              <a:ext uri="{FF2B5EF4-FFF2-40B4-BE49-F238E27FC236}">
                <a16:creationId xmlns:a16="http://schemas.microsoft.com/office/drawing/2014/main" id="{4E757006-00F8-2F27-AE37-4598D2D47DB3}"/>
              </a:ext>
            </a:extLst>
          </p:cNvPr>
          <p:cNvPicPr>
            <a:picLocks noChangeAspect="1"/>
          </p:cNvPicPr>
          <p:nvPr/>
        </p:nvPicPr>
        <p:blipFill>
          <a:blip r:embed="rId3"/>
          <a:stretch>
            <a:fillRect/>
          </a:stretch>
        </p:blipFill>
        <p:spPr>
          <a:xfrm>
            <a:off x="5260976" y="4114973"/>
            <a:ext cx="1676227" cy="16762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The scale of the problem in Brazil</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A population-level demand that specialist care cannot meet</a:t>
            </a:r>
          </a:p>
        </p:txBody>
      </p:sp>
      <p:sp>
        <p:nvSpPr>
          <p:cNvPr id="5" name="Rounded Rectangle 4"/>
          <p:cNvSpPr/>
          <p:nvPr/>
        </p:nvSpPr>
        <p:spPr>
          <a:xfrm>
            <a:off x="508000" y="1651000"/>
            <a:ext cx="5397500" cy="37465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651000"/>
            <a:ext cx="5397500" cy="6096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62000" y="1778000"/>
            <a:ext cx="5080000" cy="338554"/>
          </a:xfrm>
          <a:prstGeom prst="rect">
            <a:avLst/>
          </a:prstGeom>
          <a:noFill/>
        </p:spPr>
        <p:txBody>
          <a:bodyPr wrap="square" lIns="0" tIns="0" rIns="0" bIns="0" anchor="t">
            <a:spAutoFit/>
          </a:bodyPr>
          <a:lstStyle/>
          <a:p>
            <a:pPr algn="l"/>
            <a:r>
              <a:rPr lang="en-US" sz="2200" b="1" i="0" noProof="1">
                <a:solidFill>
                  <a:srgbClr val="FFFFFF"/>
                </a:solidFill>
                <a:latin typeface="Calibri"/>
              </a:rPr>
              <a:t>Demand</a:t>
            </a:r>
          </a:p>
        </p:txBody>
      </p:sp>
      <p:sp>
        <p:nvSpPr>
          <p:cNvPr id="8" name="TextBox 7"/>
          <p:cNvSpPr txBox="1"/>
          <p:nvPr/>
        </p:nvSpPr>
        <p:spPr>
          <a:xfrm>
            <a:off x="762000" y="2413000"/>
            <a:ext cx="5080000" cy="2595582"/>
          </a:xfrm>
          <a:prstGeom prst="rect">
            <a:avLst/>
          </a:prstGeom>
          <a:noFill/>
        </p:spPr>
        <p:txBody>
          <a:bodyPr wrap="square" lIns="0" tIns="0" rIns="0" bIns="0" anchor="t">
            <a:spAutoFit/>
          </a:bodyPr>
          <a:lstStyle/>
          <a:p>
            <a:pPr marL="228600" indent="-228600" algn="l">
              <a:spcBef>
                <a:spcPts val="600"/>
              </a:spcBef>
              <a:spcAft>
                <a:spcPts val="200"/>
              </a:spcAft>
              <a:buClr>
                <a:srgbClr val="D4A22C"/>
              </a:buClr>
              <a:buFont typeface="Arial"/>
              <a:buChar char="•"/>
            </a:pPr>
            <a:r>
              <a:rPr lang="en-US" b="0" noProof="1">
                <a:solidFill>
                  <a:srgbClr val="334455"/>
                </a:solidFill>
                <a:latin typeface="Calibri"/>
              </a:rPr>
              <a:t>6.8% any PD in São Paulo </a:t>
            </a:r>
            <a:r>
              <a:rPr lang="en-US" sz="1600" b="0" i="1" noProof="1">
                <a:solidFill>
                  <a:srgbClr val="334455"/>
                </a:solidFill>
                <a:latin typeface="Calibri"/>
              </a:rPr>
              <a:t>(Santana et al., 2018)</a:t>
            </a:r>
          </a:p>
          <a:p>
            <a:pPr marL="228600" indent="-228600" algn="l">
              <a:spcBef>
                <a:spcPts val="600"/>
              </a:spcBef>
              <a:spcAft>
                <a:spcPts val="200"/>
              </a:spcAft>
              <a:buClr>
                <a:srgbClr val="D4A22C"/>
              </a:buClr>
              <a:buFont typeface="Arial"/>
              <a:buChar char="•"/>
            </a:pPr>
            <a:r>
              <a:rPr lang="en-US" noProof="1">
                <a:solidFill>
                  <a:srgbClr val="334455"/>
                </a:solidFill>
                <a:latin typeface="Calibri"/>
              </a:rPr>
              <a:t>1.8% BPD in São Paulo </a:t>
            </a:r>
            <a:r>
              <a:rPr lang="en-US" sz="1600" i="1" noProof="1">
                <a:solidFill>
                  <a:srgbClr val="334455"/>
                </a:solidFill>
                <a:latin typeface="Calibri"/>
              </a:rPr>
              <a:t>(BHRC*)</a:t>
            </a:r>
            <a:endParaRPr lang="en-US" sz="1600" b="0" i="1" noProof="1">
              <a:solidFill>
                <a:srgbClr val="334455"/>
              </a:solidFill>
              <a:latin typeface="Calibri"/>
            </a:endParaRPr>
          </a:p>
          <a:p>
            <a:pPr marL="228600" indent="-228600" algn="l">
              <a:spcBef>
                <a:spcPts val="600"/>
              </a:spcBef>
              <a:spcAft>
                <a:spcPts val="200"/>
              </a:spcAft>
              <a:buClr>
                <a:srgbClr val="D4A22C"/>
              </a:buClr>
              <a:buFont typeface="Arial"/>
              <a:buChar char="•"/>
            </a:pPr>
            <a:r>
              <a:rPr lang="en-US" b="0" noProof="1">
                <a:solidFill>
                  <a:srgbClr val="334455"/>
                </a:solidFill>
                <a:latin typeface="Calibri"/>
              </a:rPr>
              <a:t>20–30% of outpatient mental-health attendees · 35–40% in CAPS</a:t>
            </a:r>
          </a:p>
          <a:p>
            <a:pPr marL="228600" indent="-228600" algn="l">
              <a:spcBef>
                <a:spcPts val="600"/>
              </a:spcBef>
              <a:spcAft>
                <a:spcPts val="200"/>
              </a:spcAft>
              <a:buClr>
                <a:srgbClr val="D4A22C"/>
              </a:buClr>
              <a:buFont typeface="Arial"/>
              <a:buChar char="•"/>
            </a:pPr>
            <a:r>
              <a:rPr lang="en-US" b="0" noProof="1">
                <a:solidFill>
                  <a:srgbClr val="334455"/>
                </a:solidFill>
                <a:latin typeface="Calibri"/>
              </a:rPr>
              <a:t>Brazilian High-Risk Cohort: ~20% BPD among severely symptomatic </a:t>
            </a:r>
            <a:r>
              <a:rPr lang="en-US" noProof="1">
                <a:solidFill>
                  <a:srgbClr val="334455"/>
                </a:solidFill>
                <a:latin typeface="Calibri"/>
              </a:rPr>
              <a:t>young adults</a:t>
            </a:r>
            <a:endParaRPr lang="en-US" b="0" noProof="1">
              <a:solidFill>
                <a:srgbClr val="334455"/>
              </a:solidFill>
              <a:latin typeface="Calibri"/>
            </a:endParaRPr>
          </a:p>
          <a:p>
            <a:pPr marL="228600" indent="-228600" algn="l">
              <a:spcBef>
                <a:spcPts val="600"/>
              </a:spcBef>
              <a:spcAft>
                <a:spcPts val="200"/>
              </a:spcAft>
              <a:buClr>
                <a:srgbClr val="D4A22C"/>
              </a:buClr>
              <a:buFont typeface="Arial"/>
              <a:buChar char="•"/>
            </a:pPr>
            <a:r>
              <a:rPr lang="en-US" b="0" noProof="1">
                <a:solidFill>
                  <a:srgbClr val="334455"/>
                </a:solidFill>
                <a:latin typeface="Calibri"/>
              </a:rPr>
              <a:t>17.4% adolescent NSSI rate </a:t>
            </a:r>
            <a:r>
              <a:rPr lang="en-US" sz="1600" b="0" i="1" noProof="1">
                <a:solidFill>
                  <a:srgbClr val="334455"/>
                </a:solidFill>
                <a:latin typeface="Calibri"/>
              </a:rPr>
              <a:t>(Angelo, Pan, Miguel, Brañas &amp; Croci, 2026, in submission)</a:t>
            </a:r>
            <a:endParaRPr lang="en-US" b="0" i="1" noProof="1">
              <a:solidFill>
                <a:srgbClr val="334455"/>
              </a:solidFill>
              <a:latin typeface="Calibri"/>
            </a:endParaRPr>
          </a:p>
        </p:txBody>
      </p:sp>
      <p:sp>
        <p:nvSpPr>
          <p:cNvPr id="9" name="Rounded Rectangle 8"/>
          <p:cNvSpPr/>
          <p:nvPr/>
        </p:nvSpPr>
        <p:spPr>
          <a:xfrm>
            <a:off x="6286500" y="1651000"/>
            <a:ext cx="5397500" cy="37465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6286500" y="1651000"/>
            <a:ext cx="5397500" cy="609600"/>
          </a:xfrm>
          <a:prstGeom prst="rect">
            <a:avLst/>
          </a:prstGeom>
          <a:solidFill>
            <a:srgbClr val="3344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6540500" y="1778000"/>
            <a:ext cx="5080000" cy="338554"/>
          </a:xfrm>
          <a:prstGeom prst="rect">
            <a:avLst/>
          </a:prstGeom>
          <a:noFill/>
        </p:spPr>
        <p:txBody>
          <a:bodyPr wrap="square" lIns="0" tIns="0" rIns="0" bIns="0" anchor="t">
            <a:spAutoFit/>
          </a:bodyPr>
          <a:lstStyle/>
          <a:p>
            <a:pPr algn="l"/>
            <a:r>
              <a:rPr lang="en-US" sz="2200" b="1" i="0" noProof="1">
                <a:solidFill>
                  <a:srgbClr val="FFFFFF"/>
                </a:solidFill>
                <a:latin typeface="Calibri"/>
              </a:rPr>
              <a:t>Supply</a:t>
            </a:r>
          </a:p>
        </p:txBody>
      </p:sp>
      <p:sp>
        <p:nvSpPr>
          <p:cNvPr id="12" name="TextBox 11"/>
          <p:cNvSpPr txBox="1"/>
          <p:nvPr/>
        </p:nvSpPr>
        <p:spPr>
          <a:xfrm>
            <a:off x="6540500" y="2413000"/>
            <a:ext cx="5080000" cy="2757806"/>
          </a:xfrm>
          <a:prstGeom prst="rect">
            <a:avLst/>
          </a:prstGeom>
          <a:noFill/>
        </p:spPr>
        <p:txBody>
          <a:bodyPr wrap="square" lIns="0" tIns="0" rIns="0" bIns="0" anchor="t">
            <a:spAutoFit/>
          </a:bodyPr>
          <a:lstStyle/>
          <a:p>
            <a:pPr marL="228600" indent="-228600" algn="l">
              <a:lnSpc>
                <a:spcPct val="150000"/>
              </a:lnSpc>
              <a:spcBef>
                <a:spcPts val="600"/>
              </a:spcBef>
              <a:spcAft>
                <a:spcPts val="200"/>
              </a:spcAft>
              <a:buClr>
                <a:srgbClr val="D4A22C"/>
              </a:buClr>
              <a:buFont typeface="Arial"/>
              <a:buChar char="•"/>
            </a:pPr>
            <a:r>
              <a:rPr lang="en-US" b="0" noProof="1">
                <a:solidFill>
                  <a:srgbClr val="334455"/>
                </a:solidFill>
                <a:latin typeface="Calibri"/>
              </a:rPr>
              <a:t>6.39 psychiatrists per 100,000 — OECD average 17.83 </a:t>
            </a:r>
            <a:r>
              <a:rPr lang="en-US" sz="1600" b="0" i="1" noProof="1">
                <a:solidFill>
                  <a:srgbClr val="334455"/>
                </a:solidFill>
                <a:latin typeface="Calibri"/>
              </a:rPr>
              <a:t>(Scheffer et al., 2025)</a:t>
            </a:r>
          </a:p>
          <a:p>
            <a:pPr marL="228600" indent="-228600" algn="l">
              <a:lnSpc>
                <a:spcPct val="150000"/>
              </a:lnSpc>
              <a:spcBef>
                <a:spcPts val="600"/>
              </a:spcBef>
              <a:spcAft>
                <a:spcPts val="200"/>
              </a:spcAft>
              <a:buClr>
                <a:srgbClr val="D4A22C"/>
              </a:buClr>
              <a:buFont typeface="Arial"/>
              <a:buChar char="•"/>
            </a:pPr>
            <a:r>
              <a:rPr lang="en-US" b="0" noProof="1">
                <a:solidFill>
                  <a:srgbClr val="334455"/>
                </a:solidFill>
                <a:latin typeface="Calibri"/>
              </a:rPr>
              <a:t>61.4% of psychiatrists concentrated in state capitals</a:t>
            </a:r>
          </a:p>
          <a:p>
            <a:pPr marL="228600" indent="-228600" algn="l">
              <a:lnSpc>
                <a:spcPct val="150000"/>
              </a:lnSpc>
              <a:spcBef>
                <a:spcPts val="600"/>
              </a:spcBef>
              <a:spcAft>
                <a:spcPts val="200"/>
              </a:spcAft>
              <a:buClr>
                <a:srgbClr val="D4A22C"/>
              </a:buClr>
              <a:buFont typeface="Arial"/>
              <a:buChar char="•"/>
            </a:pPr>
            <a:r>
              <a:rPr lang="en-US" b="0" noProof="1">
                <a:solidFill>
                  <a:srgbClr val="334455"/>
                </a:solidFill>
                <a:latin typeface="Calibri"/>
              </a:rPr>
              <a:t>~1.25 DBT therapists per 10,000 people with BPD</a:t>
            </a:r>
          </a:p>
          <a:p>
            <a:pPr marL="228600" indent="-228600" algn="l">
              <a:lnSpc>
                <a:spcPct val="150000"/>
              </a:lnSpc>
              <a:spcBef>
                <a:spcPts val="600"/>
              </a:spcBef>
              <a:spcAft>
                <a:spcPts val="200"/>
              </a:spcAft>
              <a:buClr>
                <a:srgbClr val="D4A22C"/>
              </a:buClr>
              <a:buFont typeface="Arial"/>
              <a:buChar char="•"/>
            </a:pPr>
            <a:r>
              <a:rPr lang="en-US" b="0" noProof="1">
                <a:solidFill>
                  <a:srgbClr val="334455"/>
                </a:solidFill>
                <a:latin typeface="Calibri"/>
              </a:rPr>
              <a:t>Mental health = 2.54% of the health budget (WHO recommends 5%)</a:t>
            </a:r>
          </a:p>
        </p:txBody>
      </p:sp>
      <p:sp>
        <p:nvSpPr>
          <p:cNvPr id="13" name="Rounded Rectangle 12"/>
          <p:cNvSpPr/>
          <p:nvPr/>
        </p:nvSpPr>
        <p:spPr>
          <a:xfrm>
            <a:off x="508000" y="5588000"/>
            <a:ext cx="11176000" cy="431800"/>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762000" y="5664200"/>
            <a:ext cx="10668000" cy="246221"/>
          </a:xfrm>
          <a:prstGeom prst="rect">
            <a:avLst/>
          </a:prstGeom>
          <a:noFill/>
        </p:spPr>
        <p:txBody>
          <a:bodyPr wrap="square" lIns="0" tIns="0" rIns="0" bIns="0" anchor="t">
            <a:spAutoFit/>
          </a:bodyPr>
          <a:lstStyle/>
          <a:p>
            <a:pPr algn="ctr"/>
            <a:r>
              <a:rPr lang="en-US" sz="1600" b="0" i="1" noProof="1">
                <a:solidFill>
                  <a:srgbClr val="480C32"/>
                </a:solidFill>
                <a:latin typeface="Calibri"/>
              </a:rPr>
              <a:t>80% treatment gap — specialist-led BPD care is unreachable for most Brazilians who need it.</a:t>
            </a:r>
          </a:p>
        </p:txBody>
      </p:sp>
      <p:sp>
        <p:nvSpPr>
          <p:cNvPr id="15"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4  /  33</a:t>
            </a:r>
          </a:p>
        </p:txBody>
      </p:sp>
      <p:sp>
        <p:nvSpPr>
          <p:cNvPr id="20" name="Citation"/>
          <p:cNvSpPr txBox="1"/>
          <p:nvPr/>
        </p:nvSpPr>
        <p:spPr>
          <a:xfrm>
            <a:off x="508000" y="6159500"/>
            <a:ext cx="8890000" cy="215444"/>
          </a:xfrm>
          <a:prstGeom prst="rect">
            <a:avLst/>
          </a:prstGeom>
          <a:noFill/>
        </p:spPr>
        <p:txBody>
          <a:bodyPr wrap="square" lIns="0" tIns="0" rIns="0" bIns="0" anchor="t">
            <a:spAutoFit/>
          </a:bodyPr>
          <a:lstStyle/>
          <a:p>
            <a:pPr algn="l"/>
            <a:r>
              <a:rPr lang="en-US" sz="1400" b="0" i="1" noProof="1">
                <a:solidFill>
                  <a:srgbClr val="6B7785"/>
                </a:solidFill>
                <a:latin typeface="Calibri"/>
              </a:rPr>
              <a:t>Santana et al., 2018  ·  Scheffer et al., 2025  ·  Angelo et al., 2025 (in submission)</a:t>
            </a:r>
          </a:p>
        </p:txBody>
      </p:sp>
    </p:spTree>
    <p:extLst>
      <p:ext uri="{BB962C8B-B14F-4D97-AF65-F5344CB8AC3E}">
        <p14:creationId xmlns:p14="http://schemas.microsoft.com/office/powerpoint/2010/main" val="107329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D85A62-FCC5-F823-743B-A490ECECA931}"/>
              </a:ext>
            </a:extLst>
          </p:cNvPr>
          <p:cNvSpPr txBox="1"/>
          <p:nvPr/>
        </p:nvSpPr>
        <p:spPr>
          <a:xfrm>
            <a:off x="847634" y="6335840"/>
            <a:ext cx="7620000" cy="338554"/>
          </a:xfrm>
          <a:prstGeom prst="rect">
            <a:avLst/>
          </a:prstGeom>
          <a:noFill/>
        </p:spPr>
        <p:txBody>
          <a:bodyPr wrap="square">
            <a:spAutoFit/>
          </a:bodyPr>
          <a:lstStyle/>
          <a:p>
            <a:pPr algn="l"/>
            <a:r>
              <a:rPr lang="en-US" sz="1600" b="0" i="1" noProof="1">
                <a:solidFill>
                  <a:srgbClr val="6B7785"/>
                </a:solidFill>
                <a:latin typeface="Calibri"/>
              </a:rPr>
              <a:t>Alves et al., 2024</a:t>
            </a:r>
          </a:p>
        </p:txBody>
      </p:sp>
      <p:pic>
        <p:nvPicPr>
          <p:cNvPr id="4" name="Picture 3">
            <a:extLst>
              <a:ext uri="{FF2B5EF4-FFF2-40B4-BE49-F238E27FC236}">
                <a16:creationId xmlns:a16="http://schemas.microsoft.com/office/drawing/2014/main" id="{8A54A2A9-4E53-2734-E1E2-E8CE6BF74730}"/>
              </a:ext>
            </a:extLst>
          </p:cNvPr>
          <p:cNvPicPr>
            <a:picLocks noChangeAspect="1"/>
          </p:cNvPicPr>
          <p:nvPr/>
        </p:nvPicPr>
        <p:blipFill>
          <a:blip r:embed="rId3"/>
          <a:stretch>
            <a:fillRect/>
          </a:stretch>
        </p:blipFill>
        <p:spPr>
          <a:xfrm>
            <a:off x="847634" y="2453755"/>
            <a:ext cx="9305819" cy="3632271"/>
          </a:xfrm>
          <a:prstGeom prst="rect">
            <a:avLst/>
          </a:prstGeom>
          <a:ln>
            <a:noFill/>
          </a:ln>
          <a:effectLst>
            <a:outerShdw blurRad="292100" dist="139700" dir="2700000" algn="tl" rotWithShape="0">
              <a:srgbClr val="333333">
                <a:alpha val="65000"/>
              </a:srgbClr>
            </a:outerShdw>
          </a:effectLst>
        </p:spPr>
      </p:pic>
      <p:sp>
        <p:nvSpPr>
          <p:cNvPr id="2" name="AccentBar">
            <a:extLst>
              <a:ext uri="{FF2B5EF4-FFF2-40B4-BE49-F238E27FC236}">
                <a16:creationId xmlns:a16="http://schemas.microsoft.com/office/drawing/2014/main" id="{BC45860B-7CC3-8B44-BCD5-428C109734C5}"/>
              </a:ext>
            </a:extLst>
          </p:cNvPr>
          <p:cNvSpPr/>
          <p:nvPr/>
        </p:nvSpPr>
        <p:spPr>
          <a:xfrm>
            <a:off x="508000" y="406400"/>
            <a:ext cx="76200" cy="685800"/>
          </a:xfrm>
          <a:prstGeom prst="rect">
            <a:avLst/>
          </a:prstGeom>
          <a:solidFill>
            <a:srgbClr val="D4A22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noProof="1"/>
          </a:p>
        </p:txBody>
      </p:sp>
      <p:sp>
        <p:nvSpPr>
          <p:cNvPr id="3" name="Title">
            <a:extLst>
              <a:ext uri="{FF2B5EF4-FFF2-40B4-BE49-F238E27FC236}">
                <a16:creationId xmlns:a16="http://schemas.microsoft.com/office/drawing/2014/main" id="{2AF8A7D8-49F9-E64B-85D4-78046FFF5F79}"/>
              </a:ext>
            </a:extLst>
          </p:cNvPr>
          <p:cNvSpPr txBox="1"/>
          <p:nvPr/>
        </p:nvSpPr>
        <p:spPr>
          <a:xfrm>
            <a:off x="711200" y="330200"/>
            <a:ext cx="10972800" cy="711200"/>
          </a:xfrm>
          <a:prstGeom prst="rect">
            <a:avLst/>
          </a:prstGeom>
          <a:noFill/>
        </p:spPr>
        <p:txBody>
          <a:bodyPr vertOverflow="overflow" vert="horz" wrap="square" rtlCol="0" anchor="t" anchorCtr="0">
            <a:noAutofit/>
          </a:bodyPr>
          <a:lstStyle/>
          <a:p>
            <a:pPr algn="l"/>
            <a:r>
              <a:rPr lang="en-US" sz="3200" b="1" noProof="1">
                <a:solidFill>
                  <a:srgbClr val="480C32"/>
                </a:solidFill>
                <a:latin typeface="Calibri"/>
                <a:cs typeface="Calibri"/>
              </a:rPr>
              <a:t>Self-harm in Brazil: Rising Trends</a:t>
            </a:r>
          </a:p>
        </p:txBody>
      </p:sp>
      <p:sp>
        <p:nvSpPr>
          <p:cNvPr id="7" name="Subtitle">
            <a:extLst>
              <a:ext uri="{FF2B5EF4-FFF2-40B4-BE49-F238E27FC236}">
                <a16:creationId xmlns:a16="http://schemas.microsoft.com/office/drawing/2014/main" id="{33B5959A-C371-A545-82E8-D09930498236}"/>
              </a:ext>
            </a:extLst>
          </p:cNvPr>
          <p:cNvSpPr txBox="1"/>
          <p:nvPr/>
        </p:nvSpPr>
        <p:spPr>
          <a:xfrm>
            <a:off x="711200" y="1041400"/>
            <a:ext cx="6263640" cy="381000"/>
          </a:xfrm>
          <a:prstGeom prst="rect">
            <a:avLst/>
          </a:prstGeom>
          <a:noFill/>
        </p:spPr>
        <p:txBody>
          <a:bodyPr vertOverflow="overflow" vert="horz" wrap="square" rtlCol="0" anchor="t">
            <a:noAutofit/>
          </a:bodyPr>
          <a:lstStyle/>
          <a:p>
            <a:pPr algn="l"/>
            <a:r>
              <a:rPr lang="en-US" i="1" noProof="1">
                <a:solidFill>
                  <a:srgbClr val="6B7785"/>
                </a:solidFill>
                <a:latin typeface="Calibri"/>
                <a:cs typeface="Calibri"/>
              </a:rPr>
              <a:t>Population-level evidence from recent health information system data</a:t>
            </a:r>
          </a:p>
        </p:txBody>
      </p:sp>
      <p:sp>
        <p:nvSpPr>
          <p:cNvPr id="8" name="Footer">
            <a:extLst>
              <a:ext uri="{FF2B5EF4-FFF2-40B4-BE49-F238E27FC236}">
                <a16:creationId xmlns:a16="http://schemas.microsoft.com/office/drawing/2014/main" id="{9B50DEFE-7559-5341-AD13-BDC2AD050AB2}"/>
              </a:ext>
            </a:extLst>
          </p:cNvPr>
          <p:cNvSpPr txBox="1"/>
          <p:nvPr/>
        </p:nvSpPr>
        <p:spPr>
          <a:xfrm>
            <a:off x="10279410" y="6375400"/>
            <a:ext cx="1905000" cy="304800"/>
          </a:xfrm>
          <a:prstGeom prst="rect">
            <a:avLst/>
          </a:prstGeom>
          <a:noFill/>
        </p:spPr>
        <p:txBody>
          <a:bodyPr vertOverflow="overflow" vert="horz" wrap="square" rtlCol="0" anchor="t">
            <a:noAutofit/>
          </a:bodyPr>
          <a:lstStyle/>
          <a:p>
            <a:pPr algn="r"/>
            <a:r>
              <a:rPr lang="en-US" sz="1400" noProof="1">
                <a:solidFill>
                  <a:srgbClr val="6B7785"/>
                </a:solidFill>
                <a:latin typeface="Calibri"/>
                <a:cs typeface="Calibri"/>
              </a:rPr>
              <a:t>GPM-A  •  5  /  33</a:t>
            </a:r>
          </a:p>
        </p:txBody>
      </p:sp>
      <p:pic>
        <p:nvPicPr>
          <p:cNvPr id="6" name="Picture 5">
            <a:extLst>
              <a:ext uri="{FF2B5EF4-FFF2-40B4-BE49-F238E27FC236}">
                <a16:creationId xmlns:a16="http://schemas.microsoft.com/office/drawing/2014/main" id="{094CAC83-67E2-7B1F-A6E5-6885B9866203}"/>
              </a:ext>
            </a:extLst>
          </p:cNvPr>
          <p:cNvPicPr>
            <a:picLocks noChangeAspect="1"/>
          </p:cNvPicPr>
          <p:nvPr/>
        </p:nvPicPr>
        <p:blipFill>
          <a:blip r:embed="rId4"/>
          <a:stretch>
            <a:fillRect/>
          </a:stretch>
        </p:blipFill>
        <p:spPr>
          <a:xfrm>
            <a:off x="7238274" y="183606"/>
            <a:ext cx="4779382" cy="2349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160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Brazilian healthcare — two parallel systems</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Most professionals work in both</a:t>
            </a:r>
          </a:p>
        </p:txBody>
      </p:sp>
      <p:sp>
        <p:nvSpPr>
          <p:cNvPr id="5" name="Rounded Rectangle 4"/>
          <p:cNvSpPr/>
          <p:nvPr/>
        </p:nvSpPr>
        <p:spPr>
          <a:xfrm>
            <a:off x="508000" y="1651000"/>
            <a:ext cx="5397500" cy="3810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651000"/>
            <a:ext cx="5397500" cy="6096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62000" y="1778000"/>
            <a:ext cx="5080000" cy="406400"/>
          </a:xfrm>
          <a:prstGeom prst="rect">
            <a:avLst/>
          </a:prstGeom>
          <a:noFill/>
        </p:spPr>
        <p:txBody>
          <a:bodyPr wrap="square" lIns="0" tIns="0" rIns="0" bIns="0" anchor="t">
            <a:spAutoFit/>
          </a:bodyPr>
          <a:lstStyle/>
          <a:p>
            <a:pPr algn="l"/>
            <a:r>
              <a:rPr lang="en-US" sz="2200" b="1" i="0" noProof="1">
                <a:solidFill>
                  <a:srgbClr val="FFFFFF"/>
                </a:solidFill>
                <a:latin typeface="Calibri"/>
              </a:rPr>
              <a:t>Public — SUS</a:t>
            </a:r>
          </a:p>
        </p:txBody>
      </p:sp>
      <p:sp>
        <p:nvSpPr>
          <p:cNvPr id="8" name="TextBox 7"/>
          <p:cNvSpPr txBox="1"/>
          <p:nvPr/>
        </p:nvSpPr>
        <p:spPr>
          <a:xfrm>
            <a:off x="762000" y="2476500"/>
            <a:ext cx="5080000" cy="2000548"/>
          </a:xfrm>
          <a:prstGeom prst="rect">
            <a:avLst/>
          </a:prstGeom>
          <a:noFill/>
        </p:spPr>
        <p:txBody>
          <a:bodyPr wrap="square" lIns="0" tIns="0" rIns="0" bIns="0" anchor="t">
            <a:spAutoFit/>
          </a:bodyPr>
          <a:lstStyle/>
          <a:p>
            <a:pPr algn="l"/>
            <a:r>
              <a:rPr lang="en-US" sz="2000" b="1" noProof="1">
                <a:solidFill>
                  <a:srgbClr val="334455"/>
                </a:solidFill>
                <a:latin typeface="Calibri"/>
              </a:rPr>
              <a:t>Entirely free at point of service</a:t>
            </a:r>
          </a:p>
          <a:p>
            <a:pPr algn="l"/>
            <a:r>
              <a:rPr lang="en-US" noProof="1">
                <a:solidFill>
                  <a:srgbClr val="6B7785"/>
                </a:solidFill>
                <a:latin typeface="Calibri"/>
              </a:rPr>
              <a:t> for any person — including foreigners</a:t>
            </a:r>
          </a:p>
          <a:p>
            <a:pPr algn="l"/>
            <a:endParaRPr lang="en-US" noProof="1">
              <a:solidFill>
                <a:srgbClr val="6B7785"/>
              </a:solidFill>
              <a:latin typeface="Calibri"/>
            </a:endParaRPr>
          </a:p>
          <a:p>
            <a:pPr algn="l"/>
            <a:r>
              <a:rPr lang="en-US" sz="2000" b="1" noProof="1">
                <a:solidFill>
                  <a:srgbClr val="334455"/>
                </a:solidFill>
                <a:latin typeface="Calibri"/>
              </a:rPr>
              <a:t>Primary, secondary, and tertiary</a:t>
            </a:r>
          </a:p>
          <a:p>
            <a:pPr algn="l"/>
            <a:r>
              <a:rPr lang="en-US" noProof="1">
                <a:solidFill>
                  <a:srgbClr val="6B7785"/>
                </a:solidFill>
                <a:latin typeface="Calibri"/>
              </a:rPr>
              <a:t> levels of care</a:t>
            </a:r>
          </a:p>
          <a:p>
            <a:pPr algn="l"/>
            <a:endParaRPr lang="en-US" noProof="1">
              <a:solidFill>
                <a:srgbClr val="6B7785"/>
              </a:solidFill>
              <a:latin typeface="Calibri"/>
            </a:endParaRPr>
          </a:p>
          <a:p>
            <a:pPr algn="l"/>
            <a:r>
              <a:rPr lang="en-US" i="1" noProof="1">
                <a:solidFill>
                  <a:srgbClr val="6B7785"/>
                </a:solidFill>
                <a:latin typeface="Calibri"/>
              </a:rPr>
              <a:t>Tertiary care = HC-FMUSP / ADRE</a:t>
            </a:r>
          </a:p>
        </p:txBody>
      </p:sp>
      <p:sp>
        <p:nvSpPr>
          <p:cNvPr id="9" name="Rounded Rectangle 8"/>
          <p:cNvSpPr/>
          <p:nvPr/>
        </p:nvSpPr>
        <p:spPr>
          <a:xfrm>
            <a:off x="6286500" y="1651000"/>
            <a:ext cx="5397500" cy="3810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6286500" y="1651000"/>
            <a:ext cx="5397500" cy="609600"/>
          </a:xfrm>
          <a:prstGeom prst="rect">
            <a:avLst/>
          </a:prstGeom>
          <a:solidFill>
            <a:srgbClr val="3344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6540500" y="1778000"/>
            <a:ext cx="5080000" cy="406400"/>
          </a:xfrm>
          <a:prstGeom prst="rect">
            <a:avLst/>
          </a:prstGeom>
          <a:noFill/>
        </p:spPr>
        <p:txBody>
          <a:bodyPr wrap="square" lIns="0" tIns="0" rIns="0" bIns="0" anchor="t">
            <a:spAutoFit/>
          </a:bodyPr>
          <a:lstStyle/>
          <a:p>
            <a:pPr algn="l"/>
            <a:r>
              <a:rPr lang="en-US" sz="2200" b="1" i="0" noProof="1">
                <a:solidFill>
                  <a:srgbClr val="FFFFFF"/>
                </a:solidFill>
                <a:latin typeface="Calibri"/>
              </a:rPr>
              <a:t>Private</a:t>
            </a:r>
          </a:p>
        </p:txBody>
      </p:sp>
      <p:sp>
        <p:nvSpPr>
          <p:cNvPr id="12" name="TextBox 11"/>
          <p:cNvSpPr txBox="1"/>
          <p:nvPr/>
        </p:nvSpPr>
        <p:spPr>
          <a:xfrm>
            <a:off x="6540500" y="2476500"/>
            <a:ext cx="5080000" cy="2000548"/>
          </a:xfrm>
          <a:prstGeom prst="rect">
            <a:avLst/>
          </a:prstGeom>
          <a:noFill/>
        </p:spPr>
        <p:txBody>
          <a:bodyPr wrap="square" lIns="0" tIns="0" rIns="0" bIns="0" anchor="t">
            <a:spAutoFit/>
          </a:bodyPr>
          <a:lstStyle/>
          <a:p>
            <a:pPr algn="l"/>
            <a:r>
              <a:rPr lang="en-US" sz="2000" b="1" noProof="1">
                <a:solidFill>
                  <a:srgbClr val="334455"/>
                </a:solidFill>
                <a:latin typeface="Calibri"/>
              </a:rPr>
              <a:t>Insurance-based</a:t>
            </a:r>
          </a:p>
          <a:p>
            <a:pPr algn="l"/>
            <a:r>
              <a:rPr lang="en-US" noProof="1">
                <a:solidFill>
                  <a:srgbClr val="6B7785"/>
                </a:solidFill>
                <a:latin typeface="Calibri"/>
              </a:rPr>
              <a:t> offered by employers or purchased individually</a:t>
            </a:r>
          </a:p>
          <a:p>
            <a:pPr algn="l"/>
            <a:endParaRPr lang="en-US" noProof="1">
              <a:solidFill>
                <a:srgbClr val="6B7785"/>
              </a:solidFill>
              <a:latin typeface="Calibri"/>
            </a:endParaRPr>
          </a:p>
          <a:p>
            <a:pPr algn="l"/>
            <a:r>
              <a:rPr lang="en-US" sz="2000" b="1" noProof="1">
                <a:solidFill>
                  <a:srgbClr val="334455"/>
                </a:solidFill>
                <a:latin typeface="Calibri"/>
              </a:rPr>
              <a:t>Out-of-pocket</a:t>
            </a:r>
          </a:p>
          <a:p>
            <a:pPr algn="l"/>
            <a:r>
              <a:rPr lang="en-US" noProof="1">
                <a:solidFill>
                  <a:srgbClr val="6B7785"/>
                </a:solidFill>
                <a:latin typeface="Calibri"/>
              </a:rPr>
              <a:t> access to private hospitals, labs, and clinics</a:t>
            </a:r>
          </a:p>
          <a:p>
            <a:pPr algn="l"/>
            <a:endParaRPr lang="en-US" noProof="1">
              <a:solidFill>
                <a:srgbClr val="6B7785"/>
              </a:solidFill>
              <a:latin typeface="Calibri"/>
            </a:endParaRPr>
          </a:p>
          <a:p>
            <a:pPr algn="l"/>
            <a:r>
              <a:rPr lang="en-US" i="1" noProof="1">
                <a:solidFill>
                  <a:srgbClr val="6B7785"/>
                </a:solidFill>
                <a:latin typeface="Calibri"/>
              </a:rPr>
              <a:t>Specialist BPD care is almost entirely private</a:t>
            </a:r>
          </a:p>
        </p:txBody>
      </p:sp>
      <p:sp>
        <p:nvSpPr>
          <p:cNvPr id="13" name="Rounded Rectangle 12"/>
          <p:cNvSpPr/>
          <p:nvPr/>
        </p:nvSpPr>
        <p:spPr>
          <a:xfrm>
            <a:off x="508000" y="5715000"/>
            <a:ext cx="11176000" cy="355600"/>
          </a:xfrm>
          <a:prstGeom prst="roundRect">
            <a:avLst>
              <a:gd name="adj" fmla="val 4000"/>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762000" y="5765800"/>
            <a:ext cx="10668000" cy="276999"/>
          </a:xfrm>
          <a:prstGeom prst="rect">
            <a:avLst/>
          </a:prstGeom>
          <a:noFill/>
        </p:spPr>
        <p:txBody>
          <a:bodyPr wrap="square" lIns="0" tIns="0" rIns="0" bIns="0" anchor="t">
            <a:spAutoFit/>
          </a:bodyPr>
          <a:lstStyle/>
          <a:p>
            <a:pPr algn="ctr"/>
            <a:r>
              <a:rPr lang="en-US" b="0" i="1" noProof="1">
                <a:solidFill>
                  <a:srgbClr val="480C32"/>
                </a:solidFill>
                <a:latin typeface="Calibri"/>
              </a:rPr>
              <a:t>Healthcare professionals usually work in more than one system</a:t>
            </a:r>
          </a:p>
        </p:txBody>
      </p:sp>
      <p:sp>
        <p:nvSpPr>
          <p:cNvPr id="15"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6  /  33</a:t>
            </a:r>
          </a:p>
        </p:txBody>
      </p:sp>
    </p:spTree>
    <p:extLst>
      <p:ext uri="{BB962C8B-B14F-4D97-AF65-F5344CB8AC3E}">
        <p14:creationId xmlns:p14="http://schemas.microsoft.com/office/powerpoint/2010/main" val="58376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711200"/>
          </a:xfrm>
          <a:prstGeom prst="rect">
            <a:avLst/>
          </a:prstGeom>
          <a:noFill/>
        </p:spPr>
        <p:txBody>
          <a:bodyPr wrap="square" lIns="0" tIns="0" rIns="0" bIns="0" anchor="t">
            <a:spAutoFit/>
          </a:bodyPr>
          <a:lstStyle/>
          <a:p>
            <a:pPr algn="l"/>
            <a:r>
              <a:rPr lang="en-US" sz="3200" b="1" i="0" noProof="1">
                <a:solidFill>
                  <a:srgbClr val="480C32"/>
                </a:solidFill>
                <a:latin typeface="Calibri"/>
              </a:rPr>
              <a:t>BPD adolescents scatter — myths block proper care</a:t>
            </a:r>
          </a:p>
        </p:txBody>
      </p:sp>
      <p:sp>
        <p:nvSpPr>
          <p:cNvPr id="4" name="Subtitle"/>
          <p:cNvSpPr txBox="1"/>
          <p:nvPr/>
        </p:nvSpPr>
        <p:spPr>
          <a:xfrm>
            <a:off x="711200" y="1041400"/>
            <a:ext cx="10972800" cy="381000"/>
          </a:xfrm>
          <a:prstGeom prst="rect">
            <a:avLst/>
          </a:prstGeom>
          <a:noFill/>
        </p:spPr>
        <p:txBody>
          <a:bodyPr wrap="square" lIns="0" tIns="0" rIns="0" bIns="0" anchor="t">
            <a:spAutoFit/>
          </a:bodyPr>
          <a:lstStyle/>
          <a:p>
            <a:pPr algn="l"/>
            <a:r>
              <a:rPr lang="en-US" sz="1800" b="0" i="1" noProof="1">
                <a:solidFill>
                  <a:srgbClr val="6B7785"/>
                </a:solidFill>
                <a:latin typeface="Calibri"/>
              </a:rPr>
              <a:t>Patients fall between clinics while institutional beliefs delay treatment</a:t>
            </a:r>
          </a:p>
        </p:txBody>
      </p:sp>
      <p:sp>
        <p:nvSpPr>
          <p:cNvPr id="5" name="CardScatter"/>
          <p:cNvSpPr/>
          <p:nvPr/>
        </p:nvSpPr>
        <p:spPr>
          <a:xfrm>
            <a:off x="508000" y="1524000"/>
            <a:ext cx="5397500" cy="3556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524000"/>
            <a:ext cx="76200" cy="3556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87400" y="1701800"/>
            <a:ext cx="4991100" cy="381000"/>
          </a:xfrm>
          <a:prstGeom prst="rect">
            <a:avLst/>
          </a:prstGeom>
          <a:noFill/>
        </p:spPr>
        <p:txBody>
          <a:bodyPr wrap="square" lIns="0" tIns="0" rIns="0" bIns="0" anchor="t">
            <a:spAutoFit/>
          </a:bodyPr>
          <a:lstStyle/>
          <a:p>
            <a:pPr algn="l"/>
            <a:r>
              <a:rPr lang="en-US" sz="1800" b="1" i="0" noProof="1">
                <a:solidFill>
                  <a:srgbClr val="480C32"/>
                </a:solidFill>
                <a:latin typeface="Calibri"/>
              </a:rPr>
              <a:t>Scattered across clinics</a:t>
            </a:r>
          </a:p>
        </p:txBody>
      </p:sp>
      <p:sp>
        <p:nvSpPr>
          <p:cNvPr id="8" name="TextBox 7"/>
          <p:cNvSpPr txBox="1"/>
          <p:nvPr/>
        </p:nvSpPr>
        <p:spPr>
          <a:xfrm>
            <a:off x="787400" y="2260600"/>
            <a:ext cx="4991100" cy="2215991"/>
          </a:xfrm>
          <a:prstGeom prst="rect">
            <a:avLst/>
          </a:prstGeom>
          <a:noFill/>
        </p:spPr>
        <p:txBody>
          <a:bodyPr wrap="square" lIns="0" tIns="0" rIns="0" bIns="0" anchor="t">
            <a:spAutoFit/>
          </a:bodyPr>
          <a:lstStyle/>
          <a:p>
            <a:pPr algn="l"/>
            <a:r>
              <a:rPr lang="en-US" b="1" noProof="1">
                <a:solidFill>
                  <a:srgbClr val="480C32"/>
                </a:solidFill>
                <a:latin typeface="Calibri"/>
              </a:rPr>
              <a:t>•  </a:t>
            </a:r>
            <a:r>
              <a:rPr lang="en-US" noProof="1">
                <a:solidFill>
                  <a:srgbClr val="334455"/>
                </a:solidFill>
                <a:latin typeface="Calibri"/>
              </a:rPr>
              <a:t>Patients migrate between symptoms and clinics</a:t>
            </a:r>
          </a:p>
          <a:p>
            <a:pPr algn="l"/>
            <a:endParaRPr lang="en-US" noProof="1">
              <a:solidFill>
                <a:srgbClr val="334455"/>
              </a:solidFill>
              <a:latin typeface="Calibri"/>
            </a:endParaRPr>
          </a:p>
          <a:p>
            <a:pPr algn="l"/>
            <a:r>
              <a:rPr lang="en-US" b="1" noProof="1">
                <a:solidFill>
                  <a:srgbClr val="480C32"/>
                </a:solidFill>
                <a:latin typeface="Calibri"/>
              </a:rPr>
              <a:t>•  </a:t>
            </a:r>
            <a:r>
              <a:rPr lang="en-US" noProof="1">
                <a:solidFill>
                  <a:srgbClr val="334455"/>
                </a:solidFill>
                <a:latin typeface="Calibri"/>
              </a:rPr>
              <a:t>Mood, impulsivity, and substance-use labels obscure BPD</a:t>
            </a:r>
          </a:p>
          <a:p>
            <a:pPr algn="l"/>
            <a:endParaRPr lang="en-US" noProof="1">
              <a:solidFill>
                <a:srgbClr val="334455"/>
              </a:solidFill>
              <a:latin typeface="Calibri"/>
            </a:endParaRPr>
          </a:p>
          <a:p>
            <a:pPr algn="l"/>
            <a:r>
              <a:rPr lang="en-US" b="1" noProof="1">
                <a:solidFill>
                  <a:srgbClr val="480C32"/>
                </a:solidFill>
                <a:latin typeface="Calibri"/>
              </a:rPr>
              <a:t>•  </a:t>
            </a:r>
            <a:r>
              <a:rPr lang="en-US" noProof="1">
                <a:solidFill>
                  <a:srgbClr val="334455"/>
                </a:solidFill>
                <a:latin typeface="Calibri"/>
              </a:rPr>
              <a:t>No coherent framework for BPD's core symptoms</a:t>
            </a:r>
          </a:p>
          <a:p>
            <a:pPr algn="l"/>
            <a:endParaRPr lang="en-US" noProof="1">
              <a:solidFill>
                <a:srgbClr val="334455"/>
              </a:solidFill>
              <a:latin typeface="Calibri"/>
            </a:endParaRPr>
          </a:p>
          <a:p>
            <a:pPr algn="l"/>
            <a:r>
              <a:rPr lang="en-US" b="1" noProof="1">
                <a:solidFill>
                  <a:srgbClr val="480C32"/>
                </a:solidFill>
                <a:latin typeface="Calibri"/>
              </a:rPr>
              <a:t>•  </a:t>
            </a:r>
            <a:r>
              <a:rPr lang="en-US" noProof="1">
                <a:solidFill>
                  <a:srgbClr val="334455"/>
                </a:solidFill>
                <a:latin typeface="Calibri"/>
              </a:rPr>
              <a:t>Frequent, unnecessary, prolonged hospitalizations</a:t>
            </a:r>
          </a:p>
        </p:txBody>
      </p:sp>
      <p:sp>
        <p:nvSpPr>
          <p:cNvPr id="9" name="CardMyths"/>
          <p:cNvSpPr/>
          <p:nvPr/>
        </p:nvSpPr>
        <p:spPr>
          <a:xfrm>
            <a:off x="6286500" y="1524000"/>
            <a:ext cx="5397500" cy="3556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6286500" y="1524000"/>
            <a:ext cx="76200" cy="3556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6565900" y="1701800"/>
            <a:ext cx="4991100" cy="381000"/>
          </a:xfrm>
          <a:prstGeom prst="rect">
            <a:avLst/>
          </a:prstGeom>
          <a:noFill/>
        </p:spPr>
        <p:txBody>
          <a:bodyPr wrap="square" lIns="0" tIns="0" rIns="0" bIns="0" anchor="t">
            <a:spAutoFit/>
          </a:bodyPr>
          <a:lstStyle/>
          <a:p>
            <a:pPr algn="l"/>
            <a:r>
              <a:rPr lang="en-US" sz="1800" b="1" i="0" noProof="1">
                <a:solidFill>
                  <a:srgbClr val="480C32"/>
                </a:solidFill>
                <a:latin typeface="Calibri"/>
              </a:rPr>
              <a:t>Institutional myths</a:t>
            </a:r>
          </a:p>
        </p:txBody>
      </p:sp>
      <p:sp>
        <p:nvSpPr>
          <p:cNvPr id="12" name="TextBox 11"/>
          <p:cNvSpPr txBox="1"/>
          <p:nvPr/>
        </p:nvSpPr>
        <p:spPr>
          <a:xfrm>
            <a:off x="6565900" y="2260600"/>
            <a:ext cx="4991100" cy="1938992"/>
          </a:xfrm>
          <a:prstGeom prst="rect">
            <a:avLst/>
          </a:prstGeom>
          <a:noFill/>
        </p:spPr>
        <p:txBody>
          <a:bodyPr wrap="square" lIns="0" tIns="0" rIns="0" bIns="0" anchor="t">
            <a:spAutoFit/>
          </a:bodyPr>
          <a:lstStyle/>
          <a:p>
            <a:pPr algn="l"/>
            <a:r>
              <a:rPr lang="en-US" b="1" noProof="1">
                <a:solidFill>
                  <a:srgbClr val="D4A22C"/>
                </a:solidFill>
                <a:latin typeface="Calibri"/>
              </a:rPr>
              <a:t>✗  </a:t>
            </a:r>
            <a:r>
              <a:rPr lang="en-US" i="1" noProof="1">
                <a:solidFill>
                  <a:srgbClr val="334455"/>
                </a:solidFill>
                <a:latin typeface="Calibri"/>
              </a:rPr>
              <a:t>“Can't diagnose BPD in adolescents”</a:t>
            </a:r>
          </a:p>
          <a:p>
            <a:pPr algn="l"/>
            <a:endParaRPr lang="en-US" i="1" noProof="1">
              <a:solidFill>
                <a:srgbClr val="334455"/>
              </a:solidFill>
              <a:latin typeface="Calibri"/>
            </a:endParaRPr>
          </a:p>
          <a:p>
            <a:pPr algn="l"/>
            <a:r>
              <a:rPr lang="en-US" b="1" noProof="1">
                <a:solidFill>
                  <a:srgbClr val="D4A22C"/>
                </a:solidFill>
                <a:latin typeface="Calibri"/>
              </a:rPr>
              <a:t>✗  </a:t>
            </a:r>
            <a:r>
              <a:rPr lang="en-US" i="1" noProof="1">
                <a:solidFill>
                  <a:srgbClr val="334455"/>
                </a:solidFill>
                <a:latin typeface="Calibri"/>
              </a:rPr>
              <a:t>“BPD is untreatable”</a:t>
            </a:r>
          </a:p>
          <a:p>
            <a:pPr algn="l"/>
            <a:endParaRPr lang="en-US" i="1" noProof="1">
              <a:solidFill>
                <a:srgbClr val="334455"/>
              </a:solidFill>
              <a:latin typeface="Calibri"/>
            </a:endParaRPr>
          </a:p>
          <a:p>
            <a:pPr algn="l"/>
            <a:r>
              <a:rPr lang="en-US" b="1" noProof="1">
                <a:solidFill>
                  <a:srgbClr val="D4A22C"/>
                </a:solidFill>
                <a:latin typeface="Calibri"/>
              </a:rPr>
              <a:t>✗  </a:t>
            </a:r>
            <a:r>
              <a:rPr lang="en-US" i="1" noProof="1">
                <a:solidFill>
                  <a:srgbClr val="334455"/>
                </a:solidFill>
                <a:latin typeface="Calibri"/>
              </a:rPr>
              <a:t>“Let them mature by themselves”</a:t>
            </a:r>
          </a:p>
          <a:p>
            <a:pPr algn="l"/>
            <a:endParaRPr lang="en-US" i="1" noProof="1">
              <a:solidFill>
                <a:srgbClr val="334455"/>
              </a:solidFill>
              <a:latin typeface="Calibri"/>
            </a:endParaRPr>
          </a:p>
          <a:p>
            <a:pPr algn="l"/>
            <a:r>
              <a:rPr lang="en-US" b="1" noProof="1">
                <a:solidFill>
                  <a:srgbClr val="D4A22C"/>
                </a:solidFill>
                <a:latin typeface="Calibri"/>
              </a:rPr>
              <a:t>✗  </a:t>
            </a:r>
            <a:r>
              <a:rPr lang="en-US" i="1" noProof="1">
                <a:solidFill>
                  <a:srgbClr val="334455"/>
                </a:solidFill>
                <a:latin typeface="Calibri"/>
              </a:rPr>
              <a:t>“General training is enough to treat BPD”</a:t>
            </a:r>
          </a:p>
        </p:txBody>
      </p:sp>
      <p:sp>
        <p:nvSpPr>
          <p:cNvPr id="13" name="Rectangle 12"/>
          <p:cNvSpPr/>
          <p:nvPr/>
        </p:nvSpPr>
        <p:spPr>
          <a:xfrm>
            <a:off x="508000" y="5283200"/>
            <a:ext cx="11176000" cy="482600"/>
          </a:xfrm>
          <a:prstGeom prst="rect">
            <a:avLst/>
          </a:prstGeom>
          <a:solidFill>
            <a:srgbClr val="F5F7FA"/>
          </a:solidFill>
          <a:ln w="6350">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4" name="TextBox 13"/>
          <p:cNvSpPr txBox="1"/>
          <p:nvPr/>
        </p:nvSpPr>
        <p:spPr>
          <a:xfrm>
            <a:off x="762000" y="5376844"/>
            <a:ext cx="10668000" cy="246221"/>
          </a:xfrm>
          <a:prstGeom prst="rect">
            <a:avLst/>
          </a:prstGeom>
          <a:noFill/>
        </p:spPr>
        <p:txBody>
          <a:bodyPr wrap="square" lIns="0" tIns="0" rIns="0" bIns="0" anchor="t">
            <a:spAutoFit/>
          </a:bodyPr>
          <a:lstStyle/>
          <a:p>
            <a:pPr algn="ctr"/>
            <a:r>
              <a:rPr lang="en-US" sz="1600" b="0" i="1" noProof="1">
                <a:solidFill>
                  <a:srgbClr val="480C32"/>
                </a:solidFill>
                <a:latin typeface="Calibri"/>
              </a:rPr>
              <a:t>Delaying well-informed BPD care worsens long-term outcomes — we need a curriculum update.</a:t>
            </a:r>
          </a:p>
        </p:txBody>
      </p:sp>
      <p:sp>
        <p:nvSpPr>
          <p:cNvPr id="15" name="Citation"/>
          <p:cNvSpPr txBox="1"/>
          <p:nvPr/>
        </p:nvSpPr>
        <p:spPr>
          <a:xfrm>
            <a:off x="508000" y="5969000"/>
            <a:ext cx="8890000" cy="330200"/>
          </a:xfrm>
          <a:prstGeom prst="rect">
            <a:avLst/>
          </a:prstGeom>
          <a:noFill/>
        </p:spPr>
        <p:txBody>
          <a:bodyPr wrap="square" lIns="0" tIns="0" rIns="0" bIns="0" anchor="t">
            <a:spAutoFit/>
          </a:bodyPr>
          <a:lstStyle/>
          <a:p>
            <a:pPr algn="l"/>
            <a:r>
              <a:rPr lang="en-US" sz="1600" b="0" i="1" noProof="1">
                <a:solidFill>
                  <a:srgbClr val="6B7785"/>
                </a:solidFill>
                <a:latin typeface="Calibri"/>
              </a:rPr>
              <a:t>Unruh &amp; Gunderson, 2016  ·  Ilagan &amp; Choi-Kain, 2021</a:t>
            </a:r>
          </a:p>
        </p:txBody>
      </p:sp>
      <p:sp>
        <p:nvSpPr>
          <p:cNvPr id="16"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7  /  33</a:t>
            </a:r>
          </a:p>
        </p:txBody>
      </p:sp>
    </p:spTree>
    <p:extLst>
      <p:ext uri="{BB962C8B-B14F-4D97-AF65-F5344CB8AC3E}">
        <p14:creationId xmlns:p14="http://schemas.microsoft.com/office/powerpoint/2010/main" val="248275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Calibri"/>
              <a:ea typeface="+mn-ea"/>
              <a:cs typeface="+mn-cs"/>
            </a:endParaRPr>
          </a:p>
        </p:txBody>
      </p:sp>
      <p:sp>
        <p:nvSpPr>
          <p:cNvPr id="3" name="TextBox 2"/>
          <p:cNvSpPr txBox="1"/>
          <p:nvPr/>
        </p:nvSpPr>
        <p:spPr>
          <a:xfrm>
            <a:off x="711200" y="330200"/>
            <a:ext cx="10972800" cy="711200"/>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480C32"/>
                </a:solidFill>
                <a:effectLst/>
                <a:uLnTx/>
                <a:uFillTx/>
                <a:latin typeface="Calibri"/>
                <a:ea typeface="+mn-ea"/>
                <a:cs typeface="+mn-cs"/>
              </a:rPr>
              <a:t>Generalist models needed — and now available</a:t>
            </a:r>
          </a:p>
        </p:txBody>
      </p:sp>
      <p:sp>
        <p:nvSpPr>
          <p:cNvPr id="4" name="TextBox 3"/>
          <p:cNvSpPr txBox="1"/>
          <p:nvPr/>
        </p:nvSpPr>
        <p:spPr>
          <a:xfrm>
            <a:off x="711200" y="1041400"/>
            <a:ext cx="10972800" cy="381000"/>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1">
                <a:ln>
                  <a:noFill/>
                </a:ln>
                <a:solidFill>
                  <a:srgbClr val="6B7785"/>
                </a:solidFill>
                <a:effectLst/>
                <a:uLnTx/>
                <a:uFillTx/>
                <a:latin typeface="Calibri"/>
                <a:ea typeface="+mn-ea"/>
                <a:cs typeface="+mn-cs"/>
              </a:rPr>
              <a:t>Theory, clinical manual, and Portuguese translation make GPM-A deliverable in Brazil</a:t>
            </a:r>
          </a:p>
        </p:txBody>
      </p:sp>
      <p:sp>
        <p:nvSpPr>
          <p:cNvPr id="11" name="Rounded Rectangle 10"/>
          <p:cNvSpPr/>
          <p:nvPr/>
        </p:nvSpPr>
        <p:spPr>
          <a:xfrm>
            <a:off x="1767931" y="1524000"/>
            <a:ext cx="4365348" cy="4445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Calibri"/>
              <a:ea typeface="+mn-ea"/>
              <a:cs typeface="+mn-cs"/>
            </a:endParaRPr>
          </a:p>
        </p:txBody>
      </p:sp>
      <p:sp>
        <p:nvSpPr>
          <p:cNvPr id="12" name="Rectangle 11"/>
          <p:cNvSpPr/>
          <p:nvPr/>
        </p:nvSpPr>
        <p:spPr>
          <a:xfrm>
            <a:off x="1767930" y="1524000"/>
            <a:ext cx="94357" cy="44450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Calibri"/>
              <a:ea typeface="+mn-ea"/>
              <a:cs typeface="+mn-cs"/>
            </a:endParaRPr>
          </a:p>
        </p:txBody>
      </p:sp>
      <p:pic>
        <p:nvPicPr>
          <p:cNvPr id="13" name="Picture 12" descr="handbook_en.png"/>
          <p:cNvPicPr>
            <a:picLocks noChangeAspect="1"/>
          </p:cNvPicPr>
          <p:nvPr/>
        </p:nvPicPr>
        <p:blipFill>
          <a:blip r:embed="rId3"/>
          <a:stretch>
            <a:fillRect/>
          </a:stretch>
        </p:blipFill>
        <p:spPr>
          <a:xfrm>
            <a:off x="3088243" y="1737800"/>
            <a:ext cx="1619879" cy="2250000"/>
          </a:xfrm>
          <a:prstGeom prst="rect">
            <a:avLst/>
          </a:prstGeom>
        </p:spPr>
      </p:pic>
      <p:sp>
        <p:nvSpPr>
          <p:cNvPr id="14" name="TextBox 13"/>
          <p:cNvSpPr txBox="1"/>
          <p:nvPr/>
        </p:nvSpPr>
        <p:spPr>
          <a:xfrm>
            <a:off x="1987931" y="4038600"/>
            <a:ext cx="3820505" cy="24622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480C32"/>
                </a:solidFill>
                <a:effectLst/>
                <a:uLnTx/>
                <a:uFillTx/>
                <a:latin typeface="Calibri"/>
                <a:ea typeface="+mn-ea"/>
                <a:cs typeface="+mn-cs"/>
              </a:rPr>
              <a:t>Clinical manual</a:t>
            </a:r>
          </a:p>
        </p:txBody>
      </p:sp>
      <p:sp>
        <p:nvSpPr>
          <p:cNvPr id="15" name="TextBox 14"/>
          <p:cNvSpPr txBox="1"/>
          <p:nvPr/>
        </p:nvSpPr>
        <p:spPr>
          <a:xfrm>
            <a:off x="1987931" y="4368800"/>
            <a:ext cx="3820505" cy="4308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1">
                <a:ln>
                  <a:noFill/>
                </a:ln>
                <a:solidFill>
                  <a:srgbClr val="6B7785"/>
                </a:solidFill>
                <a:effectLst/>
                <a:uLnTx/>
                <a:uFillTx/>
                <a:latin typeface="Calibri"/>
                <a:ea typeface="+mn-ea"/>
                <a:cs typeface="+mn-cs"/>
              </a:rPr>
              <a:t>Choi-Kain &amp; Sharp, Eds.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1">
                <a:ln>
                  <a:noFill/>
                </a:ln>
                <a:solidFill>
                  <a:srgbClr val="6B7785"/>
                </a:solidFill>
                <a:effectLst/>
                <a:uLnTx/>
                <a:uFillTx/>
                <a:latin typeface="Calibri"/>
                <a:ea typeface="+mn-ea"/>
                <a:cs typeface="+mn-cs"/>
              </a:rPr>
              <a:t>APA Publishing, 2024</a:t>
            </a:r>
          </a:p>
        </p:txBody>
      </p:sp>
      <p:sp>
        <p:nvSpPr>
          <p:cNvPr id="16" name="TextBox 15"/>
          <p:cNvSpPr txBox="1"/>
          <p:nvPr/>
        </p:nvSpPr>
        <p:spPr>
          <a:xfrm>
            <a:off x="1987931" y="4869543"/>
            <a:ext cx="3820505" cy="984885"/>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334455"/>
                </a:solidFill>
                <a:effectLst/>
                <a:uLnTx/>
                <a:uFillTx/>
                <a:latin typeface="Calibri"/>
                <a:ea typeface="+mn-ea"/>
                <a:cs typeface="+mn-cs"/>
              </a:rPr>
              <a:t>Handbook of Good Psychiatric Management for Adolescents with Borderline Personality Disorder — the training text behind GPM-A implementation.</a:t>
            </a:r>
          </a:p>
        </p:txBody>
      </p:sp>
      <p:sp>
        <p:nvSpPr>
          <p:cNvPr id="17" name="Rounded Rectangle 16"/>
          <p:cNvSpPr/>
          <p:nvPr/>
        </p:nvSpPr>
        <p:spPr>
          <a:xfrm>
            <a:off x="6542137" y="1524000"/>
            <a:ext cx="4365348" cy="4445000"/>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Calibri"/>
              <a:ea typeface="+mn-ea"/>
              <a:cs typeface="+mn-cs"/>
            </a:endParaRPr>
          </a:p>
        </p:txBody>
      </p:sp>
      <p:sp>
        <p:nvSpPr>
          <p:cNvPr id="18" name="Rectangle 17"/>
          <p:cNvSpPr/>
          <p:nvPr/>
        </p:nvSpPr>
        <p:spPr>
          <a:xfrm>
            <a:off x="6542137" y="1524000"/>
            <a:ext cx="94357" cy="4445000"/>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Calibri"/>
              <a:ea typeface="+mn-ea"/>
              <a:cs typeface="+mn-cs"/>
            </a:endParaRPr>
          </a:p>
        </p:txBody>
      </p:sp>
      <p:pic>
        <p:nvPicPr>
          <p:cNvPr id="19" name="Picture 18" descr="handbook_pt.png"/>
          <p:cNvPicPr>
            <a:picLocks noChangeAspect="1"/>
          </p:cNvPicPr>
          <p:nvPr/>
        </p:nvPicPr>
        <p:blipFill>
          <a:blip r:embed="rId4"/>
          <a:srcRect l="1710"/>
          <a:stretch>
            <a:fillRect/>
          </a:stretch>
        </p:blipFill>
        <p:spPr>
          <a:xfrm>
            <a:off x="7916282" y="1737800"/>
            <a:ext cx="1617058" cy="2250000"/>
          </a:xfrm>
          <a:prstGeom prst="rect">
            <a:avLst/>
          </a:prstGeom>
        </p:spPr>
      </p:pic>
      <p:sp>
        <p:nvSpPr>
          <p:cNvPr id="20" name="TextBox 19"/>
          <p:cNvSpPr txBox="1"/>
          <p:nvPr/>
        </p:nvSpPr>
        <p:spPr>
          <a:xfrm>
            <a:off x="6762137" y="4038600"/>
            <a:ext cx="3820505" cy="24622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480C32"/>
                </a:solidFill>
                <a:effectLst/>
                <a:uLnTx/>
                <a:uFillTx/>
                <a:latin typeface="Calibri"/>
                <a:ea typeface="+mn-ea"/>
                <a:cs typeface="+mn-cs"/>
              </a:rPr>
              <a:t>Portuguese translation</a:t>
            </a:r>
          </a:p>
        </p:txBody>
      </p:sp>
      <p:sp>
        <p:nvSpPr>
          <p:cNvPr id="21" name="TextBox 20"/>
          <p:cNvSpPr txBox="1"/>
          <p:nvPr/>
        </p:nvSpPr>
        <p:spPr>
          <a:xfrm>
            <a:off x="6762137" y="4368800"/>
            <a:ext cx="3820505"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1">
                <a:ln>
                  <a:noFill/>
                </a:ln>
                <a:solidFill>
                  <a:srgbClr val="6B7785"/>
                </a:solidFill>
                <a:effectLst/>
                <a:uLnTx/>
                <a:uFillTx/>
                <a:latin typeface="Calibri"/>
                <a:ea typeface="+mn-ea"/>
                <a:cs typeface="+mn-cs"/>
              </a:rPr>
              <a:t>Hogrefe (Brazilian ed.)</a:t>
            </a:r>
          </a:p>
        </p:txBody>
      </p:sp>
      <p:sp>
        <p:nvSpPr>
          <p:cNvPr id="22" name="TextBox 21"/>
          <p:cNvSpPr txBox="1"/>
          <p:nvPr/>
        </p:nvSpPr>
        <p:spPr>
          <a:xfrm>
            <a:off x="6762137" y="4869543"/>
            <a:ext cx="3820505" cy="984885"/>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1">
                <a:ln>
                  <a:noFill/>
                </a:ln>
                <a:solidFill>
                  <a:srgbClr val="334455"/>
                </a:solidFill>
                <a:effectLst/>
                <a:uLnTx/>
                <a:uFillTx/>
                <a:latin typeface="Calibri"/>
                <a:ea typeface="+mn-ea"/>
                <a:cs typeface="+mn-cs"/>
              </a:rPr>
              <a:t>Manual do bom manejo clínico para adolescentes com transtorno de personalidade borderline </a:t>
            </a:r>
            <a:r>
              <a:rPr kumimoji="0" lang="en-US" sz="1600" b="0" i="0" u="none" strike="noStrike" kern="1200" cap="none" spc="0" normalizeH="0" baseline="0" noProof="1">
                <a:ln>
                  <a:noFill/>
                </a:ln>
                <a:solidFill>
                  <a:srgbClr val="334455"/>
                </a:solidFill>
                <a:effectLst/>
                <a:uLnTx/>
                <a:uFillTx/>
                <a:latin typeface="Calibri"/>
                <a:ea typeface="+mn-ea"/>
                <a:cs typeface="+mn-cs"/>
              </a:rPr>
              <a:t>— removes the language barrier for SUS-wide dissemination.</a:t>
            </a:r>
          </a:p>
        </p:txBody>
      </p:sp>
      <p:sp>
        <p:nvSpPr>
          <p:cNvPr id="23" name="TextBox 22"/>
          <p:cNvSpPr txBox="1"/>
          <p:nvPr/>
        </p:nvSpPr>
        <p:spPr>
          <a:xfrm>
            <a:off x="762000" y="6266542"/>
            <a:ext cx="10668000" cy="246221"/>
          </a:xfrm>
          <a:prstGeom prst="rect">
            <a:avLst/>
          </a:prstGeom>
          <a:noFill/>
        </p:spPr>
        <p:txBody>
          <a:bodyPr wrap="square" lIns="0" tIns="0" rIns="0" bIns="0">
            <a:spAutoFit/>
          </a:bodyPr>
          <a:lstStyle/>
          <a:p>
            <a:pPr algn="ctr"/>
            <a:r>
              <a:rPr lang="en-US" sz="1600" b="0" i="1" noProof="1">
                <a:solidFill>
                  <a:srgbClr val="480C32"/>
                </a:solidFill>
                <a:latin typeface="Calibri"/>
              </a:rPr>
              <a:t>A clinical manual and a Portuguese translation — GPM-A is ready for Brazilian implementation.</a:t>
            </a:r>
          </a:p>
        </p:txBody>
      </p:sp>
      <p:sp>
        <p:nvSpPr>
          <p:cNvPr id="24" name="TextBox 23"/>
          <p:cNvSpPr txBox="1"/>
          <p:nvPr/>
        </p:nvSpPr>
        <p:spPr>
          <a:xfrm>
            <a:off x="10491365" y="6375400"/>
            <a:ext cx="1192635" cy="215444"/>
          </a:xfrm>
          <a:prstGeom prst="rect">
            <a:avLst/>
          </a:prstGeom>
          <a:noFill/>
        </p:spPr>
        <p:txBody>
          <a:bodyPr wrap="none" lIns="0" tIns="0" rIns="0" bIns="0">
            <a:spAutoFit/>
          </a:bodyPr>
          <a:lstStyle/>
          <a:p>
            <a:pPr algn="r"/>
            <a:r>
              <a:rPr lang="en-US" sz="1400" b="0" i="0" noProof="1">
                <a:solidFill>
                  <a:srgbClr val="6B7785"/>
                </a:solidFill>
                <a:latin typeface="Calibri"/>
              </a:rPr>
              <a:t>GPM-A  •  8 / 33</a:t>
            </a:r>
          </a:p>
        </p:txBody>
      </p:sp>
    </p:spTree>
    <p:extLst>
      <p:ext uri="{BB962C8B-B14F-4D97-AF65-F5344CB8AC3E}">
        <p14:creationId xmlns:p14="http://schemas.microsoft.com/office/powerpoint/2010/main" val="300811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ccentBar"/>
          <p:cNvSpPr/>
          <p:nvPr/>
        </p:nvSpPr>
        <p:spPr>
          <a:xfrm>
            <a:off x="508000" y="406400"/>
            <a:ext cx="76200" cy="685800"/>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3" name="Title"/>
          <p:cNvSpPr txBox="1"/>
          <p:nvPr/>
        </p:nvSpPr>
        <p:spPr>
          <a:xfrm>
            <a:off x="711200" y="330200"/>
            <a:ext cx="10972800" cy="492443"/>
          </a:xfrm>
          <a:prstGeom prst="rect">
            <a:avLst/>
          </a:prstGeom>
          <a:noFill/>
        </p:spPr>
        <p:txBody>
          <a:bodyPr wrap="square" lIns="0" tIns="0" rIns="0" bIns="0" anchor="t">
            <a:spAutoFit/>
          </a:bodyPr>
          <a:lstStyle/>
          <a:p>
            <a:pPr algn="l"/>
            <a:r>
              <a:rPr lang="en-US" sz="3200" b="1" i="0" noProof="1">
                <a:solidFill>
                  <a:srgbClr val="480C32"/>
                </a:solidFill>
                <a:latin typeface="Calibri"/>
              </a:rPr>
              <a:t>Why generalist-first — and why GPM-A</a:t>
            </a:r>
          </a:p>
        </p:txBody>
      </p:sp>
      <p:sp>
        <p:nvSpPr>
          <p:cNvPr id="4" name="Subtitle"/>
          <p:cNvSpPr txBox="1"/>
          <p:nvPr/>
        </p:nvSpPr>
        <p:spPr>
          <a:xfrm>
            <a:off x="711200" y="1041400"/>
            <a:ext cx="10972800" cy="276999"/>
          </a:xfrm>
          <a:prstGeom prst="rect">
            <a:avLst/>
          </a:prstGeom>
          <a:noFill/>
        </p:spPr>
        <p:txBody>
          <a:bodyPr wrap="square" lIns="0" tIns="0" rIns="0" bIns="0" anchor="t">
            <a:spAutoFit/>
          </a:bodyPr>
          <a:lstStyle/>
          <a:p>
            <a:pPr algn="l"/>
            <a:r>
              <a:rPr lang="en-US" sz="1800" b="0" i="1" noProof="1">
                <a:solidFill>
                  <a:srgbClr val="6B7785"/>
                </a:solidFill>
                <a:latin typeface="Calibri"/>
              </a:rPr>
              <a:t>At population scale, only structured generalist care can reach most patients</a:t>
            </a:r>
          </a:p>
        </p:txBody>
      </p:sp>
      <p:sp>
        <p:nvSpPr>
          <p:cNvPr id="5" name="CardGeneralist"/>
          <p:cNvSpPr/>
          <p:nvPr/>
        </p:nvSpPr>
        <p:spPr>
          <a:xfrm>
            <a:off x="508000" y="1523999"/>
            <a:ext cx="5397500" cy="4343885"/>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6" name="Rectangle 5"/>
          <p:cNvSpPr/>
          <p:nvPr/>
        </p:nvSpPr>
        <p:spPr>
          <a:xfrm>
            <a:off x="508000" y="1523999"/>
            <a:ext cx="76200" cy="4343885"/>
          </a:xfrm>
          <a:prstGeom prst="rect">
            <a:avLst/>
          </a:prstGeom>
          <a:solidFill>
            <a:srgbClr val="480C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7" name="TextBox 6"/>
          <p:cNvSpPr txBox="1"/>
          <p:nvPr/>
        </p:nvSpPr>
        <p:spPr>
          <a:xfrm>
            <a:off x="787400" y="1701800"/>
            <a:ext cx="4991100" cy="276999"/>
          </a:xfrm>
          <a:prstGeom prst="rect">
            <a:avLst/>
          </a:prstGeom>
          <a:noFill/>
        </p:spPr>
        <p:txBody>
          <a:bodyPr wrap="square" lIns="0" tIns="0" rIns="0" bIns="0" anchor="t">
            <a:spAutoFit/>
          </a:bodyPr>
          <a:lstStyle/>
          <a:p>
            <a:pPr algn="l"/>
            <a:r>
              <a:rPr lang="en-US" sz="1800" b="1" i="0" noProof="1">
                <a:solidFill>
                  <a:srgbClr val="480C32"/>
                </a:solidFill>
                <a:latin typeface="Calibri"/>
              </a:rPr>
              <a:t>Why generalist-first</a:t>
            </a:r>
          </a:p>
        </p:txBody>
      </p:sp>
      <p:sp>
        <p:nvSpPr>
          <p:cNvPr id="8" name="TextBox 7"/>
          <p:cNvSpPr txBox="1"/>
          <p:nvPr/>
        </p:nvSpPr>
        <p:spPr>
          <a:xfrm>
            <a:off x="787400" y="2260600"/>
            <a:ext cx="4991100" cy="2739211"/>
          </a:xfrm>
          <a:prstGeom prst="rect">
            <a:avLst/>
          </a:prstGeom>
          <a:noFill/>
        </p:spPr>
        <p:txBody>
          <a:bodyPr wrap="square" lIns="0" tIns="0" rIns="0" bIns="0" anchor="t">
            <a:spAutoFit/>
          </a:bodyPr>
          <a:lstStyle/>
          <a:p>
            <a:pPr algn="l"/>
            <a:r>
              <a:rPr lang="en-US" b="1" noProof="1">
                <a:solidFill>
                  <a:srgbClr val="480C32"/>
                </a:solidFill>
                <a:latin typeface="Calibri"/>
              </a:rPr>
              <a:t>•  </a:t>
            </a:r>
            <a:r>
              <a:rPr lang="en-US" b="1" noProof="1">
                <a:solidFill>
                  <a:srgbClr val="334455"/>
                </a:solidFill>
                <a:latin typeface="Calibri"/>
              </a:rPr>
              <a:t>As effective as EBTs</a:t>
            </a:r>
            <a:r>
              <a:rPr lang="en-US" noProof="1">
                <a:solidFill>
                  <a:srgbClr val="334455"/>
                </a:solidFill>
                <a:latin typeface="Calibri"/>
              </a:rPr>
              <a:t> — structured generalist care is non-inferior to CAT and DBT-A</a:t>
            </a:r>
          </a:p>
          <a:p>
            <a:pPr algn="l"/>
            <a:r>
              <a:rPr lang="en-US" sz="1400" i="1" noProof="1">
                <a:solidFill>
                  <a:srgbClr val="6B7785"/>
                </a:solidFill>
                <a:latin typeface="Calibri"/>
              </a:rPr>
              <a:t>      Ilagan &amp; Choi-Kain, 2021</a:t>
            </a:r>
          </a:p>
          <a:p>
            <a:pPr algn="l"/>
            <a:endParaRPr lang="en-US" sz="1400" i="1" noProof="1">
              <a:solidFill>
                <a:srgbClr val="6B7785"/>
              </a:solidFill>
              <a:latin typeface="Calibri"/>
            </a:endParaRPr>
          </a:p>
          <a:p>
            <a:pPr algn="l"/>
            <a:r>
              <a:rPr lang="en-US" b="1" noProof="1">
                <a:solidFill>
                  <a:srgbClr val="480C32"/>
                </a:solidFill>
                <a:latin typeface="Calibri"/>
              </a:rPr>
              <a:t>•  </a:t>
            </a:r>
            <a:r>
              <a:rPr lang="en-US" b="1" noProof="1">
                <a:solidFill>
                  <a:srgbClr val="334455"/>
                </a:solidFill>
                <a:latin typeface="Calibri"/>
              </a:rPr>
              <a:t>Feasible workforce</a:t>
            </a:r>
            <a:r>
              <a:rPr lang="en-US" noProof="1">
                <a:solidFill>
                  <a:srgbClr val="334455"/>
                </a:solidFill>
                <a:latin typeface="Calibri"/>
              </a:rPr>
              <a:t> — deliverable by general-psychiatry residents under supervision</a:t>
            </a:r>
          </a:p>
          <a:p>
            <a:pPr algn="l"/>
            <a:r>
              <a:rPr lang="en-US" sz="1400" i="1" noProof="1">
                <a:solidFill>
                  <a:srgbClr val="6B7785"/>
                </a:solidFill>
                <a:latin typeface="Calibri"/>
              </a:rPr>
              <a:t>      Unruh &amp; Gunderson, 2016</a:t>
            </a:r>
          </a:p>
          <a:p>
            <a:pPr algn="l"/>
            <a:endParaRPr lang="en-US" sz="1400" i="1" noProof="1">
              <a:solidFill>
                <a:srgbClr val="6B7785"/>
              </a:solidFill>
              <a:latin typeface="Calibri"/>
            </a:endParaRPr>
          </a:p>
          <a:p>
            <a:pPr algn="l"/>
            <a:r>
              <a:rPr lang="en-US" b="1" noProof="1">
                <a:solidFill>
                  <a:srgbClr val="480C32"/>
                </a:solidFill>
                <a:latin typeface="Calibri"/>
              </a:rPr>
              <a:t>•  </a:t>
            </a:r>
            <a:r>
              <a:rPr lang="en-US" b="1" noProof="1">
                <a:solidFill>
                  <a:srgbClr val="334455"/>
                </a:solidFill>
                <a:latin typeface="Calibri"/>
              </a:rPr>
              <a:t>Sustainable cost</a:t>
            </a:r>
            <a:r>
              <a:rPr lang="en-US" noProof="1">
                <a:solidFill>
                  <a:srgbClr val="334455"/>
                </a:solidFill>
                <a:latin typeface="Calibri"/>
              </a:rPr>
              <a:t> — less resource-intensive than specialist EBT programs</a:t>
            </a:r>
          </a:p>
          <a:p>
            <a:pPr algn="l"/>
            <a:r>
              <a:rPr lang="en-US" sz="1400" i="1" noProof="1">
                <a:solidFill>
                  <a:srgbClr val="6B7785"/>
                </a:solidFill>
                <a:latin typeface="Calibri"/>
              </a:rPr>
              <a:t>      Choi-Kain, 2016</a:t>
            </a:r>
          </a:p>
        </p:txBody>
      </p:sp>
      <p:sp>
        <p:nvSpPr>
          <p:cNvPr id="9" name="CardGPMA"/>
          <p:cNvSpPr/>
          <p:nvPr/>
        </p:nvSpPr>
        <p:spPr>
          <a:xfrm>
            <a:off x="6286500" y="1523999"/>
            <a:ext cx="5397500" cy="4343885"/>
          </a:xfrm>
          <a:prstGeom prst="roundRect">
            <a:avLst>
              <a:gd name="adj" fmla="val 4000"/>
            </a:avLst>
          </a:prstGeom>
          <a:solidFill>
            <a:srgbClr val="FFFFFF"/>
          </a:solidFill>
          <a:ln w="9525">
            <a:solidFill>
              <a:srgbClr val="D0D7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0" name="Rectangle 9"/>
          <p:cNvSpPr/>
          <p:nvPr/>
        </p:nvSpPr>
        <p:spPr>
          <a:xfrm>
            <a:off x="6286500" y="1523999"/>
            <a:ext cx="76200" cy="4343885"/>
          </a:xfrm>
          <a:prstGeom prst="rect">
            <a:avLst/>
          </a:prstGeom>
          <a:solidFill>
            <a:srgbClr val="D4A2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1"/>
          </a:p>
        </p:txBody>
      </p:sp>
      <p:sp>
        <p:nvSpPr>
          <p:cNvPr id="11" name="TextBox 10"/>
          <p:cNvSpPr txBox="1"/>
          <p:nvPr/>
        </p:nvSpPr>
        <p:spPr>
          <a:xfrm>
            <a:off x="6565900" y="1701800"/>
            <a:ext cx="4991100" cy="276999"/>
          </a:xfrm>
          <a:prstGeom prst="rect">
            <a:avLst/>
          </a:prstGeom>
          <a:noFill/>
        </p:spPr>
        <p:txBody>
          <a:bodyPr wrap="square" lIns="0" tIns="0" rIns="0" bIns="0" anchor="t">
            <a:spAutoFit/>
          </a:bodyPr>
          <a:lstStyle/>
          <a:p>
            <a:pPr algn="l"/>
            <a:r>
              <a:rPr lang="en-US" sz="1800" b="1" i="0" noProof="1">
                <a:solidFill>
                  <a:srgbClr val="480C32"/>
                </a:solidFill>
                <a:latin typeface="Calibri"/>
              </a:rPr>
              <a:t>Why GPM-A among generalist options</a:t>
            </a:r>
          </a:p>
        </p:txBody>
      </p:sp>
      <p:sp>
        <p:nvSpPr>
          <p:cNvPr id="12" name="TextBox 11"/>
          <p:cNvSpPr txBox="1"/>
          <p:nvPr/>
        </p:nvSpPr>
        <p:spPr>
          <a:xfrm>
            <a:off x="6565900" y="2260600"/>
            <a:ext cx="4991100" cy="3354765"/>
          </a:xfrm>
          <a:prstGeom prst="rect">
            <a:avLst/>
          </a:prstGeom>
          <a:noFill/>
        </p:spPr>
        <p:txBody>
          <a:bodyPr wrap="square" lIns="0" tIns="0" rIns="0" bIns="0" anchor="t">
            <a:spAutoFit/>
          </a:bodyPr>
          <a:lstStyle/>
          <a:p>
            <a:pPr algn="l"/>
            <a:r>
              <a:rPr lang="en-US" b="1" noProof="1">
                <a:solidFill>
                  <a:srgbClr val="D4A22C"/>
                </a:solidFill>
                <a:latin typeface="Calibri"/>
              </a:rPr>
              <a:t>•  </a:t>
            </a:r>
            <a:r>
              <a:rPr lang="en-US" b="1" noProof="1">
                <a:solidFill>
                  <a:srgbClr val="334455"/>
                </a:solidFill>
                <a:latin typeface="Calibri"/>
              </a:rPr>
              <a:t>Public-system fit</a:t>
            </a:r>
            <a:r>
              <a:rPr lang="en-US" noProof="1">
                <a:solidFill>
                  <a:srgbClr val="334455"/>
                </a:solidFill>
                <a:latin typeface="Calibri"/>
              </a:rPr>
              <a:t> — built for nationwide, SUS-style dissemination</a:t>
            </a:r>
          </a:p>
          <a:p>
            <a:pPr algn="l"/>
            <a:r>
              <a:rPr lang="en-US" sz="1400" i="1" noProof="1">
                <a:solidFill>
                  <a:srgbClr val="6B7785"/>
                </a:solidFill>
                <a:latin typeface="Calibri"/>
              </a:rPr>
              <a:t>      Gunderson, 2016</a:t>
            </a:r>
          </a:p>
          <a:p>
            <a:pPr algn="l"/>
            <a:endParaRPr lang="en-US" sz="1400" i="1" noProof="1">
              <a:solidFill>
                <a:srgbClr val="6B7785"/>
              </a:solidFill>
              <a:latin typeface="Calibri"/>
            </a:endParaRPr>
          </a:p>
          <a:p>
            <a:pPr algn="l"/>
            <a:r>
              <a:rPr lang="en-US" b="1" noProof="1">
                <a:solidFill>
                  <a:srgbClr val="D4A22C"/>
                </a:solidFill>
                <a:latin typeface="Calibri"/>
              </a:rPr>
              <a:t>•  </a:t>
            </a:r>
            <a:r>
              <a:rPr lang="en-US" b="1" noProof="1">
                <a:solidFill>
                  <a:srgbClr val="334455"/>
                </a:solidFill>
                <a:latin typeface="Calibri"/>
              </a:rPr>
              <a:t>Common language</a:t>
            </a:r>
            <a:r>
              <a:rPr lang="en-US" noProof="1">
                <a:solidFill>
                  <a:srgbClr val="334455"/>
                </a:solidFill>
                <a:latin typeface="Calibri"/>
              </a:rPr>
              <a:t> — shared framework across therapy schools (DBT, MBT, TFP, psychodynamic)</a:t>
            </a:r>
          </a:p>
          <a:p>
            <a:pPr algn="l"/>
            <a:r>
              <a:rPr lang="en-US" sz="1400" i="1" noProof="1">
                <a:solidFill>
                  <a:srgbClr val="6B7785"/>
                </a:solidFill>
                <a:latin typeface="Calibri"/>
              </a:rPr>
              <a:t>      Kramer et al., 2017</a:t>
            </a:r>
          </a:p>
          <a:p>
            <a:pPr algn="l"/>
            <a:endParaRPr lang="en-US" sz="1400" i="1" noProof="1">
              <a:solidFill>
                <a:srgbClr val="6B7785"/>
              </a:solidFill>
              <a:latin typeface="Calibri"/>
            </a:endParaRPr>
          </a:p>
          <a:p>
            <a:pPr algn="l"/>
            <a:r>
              <a:rPr lang="en-US" b="1" noProof="1">
                <a:solidFill>
                  <a:srgbClr val="D4A22C"/>
                </a:solidFill>
                <a:latin typeface="Calibri"/>
              </a:rPr>
              <a:t>•  </a:t>
            </a:r>
            <a:r>
              <a:rPr lang="en-US" b="1" noProof="1">
                <a:solidFill>
                  <a:srgbClr val="334455"/>
                </a:solidFill>
                <a:latin typeface="Calibri"/>
              </a:rPr>
              <a:t>One clinician, one relationship</a:t>
            </a:r>
            <a:r>
              <a:rPr lang="en-US" noProof="1">
                <a:solidFill>
                  <a:srgbClr val="334455"/>
                </a:solidFill>
                <a:latin typeface="Calibri"/>
              </a:rPr>
              <a:t> — meds and therapy integrated in the same dyadic frame</a:t>
            </a:r>
          </a:p>
          <a:p>
            <a:pPr algn="l"/>
            <a:endParaRPr lang="en-US" noProof="1">
              <a:solidFill>
                <a:srgbClr val="334455"/>
              </a:solidFill>
              <a:latin typeface="Calibri"/>
            </a:endParaRPr>
          </a:p>
          <a:p>
            <a:pPr algn="l"/>
            <a:r>
              <a:rPr lang="en-US" b="1" noProof="1">
                <a:solidFill>
                  <a:srgbClr val="D4A22C"/>
                </a:solidFill>
                <a:latin typeface="Calibri"/>
              </a:rPr>
              <a:t>•  </a:t>
            </a:r>
            <a:r>
              <a:rPr lang="en-US" b="1" noProof="1">
                <a:solidFill>
                  <a:srgbClr val="334455"/>
                </a:solidFill>
                <a:latin typeface="Calibri"/>
              </a:rPr>
              <a:t>Function over symptoms</a:t>
            </a:r>
            <a:r>
              <a:rPr lang="en-US" noProof="1">
                <a:solidFill>
                  <a:srgbClr val="334455"/>
                </a:solidFill>
                <a:latin typeface="Calibri"/>
              </a:rPr>
              <a:t> — school, relationships, and daily life as treatment targets</a:t>
            </a:r>
          </a:p>
        </p:txBody>
      </p:sp>
      <p:sp>
        <p:nvSpPr>
          <p:cNvPr id="13" name="Footer"/>
          <p:cNvSpPr txBox="1"/>
          <p:nvPr/>
        </p:nvSpPr>
        <p:spPr>
          <a:xfrm>
            <a:off x="9779000" y="6375400"/>
            <a:ext cx="1905000" cy="215444"/>
          </a:xfrm>
          <a:prstGeom prst="rect">
            <a:avLst/>
          </a:prstGeom>
          <a:noFill/>
        </p:spPr>
        <p:txBody>
          <a:bodyPr wrap="square" lIns="0" tIns="0" rIns="0" bIns="0" anchor="t">
            <a:spAutoFit/>
          </a:bodyPr>
          <a:lstStyle/>
          <a:p>
            <a:pPr algn="r"/>
            <a:r>
              <a:rPr lang="en-US" sz="1400" noProof="1">
                <a:solidFill>
                  <a:srgbClr val="6B7785"/>
                </a:solidFill>
                <a:latin typeface="Calibri"/>
                <a:cs typeface="Calibri"/>
              </a:rPr>
              <a:t>GPM-A  •  9  /  33</a:t>
            </a:r>
          </a:p>
        </p:txBody>
      </p:sp>
    </p:spTree>
    <p:extLst>
      <p:ext uri="{BB962C8B-B14F-4D97-AF65-F5344CB8AC3E}">
        <p14:creationId xmlns:p14="http://schemas.microsoft.com/office/powerpoint/2010/main" val="1355163566"/>
      </p:ext>
    </p:extLst>
  </p:cSld>
  <p:clrMapOvr>
    <a:masterClrMapping/>
  </p:clrMapOvr>
</p:sld>
</file>

<file path=ppt/theme/theme1.xml><?xml version="1.0" encoding="utf-8"?>
<a:theme xmlns:a="http://schemas.openxmlformats.org/drawingml/2006/main" name="LimelightVTI">
  <a:themeElements>
    <a:clrScheme name="Limelight">
      <a:dk1>
        <a:sysClr val="windowText" lastClr="000000"/>
      </a:dk1>
      <a:lt1>
        <a:sysClr val="window" lastClr="FFFFFF"/>
      </a:lt1>
      <a:dk2>
        <a:srgbClr val="23353B"/>
      </a:dk2>
      <a:lt2>
        <a:srgbClr val="E0DDD8"/>
      </a:lt2>
      <a:accent1>
        <a:srgbClr val="90A208"/>
      </a:accent1>
      <a:accent2>
        <a:srgbClr val="6A8755"/>
      </a:accent2>
      <a:accent3>
        <a:srgbClr val="49716B"/>
      </a:accent3>
      <a:accent4>
        <a:srgbClr val="A16F7C"/>
      </a:accent4>
      <a:accent5>
        <a:srgbClr val="B16455"/>
      </a:accent5>
      <a:accent6>
        <a:srgbClr val="E08350"/>
      </a:accent6>
      <a:hlink>
        <a:srgbClr val="5F864B"/>
      </a:hlink>
      <a:folHlink>
        <a:srgbClr val="3F877D"/>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444FFA-4071-6A42-8061-1A37BAE874D3}">
  <we:reference id="wa200010001" version="1.0.0.1" store="en-US" storeType="OMEX"/>
  <we:alternateReferences>
    <we:reference id="WA200010001" version="1.0.0.1" store="" storeType="OMEX"/>
  </we:alternateReferences>
  <we:properties>
    <we:property name="claude.fileId" value="&quot;a21e5909-a78c-4e2c-9047-e95036387c2c&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F509A9-7680-4BED-B179-3DB0ABB34DDD}"/>
</file>

<file path=customXml/itemProps2.xml><?xml version="1.0" encoding="utf-8"?>
<ds:datastoreItem xmlns:ds="http://schemas.openxmlformats.org/officeDocument/2006/customXml" ds:itemID="{36BD8387-D445-49E9-BA9C-582AF6725F53}"/>
</file>

<file path=customXml/itemProps3.xml><?xml version="1.0" encoding="utf-8"?>
<ds:datastoreItem xmlns:ds="http://schemas.openxmlformats.org/officeDocument/2006/customXml" ds:itemID="{2DCBA3CF-F009-48EA-BC5D-030AACB3A7B6}"/>
</file>

<file path=docProps/app.xml><?xml version="1.0" encoding="utf-8"?>
<Properties xmlns="http://schemas.openxmlformats.org/officeDocument/2006/extended-properties" xmlns:vt="http://schemas.openxmlformats.org/officeDocument/2006/docPropsVTypes">
  <TotalTime>12987</TotalTime>
  <Words>6338</Words>
  <Application>Microsoft Macintosh PowerPoint</Application>
  <PresentationFormat>Widescreen</PresentationFormat>
  <Paragraphs>540</Paragraphs>
  <Slides>33</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Avenir Next Medium</vt:lpstr>
      <vt:lpstr>Avenir Next Regular</vt:lpstr>
      <vt:lpstr>Calibri</vt:lpstr>
      <vt:lpstr>Calibri Light</vt:lpstr>
      <vt:lpstr>DIN Alternate Bold</vt:lpstr>
      <vt:lpstr>DIN Condensed Bold</vt:lpstr>
      <vt:lpstr>Trade Gothic Next Cond</vt:lpstr>
      <vt:lpstr>Trade Gothic Next Light</vt:lpstr>
      <vt:lpstr>LimelightVTI</vt:lpstr>
      <vt:lpstr>Office 2013 - 2022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Marcelo Brañas</dc:creator>
  <cp:lastModifiedBy>Marcelo Brañas</cp:lastModifiedBy>
  <cp:revision>152</cp:revision>
  <dcterms:created xsi:type="dcterms:W3CDTF">2023-04-08T21:20:31Z</dcterms:created>
  <dcterms:modified xsi:type="dcterms:W3CDTF">2026-04-27T20:23:29Z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0x01010091C19B858CCCE540A2EF666D8D51C216</vt:lpwstr>
  </property>
</Properties>
</file>