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5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0" r:id="rId2"/>
    <p:sldMasterId id="2147483679" r:id="rId3"/>
    <p:sldMasterId id="2147483695" r:id="rId4"/>
  </p:sldMasterIdLst>
  <p:notesMasterIdLst>
    <p:notesMasterId r:id="rId36"/>
  </p:notesMasterIdLst>
  <p:sldIdLst>
    <p:sldId id="256" r:id="rId5"/>
    <p:sldId id="1723" r:id="rId6"/>
    <p:sldId id="1724" r:id="rId7"/>
    <p:sldId id="1725" r:id="rId8"/>
    <p:sldId id="1726" r:id="rId9"/>
    <p:sldId id="1727" r:id="rId10"/>
    <p:sldId id="500" r:id="rId11"/>
    <p:sldId id="403" r:id="rId12"/>
    <p:sldId id="1728" r:id="rId13"/>
    <p:sldId id="1729" r:id="rId14"/>
    <p:sldId id="406" r:id="rId15"/>
    <p:sldId id="1730" r:id="rId16"/>
    <p:sldId id="1731" r:id="rId17"/>
    <p:sldId id="1732" r:id="rId18"/>
    <p:sldId id="1733" r:id="rId19"/>
    <p:sldId id="1734" r:id="rId20"/>
    <p:sldId id="1735" r:id="rId21"/>
    <p:sldId id="1736" r:id="rId22"/>
    <p:sldId id="1739" r:id="rId23"/>
    <p:sldId id="1737" r:id="rId24"/>
    <p:sldId id="1738" r:id="rId25"/>
    <p:sldId id="1740" r:id="rId26"/>
    <p:sldId id="1741" r:id="rId27"/>
    <p:sldId id="1713" r:id="rId28"/>
    <p:sldId id="1742" r:id="rId29"/>
    <p:sldId id="1714" r:id="rId30"/>
    <p:sldId id="1745" r:id="rId31"/>
    <p:sldId id="1743" r:id="rId32"/>
    <p:sldId id="1744" r:id="rId33"/>
    <p:sldId id="1715" r:id="rId34"/>
    <p:sldId id="497" r:id="rId3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398" autoAdjust="0"/>
    <p:restoredTop sz="94708"/>
  </p:normalViewPr>
  <p:slideViewPr>
    <p:cSldViewPr>
      <p:cViewPr varScale="1">
        <p:scale>
          <a:sx n="146" d="100"/>
          <a:sy n="146" d="100"/>
        </p:scale>
        <p:origin x="200" y="7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ustomXml" Target="../customXml/item2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ustomXml" Target="../customXml/item3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00B7E-7A17-47E8-A5AB-33071C0C8AAA}" type="datetimeFigureOut">
              <a:rPr lang="sv-SE" smtClean="0"/>
              <a:pPr/>
              <a:t>2026-04-29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64AB5-3208-46EB-A2CB-53BA67DEFF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099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2973A-6D25-938F-BA06-550D79DF9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66405C34-A8F2-1AF5-C25F-7E202712D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CF3B1AD-0B76-B461-C066-11C8A2A457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17B252E-1FBB-68A3-E9FE-7114F087B9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DA178-2004-4A91-AFA0-393ECB23FD0F}" type="slidenum">
              <a:rPr lang="sv-SE" smtClean="0"/>
              <a:pPr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0676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26DF5FE-7964-4A27-8DB3-EA50BC34F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889" b="19153"/>
          <a:stretch/>
        </p:blipFill>
        <p:spPr>
          <a:xfrm>
            <a:off x="2436000" y="954000"/>
            <a:ext cx="9756000" cy="5904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44000" y="2437200"/>
            <a:ext cx="8841600" cy="14256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700" b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44000" y="3859200"/>
            <a:ext cx="8841600" cy="11664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D9C7408-6CE5-4CDD-8019-635563FE0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5" b="22383"/>
          <a:stretch/>
        </p:blipFill>
        <p:spPr>
          <a:xfrm>
            <a:off x="3552000" y="486000"/>
            <a:ext cx="8640000" cy="6372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44000" y="2437200"/>
            <a:ext cx="8841600" cy="14256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700" b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44000" y="3859200"/>
            <a:ext cx="8841600" cy="11664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tre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44000" y="1446840"/>
            <a:ext cx="8841600" cy="14256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700" b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44000" y="2868840"/>
            <a:ext cx="8841600" cy="11664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DDF45BE6-B14D-4848-8249-CF4E2FD656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44613" y="4056412"/>
            <a:ext cx="8840787" cy="116681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B5FEAA3-48B6-4DC8-9EA5-0669ECF56B7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2026-04-29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8C333BE-82AD-4BE3-A093-0035716A2B6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EB90742-4D7F-45D3-9C84-4BF154D3F5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0548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7A1468F-6D41-43DF-B19F-78F43F20B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2026-04-29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CAA726A-E894-4FFA-A515-B6FEB67CC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3F60AD4-E648-4FB4-A712-138A0EC40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56000" y="2808000"/>
            <a:ext cx="4464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721600" y="2808000"/>
            <a:ext cx="4464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3076E473-AF6B-4CE6-86FF-9D917D420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2026-04-29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095B883D-A7C8-4B77-803D-F529880C4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15668923-D6C2-4D96-A860-EF48A3F0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348D32B-95CF-4930-8C9E-555F1E782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2026-04-29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6A65534-9B8E-48A9-9DB8-AAE877410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313D74F5-65D9-4338-8EDB-6ED3B7EB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6000" y="1944000"/>
            <a:ext cx="6254400" cy="7956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056000" y="2808000"/>
            <a:ext cx="6254400" cy="3214800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fem13,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7492800" y="1962000"/>
            <a:ext cx="4080000" cy="4060800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E3282892-31D1-42D5-9AEF-E3AC64F89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2026-04-29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3AAA1908-8791-4CD1-99F7-69D3135CD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9839255A-80EB-4CAA-A82A-A431D6B95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56000" y="1944000"/>
            <a:ext cx="9134400" cy="4075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225560D4-80E8-436D-A9D0-392C1E7C8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2026-04-29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8CABACCA-013C-497B-BEB8-A7ABF844B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59E130A-078E-4101-80A0-2720706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0E231969-D097-4C08-ACA7-D4CBCBA8E8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sz="1800" dirty="0">
                <a:effectLst/>
                <a:latin typeface="Calibri" panose="020F0502020204030204" pitchFamily="34" charset="0"/>
              </a:rPr>
              <a:t>Blank layoutsida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A144082-F317-46A1-8760-05AD0BFAD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2026-04-29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B471DA9-D66C-42CA-AD32-9C190726C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2D969EE-F83B-4A9A-86D6-399EF2D22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35A2782-56D7-4A0D-A4F2-D5F941B9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19" b="19186"/>
          <a:stretch/>
        </p:blipFill>
        <p:spPr>
          <a:xfrm>
            <a:off x="2431921" y="954000"/>
            <a:ext cx="9756000" cy="5903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44000" y="2437200"/>
            <a:ext cx="8841600" cy="14256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700" b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44000" y="3859200"/>
            <a:ext cx="8841600" cy="11664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4102256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tre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44000" y="1446840"/>
            <a:ext cx="8841600" cy="14256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700" b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44000" y="2868840"/>
            <a:ext cx="8841600" cy="11664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DDF45BE6-B14D-4848-8249-CF4E2FD656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44613" y="4056412"/>
            <a:ext cx="8840787" cy="116681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5824DE3-5377-4AE9-850D-1DEF5A2CEFA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2026-04-29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EDADC85-20E9-4A43-BA8B-029508A732B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4C409E1-F0DF-4FD4-8FDF-1F00DB230C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197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tre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44000" y="1446840"/>
            <a:ext cx="8841600" cy="14256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700" b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44000" y="2868840"/>
            <a:ext cx="8841600" cy="11664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DDF45BE6-B14D-4848-8249-CF4E2FD656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44613" y="4056412"/>
            <a:ext cx="8840787" cy="116681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B70FE0-2328-4D3F-9350-D917DC9AEB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2026-04-29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4E4B8CA-490E-43F0-8FD7-7A191A082F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A84099-6784-4A95-AC7C-0C4121461F7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1824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B300488-89D0-481B-94BC-6FA9E5329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2026-04-29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9590E40-1EF6-44C7-BD48-417A11A1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175D59F-6A4B-4015-B2B3-6836F6D69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50217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56000" y="2808000"/>
            <a:ext cx="4464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721600" y="2808000"/>
            <a:ext cx="4464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649327C1-DD11-40CE-A5D6-9A2D3C9AB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2026-04-29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8D4F417C-6CDD-41D7-9206-4B9458046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EE4BB453-A2F5-40CD-9476-26ED286AD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89275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1C3E233-475E-4101-84E7-3B1AB439B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2026-04-29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E4808CD-7303-4140-ABE2-0DFEC771F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BA3BFB1-E9E6-42A7-9D7A-5BE455DE6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6510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6000" y="1944000"/>
            <a:ext cx="6254400" cy="7956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056000" y="2808000"/>
            <a:ext cx="6254400" cy="3214800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fem13,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7492800" y="1962000"/>
            <a:ext cx="4080000" cy="4060800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1A2B0A75-B7C7-451D-98E2-693C3F771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2026-04-29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01528AF6-96A8-4E48-8373-FAE4587A4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D2E8E5CD-C5C4-4B51-8915-B6F7630DF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8715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56000" y="1944000"/>
            <a:ext cx="9134400" cy="4075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0BE1987-05F0-4DE5-BE02-DF1F6D61B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2026-04-29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9869A4F-845E-46F4-A4FD-F863DC13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33034F7-317A-41E7-A3B1-E58FB01F2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87732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2C158DC1-B6D5-4B76-A188-F0D93EBF62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sz="1800" dirty="0">
                <a:effectLst/>
                <a:latin typeface="Calibri" panose="020F0502020204030204" pitchFamily="34" charset="0"/>
              </a:rPr>
              <a:t>Blank layoutsida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D65018E-C443-45A2-A445-6A5047968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2026-04-29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3C9D787-D5DD-432A-9E58-F3C1AF418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5882C73-6605-485F-8FDA-52D2CC714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09582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04F260D-C3E5-4BDD-A02B-FE3957F58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" r="2746" b="22416"/>
          <a:stretch/>
        </p:blipFill>
        <p:spPr>
          <a:xfrm>
            <a:off x="3552000" y="476672"/>
            <a:ext cx="8640000" cy="6372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44000" y="2437200"/>
            <a:ext cx="8841600" cy="14256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700" b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44000" y="3859200"/>
            <a:ext cx="8841600" cy="11664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4102256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tre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44000" y="1446840"/>
            <a:ext cx="8841600" cy="14256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700" b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44000" y="2868840"/>
            <a:ext cx="8841600" cy="11664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DDF45BE6-B14D-4848-8249-CF4E2FD656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44613" y="4056412"/>
            <a:ext cx="8840787" cy="116681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B596E9B-691F-4761-B710-7A42A099C86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2026-04-29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4D204C2-4708-4136-866B-B9F9A7C80B8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6DEC31F-0072-43CF-ACCC-F57B9B301F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6077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84175C8-712D-489B-AEE1-45C959A59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2026-04-29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A1D1DC1-1C98-4822-A232-0B415501C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744D971-46F8-4CD8-B201-F6104B17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50217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56000" y="2808000"/>
            <a:ext cx="4464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721600" y="2808000"/>
            <a:ext cx="4464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C3F88D06-EC74-46E3-8F4B-CFBFA751E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2026-04-29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70B902A5-9E41-4B82-B0C3-5303393A6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65134ACF-0644-4F23-B6A3-A07B5D284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8927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2349CB3-432C-4989-80CE-9F6359761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2026-04-29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5DA136D-5F42-43B4-AA24-87ECD9EE8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C229FDD-9153-4803-AF44-9EF8386A5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81BBAE9-1284-40DB-BA22-6BCC7CB7C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2026-04-29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17C70A8-4988-4714-BC0C-76782774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DD3AFC2-2BAE-4926-B10D-83C0354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65103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6000" y="1944000"/>
            <a:ext cx="6254400" cy="7956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056000" y="2808000"/>
            <a:ext cx="6254400" cy="3214800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fem13,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7492800" y="1962000"/>
            <a:ext cx="4080000" cy="4060800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A8AAE31E-A8D0-4039-8727-5B2E42C08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2026-04-29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CB7F747E-DD33-4094-B88A-43EEE1AB3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7F9364E1-1847-4F4F-A3E9-73751F312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87156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56000" y="1944000"/>
            <a:ext cx="9134400" cy="4075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5FC9B3B1-5AA6-40D2-B15A-66D2E998A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2026-04-29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E5F7EDD0-3128-4382-9A12-C939CB0C4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FD91ED14-AE91-4522-9C4E-E52F5A2DE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87732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67A6402A-AD28-4E34-9BF0-55BE401B1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sz="1800" dirty="0">
                <a:effectLst/>
                <a:latin typeface="Calibri" panose="020F0502020204030204" pitchFamily="34" charset="0"/>
              </a:rPr>
              <a:t>Blank layoutsida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9BEBCD4-0C68-4EAE-A297-E181C47BD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2026-04-29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17ADD2C-B9F3-4DEF-8283-91466733E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B59E375-C227-441C-898E-EBFB30E14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095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56000" y="2808000"/>
            <a:ext cx="4464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721600" y="2808000"/>
            <a:ext cx="4464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7DF5702-5093-4626-823A-85D567C02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2026-04-29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FB4C478-5B9D-4A95-8830-9FE4911EC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0F6C212-606A-4909-9F66-C1FDB4195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8657F0-A26F-4C0B-9A1C-0A5797A62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2026-04-29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45C4E68-DC41-462A-B734-AB446DFBA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4ABD87F-7552-4557-BE85-52F1DCFF8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6000" y="1944000"/>
            <a:ext cx="6254400" cy="7956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056000" y="2808000"/>
            <a:ext cx="6254400" cy="321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7492800" y="1962000"/>
            <a:ext cx="4080000" cy="4060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520D706-D5D7-4A48-BD6A-74F8859D5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2026-04-29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112416B-2E3F-40EC-B4D8-6B0220C04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04BB6A3-933D-48FF-8AE4-B3A433882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56000" y="1944000"/>
            <a:ext cx="9134400" cy="4075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1A30A7B-674B-404F-B61F-1D2253CF3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2026-04-29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BDD0EA6-8843-4267-AEA5-899D057A8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02F7090-268A-454A-B9BE-EA274A85C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 hidden="1">
            <a:extLst>
              <a:ext uri="{FF2B5EF4-FFF2-40B4-BE49-F238E27FC236}">
                <a16:creationId xmlns:a16="http://schemas.microsoft.com/office/drawing/2014/main" id="{D99010A8-7AB7-4264-8875-9983EE381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sz="1800" dirty="0">
                <a:effectLst/>
                <a:latin typeface="Calibri" panose="020F0502020204030204" pitchFamily="34" charset="0"/>
              </a:rPr>
              <a:t>Blank layoutsida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479CDFA-07E5-4BBB-8C73-E05AF64C1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  <a:pPr/>
              <a:t>2026-04-29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DCED983-7857-4396-B0EB-6BC710F78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69FA472-F43A-4ACD-893F-74267987A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9">
            <a:extLst>
              <a:ext uri="{FF2B5EF4-FFF2-40B4-BE49-F238E27FC236}">
                <a16:creationId xmlns:a16="http://schemas.microsoft.com/office/drawing/2014/main" id="{25D4C81F-F9D8-A327-5CB7-B68506067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sidfot 21">
            <a:extLst>
              <a:ext uri="{FF2B5EF4-FFF2-40B4-BE49-F238E27FC236}">
                <a16:creationId xmlns:a16="http://schemas.microsoft.com/office/drawing/2014/main" id="{455A61D4-FE1C-C02C-6052-67561B42C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17">
            <a:extLst>
              <a:ext uri="{FF2B5EF4-FFF2-40B4-BE49-F238E27FC236}">
                <a16:creationId xmlns:a16="http://schemas.microsoft.com/office/drawing/2014/main" id="{26EAB69A-436A-ABB5-A926-61CF433F2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DCD13-A992-3241-BB73-F349A3ED2665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73618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sv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sv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4.svg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4.svg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55999" y="1944000"/>
            <a:ext cx="10572795" cy="79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55999" y="2808000"/>
            <a:ext cx="10572797" cy="32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Bild 7" descr="Logotyp Stockholm universitet.">
            <a:extLst>
              <a:ext uri="{FF2B5EF4-FFF2-40B4-BE49-F238E27FC236}">
                <a16:creationId xmlns:a16="http://schemas.microsoft.com/office/drawing/2014/main" id="{547FE173-1C65-47E8-9AE9-F795EFF87926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8032" y="288032"/>
            <a:ext cx="1911504" cy="576000"/>
          </a:xfrm>
          <a:prstGeom prst="rect">
            <a:avLst/>
          </a:prstGeom>
        </p:spPr>
      </p:pic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CA2B4412-ADC4-4617-B889-0B657A8CD4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1344" y="6381328"/>
            <a:ext cx="9360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fld id="{4915867C-A57F-8042-B494-1F7A021B0658}" type="datetime1">
              <a:rPr lang="sv-SE" smtClean="0"/>
              <a:pPr/>
              <a:t>2026-04-29</a:t>
            </a:fld>
            <a:endParaRPr lang="sv-SE" dirty="0"/>
          </a:p>
        </p:txBody>
      </p:sp>
      <p:sp>
        <p:nvSpPr>
          <p:cNvPr id="13" name="Platshållare för sidfot 4">
            <a:extLst>
              <a:ext uri="{FF2B5EF4-FFF2-40B4-BE49-F238E27FC236}">
                <a16:creationId xmlns:a16="http://schemas.microsoft.com/office/drawing/2014/main" id="{6DA63D45-1CB2-48A7-91F4-0DA71CE663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1464" y="6381328"/>
            <a:ext cx="9577064" cy="280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accent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14" name="Platshållare för bildnummer 5">
            <a:extLst>
              <a:ext uri="{FF2B5EF4-FFF2-40B4-BE49-F238E27FC236}">
                <a16:creationId xmlns:a16="http://schemas.microsoft.com/office/drawing/2014/main" id="{DE2B7AC9-67BD-4FB8-9C8D-F7B979FAA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2794" y="6381328"/>
            <a:ext cx="5760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3" r:id="rId2"/>
    <p:sldLayoutId id="2147483650" r:id="rId3"/>
    <p:sldLayoutId id="2147483652" r:id="rId4"/>
    <p:sldLayoutId id="2147483660" r:id="rId5"/>
    <p:sldLayoutId id="2147483653" r:id="rId6"/>
    <p:sldLayoutId id="2147483661" r:id="rId7"/>
    <p:sldLayoutId id="2147483655" r:id="rId8"/>
    <p:sldLayoutId id="2147483709" r:id="rId9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100" b="1" kern="1200">
          <a:solidFill>
            <a:schemeClr val="accent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accent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accent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accent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accent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56000" y="1944000"/>
            <a:ext cx="10572794" cy="79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55999" y="2808000"/>
            <a:ext cx="10572795" cy="32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Bild 7" descr="Logotyp Stockholm universitet.">
            <a:extLst>
              <a:ext uri="{FF2B5EF4-FFF2-40B4-BE49-F238E27FC236}">
                <a16:creationId xmlns:a16="http://schemas.microsoft.com/office/drawing/2014/main" id="{7F173911-AA88-4AD8-8B60-1EC3477B8E53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8032" y="288032"/>
            <a:ext cx="1911504" cy="576000"/>
          </a:xfrm>
          <a:prstGeom prst="rect">
            <a:avLst/>
          </a:prstGeom>
        </p:spPr>
      </p:pic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78510BBD-7D28-460D-B898-BD61BB56A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1344" y="6381328"/>
            <a:ext cx="9360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fld id="{4915867C-A57F-8042-B494-1F7A021B0658}" type="datetime1">
              <a:rPr lang="sv-SE" smtClean="0"/>
              <a:pPr/>
              <a:t>2026-04-29</a:t>
            </a:fld>
            <a:endParaRPr lang="sv-SE" dirty="0"/>
          </a:p>
        </p:txBody>
      </p:sp>
      <p:sp>
        <p:nvSpPr>
          <p:cNvPr id="13" name="Platshållare för sidfot 4">
            <a:extLst>
              <a:ext uri="{FF2B5EF4-FFF2-40B4-BE49-F238E27FC236}">
                <a16:creationId xmlns:a16="http://schemas.microsoft.com/office/drawing/2014/main" id="{7C302E49-997A-450B-BEF2-F146638D9C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1464" y="6381328"/>
            <a:ext cx="9577064" cy="280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accent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14" name="Platshållare för bildnummer 5">
            <a:extLst>
              <a:ext uri="{FF2B5EF4-FFF2-40B4-BE49-F238E27FC236}">
                <a16:creationId xmlns:a16="http://schemas.microsoft.com/office/drawing/2014/main" id="{7A94C2C8-B4D7-4D15-BF88-42394BDD7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2794" y="6381328"/>
            <a:ext cx="5760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05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100" b="1" kern="1200">
          <a:solidFill>
            <a:schemeClr val="accent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accent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accent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accent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accent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55999" y="1944000"/>
            <a:ext cx="10572794" cy="79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55999" y="2808000"/>
            <a:ext cx="10572795" cy="32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Bild 7" descr="Logotyp Stockholm universitet.">
            <a:extLst>
              <a:ext uri="{FF2B5EF4-FFF2-40B4-BE49-F238E27FC236}">
                <a16:creationId xmlns:a16="http://schemas.microsoft.com/office/drawing/2014/main" id="{258E30A4-DDA7-49FB-A780-BC56EA643700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8000" y="288000"/>
            <a:ext cx="1911599" cy="577562"/>
          </a:xfrm>
          <a:prstGeom prst="rect">
            <a:avLst/>
          </a:prstGeom>
        </p:spPr>
      </p:pic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DCACF138-C450-4D12-A344-6AB079D14E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1344" y="6381328"/>
            <a:ext cx="9360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fld id="{4915867C-A57F-8042-B494-1F7A021B0658}" type="datetime1">
              <a:rPr lang="sv-SE" smtClean="0"/>
              <a:pPr/>
              <a:t>2026-04-29</a:t>
            </a:fld>
            <a:endParaRPr lang="sv-SE" dirty="0"/>
          </a:p>
        </p:txBody>
      </p:sp>
      <p:sp>
        <p:nvSpPr>
          <p:cNvPr id="13" name="Platshållare för sidfot 4">
            <a:extLst>
              <a:ext uri="{FF2B5EF4-FFF2-40B4-BE49-F238E27FC236}">
                <a16:creationId xmlns:a16="http://schemas.microsoft.com/office/drawing/2014/main" id="{E3C211BD-92C3-4A5B-B3D4-F7C1181275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1464" y="6381328"/>
            <a:ext cx="9577064" cy="280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bg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14" name="Platshållare för bildnummer 5">
            <a:extLst>
              <a:ext uri="{FF2B5EF4-FFF2-40B4-BE49-F238E27FC236}">
                <a16:creationId xmlns:a16="http://schemas.microsoft.com/office/drawing/2014/main" id="{F0F0662D-CF89-4BAD-83D7-F23FB5817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2794" y="6381328"/>
            <a:ext cx="5760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681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06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100" b="1" kern="1200">
          <a:solidFill>
            <a:schemeClr val="bg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bg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55999" y="1944000"/>
            <a:ext cx="10572791" cy="79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55999" y="2808000"/>
            <a:ext cx="10572797" cy="32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Bild 7" descr="Logotyp Stockholm universitet.">
            <a:extLst>
              <a:ext uri="{FF2B5EF4-FFF2-40B4-BE49-F238E27FC236}">
                <a16:creationId xmlns:a16="http://schemas.microsoft.com/office/drawing/2014/main" id="{0AA7455C-DF2E-4590-BC63-F0C437AAC6BC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8000" y="288000"/>
            <a:ext cx="1911599" cy="577562"/>
          </a:xfrm>
          <a:prstGeom prst="rect">
            <a:avLst/>
          </a:prstGeom>
        </p:spPr>
      </p:pic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840C658D-0AC1-4593-BEB9-EC483D54BE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1344" y="6381328"/>
            <a:ext cx="9360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fld id="{4915867C-A57F-8042-B494-1F7A021B0658}" type="datetime1">
              <a:rPr lang="sv-SE" smtClean="0"/>
              <a:pPr/>
              <a:t>2026-04-29</a:t>
            </a:fld>
            <a:endParaRPr lang="sv-SE" dirty="0"/>
          </a:p>
        </p:txBody>
      </p:sp>
      <p:sp>
        <p:nvSpPr>
          <p:cNvPr id="13" name="Platshållare för sidfot 4">
            <a:extLst>
              <a:ext uri="{FF2B5EF4-FFF2-40B4-BE49-F238E27FC236}">
                <a16:creationId xmlns:a16="http://schemas.microsoft.com/office/drawing/2014/main" id="{841EFF60-601D-446E-8B60-0365CDA20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1464" y="6381328"/>
            <a:ext cx="9577064" cy="280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bg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14" name="Platshållare för bildnummer 5">
            <a:extLst>
              <a:ext uri="{FF2B5EF4-FFF2-40B4-BE49-F238E27FC236}">
                <a16:creationId xmlns:a16="http://schemas.microsoft.com/office/drawing/2014/main" id="{A1F1DEF6-237D-48C3-A39C-0FC2DC064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2794" y="6381328"/>
            <a:ext cx="5760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681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8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100" b="1" kern="1200">
          <a:solidFill>
            <a:schemeClr val="bg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bg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mentalisering.se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4F0AED-7D81-4BA8-9399-2446C0C0A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4000" y="2204864"/>
            <a:ext cx="8841600" cy="1425600"/>
          </a:xfrm>
        </p:spPr>
        <p:txBody>
          <a:bodyPr>
            <a:noAutofit/>
          </a:bodyPr>
          <a:lstStyle/>
          <a:p>
            <a:r>
              <a:rPr lang="sv-SE" sz="3600" b="1" dirty="0" err="1"/>
              <a:t>Mentaliseringsbaserat</a:t>
            </a:r>
            <a:r>
              <a:rPr lang="sv-SE" sz="3600" b="1" dirty="0"/>
              <a:t> bemötande i psykiatrisk heldygns- och akutvård</a:t>
            </a:r>
            <a:br>
              <a:rPr lang="sv-SE" sz="3600" b="1" dirty="0"/>
            </a:br>
            <a:r>
              <a:rPr lang="sv-SE" sz="3600" b="1" dirty="0"/>
              <a:t>- projekt om en personalutbildning</a:t>
            </a:r>
            <a:endParaRPr lang="en-GB" sz="3600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77D2509-E984-45CE-B2DA-D41C516D55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5112" y="3851737"/>
            <a:ext cx="8701328" cy="2601600"/>
          </a:xfrm>
        </p:spPr>
        <p:txBody>
          <a:bodyPr>
            <a:normAutofit/>
          </a:bodyPr>
          <a:lstStyle/>
          <a:p>
            <a:endParaRPr lang="en-GB" sz="2000" dirty="0"/>
          </a:p>
          <a:p>
            <a:r>
              <a:rPr lang="en-GB" sz="2000" b="1" dirty="0"/>
              <a:t>Björn Philips</a:t>
            </a:r>
            <a:r>
              <a:rPr lang="en-GB" sz="2000" dirty="0"/>
              <a:t>, professor, leg </a:t>
            </a:r>
            <a:r>
              <a:rPr lang="en-GB" sz="2000" dirty="0" err="1"/>
              <a:t>psykolog</a:t>
            </a:r>
            <a:r>
              <a:rPr lang="en-GB" sz="2000" dirty="0"/>
              <a:t>, leg </a:t>
            </a:r>
            <a:r>
              <a:rPr lang="en-GB" sz="2000" dirty="0" err="1"/>
              <a:t>psykoterapeut</a:t>
            </a:r>
            <a:r>
              <a:rPr lang="en-GB" sz="2000" dirty="0"/>
              <a:t>, </a:t>
            </a:r>
            <a:r>
              <a:rPr lang="en-GB" sz="2000" dirty="0" err="1"/>
              <a:t>Psykologiska</a:t>
            </a:r>
            <a:r>
              <a:rPr lang="en-GB" sz="2000" dirty="0"/>
              <a:t> </a:t>
            </a:r>
            <a:r>
              <a:rPr lang="en-GB" sz="2000" dirty="0" err="1"/>
              <a:t>institutionen</a:t>
            </a:r>
            <a:r>
              <a:rPr lang="en-GB" sz="2000" dirty="0"/>
              <a:t>, </a:t>
            </a:r>
            <a:r>
              <a:rPr lang="en-GB" sz="2000" dirty="0" err="1"/>
              <a:t>Stockholms</a:t>
            </a:r>
            <a:r>
              <a:rPr lang="en-GB" sz="2000" dirty="0"/>
              <a:t> </a:t>
            </a:r>
            <a:r>
              <a:rPr lang="en-GB" sz="2000" dirty="0" err="1"/>
              <a:t>universitet</a:t>
            </a:r>
            <a:br>
              <a:rPr lang="en-GB" sz="2000" dirty="0"/>
            </a:br>
            <a:r>
              <a:rPr lang="en-GB" sz="2000" dirty="0"/>
              <a:t>Svensk </a:t>
            </a:r>
            <a:r>
              <a:rPr lang="en-GB" sz="2000" dirty="0" err="1"/>
              <a:t>personlighetspsykiatrisk</a:t>
            </a:r>
            <a:r>
              <a:rPr lang="en-GB" sz="2000" dirty="0"/>
              <a:t> </a:t>
            </a:r>
            <a:r>
              <a:rPr lang="en-GB" sz="2000" dirty="0" err="1"/>
              <a:t>kongress</a:t>
            </a:r>
            <a:r>
              <a:rPr lang="en-GB" sz="2000" dirty="0"/>
              <a:t> 2026 </a:t>
            </a:r>
          </a:p>
          <a:p>
            <a:endParaRPr lang="en-GB" sz="26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F38DEC-1273-9819-A0B6-E0FE21CD6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Ineffektiv </a:t>
            </a:r>
            <a:r>
              <a:rPr lang="sv-SE" dirty="0" err="1"/>
              <a:t>mentalisering</a:t>
            </a:r>
            <a:r>
              <a:rPr lang="sv-SE" dirty="0"/>
              <a:t> i praktiken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F4F411-3268-8A54-BF71-A8FEEA67F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999" y="2808000"/>
            <a:ext cx="10572795" cy="3573328"/>
          </a:xfrm>
        </p:spPr>
        <p:txBody>
          <a:bodyPr>
            <a:normAutofit/>
          </a:bodyPr>
          <a:lstStyle/>
          <a:p>
            <a:r>
              <a:rPr lang="sv-SE" sz="2400" dirty="0"/>
              <a:t>Rigid säkerhet: ”Jag vet exakt varför hen gör så här”</a:t>
            </a:r>
          </a:p>
          <a:p>
            <a:r>
              <a:rPr lang="sv-SE" sz="2400" dirty="0"/>
              <a:t>Teleologiskt tänkande: Bara beteendet räknas</a:t>
            </a:r>
          </a:p>
          <a:p>
            <a:r>
              <a:rPr lang="sv-SE" sz="2400" dirty="0" err="1"/>
              <a:t>Låtsasmentalisering</a:t>
            </a:r>
            <a:r>
              <a:rPr lang="sv-SE" sz="2400" dirty="0"/>
              <a:t>: Ord utan känslomässig förankring</a:t>
            </a:r>
          </a:p>
          <a:p>
            <a:r>
              <a:rPr lang="sv-SE" sz="2400" dirty="0"/>
              <a:t>Reaktiv hållning: Färgad av emotionella reaktioner, t ex avståndstagande eller överidentifiering</a:t>
            </a:r>
          </a:p>
          <a:p>
            <a:r>
              <a:rPr lang="sv-SE" sz="2400" dirty="0"/>
              <a:t>Rationell-objektiv hållning: Behandlaren utgår endast från teoretisk kunskap och logiskt tänkande – distanserat och utan inlevelse i patientens upplevelser</a:t>
            </a:r>
          </a:p>
        </p:txBody>
      </p:sp>
    </p:spTree>
    <p:extLst>
      <p:ext uri="{BB962C8B-B14F-4D97-AF65-F5344CB8AC3E}">
        <p14:creationId xmlns:p14="http://schemas.microsoft.com/office/powerpoint/2010/main" val="188843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Bildobjekt 1" descr="empathie (1).png">
            <a:extLst>
              <a:ext uri="{FF2B5EF4-FFF2-40B4-BE49-F238E27FC236}">
                <a16:creationId xmlns:a16="http://schemas.microsoft.com/office/drawing/2014/main" id="{A7ACF0E1-5A74-9E7D-4E7A-566EA263A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188913"/>
            <a:ext cx="6769100" cy="583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1412DE-66CF-020D-C272-7906280BB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/>
              <a:t>Mentaliseringsbaserade</a:t>
            </a:r>
            <a:r>
              <a:rPr lang="sv-SE" dirty="0"/>
              <a:t> insatser för vårdpersonal: Forskningsläge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08A4C7C-5BD0-484D-9312-CB38A3B6F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PRISMA-översikt av 8 studier (</a:t>
            </a:r>
            <a:r>
              <a:rPr lang="sv-SE" sz="2400" dirty="0" err="1"/>
              <a:t>Free</a:t>
            </a:r>
            <a:r>
              <a:rPr lang="sv-SE" sz="2400" dirty="0"/>
              <a:t> et al, 2023):</a:t>
            </a:r>
            <a:br>
              <a:rPr lang="sv-SE" sz="2400" dirty="0"/>
            </a:br>
            <a:r>
              <a:rPr lang="sv-SE" sz="2400" dirty="0"/>
              <a:t>- Överlag positiva effekter</a:t>
            </a:r>
            <a:br>
              <a:rPr lang="sv-SE" sz="2400" dirty="0"/>
            </a:br>
            <a:r>
              <a:rPr lang="sv-SE" sz="2400" dirty="0"/>
              <a:t>- Effektstorlekar från små till stora</a:t>
            </a:r>
          </a:p>
          <a:p>
            <a:r>
              <a:rPr lang="sv-SE" sz="2400" dirty="0"/>
              <a:t>Studierna omfattar olika personalgrupper, olika vårdkontexter, både utbildning och handledning</a:t>
            </a:r>
          </a:p>
          <a:p>
            <a:r>
              <a:rPr lang="sv-SE" sz="2400" dirty="0" err="1"/>
              <a:t>Mentaliseringsbaserade</a:t>
            </a:r>
            <a:r>
              <a:rPr lang="sv-SE" sz="2400" dirty="0"/>
              <a:t> utbildningar framstår som en lovande väg för att stärka professionella färdigheter i emotionellt krävande arbete</a:t>
            </a:r>
          </a:p>
        </p:txBody>
      </p:sp>
    </p:spTree>
    <p:extLst>
      <p:ext uri="{BB962C8B-B14F-4D97-AF65-F5344CB8AC3E}">
        <p14:creationId xmlns:p14="http://schemas.microsoft.com/office/powerpoint/2010/main" val="1189579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B7854C-E7C3-E376-7C4D-4D5EE4615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Vilka effekter har visats mer konkret?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92E1FAC-2AD5-052A-105C-5CB787A71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999" y="2636912"/>
            <a:ext cx="10572795" cy="3861360"/>
          </a:xfrm>
        </p:spPr>
        <p:txBody>
          <a:bodyPr/>
          <a:lstStyle/>
          <a:p>
            <a:r>
              <a:rPr lang="sv-SE" dirty="0"/>
              <a:t>Randomiserade kontrollerade studier (RCT):</a:t>
            </a:r>
            <a:br>
              <a:rPr lang="sv-SE" dirty="0"/>
            </a:br>
            <a:r>
              <a:rPr lang="sv-SE" dirty="0"/>
              <a:t>Beroendevård: 20-veckors utbildning i </a:t>
            </a:r>
            <a:r>
              <a:rPr lang="sv-SE" dirty="0" err="1"/>
              <a:t>Mothering</a:t>
            </a:r>
            <a:r>
              <a:rPr lang="sv-SE" dirty="0"/>
              <a:t> from the Inside </a:t>
            </a:r>
            <a:r>
              <a:rPr lang="sv-SE" dirty="0" err="1"/>
              <a:t>Out</a:t>
            </a:r>
            <a:r>
              <a:rPr lang="sv-SE" dirty="0"/>
              <a:t> </a:t>
            </a:r>
            <a:r>
              <a:rPr lang="sv-SE" dirty="0">
                <a:sym typeface="Wingdings" pitchFamily="2" charset="2"/>
              </a:rPr>
              <a:t> signifikant förbättrad </a:t>
            </a:r>
            <a:r>
              <a:rPr lang="sv-SE" dirty="0" err="1">
                <a:sym typeface="Wingdings" pitchFamily="2" charset="2"/>
              </a:rPr>
              <a:t>mentaliseringsförmåga</a:t>
            </a:r>
            <a:r>
              <a:rPr lang="sv-SE" dirty="0">
                <a:sym typeface="Wingdings" pitchFamily="2" charset="2"/>
              </a:rPr>
              <a:t> jämfört med kontrollgrupp</a:t>
            </a:r>
            <a:br>
              <a:rPr lang="sv-SE" dirty="0">
                <a:sym typeface="Wingdings" pitchFamily="2" charset="2"/>
              </a:rPr>
            </a:br>
            <a:r>
              <a:rPr lang="sv-SE" dirty="0">
                <a:sym typeface="Wingdings" pitchFamily="2" charset="2"/>
              </a:rPr>
              <a:t>Psykologstudenter: specialiserad </a:t>
            </a:r>
            <a:r>
              <a:rPr lang="sv-SE" dirty="0" err="1">
                <a:sym typeface="Wingdings" pitchFamily="2" charset="2"/>
              </a:rPr>
              <a:t>mentaliseringsutbildning</a:t>
            </a:r>
            <a:r>
              <a:rPr lang="sv-SE" dirty="0">
                <a:sym typeface="Wingdings" pitchFamily="2" charset="2"/>
              </a:rPr>
              <a:t>  större ökning av </a:t>
            </a:r>
            <a:r>
              <a:rPr lang="sv-SE" dirty="0" err="1">
                <a:sym typeface="Wingdings" pitchFamily="2" charset="2"/>
              </a:rPr>
              <a:t>mentalisering</a:t>
            </a:r>
            <a:r>
              <a:rPr lang="sv-SE" dirty="0">
                <a:sym typeface="Wingdings" pitchFamily="2" charset="2"/>
              </a:rPr>
              <a:t> gentemot BPS-patienter än vid sedvanlig undervisning</a:t>
            </a:r>
          </a:p>
          <a:p>
            <a:r>
              <a:rPr lang="sv-SE" dirty="0">
                <a:sym typeface="Wingdings" pitchFamily="2" charset="2"/>
              </a:rPr>
              <a:t>Pre-post-studier av MBB (MBT </a:t>
            </a:r>
            <a:r>
              <a:rPr lang="sv-SE" dirty="0" err="1">
                <a:sym typeface="Wingdings" pitchFamily="2" charset="2"/>
              </a:rPr>
              <a:t>Skills</a:t>
            </a:r>
            <a:r>
              <a:rPr lang="sv-SE" dirty="0">
                <a:sym typeface="Wingdings" pitchFamily="2" charset="2"/>
              </a:rPr>
              <a:t> / </a:t>
            </a:r>
            <a:r>
              <a:rPr lang="sv-SE" dirty="0" err="1">
                <a:sym typeface="Wingdings" pitchFamily="2" charset="2"/>
              </a:rPr>
              <a:t>Mentalizing</a:t>
            </a:r>
            <a:r>
              <a:rPr lang="sv-SE" dirty="0">
                <a:sym typeface="Wingdings" pitchFamily="2" charset="2"/>
              </a:rPr>
              <a:t> </a:t>
            </a:r>
            <a:r>
              <a:rPr lang="sv-SE" dirty="0" err="1">
                <a:sym typeface="Wingdings" pitchFamily="2" charset="2"/>
              </a:rPr>
              <a:t>Skills</a:t>
            </a:r>
            <a:r>
              <a:rPr lang="sv-SE" dirty="0">
                <a:sym typeface="Wingdings" pitchFamily="2" charset="2"/>
              </a:rPr>
              <a:t>-MZS)</a:t>
            </a:r>
            <a:br>
              <a:rPr lang="sv-SE" dirty="0">
                <a:sym typeface="Wingdings" pitchFamily="2" charset="2"/>
              </a:rPr>
            </a:br>
            <a:r>
              <a:rPr lang="sv-SE" dirty="0">
                <a:sym typeface="Wingdings" pitchFamily="2" charset="2"/>
              </a:rPr>
              <a:t>- ST-läkare i psykiatri &amp; multiprofessionell psykiatrisk personal:</a:t>
            </a:r>
            <a:br>
              <a:rPr lang="sv-SE" dirty="0">
                <a:sym typeface="Wingdings" pitchFamily="2" charset="2"/>
              </a:rPr>
            </a:br>
            <a:r>
              <a:rPr lang="sv-SE" dirty="0">
                <a:sym typeface="Wingdings" pitchFamily="2" charset="2"/>
              </a:rPr>
              <a:t>förbättrade attityder, ökad kunskap</a:t>
            </a:r>
            <a:br>
              <a:rPr lang="sv-SE" dirty="0">
                <a:sym typeface="Wingdings" pitchFamily="2" charset="2"/>
              </a:rPr>
            </a:br>
            <a:r>
              <a:rPr lang="sv-SE" dirty="0">
                <a:sym typeface="Wingdings" pitchFamily="2" charset="2"/>
              </a:rPr>
              <a:t>- Barnhälsovård i hemmiljö:</a:t>
            </a:r>
            <a:br>
              <a:rPr lang="sv-SE" dirty="0">
                <a:sym typeface="Wingdings" pitchFamily="2" charset="2"/>
              </a:rPr>
            </a:br>
            <a:r>
              <a:rPr lang="sv-SE" dirty="0">
                <a:sym typeface="Wingdings" pitchFamily="2" charset="2"/>
              </a:rPr>
              <a:t>förbättrad arbetsallians, positiva sekundära utfall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5506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FF1A6D-935E-1CBC-6ADA-35BFBB2D1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Förstudie: Ledningsperspektiv på MBB i psykiatrin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77CCB6D-E63D-569D-002D-9CAC06F80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998" y="2564904"/>
            <a:ext cx="10609079" cy="3960440"/>
          </a:xfrm>
        </p:spPr>
        <p:txBody>
          <a:bodyPr>
            <a:normAutofit/>
          </a:bodyPr>
          <a:lstStyle/>
          <a:p>
            <a:r>
              <a:rPr lang="sv-SE" dirty="0"/>
              <a:t>Hultén &amp; </a:t>
            </a:r>
            <a:r>
              <a:rPr lang="sv-SE" dirty="0" err="1"/>
              <a:t>Yri</a:t>
            </a:r>
            <a:r>
              <a:rPr lang="sv-SE" dirty="0"/>
              <a:t> (2025)</a:t>
            </a:r>
          </a:p>
          <a:p>
            <a:r>
              <a:rPr lang="sv-SE" dirty="0"/>
              <a:t>Syfte: kartlägga intresse, förväntningar och organisatoriska förutsättningar för implementering av MBB i heldygns- och akutvård</a:t>
            </a:r>
          </a:p>
          <a:p>
            <a:r>
              <a:rPr lang="sv-SE" dirty="0"/>
              <a:t>Mixed </a:t>
            </a:r>
            <a:r>
              <a:rPr lang="sv-SE" dirty="0" err="1"/>
              <a:t>methods</a:t>
            </a:r>
            <a:r>
              <a:rPr lang="sv-SE" dirty="0"/>
              <a:t> – sekventiell design: Kvantitativ enkät </a:t>
            </a:r>
            <a:r>
              <a:rPr lang="sv-SE" dirty="0">
                <a:sym typeface="Wingdings" pitchFamily="2" charset="2"/>
              </a:rPr>
              <a:t> kvalitativa intervjuer</a:t>
            </a:r>
          </a:p>
          <a:p>
            <a:r>
              <a:rPr lang="sv-SE" dirty="0">
                <a:sym typeface="Wingdings" pitchFamily="2" charset="2"/>
              </a:rPr>
              <a:t>Målgrupp: Avdelningsföreståndare inom svensk psykiatrisk heldygns- och akutvård</a:t>
            </a:r>
          </a:p>
          <a:p>
            <a:r>
              <a:rPr lang="sv-SE" dirty="0">
                <a:sym typeface="Wingdings" pitchFamily="2" charset="2"/>
              </a:rPr>
              <a:t>Enkät: Utskick till till 189 chefer, N = 42</a:t>
            </a:r>
            <a:br>
              <a:rPr lang="sv-SE" dirty="0">
                <a:sym typeface="Wingdings" pitchFamily="2" charset="2"/>
              </a:rPr>
            </a:br>
            <a:r>
              <a:rPr lang="sv-SE" dirty="0">
                <a:sym typeface="Wingdings" pitchFamily="2" charset="2"/>
              </a:rPr>
              <a:t>Fokus: stress, hot/våld, tvång, utbildningsbehov och -intresse</a:t>
            </a:r>
          </a:p>
          <a:p>
            <a:r>
              <a:rPr lang="sv-SE" dirty="0">
                <a:sym typeface="Wingdings" pitchFamily="2" charset="2"/>
              </a:rPr>
              <a:t>Intervjuer: Semistrukturerade telefonintervjuer, n = 13, urval för variation (geografi, patienttyp…)</a:t>
            </a:r>
          </a:p>
          <a:p>
            <a:r>
              <a:rPr lang="sv-SE" dirty="0">
                <a:sym typeface="Wingdings" pitchFamily="2" charset="2"/>
              </a:rPr>
              <a:t>Analys: Deskriptiv statistik (enkät), tematisk analys (intervjuer)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5686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C60015-6B1C-AE23-B90F-51AEEA310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Resultat från enkäten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C1A8C29-7F08-5BD4-B97B-A276B26DF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1" y="2420888"/>
            <a:ext cx="10717373" cy="4104456"/>
          </a:xfrm>
        </p:spPr>
        <p:txBody>
          <a:bodyPr>
            <a:noAutofit/>
          </a:bodyPr>
          <a:lstStyle/>
          <a:p>
            <a:r>
              <a:rPr lang="sv-SE" sz="1600" dirty="0"/>
              <a:t>Måttliga nivåer av hot och våld, allvarsgrad av våld samt personalstress i patientmöten; sällsynt med onödiga tvångsåtgärder</a:t>
            </a:r>
          </a:p>
          <a:p>
            <a:r>
              <a:rPr lang="sv-SE" sz="1600" dirty="0"/>
              <a:t>Upplevda </a:t>
            </a:r>
            <a:r>
              <a:rPr lang="sv-SE" sz="1600" dirty="0" err="1"/>
              <a:t>stressorer</a:t>
            </a:r>
            <a:br>
              <a:rPr lang="sv-SE" sz="1600" dirty="0"/>
            </a:br>
            <a:r>
              <a:rPr lang="sv-SE" sz="1600" dirty="0"/>
              <a:t>- Emotionellt krävande patientmöten (50%)</a:t>
            </a:r>
            <a:br>
              <a:rPr lang="sv-SE" sz="1600" dirty="0"/>
            </a:br>
            <a:r>
              <a:rPr lang="sv-SE" sz="1600" dirty="0"/>
              <a:t>- Tidsbrist och hög arbetsbelastning (48%)</a:t>
            </a:r>
            <a:br>
              <a:rPr lang="sv-SE" sz="1600" dirty="0"/>
            </a:br>
            <a:r>
              <a:rPr lang="sv-SE" sz="1600" dirty="0"/>
              <a:t>- Hot och våld (36%)</a:t>
            </a:r>
          </a:p>
          <a:p>
            <a:r>
              <a:rPr lang="sv-SE" sz="1600" dirty="0"/>
              <a:t>Utbildningsbehov och –intresse</a:t>
            </a:r>
            <a:br>
              <a:rPr lang="sv-SE" sz="1600" dirty="0"/>
            </a:br>
            <a:r>
              <a:rPr lang="sv-SE" sz="1600" dirty="0"/>
              <a:t>Bättre samarbete med patienter: M = 3,4 (skala 1–5)</a:t>
            </a:r>
            <a:br>
              <a:rPr lang="sv-SE" sz="1600" dirty="0"/>
            </a:br>
            <a:r>
              <a:rPr lang="sv-SE" sz="1600" dirty="0"/>
              <a:t>Ökad förståelse för patienters tankar/känslor: M = 3,3 (skala 1–5)</a:t>
            </a:r>
            <a:br>
              <a:rPr lang="sv-SE" sz="1600" dirty="0"/>
            </a:br>
            <a:r>
              <a:rPr lang="sv-SE" sz="1600" dirty="0"/>
              <a:t>68% positiva till att införa </a:t>
            </a:r>
            <a:r>
              <a:rPr lang="sv-SE" sz="1600" dirty="0" err="1"/>
              <a:t>mentaliseringsbaserad</a:t>
            </a:r>
            <a:r>
              <a:rPr lang="sv-SE" sz="1600" dirty="0"/>
              <a:t> utbildning</a:t>
            </a:r>
            <a:br>
              <a:rPr lang="sv-SE" sz="1600" dirty="0"/>
            </a:br>
            <a:r>
              <a:rPr lang="sv-SE" sz="1600" dirty="0"/>
              <a:t>Störst förväntad effekt på förbättrat samarbete med patienter och minskad personalstress</a:t>
            </a:r>
          </a:p>
        </p:txBody>
      </p:sp>
    </p:spTree>
    <p:extLst>
      <p:ext uri="{BB962C8B-B14F-4D97-AF65-F5344CB8AC3E}">
        <p14:creationId xmlns:p14="http://schemas.microsoft.com/office/powerpoint/2010/main" val="2926389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F689CE-D4D8-9422-BA45-ABED340CA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Resultat från intervjuerna: Tema 1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9BA94C4-BD62-40A4-480A-EA73878F2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999" y="2808000"/>
            <a:ext cx="10572797" cy="3933368"/>
          </a:xfrm>
        </p:spPr>
        <p:txBody>
          <a:bodyPr>
            <a:normAutofit/>
          </a:bodyPr>
          <a:lstStyle/>
          <a:p>
            <a:r>
              <a:rPr lang="sv-SE" sz="2400" b="1" dirty="0"/>
              <a:t>Utbildningen skulle höja vårdkvaliteten</a:t>
            </a:r>
            <a:br>
              <a:rPr lang="sv-SE" sz="2400" dirty="0"/>
            </a:br>
            <a:r>
              <a:rPr lang="sv-SE" sz="2400" dirty="0"/>
              <a:t>- Bemötande är en central del av arbetet som alltid behöver utvecklas</a:t>
            </a:r>
            <a:br>
              <a:rPr lang="sv-SE" sz="2400" dirty="0"/>
            </a:br>
            <a:r>
              <a:rPr lang="sv-SE" sz="2400" dirty="0"/>
              <a:t>- Personalen skulle få ökad självförståelse, vilket skulle gynna dem i deras arbete</a:t>
            </a:r>
            <a:br>
              <a:rPr lang="sv-SE" sz="2400" dirty="0"/>
            </a:br>
            <a:r>
              <a:rPr lang="sv-SE" sz="2400" dirty="0"/>
              <a:t>- </a:t>
            </a:r>
            <a:r>
              <a:rPr lang="sv-SE" sz="2400" dirty="0" err="1"/>
              <a:t>Mentalisering</a:t>
            </a:r>
            <a:r>
              <a:rPr lang="sv-SE" sz="2400" dirty="0"/>
              <a:t> mellan kollegor: Förbättrade relationer och förståelse mellan kollegor; ökad samsyn och effektivare samarbete</a:t>
            </a:r>
            <a:br>
              <a:rPr lang="sv-SE" sz="2400" dirty="0"/>
            </a:br>
            <a:r>
              <a:rPr lang="sv-SE" sz="2400" dirty="0"/>
              <a:t>- Mer förståelse för patienten som individ</a:t>
            </a:r>
            <a:br>
              <a:rPr lang="sv-SE" sz="2400" dirty="0"/>
            </a:br>
            <a:r>
              <a:rPr lang="sv-SE" sz="2400" dirty="0"/>
              <a:t>- De-eskalera akuta situationer</a:t>
            </a:r>
          </a:p>
        </p:txBody>
      </p:sp>
    </p:spTree>
    <p:extLst>
      <p:ext uri="{BB962C8B-B14F-4D97-AF65-F5344CB8AC3E}">
        <p14:creationId xmlns:p14="http://schemas.microsoft.com/office/powerpoint/2010/main" val="840065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7DC36C-A643-6119-7853-B7F944B47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Resultat från intervjuerna: Tema 2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B6B9E7F-4A85-EEE6-1880-30D4CDAEB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b="1" dirty="0"/>
              <a:t>Utbildningen behöver anpassas till verksamheten</a:t>
            </a:r>
            <a:br>
              <a:rPr lang="sv-SE" sz="2400" dirty="0"/>
            </a:br>
            <a:r>
              <a:rPr lang="sv-SE" sz="2400" dirty="0"/>
              <a:t>- Stora variationer i kompetens inom personalgruppen</a:t>
            </a:r>
            <a:br>
              <a:rPr lang="sv-SE" sz="2400" dirty="0"/>
            </a:br>
            <a:r>
              <a:rPr lang="sv-SE" sz="2400" dirty="0"/>
              <a:t>- Utmaningar med resursbrist och tidsbrist (svårt att schemalägga)</a:t>
            </a:r>
            <a:br>
              <a:rPr lang="sv-SE" sz="2400" dirty="0"/>
            </a:br>
            <a:r>
              <a:rPr lang="sv-SE" sz="2400" dirty="0"/>
              <a:t>- Kritiska framgångsfaktorer: Aktivt ledningsstöd, tydligt syfte och praktisk relevans, integrering i vardagsarbetet, återkommande uppföljning/handledning</a:t>
            </a:r>
            <a:br>
              <a:rPr lang="sv-SE" sz="2400" dirty="0"/>
            </a:br>
            <a:r>
              <a:rPr lang="sv-SE" sz="2400" dirty="0"/>
              <a:t>- Ses kom komplement till befintliga modeller (</a:t>
            </a:r>
            <a:r>
              <a:rPr lang="sv-SE" sz="2400" dirty="0" err="1"/>
              <a:t>Safewards</a:t>
            </a:r>
            <a:r>
              <a:rPr lang="sv-SE" sz="2400" dirty="0"/>
              <a:t>, Bergenmodellen m </a:t>
            </a:r>
            <a:r>
              <a:rPr lang="sv-SE" sz="2400" dirty="0" err="1"/>
              <a:t>fl</a:t>
            </a:r>
            <a:r>
              <a:rPr lang="sv-SE" sz="2400" dirty="0"/>
              <a:t>)</a:t>
            </a:r>
            <a:br>
              <a:rPr lang="sv-SE" sz="2400" dirty="0"/>
            </a:br>
            <a:endParaRPr lang="sv-SE" sz="24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9680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13EFE1-A109-3A89-120C-95C4928D6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Utbildning i </a:t>
            </a:r>
            <a:r>
              <a:rPr lang="sv-SE" dirty="0" err="1"/>
              <a:t>mentaliseringsbaserat</a:t>
            </a:r>
            <a:r>
              <a:rPr lang="sv-SE" dirty="0"/>
              <a:t> bemötande (MBB)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397A7B-55DF-FF29-B649-ED2664913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Mentalizing</a:t>
            </a:r>
            <a:r>
              <a:rPr lang="sv-SE" dirty="0"/>
              <a:t> </a:t>
            </a:r>
            <a:r>
              <a:rPr lang="sv-SE" dirty="0" err="1"/>
              <a:t>Skills</a:t>
            </a:r>
            <a:r>
              <a:rPr lang="sv-SE" dirty="0"/>
              <a:t> (MZS) </a:t>
            </a:r>
            <a:r>
              <a:rPr lang="sv-SE" dirty="0" err="1"/>
              <a:t>training</a:t>
            </a:r>
            <a:r>
              <a:rPr lang="sv-SE" dirty="0"/>
              <a:t> (Bateman, </a:t>
            </a:r>
            <a:r>
              <a:rPr lang="sv-SE" dirty="0" err="1"/>
              <a:t>Cutting</a:t>
            </a:r>
            <a:r>
              <a:rPr lang="sv-SE" dirty="0"/>
              <a:t>, Patrick, Philips, Sharp, </a:t>
            </a:r>
            <a:r>
              <a:rPr lang="sv-SE" dirty="0" err="1"/>
              <a:t>Taubner</a:t>
            </a:r>
            <a:r>
              <a:rPr lang="sv-SE" dirty="0"/>
              <a:t> &amp; Williams, 2025)</a:t>
            </a:r>
          </a:p>
          <a:p>
            <a:r>
              <a:rPr lang="sv-SE" dirty="0"/>
              <a:t>Färdighetsinriktad utbildning, vilar på  de teoretiska principerna i </a:t>
            </a:r>
            <a:r>
              <a:rPr lang="sv-SE" dirty="0" err="1"/>
              <a:t>mentaliseringsbaserad</a:t>
            </a:r>
            <a:r>
              <a:rPr lang="sv-SE" dirty="0"/>
              <a:t> terapi (MBT)</a:t>
            </a:r>
          </a:p>
          <a:p>
            <a:r>
              <a:rPr lang="sv-SE" dirty="0"/>
              <a:t>Riktar sig till multiprofessionella personalteam i krävande relationsyrken – här psykiatrisk heldygns- och akutvård för vuxna, barn och ungdomar</a:t>
            </a:r>
          </a:p>
          <a:p>
            <a:r>
              <a:rPr lang="sv-SE" dirty="0"/>
              <a:t>Två komponenter: 1) två dagars utbildning på plats, 2) digital grupphandledning varannan vecka i sex månader</a:t>
            </a:r>
          </a:p>
        </p:txBody>
      </p:sp>
    </p:spTree>
    <p:extLst>
      <p:ext uri="{BB962C8B-B14F-4D97-AF65-F5344CB8AC3E}">
        <p14:creationId xmlns:p14="http://schemas.microsoft.com/office/powerpoint/2010/main" val="4045653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649560-4081-FA29-2282-7F0378028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Syfte med utbildningen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1666942-0BBB-0F8B-31CF-A9E6BD22B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Att stärka förmågan att förstå och reglera både egna och andras mentala tillstånd i kliniska situationer präglade av hög affekt, osäkerhet och relationspåfrestningar</a:t>
            </a:r>
          </a:p>
          <a:p>
            <a:r>
              <a:rPr lang="sv-SE" sz="2400" dirty="0"/>
              <a:t>Att genom </a:t>
            </a:r>
            <a:r>
              <a:rPr lang="sv-SE" sz="2400" dirty="0" err="1"/>
              <a:t>mentalisering</a:t>
            </a:r>
            <a:r>
              <a:rPr lang="sv-SE" sz="2400" dirty="0"/>
              <a:t> stärka samarbetet mellan personal och patienter</a:t>
            </a:r>
          </a:p>
          <a:p>
            <a:r>
              <a:rPr lang="sv-SE" sz="2400" dirty="0"/>
              <a:t>Att utveckla en mer reflekterande och stödjande atmosfär i teamet</a:t>
            </a:r>
          </a:p>
        </p:txBody>
      </p:sp>
    </p:spTree>
    <p:extLst>
      <p:ext uri="{BB962C8B-B14F-4D97-AF65-F5344CB8AC3E}">
        <p14:creationId xmlns:p14="http://schemas.microsoft.com/office/powerpoint/2010/main" val="910541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54AA5EC7-DD46-4271-766E-0ECBB62DF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Varför detta projekt?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8E42134-786C-3251-2DA2-94902B830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Psykiatrisk heldygns- och akutvård = hög affekt, hög stress</a:t>
            </a:r>
          </a:p>
          <a:p>
            <a:r>
              <a:rPr lang="sv-SE" dirty="0"/>
              <a:t>Återkommande utmaningar</a:t>
            </a:r>
            <a:br>
              <a:rPr lang="sv-SE" dirty="0"/>
            </a:br>
            <a:r>
              <a:rPr lang="sv-SE" dirty="0"/>
              <a:t>- hot och våld, tvångsnära situationer</a:t>
            </a:r>
            <a:br>
              <a:rPr lang="sv-SE" dirty="0"/>
            </a:br>
            <a:r>
              <a:rPr lang="sv-SE" dirty="0"/>
              <a:t>- patienter med svårt lidande och/eller förvirring</a:t>
            </a:r>
            <a:br>
              <a:rPr lang="sv-SE" dirty="0"/>
            </a:br>
            <a:r>
              <a:rPr lang="sv-SE" dirty="0"/>
              <a:t>- emotionell och etisk stress för personalen</a:t>
            </a:r>
            <a:br>
              <a:rPr lang="sv-SE" dirty="0"/>
            </a:br>
            <a:r>
              <a:rPr lang="sv-SE" dirty="0"/>
              <a:t>- slitningar inom teamet</a:t>
            </a:r>
          </a:p>
          <a:p>
            <a:r>
              <a:rPr lang="sv-SE" dirty="0"/>
              <a:t>Hur kan bemötandet hållas professionellt, empatisk och säkert – när det är som svårast?</a:t>
            </a:r>
          </a:p>
          <a:p>
            <a:r>
              <a:rPr lang="sv-SE" dirty="0"/>
              <a:t>Planeringsbidrag från Forte år 2025</a:t>
            </a:r>
          </a:p>
        </p:txBody>
      </p:sp>
    </p:spTree>
    <p:extLst>
      <p:ext uri="{BB962C8B-B14F-4D97-AF65-F5344CB8AC3E}">
        <p14:creationId xmlns:p14="http://schemas.microsoft.com/office/powerpoint/2010/main" val="1919573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59E2FC-4515-DCE9-1E59-1A98A6591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Utbildningens innehåll i moduler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C9E0C72-A137-8006-5ADD-ECC55986B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v-SE" sz="2400" dirty="0"/>
              <a:t>Vad är </a:t>
            </a:r>
            <a:r>
              <a:rPr lang="sv-SE" sz="2400" dirty="0" err="1"/>
              <a:t>mentalisering</a:t>
            </a:r>
            <a:r>
              <a:rPr lang="sv-SE" sz="24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 err="1"/>
              <a:t>Mentalisering</a:t>
            </a:r>
            <a:r>
              <a:rPr lang="sv-SE" sz="2400" dirty="0"/>
              <a:t>: utveckling och komplikationer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Att känna igen ineffektiv </a:t>
            </a:r>
            <a:r>
              <a:rPr lang="sv-SE" sz="2400" dirty="0" err="1"/>
              <a:t>mentalisering</a:t>
            </a:r>
            <a:endParaRPr lang="sv-SE" sz="2400" dirty="0"/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Att stärka </a:t>
            </a:r>
            <a:r>
              <a:rPr lang="sv-SE" sz="2400" dirty="0" err="1"/>
              <a:t>mentaliseringsförmågan</a:t>
            </a:r>
            <a:r>
              <a:rPr lang="sv-SE" sz="2400" dirty="0"/>
              <a:t> (empatisk validering)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Att underlätta </a:t>
            </a:r>
            <a:r>
              <a:rPr lang="sv-SE" sz="2400" dirty="0" err="1"/>
              <a:t>mentalisering</a:t>
            </a:r>
            <a:r>
              <a:rPr lang="sv-SE" sz="2400" dirty="0"/>
              <a:t> i samspelet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Att </a:t>
            </a:r>
            <a:r>
              <a:rPr lang="sv-SE" sz="2400" dirty="0" err="1"/>
              <a:t>mentalisera</a:t>
            </a:r>
            <a:r>
              <a:rPr lang="sv-SE" sz="2400" dirty="0"/>
              <a:t> tillsammans i teamet</a:t>
            </a:r>
          </a:p>
        </p:txBody>
      </p:sp>
    </p:spTree>
    <p:extLst>
      <p:ext uri="{BB962C8B-B14F-4D97-AF65-F5344CB8AC3E}">
        <p14:creationId xmlns:p14="http://schemas.microsoft.com/office/powerpoint/2010/main" val="2297593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F51EB5-5DC2-F174-7C19-A9F99576D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Pedagogisk ansats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29B2E83-E701-AFE7-EF56-1A91CB751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Erfarenhetsbaserad och interaktiv</a:t>
            </a:r>
          </a:p>
          <a:p>
            <a:r>
              <a:rPr lang="sv-SE" sz="2400" dirty="0"/>
              <a:t>Kortare föreläsningar</a:t>
            </a:r>
          </a:p>
          <a:p>
            <a:r>
              <a:rPr lang="sv-SE" sz="2400" dirty="0"/>
              <a:t>Videobaserade illustrationer, t ex med ambassadörer från </a:t>
            </a:r>
            <a:r>
              <a:rPr lang="sv-SE" sz="2400" dirty="0" err="1"/>
              <a:t>Hjärnkoll</a:t>
            </a:r>
            <a:endParaRPr lang="sv-SE" sz="2400" dirty="0"/>
          </a:p>
          <a:p>
            <a:r>
              <a:rPr lang="sv-SE" sz="2400" dirty="0"/>
              <a:t>Strukturerade rollspel</a:t>
            </a:r>
          </a:p>
          <a:p>
            <a:r>
              <a:rPr lang="sv-SE" sz="2400" dirty="0"/>
              <a:t>Gemensam reflektion och diskussion</a:t>
            </a:r>
          </a:p>
          <a:p>
            <a:r>
              <a:rPr lang="sv-SE" sz="2400" dirty="0"/>
              <a:t>Arbete med deltagarnas egna kliniska erfarenheter, s k ”</a:t>
            </a:r>
            <a:r>
              <a:rPr lang="sv-SE" sz="2400" dirty="0" err="1"/>
              <a:t>mindblowers</a:t>
            </a:r>
            <a:r>
              <a:rPr lang="sv-SE" sz="2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2066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DF6580-8617-4F1A-22B3-5764382F2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Mentaliserande</a:t>
            </a:r>
            <a:r>
              <a:rPr lang="sv-SE" dirty="0"/>
              <a:t> hållning i MBB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1C726FB-FA9F-6315-84E2-EBDB48658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Förhållningssätt präglat av ”icke-vetande”, nyfikenhet, empati och validering</a:t>
            </a:r>
          </a:p>
          <a:p>
            <a:r>
              <a:rPr lang="sv-SE" sz="2400" dirty="0"/>
              <a:t>Hålla fokus på mentala tillstånd snarare än beteenden</a:t>
            </a:r>
          </a:p>
          <a:p>
            <a:r>
              <a:rPr lang="sv-SE" sz="2400" dirty="0"/>
              <a:t>Använda språkliga och interpersonella mikrofärdigheter för att skapa trygghet, tillit och gemensam förståelse</a:t>
            </a:r>
          </a:p>
          <a:p>
            <a:r>
              <a:rPr lang="sv-SE" sz="2400" dirty="0" err="1"/>
              <a:t>Mentalisering</a:t>
            </a:r>
            <a:r>
              <a:rPr lang="sv-SE" sz="2400" dirty="0"/>
              <a:t> i teamet: ge verktyg för att hantera affekt, skilda perspektiv och konflikt inom arbetsgruppen</a:t>
            </a:r>
          </a:p>
          <a:p>
            <a:r>
              <a:rPr lang="sv-SE" sz="2400" dirty="0"/>
              <a:t>Bidra till ett mer hållbart och reflekterande arbetsklimat</a:t>
            </a:r>
          </a:p>
        </p:txBody>
      </p:sp>
    </p:spTree>
    <p:extLst>
      <p:ext uri="{BB962C8B-B14F-4D97-AF65-F5344CB8AC3E}">
        <p14:creationId xmlns:p14="http://schemas.microsoft.com/office/powerpoint/2010/main" val="1401077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168B4F-F448-8F04-4C8D-6CEE699BF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Mentaliserande</a:t>
            </a:r>
            <a:r>
              <a:rPr lang="sv-SE" dirty="0"/>
              <a:t> hållning hos MBB-lärarna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BF2C00-F2DE-8D56-11E9-75820BC3E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v-SE" sz="2400" dirty="0"/>
              <a:t>Lärarna är erfarna terapeuter, handledare och lärare i MBT</a:t>
            </a:r>
          </a:p>
          <a:p>
            <a:r>
              <a:rPr lang="sv-SE" sz="2400" dirty="0"/>
              <a:t>Viktigt att lärarna tillämpar </a:t>
            </a:r>
            <a:r>
              <a:rPr lang="sv-SE" sz="2400" dirty="0" err="1"/>
              <a:t>mentaliserande</a:t>
            </a:r>
            <a:r>
              <a:rPr lang="sv-SE" sz="2400" dirty="0"/>
              <a:t> hållning präglad av empati, validering och nyfikenhet</a:t>
            </a:r>
          </a:p>
          <a:p>
            <a:r>
              <a:rPr lang="sv-SE" sz="2400" dirty="0"/>
              <a:t>Stärker deltagarnas tillit till lärarnas kompetens och deras intention att förmedla kunskap som är relevant, hjälpsam och direkt tillämpbar i kliniska vardagen (stärker </a:t>
            </a:r>
            <a:r>
              <a:rPr lang="sv-SE" sz="2400" dirty="0" err="1"/>
              <a:t>epistemisk</a:t>
            </a:r>
            <a:r>
              <a:rPr lang="sv-SE" sz="2400" dirty="0"/>
              <a:t> tillit)</a:t>
            </a:r>
          </a:p>
          <a:p>
            <a:r>
              <a:rPr lang="sv-SE" sz="2400" dirty="0"/>
              <a:t>Vara modeller för </a:t>
            </a:r>
            <a:r>
              <a:rPr lang="sv-SE" sz="2400" dirty="0" err="1"/>
              <a:t>mentaliserande</a:t>
            </a:r>
            <a:r>
              <a:rPr lang="sv-SE" sz="2400" dirty="0"/>
              <a:t> hållning</a:t>
            </a:r>
          </a:p>
          <a:p>
            <a:r>
              <a:rPr lang="sv-SE" sz="2400" dirty="0"/>
              <a:t>Varje kurs har två lärare med olika könstillhörighet</a:t>
            </a:r>
          </a:p>
        </p:txBody>
      </p:sp>
    </p:spTree>
    <p:extLst>
      <p:ext uri="{BB962C8B-B14F-4D97-AF65-F5344CB8AC3E}">
        <p14:creationId xmlns:p14="http://schemas.microsoft.com/office/powerpoint/2010/main" val="2001482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525FB-82E1-D034-D2E6-B56CDED4B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3CEFB0-2F69-CD68-E759-79C93529D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r>
              <a:rPr lang="en-US" sz="3600" dirty="0" err="1"/>
              <a:t>Planerat</a:t>
            </a:r>
            <a:r>
              <a:rPr lang="en-US" sz="3600" dirty="0"/>
              <a:t> </a:t>
            </a:r>
            <a:r>
              <a:rPr lang="en-US" sz="3600" dirty="0" err="1"/>
              <a:t>projekt</a:t>
            </a:r>
            <a:r>
              <a:rPr lang="en-US" sz="3600" dirty="0"/>
              <a:t> 2027–2030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9E9B82C8-B2FA-9583-B105-343732EC7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464" y="2739600"/>
            <a:ext cx="9505056" cy="3497712"/>
          </a:xfrm>
        </p:spPr>
        <p:txBody>
          <a:bodyPr>
            <a:normAutofit/>
          </a:bodyPr>
          <a:lstStyle/>
          <a:p>
            <a:r>
              <a:rPr lang="sv-SE" sz="2200" dirty="0"/>
              <a:t>Projektgrupp: Björn Philips, Karin Lindqvist, Jakob </a:t>
            </a:r>
            <a:r>
              <a:rPr lang="sv-SE" sz="2200" dirty="0" err="1"/>
              <a:t>Mechler</a:t>
            </a:r>
            <a:r>
              <a:rPr lang="sv-SE" sz="2200" dirty="0"/>
              <a:t>, Camilla von </a:t>
            </a:r>
            <a:r>
              <a:rPr lang="sv-SE" sz="2200" dirty="0" err="1"/>
              <a:t>Below</a:t>
            </a:r>
            <a:r>
              <a:rPr lang="sv-SE" sz="2200" dirty="0"/>
              <a:t>, David Clinton, Eva </a:t>
            </a:r>
            <a:r>
              <a:rPr lang="sv-SE" sz="2200" dirty="0" err="1"/>
              <a:t>Henje</a:t>
            </a:r>
            <a:endParaRPr lang="sv-SE" sz="2200" dirty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r>
              <a:rPr lang="sv-SE" sz="2200" dirty="0">
                <a:cs typeface="Times New Roman" pitchFamily="18" charset="0"/>
              </a:rPr>
              <a:t>Utbildning för personalteam inom psykiatrisk heldygns- och akutvård (BUP &amp; VUP)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r>
              <a:rPr lang="sv-SE" sz="2200" dirty="0" err="1">
                <a:cs typeface="Times New Roman" pitchFamily="18" charset="0"/>
              </a:rPr>
              <a:t>Mentaliseringsbaserat</a:t>
            </a:r>
            <a:r>
              <a:rPr lang="sv-SE" sz="2200" dirty="0">
                <a:cs typeface="Times New Roman" pitchFamily="18" charset="0"/>
              </a:rPr>
              <a:t> bemötande – förstå sina egna och andras känslor och tankar. Behålla empati och god kommunikation i stressiga, känslomässigt laddade situationer.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r>
              <a:rPr lang="sv-SE" sz="2200" dirty="0">
                <a:cs typeface="Times New Roman" pitchFamily="18" charset="0"/>
              </a:rPr>
              <a:t>Kurs 2 dagar, därefter handledning varannan vecka.</a:t>
            </a:r>
          </a:p>
        </p:txBody>
      </p:sp>
    </p:spTree>
    <p:extLst>
      <p:ext uri="{BB962C8B-B14F-4D97-AF65-F5344CB8AC3E}">
        <p14:creationId xmlns:p14="http://schemas.microsoft.com/office/powerpoint/2010/main" val="3578709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C76F70-826A-7E21-AB9B-613CF1EF3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Huvudsakliga forskningsfrågor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4DFB76-6A83-4856-40A5-C11C331D3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v-SE" sz="2400" dirty="0"/>
              <a:t>Förbättrar MBB-utbildningen personalens arbetsallians med patienterna?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Leder utbildningen till minskad långvarig stress bland personalen samt förbättrat avdelningsklimat och starkare teamsammanhållning?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Minskar utbildningen förekomst av hot, våld och användning av tvångsåtgärder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Vilka processer underlättar respektive hindrar implementeringen av MBB i i psykiatrisk heldygns- och akutvård?</a:t>
            </a:r>
          </a:p>
        </p:txBody>
      </p:sp>
    </p:spTree>
    <p:extLst>
      <p:ext uri="{BB962C8B-B14F-4D97-AF65-F5344CB8AC3E}">
        <p14:creationId xmlns:p14="http://schemas.microsoft.com/office/powerpoint/2010/main" val="314812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26C754-759F-3E8D-E9A2-E265E6BC8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Studiedesign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BC51896-3724-D76E-37CE-49EFD2661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Klusterrandomiserad kontrollerad studie</a:t>
            </a:r>
          </a:p>
          <a:p>
            <a:r>
              <a:rPr lang="sv-SE" dirty="0"/>
              <a:t>Randomisering 1:1 till utbildning vs väntelista i sex månader</a:t>
            </a:r>
          </a:p>
          <a:p>
            <a:r>
              <a:rPr lang="sv-SE" dirty="0" err="1"/>
              <a:t>Inklusion</a:t>
            </a:r>
            <a:r>
              <a:rPr lang="sv-SE" dirty="0"/>
              <a:t> av 16 (8+8) vårdenheter, c:a 400 (200+200) deltagare</a:t>
            </a:r>
          </a:p>
          <a:p>
            <a:r>
              <a:rPr lang="sv-SE" dirty="0"/>
              <a:t>Kluster-RCT </a:t>
            </a:r>
            <a:r>
              <a:rPr lang="sv-SE" dirty="0" err="1"/>
              <a:t>pga</a:t>
            </a:r>
            <a:r>
              <a:rPr lang="sv-SE" dirty="0"/>
              <a:t> implementering påverkar hela personalgruppen (dvs risk för kontaminering vid individuell randomisering)</a:t>
            </a:r>
          </a:p>
          <a:p>
            <a:r>
              <a:rPr lang="sv-SE" dirty="0"/>
              <a:t>Poweranalys visar att N = 200 behövs. Risk för högt bortfall, därav valet N = 400 vid </a:t>
            </a:r>
            <a:r>
              <a:rPr lang="sv-SE" dirty="0" err="1"/>
              <a:t>inklusion</a:t>
            </a:r>
            <a:r>
              <a:rPr lang="sv-SE" dirty="0"/>
              <a:t>.</a:t>
            </a:r>
          </a:p>
          <a:p>
            <a:r>
              <a:rPr lang="sv-SE" dirty="0"/>
              <a:t>Mätningar: baslinje, 3 mån, 6 mån, 12 mån och 18 mån</a:t>
            </a:r>
          </a:p>
        </p:txBody>
      </p:sp>
    </p:spTree>
    <p:extLst>
      <p:ext uri="{BB962C8B-B14F-4D97-AF65-F5344CB8AC3E}">
        <p14:creationId xmlns:p14="http://schemas.microsoft.com/office/powerpoint/2010/main" val="2956086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024154-8A4D-4AAF-B9FB-4DA0137EF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Hypoteser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2B931A-75D6-EA7E-8730-1F0C25C77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Primär: Att arbetsalliansen mellan personal och patienter efter sex månader är högre i MBB-gruppen jämfört med kontrollgruppen</a:t>
            </a:r>
          </a:p>
          <a:p>
            <a:r>
              <a:rPr lang="sv-SE" dirty="0"/>
              <a:t>Sekundära: Att efter sex månader är avdelningsklimat, teamsammanhållning, attityder gentemot patienter med personlighetssyndrom, </a:t>
            </a:r>
            <a:r>
              <a:rPr lang="sv-SE" dirty="0" err="1"/>
              <a:t>mentaliseringsförmåga</a:t>
            </a:r>
            <a:r>
              <a:rPr lang="sv-SE" dirty="0"/>
              <a:t> samt kunskap om </a:t>
            </a:r>
            <a:r>
              <a:rPr lang="sv-SE" dirty="0" err="1"/>
              <a:t>mentaliseringsbaserade</a:t>
            </a:r>
            <a:r>
              <a:rPr lang="sv-SE" dirty="0"/>
              <a:t> tekniker högre i MBB-gruppen än i kontrollgruppen. Dessutom att förekomsten av långvarig stress, hot, våld, arbetsskador samt användning av tvångsåtgärder är lägre i MBB-gruppen än i kontrollgruppen.</a:t>
            </a:r>
          </a:p>
        </p:txBody>
      </p:sp>
    </p:spTree>
    <p:extLst>
      <p:ext uri="{BB962C8B-B14F-4D97-AF65-F5344CB8AC3E}">
        <p14:creationId xmlns:p14="http://schemas.microsoft.com/office/powerpoint/2010/main" val="2682093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8485E9-F04B-71C1-742D-AACB9A141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Utfall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7A6100-9EF8-BE7A-87C1-1FCDE565D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/>
              <a:t>Primärt utfall: Arbetsallians till patienter</a:t>
            </a:r>
          </a:p>
          <a:p>
            <a:r>
              <a:rPr lang="sv-SE" sz="2400" dirty="0"/>
              <a:t>Övriga utfall: Avdelningsklimat, teamsammanhållning, långvarig stress, </a:t>
            </a:r>
            <a:r>
              <a:rPr lang="sv-SE" sz="2400" dirty="0" err="1"/>
              <a:t>mentaliseringsförmåga</a:t>
            </a:r>
            <a:r>
              <a:rPr lang="sv-SE" sz="2400" dirty="0"/>
              <a:t>, kunskap om </a:t>
            </a:r>
            <a:r>
              <a:rPr lang="sv-SE" sz="2400" dirty="0" err="1"/>
              <a:t>mentaliseringsbaserade</a:t>
            </a:r>
            <a:r>
              <a:rPr lang="sv-SE" sz="2400" dirty="0"/>
              <a:t> tekniker, attityd till patienter</a:t>
            </a:r>
          </a:p>
          <a:p>
            <a:r>
              <a:rPr lang="sv-SE" sz="2400" dirty="0"/>
              <a:t>Vårddata som utfall: incidentrapporter, tvångsinläggningar, bältesläggningar, tvångsinjektioner</a:t>
            </a:r>
          </a:p>
          <a:p>
            <a:r>
              <a:rPr lang="sv-SE" sz="2400" dirty="0"/>
              <a:t>Kvalitativa data: Intervjustudie med 20 personal och 20 långvariga patienter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7759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7764CE-303A-4147-9B4E-C4601C083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Implementeringsvetenskapligt ramverk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FBF9874-7BD8-3A7F-05E2-CCB6124A5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5" y="2636912"/>
            <a:ext cx="10717370" cy="4104456"/>
          </a:xfrm>
        </p:spPr>
        <p:txBody>
          <a:bodyPr>
            <a:normAutofit fontScale="92500"/>
          </a:bodyPr>
          <a:lstStyle/>
          <a:p>
            <a:r>
              <a:rPr lang="sv-SE" dirty="0"/>
              <a:t>Behov att systematiskt analysera hur MBB-utbildningen tas emot, tillämpas och vidmakthålls vid de psykiatriska verksamheterna.</a:t>
            </a:r>
          </a:p>
          <a:p>
            <a:r>
              <a:rPr lang="sv-SE" dirty="0"/>
              <a:t>Analysera förutsättningar med </a:t>
            </a:r>
            <a:r>
              <a:rPr lang="sv-SE" dirty="0" err="1"/>
              <a:t>Consolidated</a:t>
            </a:r>
            <a:r>
              <a:rPr lang="sv-SE" dirty="0"/>
              <a:t> </a:t>
            </a:r>
            <a:r>
              <a:rPr lang="sv-SE" dirty="0" err="1"/>
              <a:t>Framework</a:t>
            </a:r>
            <a:r>
              <a:rPr lang="sv-SE" dirty="0"/>
              <a:t> for Implementation Research (CFIR):</a:t>
            </a:r>
            <a:br>
              <a:rPr lang="sv-SE" dirty="0"/>
            </a:br>
            <a:r>
              <a:rPr lang="sv-SE" dirty="0"/>
              <a:t>- interventionens upplevda relevans och komplexitet; organisatoriska strukturer och resurser; personalens förkunskaper, attityder och motivation, ledningsstöd; kollegial kultur; externa styrsignaler</a:t>
            </a:r>
          </a:p>
          <a:p>
            <a:r>
              <a:rPr lang="sv-SE" dirty="0"/>
              <a:t>Vägleda implementeringsprocessen med </a:t>
            </a:r>
            <a:r>
              <a:rPr lang="sv-SE" dirty="0" err="1"/>
              <a:t>Integrated</a:t>
            </a:r>
            <a:r>
              <a:rPr lang="sv-SE" dirty="0"/>
              <a:t> </a:t>
            </a:r>
            <a:r>
              <a:rPr lang="sv-SE" dirty="0" err="1"/>
              <a:t>Promoting</a:t>
            </a:r>
            <a:r>
              <a:rPr lang="sv-SE" dirty="0"/>
              <a:t> Action on Research Implementation in Health Services (i-PARIHS):</a:t>
            </a:r>
            <a:br>
              <a:rPr lang="sv-SE" dirty="0"/>
            </a:br>
            <a:r>
              <a:rPr lang="sv-SE" dirty="0"/>
              <a:t>- samspelet mellan evidens, kontext och </a:t>
            </a:r>
            <a:r>
              <a:rPr lang="sv-SE" dirty="0" err="1"/>
              <a:t>facilitering</a:t>
            </a:r>
            <a:endParaRPr lang="sv-SE" dirty="0"/>
          </a:p>
          <a:p>
            <a:r>
              <a:rPr lang="sv-SE" dirty="0"/>
              <a:t>Implementeringsdata: närvaroregistrering, skattningar av acceptens, relevans och användbarhet, intervjuer med personal och patienter, dokumentation av organisatoriska förutsättningar</a:t>
            </a:r>
          </a:p>
        </p:txBody>
      </p:sp>
    </p:spTree>
    <p:extLst>
      <p:ext uri="{BB962C8B-B14F-4D97-AF65-F5344CB8AC3E}">
        <p14:creationId xmlns:p14="http://schemas.microsoft.com/office/powerpoint/2010/main" val="2607911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FA2E71-9180-8C85-F2AE-F0F661B44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Nationella kunskapsluckor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15A8E5B-9D7E-0611-1CCC-01B5FDF3C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SBU (2023): prioriterad fråga om utbildningsinsatser till personal för förbättrad vård vid allvarliga psykiska tillstånd</a:t>
            </a:r>
          </a:p>
          <a:p>
            <a:r>
              <a:rPr lang="sv-SE" dirty="0"/>
              <a:t>Nationell strategi för psykisk hälsa (2025)</a:t>
            </a:r>
            <a:br>
              <a:rPr lang="sv-SE" dirty="0"/>
            </a:br>
            <a:r>
              <a:rPr lang="sv-SE" dirty="0"/>
              <a:t>- trygg och meningsfull heldygnsvård</a:t>
            </a:r>
            <a:br>
              <a:rPr lang="sv-SE" dirty="0"/>
            </a:br>
            <a:r>
              <a:rPr lang="sv-SE" dirty="0"/>
              <a:t>- tvångsvård som främjar återhämtning</a:t>
            </a:r>
          </a:p>
          <a:p>
            <a:r>
              <a:rPr lang="sv-SE" dirty="0"/>
              <a:t>Mycket görs – men evidensläget är begränsat för dessa utbildningsinsatser</a:t>
            </a:r>
          </a:p>
        </p:txBody>
      </p:sp>
    </p:spTree>
    <p:extLst>
      <p:ext uri="{BB962C8B-B14F-4D97-AF65-F5344CB8AC3E}">
        <p14:creationId xmlns:p14="http://schemas.microsoft.com/office/powerpoint/2010/main" val="18137861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7D165E-33E8-EDB2-0907-450A0511B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Samverkan som mål och medel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96B4B67-BC1A-236E-742E-571DB5FB6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Samverkan med NSPH/</a:t>
            </a:r>
            <a:r>
              <a:rPr lang="sv-SE" sz="2400" dirty="0" err="1"/>
              <a:t>Hjärnkoll</a:t>
            </a:r>
            <a:r>
              <a:rPr lang="sv-SE" sz="2400" dirty="0"/>
              <a:t> Stockholm, Frisk &amp; Fri, Akademikerförbundet SSR, BUP Skåne, Svenskt Forum för </a:t>
            </a:r>
            <a:r>
              <a:rPr lang="sv-SE" sz="2400" dirty="0" err="1"/>
              <a:t>Mentalisering</a:t>
            </a:r>
            <a:endParaRPr lang="sv-SE" sz="2400" dirty="0"/>
          </a:p>
          <a:p>
            <a:r>
              <a:rPr lang="sv-SE" sz="2400" dirty="0"/>
              <a:t>Mål: Genom att stärka personalens förmåga att </a:t>
            </a:r>
            <a:r>
              <a:rPr lang="sv-SE" sz="2400" dirty="0" err="1"/>
              <a:t>mentalisera</a:t>
            </a:r>
            <a:r>
              <a:rPr lang="sv-SE" sz="2400" dirty="0"/>
              <a:t> i känslomässigt krävande situationer, förbättra deras samarbete med patienter</a:t>
            </a:r>
          </a:p>
          <a:p>
            <a:r>
              <a:rPr lang="sv-SE" sz="2400" dirty="0"/>
              <a:t>Bidra till mer personcentrerad och återhämtningsinriktad vård</a:t>
            </a:r>
          </a:p>
        </p:txBody>
      </p:sp>
    </p:spTree>
    <p:extLst>
      <p:ext uri="{BB962C8B-B14F-4D97-AF65-F5344CB8AC3E}">
        <p14:creationId xmlns:p14="http://schemas.microsoft.com/office/powerpoint/2010/main" val="2497139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Platshållare för innehåll 1">
            <a:extLst>
              <a:ext uri="{FF2B5EF4-FFF2-40B4-BE49-F238E27FC236}">
                <a16:creationId xmlns:a16="http://schemas.microsoft.com/office/drawing/2014/main" id="{636A9D88-4BC4-584A-B460-FB4565F8F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altLang="sv-SE" dirty="0">
                <a:ea typeface="ＭＳ Ｐゴシック" panose="020B0600070205080204" pitchFamily="34" charset="-128"/>
              </a:rPr>
              <a:t>Ideell förening med syfte att sprida kunskap om </a:t>
            </a:r>
            <a:r>
              <a:rPr lang="sv-SE" altLang="sv-SE" dirty="0" err="1">
                <a:ea typeface="ＭＳ Ｐゴシック" panose="020B0600070205080204" pitchFamily="34" charset="-128"/>
              </a:rPr>
              <a:t>mentalisering</a:t>
            </a:r>
            <a:r>
              <a:rPr lang="sv-SE" altLang="sv-SE" dirty="0">
                <a:ea typeface="ＭＳ Ｐゴシック" panose="020B0600070205080204" pitchFamily="34" charset="-128"/>
              </a:rPr>
              <a:t>, t ex genom föreläsningar och konferenser</a:t>
            </a:r>
          </a:p>
          <a:p>
            <a:r>
              <a:rPr lang="sv-SE" altLang="sv-SE" dirty="0">
                <a:ea typeface="ＭＳ Ｐゴシック" panose="020B0600070205080204" pitchFamily="34" charset="-128"/>
                <a:hlinkClick r:id="rId2"/>
              </a:rPr>
              <a:t>www.mentalisering.se</a:t>
            </a:r>
            <a:endParaRPr lang="sv-SE" altLang="sv-SE" dirty="0">
              <a:ea typeface="ＭＳ Ｐゴシック" panose="020B0600070205080204" pitchFamily="34" charset="-128"/>
            </a:endParaRPr>
          </a:p>
          <a:p>
            <a:r>
              <a:rPr lang="sv-SE" altLang="sv-SE" dirty="0">
                <a:ea typeface="ＭＳ Ｐゴシック" panose="020B0600070205080204" pitchFamily="34" charset="-128"/>
              </a:rPr>
              <a:t>Facebookgrupp: Svenskt Forum för </a:t>
            </a:r>
            <a:r>
              <a:rPr lang="sv-SE" altLang="sv-SE" dirty="0" err="1">
                <a:ea typeface="ＭＳ Ｐゴシック" panose="020B0600070205080204" pitchFamily="34" charset="-128"/>
              </a:rPr>
              <a:t>Mentalisering</a:t>
            </a:r>
            <a:endParaRPr lang="sv-SE" altLang="sv-SE" dirty="0">
              <a:ea typeface="ＭＳ Ｐゴシック" panose="020B0600070205080204" pitchFamily="34" charset="-128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1528BBC-7197-514D-A149-7670CCFC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997" y="1628800"/>
            <a:ext cx="10572797" cy="1110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v-SE" dirty="0"/>
              <a:t>Tack för uppmärksamheten! </a:t>
            </a:r>
            <a:br>
              <a:rPr lang="sv-SE" dirty="0"/>
            </a:br>
            <a:r>
              <a:rPr lang="sv-SE" dirty="0"/>
              <a:t>Intresserad av </a:t>
            </a:r>
            <a:r>
              <a:rPr lang="sv-SE" dirty="0" err="1"/>
              <a:t>mentalisering</a:t>
            </a:r>
            <a:r>
              <a:rPr lang="sv-SE" dirty="0"/>
              <a:t>?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69AA751-F520-72D1-3D71-2FBFF5FC2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581128"/>
            <a:ext cx="7772400" cy="17223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0E9DEC-66D0-4E63-625E-F7A9C2CCA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Bemötande som klinisk kärnkompetens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17786A2-C77F-B60A-9C07-555762AB5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999" y="2808000"/>
            <a:ext cx="10572795" cy="3573328"/>
          </a:xfrm>
        </p:spPr>
        <p:txBody>
          <a:bodyPr/>
          <a:lstStyle/>
          <a:p>
            <a:r>
              <a:rPr lang="sv-SE" dirty="0"/>
              <a:t>I slutenvård sker behandlingen ofta i:</a:t>
            </a:r>
            <a:br>
              <a:rPr lang="sv-SE" dirty="0"/>
            </a:br>
            <a:r>
              <a:rPr lang="sv-SE" dirty="0"/>
              <a:t>- mikrosituationer</a:t>
            </a:r>
            <a:br>
              <a:rPr lang="sv-SE" dirty="0"/>
            </a:br>
            <a:r>
              <a:rPr lang="sv-SE" dirty="0"/>
              <a:t>- vardagliga möten</a:t>
            </a:r>
            <a:br>
              <a:rPr lang="sv-SE" dirty="0"/>
            </a:br>
            <a:r>
              <a:rPr lang="sv-SE" dirty="0"/>
              <a:t>- konflikter, gränssättning, affekt</a:t>
            </a:r>
          </a:p>
          <a:p>
            <a:r>
              <a:rPr lang="sv-SE" dirty="0"/>
              <a:t>Bemötande påverkar:</a:t>
            </a:r>
            <a:br>
              <a:rPr lang="sv-SE" dirty="0"/>
            </a:br>
            <a:r>
              <a:rPr lang="sv-SE" dirty="0"/>
              <a:t>- arbetsallians</a:t>
            </a:r>
            <a:br>
              <a:rPr lang="sv-SE" dirty="0"/>
            </a:br>
            <a:r>
              <a:rPr lang="sv-SE" dirty="0"/>
              <a:t>- eskalering/de-eskalering</a:t>
            </a:r>
            <a:br>
              <a:rPr lang="sv-SE" dirty="0"/>
            </a:br>
            <a:r>
              <a:rPr lang="sv-SE" dirty="0"/>
              <a:t>- patientens upplevelse av vården</a:t>
            </a:r>
            <a:br>
              <a:rPr lang="sv-SE" dirty="0"/>
            </a:br>
            <a:r>
              <a:rPr lang="sv-SE" dirty="0"/>
              <a:t>- teamets och avdelningens sociala klimat</a:t>
            </a:r>
          </a:p>
        </p:txBody>
      </p:sp>
    </p:spTree>
    <p:extLst>
      <p:ext uri="{BB962C8B-B14F-4D97-AF65-F5344CB8AC3E}">
        <p14:creationId xmlns:p14="http://schemas.microsoft.com/office/powerpoint/2010/main" val="3774740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7DC166-1F84-BFF8-80A1-8A7F8A475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Från vad personalen gör </a:t>
            </a:r>
            <a:r>
              <a:rPr lang="sv-SE" dirty="0">
                <a:sym typeface="Wingdings" pitchFamily="2" charset="2"/>
              </a:rPr>
              <a:t> hur personalen tänker i stunden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86F96C3-D12A-9436-DBC7-5BC4ACEF3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Traditionella utbildningar:</a:t>
            </a:r>
            <a:br>
              <a:rPr lang="sv-SE" sz="2400" dirty="0"/>
            </a:br>
            <a:r>
              <a:rPr lang="sv-SE" sz="2400" dirty="0"/>
              <a:t>- fokus på rutiner, riktlinjer, säkerhet</a:t>
            </a:r>
          </a:p>
          <a:p>
            <a:r>
              <a:rPr lang="sv-SE" sz="2400" dirty="0" err="1"/>
              <a:t>Mentaliseringsbaserat</a:t>
            </a:r>
            <a:r>
              <a:rPr lang="sv-SE" sz="2400" dirty="0"/>
              <a:t> bemötande (MBB):</a:t>
            </a:r>
            <a:br>
              <a:rPr lang="sv-SE" sz="2400" dirty="0"/>
            </a:br>
            <a:r>
              <a:rPr lang="sv-SE" sz="2400" dirty="0"/>
              <a:t>- fokus på det mentala arbetet i situationen</a:t>
            </a:r>
            <a:br>
              <a:rPr lang="sv-SE" sz="2400" dirty="0"/>
            </a:br>
            <a:r>
              <a:rPr lang="sv-SE" sz="2400" dirty="0"/>
              <a:t>- vad händer med min och patientens förståelse när affekten stiger?</a:t>
            </a:r>
          </a:p>
        </p:txBody>
      </p:sp>
    </p:spTree>
    <p:extLst>
      <p:ext uri="{BB962C8B-B14F-4D97-AF65-F5344CB8AC3E}">
        <p14:creationId xmlns:p14="http://schemas.microsoft.com/office/powerpoint/2010/main" val="1096101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111D55-A225-0699-F62B-A311EA048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Mentalisering</a:t>
            </a:r>
            <a:r>
              <a:rPr lang="sv-SE" dirty="0"/>
              <a:t> – i korthet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8667B7-2C95-2564-B2AA-365AE1EA1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Att förstå beteenden utifrån mentala processer som tankar, känslor och intentioner</a:t>
            </a:r>
          </a:p>
          <a:p>
            <a:r>
              <a:rPr lang="sv-SE" sz="2400" dirty="0"/>
              <a:t>Hos sig själv och andra</a:t>
            </a:r>
          </a:p>
          <a:p>
            <a:r>
              <a:rPr lang="sv-SE" sz="2400" dirty="0" err="1"/>
              <a:t>Mentalisering</a:t>
            </a:r>
            <a:r>
              <a:rPr lang="sv-SE" sz="2400" dirty="0"/>
              <a:t> är en förutsättning för:</a:t>
            </a:r>
            <a:br>
              <a:rPr lang="sv-SE" sz="2400" dirty="0"/>
            </a:br>
            <a:r>
              <a:rPr lang="sv-SE" sz="2400" dirty="0"/>
              <a:t>- affektreglering</a:t>
            </a:r>
            <a:br>
              <a:rPr lang="sv-SE" sz="2400" dirty="0"/>
            </a:br>
            <a:r>
              <a:rPr lang="sv-SE" sz="2400" dirty="0"/>
              <a:t>- nyfikenhet</a:t>
            </a:r>
            <a:br>
              <a:rPr lang="sv-SE" sz="2400" dirty="0"/>
            </a:br>
            <a:r>
              <a:rPr lang="sv-SE" sz="2400" dirty="0"/>
              <a:t>- flexibilitet</a:t>
            </a:r>
          </a:p>
        </p:txBody>
      </p:sp>
    </p:spTree>
    <p:extLst>
      <p:ext uri="{BB962C8B-B14F-4D97-AF65-F5344CB8AC3E}">
        <p14:creationId xmlns:p14="http://schemas.microsoft.com/office/powerpoint/2010/main" val="747288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8C27CC-7A8D-3BF0-9F53-B82F91FD6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Mentalisering</a:t>
            </a:r>
            <a:r>
              <a:rPr lang="sv-SE" dirty="0"/>
              <a:t> – </a:t>
            </a:r>
            <a:r>
              <a:rPr lang="sv-SE" dirty="0" err="1"/>
              <a:t>state</a:t>
            </a:r>
            <a:r>
              <a:rPr lang="sv-SE" dirty="0"/>
              <a:t> och </a:t>
            </a:r>
            <a:r>
              <a:rPr lang="sv-SE" dirty="0" err="1"/>
              <a:t>trait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FB08A40-A028-6547-7746-6E4F0BB23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 err="1"/>
              <a:t>Mentalisering</a:t>
            </a:r>
            <a:r>
              <a:rPr lang="sv-SE" sz="2400" dirty="0"/>
              <a:t> är både ’</a:t>
            </a:r>
            <a:r>
              <a:rPr lang="sv-SE" sz="2400" dirty="0" err="1"/>
              <a:t>state</a:t>
            </a:r>
            <a:r>
              <a:rPr lang="sv-SE" sz="2400" dirty="0"/>
              <a:t>’ och ’</a:t>
            </a:r>
            <a:r>
              <a:rPr lang="sv-SE" sz="2400" dirty="0" err="1"/>
              <a:t>trait</a:t>
            </a:r>
            <a:r>
              <a:rPr lang="sv-SE" sz="2400" dirty="0"/>
              <a:t>’</a:t>
            </a:r>
          </a:p>
          <a:p>
            <a:r>
              <a:rPr lang="sv-SE" sz="2400" dirty="0"/>
              <a:t>Det finns skillnader mellan olika individer gällande generell </a:t>
            </a:r>
            <a:r>
              <a:rPr lang="sv-SE" sz="2400" dirty="0" err="1"/>
              <a:t>mentaliseringsförmåga</a:t>
            </a:r>
            <a:r>
              <a:rPr lang="sv-SE" sz="2400" dirty="0"/>
              <a:t> (</a:t>
            </a:r>
            <a:r>
              <a:rPr lang="sv-SE" sz="2400" dirty="0" err="1"/>
              <a:t>trait</a:t>
            </a:r>
            <a:r>
              <a:rPr lang="sv-SE" sz="2400" dirty="0"/>
              <a:t>)</a:t>
            </a:r>
          </a:p>
          <a:p>
            <a:r>
              <a:rPr lang="sv-SE" sz="2400" dirty="0"/>
              <a:t>Men för varje individ varierar också </a:t>
            </a:r>
            <a:r>
              <a:rPr lang="sv-SE" sz="2400" dirty="0" err="1"/>
              <a:t>mentaliseringsnivån</a:t>
            </a:r>
            <a:r>
              <a:rPr lang="sv-SE" sz="2400" dirty="0"/>
              <a:t> mellan olika tidpunkter (</a:t>
            </a:r>
            <a:r>
              <a:rPr lang="sv-SE" sz="2400" dirty="0" err="1"/>
              <a:t>state</a:t>
            </a:r>
            <a:r>
              <a:rPr lang="sv-SE" sz="2400" dirty="0"/>
              <a:t>), beroende på påfrestning, emotionell </a:t>
            </a:r>
            <a:r>
              <a:rPr lang="sv-SE" sz="2400" dirty="0" err="1"/>
              <a:t>arousal</a:t>
            </a:r>
            <a:r>
              <a:rPr lang="sv-SE" sz="2400" dirty="0"/>
              <a:t>, interpersonella händelser </a:t>
            </a:r>
            <a:r>
              <a:rPr lang="sv-SE" sz="2400" dirty="0" err="1"/>
              <a:t>etc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379889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Bildobjekt 3" descr="Empati 1.jpg">
            <a:extLst>
              <a:ext uri="{FF2B5EF4-FFF2-40B4-BE49-F238E27FC236}">
                <a16:creationId xmlns:a16="http://schemas.microsoft.com/office/drawing/2014/main" id="{5E8FEC01-DD90-EDBB-8FD5-DE80874E0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908051"/>
            <a:ext cx="600075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A3AECD-635C-5797-3DC3-88C6E0FAD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När </a:t>
            </a:r>
            <a:r>
              <a:rPr lang="sv-SE" dirty="0" err="1"/>
              <a:t>mentaliseringen</a:t>
            </a:r>
            <a:r>
              <a:rPr lang="sv-SE" dirty="0"/>
              <a:t> bryter samman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7B3690-7F46-BF07-8ECF-74F42D2B0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Hög affekt </a:t>
            </a:r>
            <a:r>
              <a:rPr lang="sv-SE" sz="2400" dirty="0">
                <a:sym typeface="Wingdings" pitchFamily="2" charset="2"/>
              </a:rPr>
              <a:t> sämre </a:t>
            </a:r>
            <a:r>
              <a:rPr lang="sv-SE" sz="2400" dirty="0" err="1">
                <a:sym typeface="Wingdings" pitchFamily="2" charset="2"/>
              </a:rPr>
              <a:t>mentalisering</a:t>
            </a:r>
            <a:endParaRPr lang="sv-SE" sz="2400" dirty="0">
              <a:sym typeface="Wingdings" pitchFamily="2" charset="2"/>
            </a:endParaRPr>
          </a:p>
          <a:p>
            <a:r>
              <a:rPr lang="sv-SE" sz="2400" dirty="0">
                <a:sym typeface="Wingdings" pitchFamily="2" charset="2"/>
              </a:rPr>
              <a:t>Typiska lägen i heldygns- och akutvård</a:t>
            </a:r>
            <a:br>
              <a:rPr lang="sv-SE" sz="2400" dirty="0">
                <a:sym typeface="Wingdings" pitchFamily="2" charset="2"/>
              </a:rPr>
            </a:br>
            <a:r>
              <a:rPr lang="sv-SE" sz="2400" dirty="0">
                <a:sym typeface="Wingdings" pitchFamily="2" charset="2"/>
              </a:rPr>
              <a:t>- hotfulla möten</a:t>
            </a:r>
            <a:br>
              <a:rPr lang="sv-SE" sz="2400" dirty="0">
                <a:sym typeface="Wingdings" pitchFamily="2" charset="2"/>
              </a:rPr>
            </a:br>
            <a:r>
              <a:rPr lang="sv-SE" sz="2400" dirty="0">
                <a:sym typeface="Wingdings" pitchFamily="2" charset="2"/>
              </a:rPr>
              <a:t>- svårt lidande, förvirring, utagerande</a:t>
            </a:r>
            <a:br>
              <a:rPr lang="sv-SE" sz="2400" dirty="0">
                <a:sym typeface="Wingdings" pitchFamily="2" charset="2"/>
              </a:rPr>
            </a:br>
            <a:r>
              <a:rPr lang="sv-SE" sz="2400" dirty="0">
                <a:sym typeface="Wingdings" pitchFamily="2" charset="2"/>
              </a:rPr>
              <a:t>- tvångsnära situationer</a:t>
            </a:r>
          </a:p>
          <a:p>
            <a:r>
              <a:rPr lang="sv-SE" sz="2400" dirty="0">
                <a:sym typeface="Wingdings" pitchFamily="2" charset="2"/>
              </a:rPr>
              <a:t>Drabbar både patienter och personal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233399251"/>
      </p:ext>
    </p:extLst>
  </p:cSld>
  <p:clrMapOvr>
    <a:masterClrMapping/>
  </p:clrMapOvr>
</p:sld>
</file>

<file path=ppt/theme/theme1.xml><?xml version="1.0" encoding="utf-8"?>
<a:theme xmlns:a="http://schemas.openxmlformats.org/drawingml/2006/main" name="SU vit eld">
  <a:themeElements>
    <a:clrScheme name="SU PowerPoint">
      <a:dk1>
        <a:srgbClr val="000000"/>
      </a:dk1>
      <a:lt1>
        <a:srgbClr val="FFFFFF"/>
      </a:lt1>
      <a:dk2>
        <a:srgbClr val="1A1A1A"/>
      </a:dk2>
      <a:lt2>
        <a:srgbClr val="808080"/>
      </a:lt2>
      <a:accent1>
        <a:srgbClr val="002F5F"/>
      </a:accent1>
      <a:accent2>
        <a:srgbClr val="ACDEE6"/>
      </a:accent2>
      <a:accent3>
        <a:srgbClr val="9BB2CE"/>
      </a:accent3>
      <a:accent4>
        <a:srgbClr val="EB7125"/>
      </a:accent4>
      <a:accent5>
        <a:srgbClr val="4C4C4C"/>
      </a:accent5>
      <a:accent6>
        <a:srgbClr val="DADAD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 Mall Standard 16 9.potx" id="{7DF43998-0A02-42A2-A074-A8278195A577}" vid="{57FD9093-272E-4655-8960-8D9CBCF243F8}"/>
    </a:ext>
  </a:extLst>
</a:theme>
</file>

<file path=ppt/theme/theme2.xml><?xml version="1.0" encoding="utf-8"?>
<a:theme xmlns:a="http://schemas.openxmlformats.org/drawingml/2006/main" name="SU Olivkvist">
  <a:themeElements>
    <a:clrScheme name="SU PowerPoint">
      <a:dk1>
        <a:srgbClr val="000000"/>
      </a:dk1>
      <a:lt1>
        <a:srgbClr val="FFFFFF"/>
      </a:lt1>
      <a:dk2>
        <a:srgbClr val="1A1A1A"/>
      </a:dk2>
      <a:lt2>
        <a:srgbClr val="808080"/>
      </a:lt2>
      <a:accent1>
        <a:srgbClr val="002F5F"/>
      </a:accent1>
      <a:accent2>
        <a:srgbClr val="ACDEE6"/>
      </a:accent2>
      <a:accent3>
        <a:srgbClr val="9BB2CE"/>
      </a:accent3>
      <a:accent4>
        <a:srgbClr val="EB7125"/>
      </a:accent4>
      <a:accent5>
        <a:srgbClr val="4C4C4C"/>
      </a:accent5>
      <a:accent6>
        <a:srgbClr val="DADAD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 Mall Standard 16 9.potx" id="{7DF43998-0A02-42A2-A074-A8278195A577}" vid="{E78DD66C-E8F4-4889-A33A-A4F0245348C4}"/>
    </a:ext>
  </a:extLst>
</a:theme>
</file>

<file path=ppt/theme/theme3.xml><?xml version="1.0" encoding="utf-8"?>
<a:theme xmlns:a="http://schemas.openxmlformats.org/drawingml/2006/main" name="SU blå eld">
  <a:themeElements>
    <a:clrScheme name="SU PowerPoint">
      <a:dk1>
        <a:srgbClr val="000000"/>
      </a:dk1>
      <a:lt1>
        <a:srgbClr val="FFFFFF"/>
      </a:lt1>
      <a:dk2>
        <a:srgbClr val="1A1A1A"/>
      </a:dk2>
      <a:lt2>
        <a:srgbClr val="808080"/>
      </a:lt2>
      <a:accent1>
        <a:srgbClr val="002F5F"/>
      </a:accent1>
      <a:accent2>
        <a:srgbClr val="ACDEE6"/>
      </a:accent2>
      <a:accent3>
        <a:srgbClr val="9BB2CE"/>
      </a:accent3>
      <a:accent4>
        <a:srgbClr val="EB7125"/>
      </a:accent4>
      <a:accent5>
        <a:srgbClr val="4C4C4C"/>
      </a:accent5>
      <a:accent6>
        <a:srgbClr val="DADAD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 Mall Standard 16 9.potx" id="{7DF43998-0A02-42A2-A074-A8278195A577}" vid="{597A80CB-62B7-4FDD-9182-09CD9B0E8453}"/>
    </a:ext>
  </a:extLst>
</a:theme>
</file>

<file path=ppt/theme/theme4.xml><?xml version="1.0" encoding="utf-8"?>
<a:theme xmlns:a="http://schemas.openxmlformats.org/drawingml/2006/main" name="SU blå olivkvist">
  <a:themeElements>
    <a:clrScheme name="SU PowerPoint">
      <a:dk1>
        <a:srgbClr val="000000"/>
      </a:dk1>
      <a:lt1>
        <a:srgbClr val="FFFFFF"/>
      </a:lt1>
      <a:dk2>
        <a:srgbClr val="1A1A1A"/>
      </a:dk2>
      <a:lt2>
        <a:srgbClr val="808080"/>
      </a:lt2>
      <a:accent1>
        <a:srgbClr val="002F5F"/>
      </a:accent1>
      <a:accent2>
        <a:srgbClr val="ACDEE6"/>
      </a:accent2>
      <a:accent3>
        <a:srgbClr val="9BB2CE"/>
      </a:accent3>
      <a:accent4>
        <a:srgbClr val="EB7125"/>
      </a:accent4>
      <a:accent5>
        <a:srgbClr val="4C4C4C"/>
      </a:accent5>
      <a:accent6>
        <a:srgbClr val="DADAD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 Mall Standard 16 9.potx" id="{7DF43998-0A02-42A2-A074-A8278195A577}" vid="{D468B760-8ECD-496E-AE7F-11E9E4EFE599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C19B858CCCE540A2EF666D8D51C216" ma:contentTypeVersion="3" ma:contentTypeDescription="Create a new document." ma:contentTypeScope="" ma:versionID="8a9d8b5754613ebb55aaefe2b050a41a">
  <xsd:schema xmlns:xsd="http://www.w3.org/2001/XMLSchema" xmlns:xs="http://www.w3.org/2001/XMLSchema" xmlns:p="http://schemas.microsoft.com/office/2006/metadata/properties" xmlns:ns2="5d306b3e-4368-4af6-8d04-bfec1c73e42d" targetNamespace="http://schemas.microsoft.com/office/2006/metadata/properties" ma:root="true" ma:fieldsID="c5805c7ae051bb0d582e1b144e6b0abd" ns2:_="">
    <xsd:import namespace="5d306b3e-4368-4af6-8d04-bfec1c73e4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306b3e-4368-4af6-8d04-bfec1c73e4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C24435E-29ED-45E3-9A73-66CD2411070C}"/>
</file>

<file path=customXml/itemProps2.xml><?xml version="1.0" encoding="utf-8"?>
<ds:datastoreItem xmlns:ds="http://schemas.openxmlformats.org/officeDocument/2006/customXml" ds:itemID="{E29FA96A-D644-44DE-A558-EA8611B43F51}"/>
</file>

<file path=customXml/itemProps3.xml><?xml version="1.0" encoding="utf-8"?>
<ds:datastoreItem xmlns:ds="http://schemas.openxmlformats.org/officeDocument/2006/customXml" ds:itemID="{B251CD1A-E5EC-4C49-AEF8-2FC8EC9AE4BC}"/>
</file>

<file path=docMetadata/LabelInfo.xml><?xml version="1.0" encoding="utf-8"?>
<clbl:labelList xmlns:clbl="http://schemas.microsoft.com/office/2020/mipLabelMetadata">
  <clbl:label id="{35b66c34-d3f7-4b74-a2f5-5e46d77d2b05}" enabled="1" method="Privileged" siteId="{1e586649-7317-42fb-8949-66923d34ba7e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SU Mall Standard 16 9</Template>
  <TotalTime>14845</TotalTime>
  <Words>1762</Words>
  <Application>Microsoft Macintosh PowerPoint</Application>
  <PresentationFormat>Bredbild</PresentationFormat>
  <Paragraphs>135</Paragraphs>
  <Slides>31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31</vt:i4>
      </vt:variant>
    </vt:vector>
  </HeadingPairs>
  <TitlesOfParts>
    <vt:vector size="41" baseType="lpstr">
      <vt:lpstr>ＭＳ Ｐゴシック</vt:lpstr>
      <vt:lpstr>Arial</vt:lpstr>
      <vt:lpstr>Calibri</vt:lpstr>
      <vt:lpstr>Times New Roman</vt:lpstr>
      <vt:lpstr>Verdana</vt:lpstr>
      <vt:lpstr>Wingdings</vt:lpstr>
      <vt:lpstr>SU vit eld</vt:lpstr>
      <vt:lpstr>SU Olivkvist</vt:lpstr>
      <vt:lpstr>SU blå eld</vt:lpstr>
      <vt:lpstr>SU blå olivkvist</vt:lpstr>
      <vt:lpstr>Mentaliseringsbaserat bemötande i psykiatrisk heldygns- och akutvård - projekt om en personalutbildning</vt:lpstr>
      <vt:lpstr>Varför detta projekt?</vt:lpstr>
      <vt:lpstr>Nationella kunskapsluckor</vt:lpstr>
      <vt:lpstr>Bemötande som klinisk kärnkompetens</vt:lpstr>
      <vt:lpstr>Från vad personalen gör  hur personalen tänker i stunden</vt:lpstr>
      <vt:lpstr>Mentalisering – i korthet</vt:lpstr>
      <vt:lpstr>Mentalisering – state och trait</vt:lpstr>
      <vt:lpstr>PowerPoint-presentation</vt:lpstr>
      <vt:lpstr>När mentaliseringen bryter samman</vt:lpstr>
      <vt:lpstr>Ineffektiv mentalisering i praktiken</vt:lpstr>
      <vt:lpstr>PowerPoint-presentation</vt:lpstr>
      <vt:lpstr>Mentaliseringsbaserade insatser för vårdpersonal: Forskningsläge</vt:lpstr>
      <vt:lpstr>Vilka effekter har visats mer konkret?</vt:lpstr>
      <vt:lpstr>Förstudie: Ledningsperspektiv på MBB i psykiatrin</vt:lpstr>
      <vt:lpstr>Resultat från enkäten</vt:lpstr>
      <vt:lpstr>Resultat från intervjuerna: Tema 1</vt:lpstr>
      <vt:lpstr>Resultat från intervjuerna: Tema 2</vt:lpstr>
      <vt:lpstr>Utbildning i mentaliseringsbaserat bemötande (MBB)</vt:lpstr>
      <vt:lpstr>Syfte med utbildningen</vt:lpstr>
      <vt:lpstr>Utbildningens innehåll i moduler</vt:lpstr>
      <vt:lpstr>Pedagogisk ansats</vt:lpstr>
      <vt:lpstr>Mentaliserande hållning i MBB</vt:lpstr>
      <vt:lpstr>Mentaliserande hållning hos MBB-lärarna</vt:lpstr>
      <vt:lpstr>Planerat projekt 2027–2030</vt:lpstr>
      <vt:lpstr>Huvudsakliga forskningsfrågor</vt:lpstr>
      <vt:lpstr>Studiedesign</vt:lpstr>
      <vt:lpstr>Hypoteser</vt:lpstr>
      <vt:lpstr>Utfall</vt:lpstr>
      <vt:lpstr>Implementeringsvetenskapligt ramverk</vt:lpstr>
      <vt:lpstr>Samverkan som mål och medel</vt:lpstr>
      <vt:lpstr>Tack för uppmärksamheten!  Intresserad av mentalisering?</vt:lpstr>
    </vt:vector>
  </TitlesOfParts>
  <Company>Stockholms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Maroti</dc:creator>
  <dc:description>ver 1.9.2 Learningpoint 2021</dc:description>
  <cp:lastModifiedBy>Björn Philips</cp:lastModifiedBy>
  <cp:revision>109</cp:revision>
  <dcterms:created xsi:type="dcterms:W3CDTF">2024-04-09T08:19:20Z</dcterms:created>
  <dcterms:modified xsi:type="dcterms:W3CDTF">2026-04-29T11:25:51Z</dcterms:modified>
  <cp:version>1.9.2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0x01010091C19B858CCCE540A2EF666D8D51C216</vt:lpwstr>
  </property>
</Properties>
</file>