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diagrams/data2.xml" ContentType="application/vnd.openxmlformats-officedocument.drawingml.diagramData+xml"/>
  <Override PartName="/ppt/presentation.xml" ContentType="application/vnd.openxmlformats-officedocument.presentationml.presentation.main+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Masters/notesMaster1.xml" ContentType="application/vnd.openxmlformats-officedocument.presentationml.notesMaster+xml"/>
  <Override PartName="/ppt/diagrams/colors2.xml" ContentType="application/vnd.openxmlformats-officedocument.drawingml.diagramColors+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1.xml" ContentType="application/vnd.openxmlformats-officedocument.theme+xml"/>
  <Override PartName="/ppt/diagrams/drawing2.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ppt/tags/tag1.xml" ContentType="application/vnd.openxmlformats-officedocument.presentationml.tags+xml"/>
  <Override PartName="/docMetadata/LabelInfo.xml" ContentType="application/vnd.ms-office.classificationlabel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21"/>
  </p:notesMasterIdLst>
  <p:handoutMasterIdLst>
    <p:handoutMasterId r:id="rId22"/>
  </p:handoutMasterIdLst>
  <p:sldIdLst>
    <p:sldId id="509" r:id="rId2"/>
    <p:sldId id="1099" r:id="rId3"/>
    <p:sldId id="514" r:id="rId4"/>
    <p:sldId id="1100" r:id="rId5"/>
    <p:sldId id="523" r:id="rId6"/>
    <p:sldId id="1091" r:id="rId7"/>
    <p:sldId id="1083" r:id="rId8"/>
    <p:sldId id="1109" r:id="rId9"/>
    <p:sldId id="1115" r:id="rId10"/>
    <p:sldId id="1101" r:id="rId11"/>
    <p:sldId id="515" r:id="rId12"/>
    <p:sldId id="1092" r:id="rId13"/>
    <p:sldId id="1112" r:id="rId14"/>
    <p:sldId id="1096" r:id="rId15"/>
    <p:sldId id="1107" r:id="rId16"/>
    <p:sldId id="1108" r:id="rId17"/>
    <p:sldId id="1103" r:id="rId18"/>
    <p:sldId id="1113" r:id="rId19"/>
    <p:sldId id="1114" r:id="rId20"/>
  </p:sldIdLst>
  <p:sldSz cx="12192000" cy="6858000"/>
  <p:notesSz cx="6808788" cy="9940925"/>
  <p:embeddedFontLst>
    <p:embeddedFont>
      <p:font typeface="Public Sans" pitchFamily="2" charset="0"/>
      <p:regular r:id="rId23"/>
      <p:bold r:id="rId24"/>
      <p:italic r:id="rId25"/>
      <p:boldItalic r:id="rId26"/>
    </p:embeddedFont>
  </p:embeddedFontLst>
  <p:custDataLst>
    <p:tags r:id="rId2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2" userDrawn="1">
          <p15:clr>
            <a:srgbClr val="A4A3A4"/>
          </p15:clr>
        </p15:guide>
        <p15:guide id="2" pos="699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99325-B898-D2E3-BA1A-274DD7BB6E0F}" name="Fredriksson Maja" initials="MF" userId="S::187743@skane.se::bdba2928-2095-438d-8a89-468232b97af7" providerId="AD"/>
  <p188:author id="{0B1EDB6C-9469-B4B3-16E0-FCFC0071A9DE}" name="Freidlitz Johanna" initials="JF" userId="S::137932@skane.se::b0d41a1c-7269-4eef-b15b-8c4096aae6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37DFEF-9199-4297-BA7E-28692942F281}" v="86" dt="2026-04-27T09:02:55.181"/>
    <p1510:client id="{50E40C31-67F3-43AB-8ABF-A538E6AA7834}" v="122" dt="2026-04-26T18:02:22.502"/>
    <p1510:client id="{5A23BA4A-3EA3-1FD3-DDBD-F437F6FB8931}" v="30" dt="2026-04-27T08:52:38.79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0"/>
      </p:cViewPr>
      <p:guideLst>
        <p:guide orient="horz" pos="822"/>
        <p:guide pos="699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presProps" Target="presProps.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gs" Target="tags/tag1.xml"/><Relationship Id="rId30" Type="http://schemas.openxmlformats.org/officeDocument/2006/relationships/theme" Target="theme/theme1.xml"/><Relationship Id="rId35" Type="http://schemas.openxmlformats.org/officeDocument/2006/relationships/customXml" Target="../customXml/item2.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871CBE-AC40-4E71-BD4E-9CBC9A10ECF1}"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sv-SE"/>
        </a:p>
      </dgm:t>
    </dgm:pt>
    <dgm:pt modelId="{F435FBE5-5D60-4F59-84EC-28B23FFC61E0}">
      <dgm:prSet phldrT="[Text]"/>
      <dgm:spPr/>
      <dgm:t>
        <a:bodyPr/>
        <a:lstStyle/>
        <a:p>
          <a:r>
            <a:rPr lang="sv-SE"/>
            <a:t>GPM</a:t>
          </a:r>
        </a:p>
      </dgm:t>
    </dgm:pt>
    <dgm:pt modelId="{72D538AE-4377-42DE-8AC1-095E379EE5A1}" type="parTrans" cxnId="{46E99916-7886-4D67-AE7A-87B3D80FCEFA}">
      <dgm:prSet/>
      <dgm:spPr/>
      <dgm:t>
        <a:bodyPr/>
        <a:lstStyle/>
        <a:p>
          <a:endParaRPr lang="sv-SE"/>
        </a:p>
      </dgm:t>
    </dgm:pt>
    <dgm:pt modelId="{E817A120-C005-4B84-B537-B3D0D24247BA}" type="sibTrans" cxnId="{46E99916-7886-4D67-AE7A-87B3D80FCEFA}">
      <dgm:prSet/>
      <dgm:spPr/>
      <dgm:t>
        <a:bodyPr/>
        <a:lstStyle/>
        <a:p>
          <a:endParaRPr lang="sv-SE"/>
        </a:p>
      </dgm:t>
    </dgm:pt>
    <dgm:pt modelId="{D65816AE-2DC4-417D-8DF9-9E5F69C0A5A3}">
      <dgm:prSet phldrT="[Text]"/>
      <dgm:spPr/>
      <dgm:t>
        <a:bodyPr/>
        <a:lstStyle/>
        <a:p>
          <a:r>
            <a:rPr lang="sv-SE"/>
            <a:t>GIT-PD</a:t>
          </a:r>
        </a:p>
      </dgm:t>
    </dgm:pt>
    <dgm:pt modelId="{8421641B-48B3-41CD-B640-98996536AD8E}" type="parTrans" cxnId="{654773F9-D354-4690-B0C0-24F46F14DAE6}">
      <dgm:prSet/>
      <dgm:spPr/>
      <dgm:t>
        <a:bodyPr/>
        <a:lstStyle/>
        <a:p>
          <a:endParaRPr lang="sv-SE"/>
        </a:p>
      </dgm:t>
    </dgm:pt>
    <dgm:pt modelId="{1E0B425D-009F-4FD3-B1B0-07020DA8B49C}" type="sibTrans" cxnId="{654773F9-D354-4690-B0C0-24F46F14DAE6}">
      <dgm:prSet/>
      <dgm:spPr/>
      <dgm:t>
        <a:bodyPr/>
        <a:lstStyle/>
        <a:p>
          <a:endParaRPr lang="sv-SE"/>
        </a:p>
      </dgm:t>
    </dgm:pt>
    <dgm:pt modelId="{93E279DE-BBB2-4AC6-A770-C7FA9A665A87}">
      <dgm:prSet phldrT="[Text]"/>
      <dgm:spPr/>
      <dgm:t>
        <a:bodyPr/>
        <a:lstStyle/>
        <a:p>
          <a:r>
            <a:rPr lang="sv-SE"/>
            <a:t>MBT-intro</a:t>
          </a:r>
        </a:p>
      </dgm:t>
    </dgm:pt>
    <dgm:pt modelId="{561BFC9E-78F0-4A6A-9B64-8FCA2DE28778}" type="parTrans" cxnId="{244DA4A7-838D-4682-A278-C81D3EB69749}">
      <dgm:prSet/>
      <dgm:spPr/>
      <dgm:t>
        <a:bodyPr/>
        <a:lstStyle/>
        <a:p>
          <a:endParaRPr lang="sv-SE"/>
        </a:p>
      </dgm:t>
    </dgm:pt>
    <dgm:pt modelId="{49D22389-18CB-4EE9-9F43-DE5623A8A7FC}" type="sibTrans" cxnId="{244DA4A7-838D-4682-A278-C81D3EB69749}">
      <dgm:prSet/>
      <dgm:spPr/>
      <dgm:t>
        <a:bodyPr/>
        <a:lstStyle/>
        <a:p>
          <a:endParaRPr lang="sv-SE"/>
        </a:p>
      </dgm:t>
    </dgm:pt>
    <dgm:pt modelId="{B383B887-C22D-405A-B600-772A000E936B}">
      <dgm:prSet phldrT="[Text]" custT="1"/>
      <dgm:spPr/>
      <dgm:t>
        <a:bodyPr/>
        <a:lstStyle/>
        <a:p>
          <a:r>
            <a:rPr lang="sv-SE" sz="2000"/>
            <a:t>Självfunktion och interpersonell funktion</a:t>
          </a:r>
        </a:p>
        <a:p>
          <a:r>
            <a:rPr lang="sv-SE" sz="2000"/>
            <a:t>Sårbarhetsmodell</a:t>
          </a:r>
        </a:p>
      </dgm:t>
    </dgm:pt>
    <dgm:pt modelId="{8DA8827F-1894-4063-A06D-F0F0FD720E80}" type="sibTrans" cxnId="{6963C48B-2857-4DE5-B26A-75AE6178536A}">
      <dgm:prSet/>
      <dgm:spPr/>
      <dgm:t>
        <a:bodyPr/>
        <a:lstStyle/>
        <a:p>
          <a:endParaRPr lang="sv-SE"/>
        </a:p>
      </dgm:t>
    </dgm:pt>
    <dgm:pt modelId="{7752CD04-8DDA-4CAB-B421-D4C24420514E}" type="parTrans" cxnId="{6963C48B-2857-4DE5-B26A-75AE6178536A}">
      <dgm:prSet/>
      <dgm:spPr/>
      <dgm:t>
        <a:bodyPr/>
        <a:lstStyle/>
        <a:p>
          <a:endParaRPr lang="sv-SE"/>
        </a:p>
      </dgm:t>
    </dgm:pt>
    <dgm:pt modelId="{B8844A90-E9A4-4EE3-AAF0-38BE4CB83110}" type="pres">
      <dgm:prSet presAssocID="{6C871CBE-AC40-4E71-BD4E-9CBC9A10ECF1}" presName="Name0" presStyleCnt="0">
        <dgm:presLayoutVars>
          <dgm:chMax val="4"/>
          <dgm:resizeHandles val="exact"/>
        </dgm:presLayoutVars>
      </dgm:prSet>
      <dgm:spPr/>
    </dgm:pt>
    <dgm:pt modelId="{33B15D73-80B8-456F-AB3B-65FE76237AD7}" type="pres">
      <dgm:prSet presAssocID="{6C871CBE-AC40-4E71-BD4E-9CBC9A10ECF1}" presName="ellipse" presStyleLbl="trBgShp" presStyleIdx="0" presStyleCnt="1"/>
      <dgm:spPr/>
    </dgm:pt>
    <dgm:pt modelId="{3A51E060-1B1F-4BF4-9BE7-17724AD81AE3}" type="pres">
      <dgm:prSet presAssocID="{6C871CBE-AC40-4E71-BD4E-9CBC9A10ECF1}" presName="arrow1" presStyleLbl="fgShp" presStyleIdx="0" presStyleCnt="1"/>
      <dgm:spPr/>
    </dgm:pt>
    <dgm:pt modelId="{0D337290-40B8-4BD3-ABE2-EF9B9A660852}" type="pres">
      <dgm:prSet presAssocID="{6C871CBE-AC40-4E71-BD4E-9CBC9A10ECF1}" presName="rectangle" presStyleLbl="revTx" presStyleIdx="0" presStyleCnt="1" custScaleY="91496">
        <dgm:presLayoutVars>
          <dgm:bulletEnabled val="1"/>
        </dgm:presLayoutVars>
      </dgm:prSet>
      <dgm:spPr/>
    </dgm:pt>
    <dgm:pt modelId="{A97AA70B-6845-4101-B198-D3C891C2FE2F}" type="pres">
      <dgm:prSet presAssocID="{D65816AE-2DC4-417D-8DF9-9E5F69C0A5A3}" presName="item1" presStyleLbl="node1" presStyleIdx="0" presStyleCnt="3">
        <dgm:presLayoutVars>
          <dgm:bulletEnabled val="1"/>
        </dgm:presLayoutVars>
      </dgm:prSet>
      <dgm:spPr/>
    </dgm:pt>
    <dgm:pt modelId="{E51114E5-0D21-4495-9753-7B4433E42510}" type="pres">
      <dgm:prSet presAssocID="{93E279DE-BBB2-4AC6-A770-C7FA9A665A87}" presName="item2" presStyleLbl="node1" presStyleIdx="1" presStyleCnt="3">
        <dgm:presLayoutVars>
          <dgm:bulletEnabled val="1"/>
        </dgm:presLayoutVars>
      </dgm:prSet>
      <dgm:spPr/>
    </dgm:pt>
    <dgm:pt modelId="{6E816EA7-0BFF-4D94-889E-FF7AB2E76567}" type="pres">
      <dgm:prSet presAssocID="{B383B887-C22D-405A-B600-772A000E936B}" presName="item3" presStyleLbl="node1" presStyleIdx="2" presStyleCnt="3" custLinFactNeighborX="13309" custLinFactNeighborY="819">
        <dgm:presLayoutVars>
          <dgm:bulletEnabled val="1"/>
        </dgm:presLayoutVars>
      </dgm:prSet>
      <dgm:spPr/>
    </dgm:pt>
    <dgm:pt modelId="{60769DA8-FB22-4022-9A10-CC2237CB0D38}" type="pres">
      <dgm:prSet presAssocID="{6C871CBE-AC40-4E71-BD4E-9CBC9A10ECF1}" presName="funnel" presStyleLbl="trAlignAcc1" presStyleIdx="0" presStyleCnt="1"/>
      <dgm:spPr/>
    </dgm:pt>
  </dgm:ptLst>
  <dgm:cxnLst>
    <dgm:cxn modelId="{06A9C709-A333-4732-88B7-CE50BB4B4AD7}" type="presOf" srcId="{6C871CBE-AC40-4E71-BD4E-9CBC9A10ECF1}" destId="{B8844A90-E9A4-4EE3-AAF0-38BE4CB83110}" srcOrd="0" destOrd="0" presId="urn:microsoft.com/office/officeart/2005/8/layout/funnel1"/>
    <dgm:cxn modelId="{46E99916-7886-4D67-AE7A-87B3D80FCEFA}" srcId="{6C871CBE-AC40-4E71-BD4E-9CBC9A10ECF1}" destId="{F435FBE5-5D60-4F59-84EC-28B23FFC61E0}" srcOrd="0" destOrd="0" parTransId="{72D538AE-4377-42DE-8AC1-095E379EE5A1}" sibTransId="{E817A120-C005-4B84-B537-B3D0D24247BA}"/>
    <dgm:cxn modelId="{A9DBD036-3F33-43C2-8BF6-4E5EDFC2C112}" type="presOf" srcId="{F435FBE5-5D60-4F59-84EC-28B23FFC61E0}" destId="{6E816EA7-0BFF-4D94-889E-FF7AB2E76567}" srcOrd="0" destOrd="0" presId="urn:microsoft.com/office/officeart/2005/8/layout/funnel1"/>
    <dgm:cxn modelId="{AA54DD4F-18D1-4E81-A176-F202D2960658}" type="presOf" srcId="{D65816AE-2DC4-417D-8DF9-9E5F69C0A5A3}" destId="{E51114E5-0D21-4495-9753-7B4433E42510}" srcOrd="0" destOrd="0" presId="urn:microsoft.com/office/officeart/2005/8/layout/funnel1"/>
    <dgm:cxn modelId="{1048757B-5233-4D1B-9700-12A403C771F3}" type="presOf" srcId="{93E279DE-BBB2-4AC6-A770-C7FA9A665A87}" destId="{A97AA70B-6845-4101-B198-D3C891C2FE2F}" srcOrd="0" destOrd="0" presId="urn:microsoft.com/office/officeart/2005/8/layout/funnel1"/>
    <dgm:cxn modelId="{6963C48B-2857-4DE5-B26A-75AE6178536A}" srcId="{6C871CBE-AC40-4E71-BD4E-9CBC9A10ECF1}" destId="{B383B887-C22D-405A-B600-772A000E936B}" srcOrd="3" destOrd="0" parTransId="{7752CD04-8DDA-4CAB-B421-D4C24420514E}" sibTransId="{8DA8827F-1894-4063-A06D-F0F0FD720E80}"/>
    <dgm:cxn modelId="{244DA4A7-838D-4682-A278-C81D3EB69749}" srcId="{6C871CBE-AC40-4E71-BD4E-9CBC9A10ECF1}" destId="{93E279DE-BBB2-4AC6-A770-C7FA9A665A87}" srcOrd="2" destOrd="0" parTransId="{561BFC9E-78F0-4A6A-9B64-8FCA2DE28778}" sibTransId="{49D22389-18CB-4EE9-9F43-DE5623A8A7FC}"/>
    <dgm:cxn modelId="{FA9405D9-BEEA-4D24-BC57-518E6A9CB578}" type="presOf" srcId="{B383B887-C22D-405A-B600-772A000E936B}" destId="{0D337290-40B8-4BD3-ABE2-EF9B9A660852}" srcOrd="0" destOrd="0" presId="urn:microsoft.com/office/officeart/2005/8/layout/funnel1"/>
    <dgm:cxn modelId="{654773F9-D354-4690-B0C0-24F46F14DAE6}" srcId="{6C871CBE-AC40-4E71-BD4E-9CBC9A10ECF1}" destId="{D65816AE-2DC4-417D-8DF9-9E5F69C0A5A3}" srcOrd="1" destOrd="0" parTransId="{8421641B-48B3-41CD-B640-98996536AD8E}" sibTransId="{1E0B425D-009F-4FD3-B1B0-07020DA8B49C}"/>
    <dgm:cxn modelId="{1C0BCAC3-4C5A-4B2D-A39A-749A6C8A7693}" type="presParOf" srcId="{B8844A90-E9A4-4EE3-AAF0-38BE4CB83110}" destId="{33B15D73-80B8-456F-AB3B-65FE76237AD7}" srcOrd="0" destOrd="0" presId="urn:microsoft.com/office/officeart/2005/8/layout/funnel1"/>
    <dgm:cxn modelId="{9EAD0956-E128-4FF9-8FEF-36B5CC9EF3E6}" type="presParOf" srcId="{B8844A90-E9A4-4EE3-AAF0-38BE4CB83110}" destId="{3A51E060-1B1F-4BF4-9BE7-17724AD81AE3}" srcOrd="1" destOrd="0" presId="urn:microsoft.com/office/officeart/2005/8/layout/funnel1"/>
    <dgm:cxn modelId="{A2FB342D-AC76-498A-A18A-34FBF3212446}" type="presParOf" srcId="{B8844A90-E9A4-4EE3-AAF0-38BE4CB83110}" destId="{0D337290-40B8-4BD3-ABE2-EF9B9A660852}" srcOrd="2" destOrd="0" presId="urn:microsoft.com/office/officeart/2005/8/layout/funnel1"/>
    <dgm:cxn modelId="{1CF6764B-9CBE-46BA-B858-42F1A3CF670D}" type="presParOf" srcId="{B8844A90-E9A4-4EE3-AAF0-38BE4CB83110}" destId="{A97AA70B-6845-4101-B198-D3C891C2FE2F}" srcOrd="3" destOrd="0" presId="urn:microsoft.com/office/officeart/2005/8/layout/funnel1"/>
    <dgm:cxn modelId="{B06FCC39-DE20-4F40-BD86-EB3CA5F975ED}" type="presParOf" srcId="{B8844A90-E9A4-4EE3-AAF0-38BE4CB83110}" destId="{E51114E5-0D21-4495-9753-7B4433E42510}" srcOrd="4" destOrd="0" presId="urn:microsoft.com/office/officeart/2005/8/layout/funnel1"/>
    <dgm:cxn modelId="{ED7C6081-8CE4-4581-BAD5-C2150CB68F9E}" type="presParOf" srcId="{B8844A90-E9A4-4EE3-AAF0-38BE4CB83110}" destId="{6E816EA7-0BFF-4D94-889E-FF7AB2E76567}" srcOrd="5" destOrd="0" presId="urn:microsoft.com/office/officeart/2005/8/layout/funnel1"/>
    <dgm:cxn modelId="{719F905C-CC29-4586-B01D-DC7A07F58667}" type="presParOf" srcId="{B8844A90-E9A4-4EE3-AAF0-38BE4CB83110}" destId="{60769DA8-FB22-4022-9A10-CC2237CB0D38}"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C07A30-AD28-4AE1-BDA7-D8EBDAE2BCA0}"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0C4E941-7E28-4270-B2B2-5ED78D936EA3}">
      <dgm:prSet phldrT="[Text]"/>
      <dgm:spPr/>
      <dgm:t>
        <a:bodyPr/>
        <a:lstStyle/>
        <a:p>
          <a:pPr>
            <a:buNone/>
          </a:pPr>
          <a:r>
            <a:rPr lang="sv-SE"/>
            <a:t>91 remisser</a:t>
          </a:r>
        </a:p>
      </dgm:t>
    </dgm:pt>
    <dgm:pt modelId="{9BA5732F-B084-433E-9693-E3F2E0C4DF21}" type="parTrans" cxnId="{611FBF14-F4FF-4A50-9CD8-BE8CDD95E48D}">
      <dgm:prSet/>
      <dgm:spPr/>
      <dgm:t>
        <a:bodyPr/>
        <a:lstStyle/>
        <a:p>
          <a:endParaRPr lang="sv-SE"/>
        </a:p>
      </dgm:t>
    </dgm:pt>
    <dgm:pt modelId="{C643C6FC-1BBE-4F8F-A23E-9A2777396524}" type="sibTrans" cxnId="{611FBF14-F4FF-4A50-9CD8-BE8CDD95E48D}">
      <dgm:prSet/>
      <dgm:spPr/>
      <dgm:t>
        <a:bodyPr/>
        <a:lstStyle/>
        <a:p>
          <a:endParaRPr lang="sv-SE"/>
        </a:p>
      </dgm:t>
    </dgm:pt>
    <dgm:pt modelId="{E8DD2E82-2346-4A44-8B8B-9973661DD8C3}">
      <dgm:prSet phldrT="[Text]"/>
      <dgm:spPr/>
      <dgm:t>
        <a:bodyPr/>
        <a:lstStyle/>
        <a:p>
          <a:pPr>
            <a:buNone/>
          </a:pPr>
          <a:r>
            <a:rPr lang="sv-SE"/>
            <a:t>80 påbörjat</a:t>
          </a:r>
        </a:p>
      </dgm:t>
    </dgm:pt>
    <dgm:pt modelId="{20ECD187-61F6-4E68-A7B7-780646E0616E}" type="parTrans" cxnId="{CEEE401A-AB0D-4577-9C1D-7F71057817F6}">
      <dgm:prSet/>
      <dgm:spPr/>
      <dgm:t>
        <a:bodyPr/>
        <a:lstStyle/>
        <a:p>
          <a:endParaRPr lang="sv-SE"/>
        </a:p>
      </dgm:t>
    </dgm:pt>
    <dgm:pt modelId="{CCBA57C3-E6A5-41F2-AFC9-95814BD6A427}" type="sibTrans" cxnId="{CEEE401A-AB0D-4577-9C1D-7F71057817F6}">
      <dgm:prSet/>
      <dgm:spPr/>
      <dgm:t>
        <a:bodyPr/>
        <a:lstStyle/>
        <a:p>
          <a:endParaRPr lang="sv-SE"/>
        </a:p>
      </dgm:t>
    </dgm:pt>
    <dgm:pt modelId="{363DBA31-CCFD-4281-BAEF-0758E44D591D}">
      <dgm:prSet phldrT="[Text]"/>
      <dgm:spPr/>
      <dgm:t>
        <a:bodyPr/>
        <a:lstStyle/>
        <a:p>
          <a:pPr>
            <a:buNone/>
          </a:pPr>
          <a:r>
            <a:rPr lang="sv-SE"/>
            <a:t>72 fullföljt</a:t>
          </a:r>
        </a:p>
      </dgm:t>
    </dgm:pt>
    <dgm:pt modelId="{87FDE7C3-5618-4499-96E4-83931E2C86C9}" type="parTrans" cxnId="{7530EC87-19AB-4849-8A61-75960689B1AE}">
      <dgm:prSet/>
      <dgm:spPr/>
      <dgm:t>
        <a:bodyPr/>
        <a:lstStyle/>
        <a:p>
          <a:endParaRPr lang="sv-SE"/>
        </a:p>
      </dgm:t>
    </dgm:pt>
    <dgm:pt modelId="{31D73A5C-BFAF-4292-B05D-E05BD04E1DFC}" type="sibTrans" cxnId="{7530EC87-19AB-4849-8A61-75960689B1AE}">
      <dgm:prSet/>
      <dgm:spPr/>
      <dgm:t>
        <a:bodyPr/>
        <a:lstStyle/>
        <a:p>
          <a:endParaRPr lang="sv-SE"/>
        </a:p>
      </dgm:t>
    </dgm:pt>
    <dgm:pt modelId="{74C118C0-4919-484A-B324-D4C278E9A06B}" type="pres">
      <dgm:prSet presAssocID="{C6C07A30-AD28-4AE1-BDA7-D8EBDAE2BCA0}" presName="Name0" presStyleCnt="0">
        <dgm:presLayoutVars>
          <dgm:dir/>
          <dgm:animLvl val="lvl"/>
          <dgm:resizeHandles val="exact"/>
        </dgm:presLayoutVars>
      </dgm:prSet>
      <dgm:spPr/>
    </dgm:pt>
    <dgm:pt modelId="{B9FB0237-07CD-4431-8FE2-8DC3B1A4C51B}" type="pres">
      <dgm:prSet presAssocID="{10C4E941-7E28-4270-B2B2-5ED78D936EA3}" presName="parTxOnly" presStyleLbl="node1" presStyleIdx="0" presStyleCnt="3">
        <dgm:presLayoutVars>
          <dgm:chMax val="0"/>
          <dgm:chPref val="0"/>
          <dgm:bulletEnabled val="1"/>
        </dgm:presLayoutVars>
      </dgm:prSet>
      <dgm:spPr/>
    </dgm:pt>
    <dgm:pt modelId="{7763DC58-7AF6-4225-BC40-4B38100C9E28}" type="pres">
      <dgm:prSet presAssocID="{C643C6FC-1BBE-4F8F-A23E-9A2777396524}" presName="parTxOnlySpace" presStyleCnt="0"/>
      <dgm:spPr/>
    </dgm:pt>
    <dgm:pt modelId="{8340BE13-B0F0-4550-BD15-E774E7AA988E}" type="pres">
      <dgm:prSet presAssocID="{E8DD2E82-2346-4A44-8B8B-9973661DD8C3}" presName="parTxOnly" presStyleLbl="node1" presStyleIdx="1" presStyleCnt="3">
        <dgm:presLayoutVars>
          <dgm:chMax val="0"/>
          <dgm:chPref val="0"/>
          <dgm:bulletEnabled val="1"/>
        </dgm:presLayoutVars>
      </dgm:prSet>
      <dgm:spPr/>
    </dgm:pt>
    <dgm:pt modelId="{BDF0298B-5D1A-43C0-8DAF-0E2541683FEF}" type="pres">
      <dgm:prSet presAssocID="{CCBA57C3-E6A5-41F2-AFC9-95814BD6A427}" presName="parTxOnlySpace" presStyleCnt="0"/>
      <dgm:spPr/>
    </dgm:pt>
    <dgm:pt modelId="{DA4FE2AD-8095-4FE6-98F6-200962382649}" type="pres">
      <dgm:prSet presAssocID="{363DBA31-CCFD-4281-BAEF-0758E44D591D}" presName="parTxOnly" presStyleLbl="node1" presStyleIdx="2" presStyleCnt="3">
        <dgm:presLayoutVars>
          <dgm:chMax val="0"/>
          <dgm:chPref val="0"/>
          <dgm:bulletEnabled val="1"/>
        </dgm:presLayoutVars>
      </dgm:prSet>
      <dgm:spPr/>
    </dgm:pt>
  </dgm:ptLst>
  <dgm:cxnLst>
    <dgm:cxn modelId="{52325910-6C71-42EE-8124-19BEAE57C061}" type="presOf" srcId="{10C4E941-7E28-4270-B2B2-5ED78D936EA3}" destId="{B9FB0237-07CD-4431-8FE2-8DC3B1A4C51B}" srcOrd="0" destOrd="0" presId="urn:microsoft.com/office/officeart/2005/8/layout/chevron1"/>
    <dgm:cxn modelId="{611FBF14-F4FF-4A50-9CD8-BE8CDD95E48D}" srcId="{C6C07A30-AD28-4AE1-BDA7-D8EBDAE2BCA0}" destId="{10C4E941-7E28-4270-B2B2-5ED78D936EA3}" srcOrd="0" destOrd="0" parTransId="{9BA5732F-B084-433E-9693-E3F2E0C4DF21}" sibTransId="{C643C6FC-1BBE-4F8F-A23E-9A2777396524}"/>
    <dgm:cxn modelId="{CEEE401A-AB0D-4577-9C1D-7F71057817F6}" srcId="{C6C07A30-AD28-4AE1-BDA7-D8EBDAE2BCA0}" destId="{E8DD2E82-2346-4A44-8B8B-9973661DD8C3}" srcOrd="1" destOrd="0" parTransId="{20ECD187-61F6-4E68-A7B7-780646E0616E}" sibTransId="{CCBA57C3-E6A5-41F2-AFC9-95814BD6A427}"/>
    <dgm:cxn modelId="{7530EC87-19AB-4849-8A61-75960689B1AE}" srcId="{C6C07A30-AD28-4AE1-BDA7-D8EBDAE2BCA0}" destId="{363DBA31-CCFD-4281-BAEF-0758E44D591D}" srcOrd="2" destOrd="0" parTransId="{87FDE7C3-5618-4499-96E4-83931E2C86C9}" sibTransId="{31D73A5C-BFAF-4292-B05D-E05BD04E1DFC}"/>
    <dgm:cxn modelId="{7CEBB98F-3FB0-43F7-A7A4-F09C061BCB70}" type="presOf" srcId="{C6C07A30-AD28-4AE1-BDA7-D8EBDAE2BCA0}" destId="{74C118C0-4919-484A-B324-D4C278E9A06B}" srcOrd="0" destOrd="0" presId="urn:microsoft.com/office/officeart/2005/8/layout/chevron1"/>
    <dgm:cxn modelId="{2EF64BA1-004F-42D9-8E9B-74E66797EDDC}" type="presOf" srcId="{363DBA31-CCFD-4281-BAEF-0758E44D591D}" destId="{DA4FE2AD-8095-4FE6-98F6-200962382649}" srcOrd="0" destOrd="0" presId="urn:microsoft.com/office/officeart/2005/8/layout/chevron1"/>
    <dgm:cxn modelId="{3AADCAEA-C1D4-41A0-81A8-149E9ECAFB59}" type="presOf" srcId="{E8DD2E82-2346-4A44-8B8B-9973661DD8C3}" destId="{8340BE13-B0F0-4550-BD15-E774E7AA988E}" srcOrd="0" destOrd="0" presId="urn:microsoft.com/office/officeart/2005/8/layout/chevron1"/>
    <dgm:cxn modelId="{ACE7D828-C0F9-4A6A-8893-9DC20D81803F}" type="presParOf" srcId="{74C118C0-4919-484A-B324-D4C278E9A06B}" destId="{B9FB0237-07CD-4431-8FE2-8DC3B1A4C51B}" srcOrd="0" destOrd="0" presId="urn:microsoft.com/office/officeart/2005/8/layout/chevron1"/>
    <dgm:cxn modelId="{CC284640-174B-4350-9A26-E18E2CDD5470}" type="presParOf" srcId="{74C118C0-4919-484A-B324-D4C278E9A06B}" destId="{7763DC58-7AF6-4225-BC40-4B38100C9E28}" srcOrd="1" destOrd="0" presId="urn:microsoft.com/office/officeart/2005/8/layout/chevron1"/>
    <dgm:cxn modelId="{34FAF2DB-17E2-424D-A792-B31BC419DA41}" type="presParOf" srcId="{74C118C0-4919-484A-B324-D4C278E9A06B}" destId="{8340BE13-B0F0-4550-BD15-E774E7AA988E}" srcOrd="2" destOrd="0" presId="urn:microsoft.com/office/officeart/2005/8/layout/chevron1"/>
    <dgm:cxn modelId="{C7BF5DBD-3D5A-45D7-BC97-48CDE92E61A2}" type="presParOf" srcId="{74C118C0-4919-484A-B324-D4C278E9A06B}" destId="{BDF0298B-5D1A-43C0-8DAF-0E2541683FEF}" srcOrd="3" destOrd="0" presId="urn:microsoft.com/office/officeart/2005/8/layout/chevron1"/>
    <dgm:cxn modelId="{A4A93104-E9E2-41BF-BFD2-F99CF842A6B7}" type="presParOf" srcId="{74C118C0-4919-484A-B324-D4C278E9A06B}" destId="{DA4FE2AD-8095-4FE6-98F6-200962382649}"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B15D73-80B8-456F-AB3B-65FE76237AD7}">
      <dsp:nvSpPr>
        <dsp:cNvPr id="0" name=""/>
        <dsp:cNvSpPr/>
      </dsp:nvSpPr>
      <dsp:spPr>
        <a:xfrm>
          <a:off x="3252387" y="246459"/>
          <a:ext cx="4454213" cy="154688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51E060-1B1F-4BF4-9BE7-17724AD81AE3}">
      <dsp:nvSpPr>
        <dsp:cNvPr id="0" name=""/>
        <dsp:cNvSpPr/>
      </dsp:nvSpPr>
      <dsp:spPr>
        <a:xfrm>
          <a:off x="5054790" y="4034267"/>
          <a:ext cx="863219" cy="552460"/>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D337290-40B8-4BD3-ABE2-EF9B9A660852}">
      <dsp:nvSpPr>
        <dsp:cNvPr id="0" name=""/>
        <dsp:cNvSpPr/>
      </dsp:nvSpPr>
      <dsp:spPr>
        <a:xfrm>
          <a:off x="3414672" y="4520280"/>
          <a:ext cx="4143454" cy="947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sv-SE" sz="2000" kern="1200"/>
            <a:t>Självfunktion och interpersonell funktion</a:t>
          </a:r>
        </a:p>
        <a:p>
          <a:pPr marL="0" lvl="0" indent="0" algn="ctr" defTabSz="889000">
            <a:lnSpc>
              <a:spcPct val="90000"/>
            </a:lnSpc>
            <a:spcBef>
              <a:spcPct val="0"/>
            </a:spcBef>
            <a:spcAft>
              <a:spcPct val="35000"/>
            </a:spcAft>
            <a:buNone/>
          </a:pPr>
          <a:r>
            <a:rPr lang="sv-SE" sz="2000" kern="1200"/>
            <a:t>Sårbarhetsmodell</a:t>
          </a:r>
        </a:p>
      </dsp:txBody>
      <dsp:txXfrm>
        <a:off x="3414672" y="4520280"/>
        <a:ext cx="4143454" cy="947773"/>
      </dsp:txXfrm>
    </dsp:sp>
    <dsp:sp modelId="{A97AA70B-6845-4101-B198-D3C891C2FE2F}">
      <dsp:nvSpPr>
        <dsp:cNvPr id="0" name=""/>
        <dsp:cNvSpPr/>
      </dsp:nvSpPr>
      <dsp:spPr>
        <a:xfrm>
          <a:off x="4871787" y="1912818"/>
          <a:ext cx="1553795" cy="15537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sv-SE" sz="3100" kern="1200"/>
            <a:t>MBT-intro</a:t>
          </a:r>
        </a:p>
      </dsp:txBody>
      <dsp:txXfrm>
        <a:off x="5099335" y="2140366"/>
        <a:ext cx="1098699" cy="1098699"/>
      </dsp:txXfrm>
    </dsp:sp>
    <dsp:sp modelId="{E51114E5-0D21-4495-9753-7B4433E42510}">
      <dsp:nvSpPr>
        <dsp:cNvPr id="0" name=""/>
        <dsp:cNvSpPr/>
      </dsp:nvSpPr>
      <dsp:spPr>
        <a:xfrm>
          <a:off x="3759960" y="747126"/>
          <a:ext cx="1553795" cy="15537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sv-SE" sz="3100" kern="1200"/>
            <a:t>GIT-PD</a:t>
          </a:r>
        </a:p>
      </dsp:txBody>
      <dsp:txXfrm>
        <a:off x="3987508" y="974674"/>
        <a:ext cx="1098699" cy="1098699"/>
      </dsp:txXfrm>
    </dsp:sp>
    <dsp:sp modelId="{6E816EA7-0BFF-4D94-889E-FF7AB2E76567}">
      <dsp:nvSpPr>
        <dsp:cNvPr id="0" name=""/>
        <dsp:cNvSpPr/>
      </dsp:nvSpPr>
      <dsp:spPr>
        <a:xfrm>
          <a:off x="5555079" y="384179"/>
          <a:ext cx="1553795" cy="15537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sv-SE" sz="3100" kern="1200"/>
            <a:t>GPM</a:t>
          </a:r>
        </a:p>
      </dsp:txBody>
      <dsp:txXfrm>
        <a:off x="5782627" y="611727"/>
        <a:ext cx="1098699" cy="1098699"/>
      </dsp:txXfrm>
    </dsp:sp>
    <dsp:sp modelId="{60769DA8-FB22-4022-9A10-CC2237CB0D38}">
      <dsp:nvSpPr>
        <dsp:cNvPr id="0" name=""/>
        <dsp:cNvSpPr/>
      </dsp:nvSpPr>
      <dsp:spPr>
        <a:xfrm>
          <a:off x="3069384" y="56551"/>
          <a:ext cx="4834030" cy="3867224"/>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B0237-07CD-4431-8FE2-8DC3B1A4C51B}">
      <dsp:nvSpPr>
        <dsp:cNvPr id="0" name=""/>
        <dsp:cNvSpPr/>
      </dsp:nvSpPr>
      <dsp:spPr>
        <a:xfrm>
          <a:off x="3214" y="640484"/>
          <a:ext cx="3916560" cy="156662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4021" tIns="54674" rIns="54674" bIns="54674" numCol="1" spcCol="1270" anchor="ctr" anchorCtr="0">
          <a:noAutofit/>
        </a:bodyPr>
        <a:lstStyle/>
        <a:p>
          <a:pPr marL="0" lvl="0" indent="0" algn="ctr" defTabSz="1822450">
            <a:lnSpc>
              <a:spcPct val="90000"/>
            </a:lnSpc>
            <a:spcBef>
              <a:spcPct val="0"/>
            </a:spcBef>
            <a:spcAft>
              <a:spcPct val="35000"/>
            </a:spcAft>
            <a:buNone/>
          </a:pPr>
          <a:r>
            <a:rPr lang="sv-SE" sz="4100" kern="1200"/>
            <a:t>91 remisser</a:t>
          </a:r>
        </a:p>
      </dsp:txBody>
      <dsp:txXfrm>
        <a:off x="786526" y="640484"/>
        <a:ext cx="2349936" cy="1566624"/>
      </dsp:txXfrm>
    </dsp:sp>
    <dsp:sp modelId="{8340BE13-B0F0-4550-BD15-E774E7AA988E}">
      <dsp:nvSpPr>
        <dsp:cNvPr id="0" name=""/>
        <dsp:cNvSpPr/>
      </dsp:nvSpPr>
      <dsp:spPr>
        <a:xfrm>
          <a:off x="3528119" y="640484"/>
          <a:ext cx="3916560" cy="156662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4021" tIns="54674" rIns="54674" bIns="54674" numCol="1" spcCol="1270" anchor="ctr" anchorCtr="0">
          <a:noAutofit/>
        </a:bodyPr>
        <a:lstStyle/>
        <a:p>
          <a:pPr marL="0" lvl="0" indent="0" algn="ctr" defTabSz="1822450">
            <a:lnSpc>
              <a:spcPct val="90000"/>
            </a:lnSpc>
            <a:spcBef>
              <a:spcPct val="0"/>
            </a:spcBef>
            <a:spcAft>
              <a:spcPct val="35000"/>
            </a:spcAft>
            <a:buNone/>
          </a:pPr>
          <a:r>
            <a:rPr lang="sv-SE" sz="4100" kern="1200"/>
            <a:t>80 påbörjat</a:t>
          </a:r>
        </a:p>
      </dsp:txBody>
      <dsp:txXfrm>
        <a:off x="4311431" y="640484"/>
        <a:ext cx="2349936" cy="1566624"/>
      </dsp:txXfrm>
    </dsp:sp>
    <dsp:sp modelId="{DA4FE2AD-8095-4FE6-98F6-200962382649}">
      <dsp:nvSpPr>
        <dsp:cNvPr id="0" name=""/>
        <dsp:cNvSpPr/>
      </dsp:nvSpPr>
      <dsp:spPr>
        <a:xfrm>
          <a:off x="7053024" y="640484"/>
          <a:ext cx="3916560" cy="156662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4021" tIns="54674" rIns="54674" bIns="54674" numCol="1" spcCol="1270" anchor="ctr" anchorCtr="0">
          <a:noAutofit/>
        </a:bodyPr>
        <a:lstStyle/>
        <a:p>
          <a:pPr marL="0" lvl="0" indent="0" algn="ctr" defTabSz="1822450">
            <a:lnSpc>
              <a:spcPct val="90000"/>
            </a:lnSpc>
            <a:spcBef>
              <a:spcPct val="0"/>
            </a:spcBef>
            <a:spcAft>
              <a:spcPct val="35000"/>
            </a:spcAft>
            <a:buNone/>
          </a:pPr>
          <a:r>
            <a:rPr lang="sv-SE" sz="4100" kern="1200"/>
            <a:t>72 fullföljt</a:t>
          </a:r>
        </a:p>
      </dsp:txBody>
      <dsp:txXfrm>
        <a:off x="7836336" y="640484"/>
        <a:ext cx="2349936" cy="1566624"/>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4D511D94-4E64-1EAA-0D43-EAEE53FDC9C9}"/>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D5195A2E-B3CC-C0AE-5A1F-1A1E7AB3A83F}"/>
              </a:ext>
            </a:extLst>
          </p:cNvPr>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E21340DC-1509-4221-AED0-908333A2814C}" type="datetimeFigureOut">
              <a:rPr lang="sv-SE" smtClean="0"/>
              <a:t>2026-04-29</a:t>
            </a:fld>
            <a:endParaRPr lang="sv-SE"/>
          </a:p>
        </p:txBody>
      </p:sp>
      <p:sp>
        <p:nvSpPr>
          <p:cNvPr id="4" name="Platshållare för sidfot 3">
            <a:extLst>
              <a:ext uri="{FF2B5EF4-FFF2-40B4-BE49-F238E27FC236}">
                <a16:creationId xmlns:a16="http://schemas.microsoft.com/office/drawing/2014/main" id="{C921803D-7FAC-F3DE-8A61-40FCB00C4554}"/>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11384B36-BE09-A54C-B7BD-BFFF79D0F888}"/>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F5EA6F1E-1E10-4A31-B5A8-8E4E14FF7C9E}" type="slidenum">
              <a:rPr lang="sv-SE" smtClean="0"/>
              <a:t>‹#›</a:t>
            </a:fld>
            <a:endParaRPr lang="sv-SE"/>
          </a:p>
        </p:txBody>
      </p:sp>
    </p:spTree>
    <p:extLst>
      <p:ext uri="{BB962C8B-B14F-4D97-AF65-F5344CB8AC3E}">
        <p14:creationId xmlns:p14="http://schemas.microsoft.com/office/powerpoint/2010/main" val="89773850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31" userDrawn="1">
          <p15:clr>
            <a:srgbClr val="F26B43"/>
          </p15:clr>
        </p15:guide>
        <p15:guide id="2" pos="2145"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1425CAF2-EA02-4D7B-96AC-EC2C828EEDBF}" type="datetimeFigureOut">
              <a:rPr lang="sv-SE" smtClean="0"/>
              <a:t>2026-04-29</a:t>
            </a:fld>
            <a:endParaRPr lang="sv-SE"/>
          </a:p>
        </p:txBody>
      </p:sp>
      <p:sp>
        <p:nvSpPr>
          <p:cNvPr id="4" name="Platshållare för bildobjekt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687B30ED-5BE4-4B01-A895-9FD01F2DFD3F}" type="slidenum">
              <a:rPr lang="sv-SE" smtClean="0"/>
              <a:t>‹#›</a:t>
            </a:fld>
            <a:endParaRPr lang="sv-SE"/>
          </a:p>
        </p:txBody>
      </p:sp>
    </p:spTree>
    <p:extLst>
      <p:ext uri="{BB962C8B-B14F-4D97-AF65-F5344CB8AC3E}">
        <p14:creationId xmlns:p14="http://schemas.microsoft.com/office/powerpoint/2010/main" val="2732673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1" userDrawn="1">
          <p15:clr>
            <a:srgbClr val="F26B43"/>
          </p15:clr>
        </p15:guide>
        <p15:guide id="2" pos="2145"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Presentation</a:t>
            </a:r>
          </a:p>
          <a:p>
            <a:endParaRPr lang="sv-SE" sz="1200" kern="1200">
              <a:solidFill>
                <a:schemeClr val="tx1"/>
              </a:solidFill>
              <a:effectLst/>
              <a:latin typeface="+mn-lt"/>
              <a:ea typeface="+mn-ea"/>
              <a:cs typeface="+mn-cs"/>
            </a:endParaRPr>
          </a:p>
          <a:p>
            <a:pPr marL="171450" indent="-171450">
              <a:buFont typeface="Arial" panose="020B0604020202020204" pitchFamily="34" charset="0"/>
              <a:buChar char="•"/>
            </a:pPr>
            <a:r>
              <a:rPr lang="sv-SE" sz="1200" kern="1200" err="1">
                <a:solidFill>
                  <a:schemeClr val="tx1"/>
                </a:solidFill>
                <a:effectLst/>
                <a:latin typeface="+mn-lt"/>
                <a:ea typeface="+mn-ea"/>
                <a:cs typeface="+mn-cs"/>
              </a:rPr>
              <a:t>psykoeduktivt</a:t>
            </a:r>
            <a:r>
              <a:rPr lang="sv-SE" sz="1200" kern="1200">
                <a:solidFill>
                  <a:schemeClr val="tx1"/>
                </a:solidFill>
                <a:effectLst/>
                <a:latin typeface="+mn-lt"/>
                <a:ea typeface="+mn-ea"/>
                <a:cs typeface="+mn-cs"/>
              </a:rPr>
              <a:t> gruppmaterial om PS enligt ICD-11  </a:t>
            </a:r>
          </a:p>
          <a:p>
            <a:pPr marL="171450" indent="-171450">
              <a:buFont typeface="Arial" panose="020B0604020202020204" pitchFamily="34" charset="0"/>
              <a:buChar char="•"/>
            </a:pPr>
            <a:r>
              <a:rPr lang="sv-SE" sz="1200" kern="1200">
                <a:solidFill>
                  <a:schemeClr val="tx1"/>
                </a:solidFill>
                <a:effectLst/>
                <a:latin typeface="+mn-lt"/>
                <a:ea typeface="+mn-ea"/>
                <a:cs typeface="+mn-cs"/>
              </a:rPr>
              <a:t>hur vi valt att jobba och hur det fallit ut</a:t>
            </a:r>
          </a:p>
          <a:p>
            <a:pPr marL="171450" indent="-171450">
              <a:buFont typeface="Arial" panose="020B0604020202020204" pitchFamily="34" charset="0"/>
              <a:buChar char="•"/>
            </a:pPr>
            <a:r>
              <a:rPr lang="sv-SE" sz="1200" kern="1200">
                <a:solidFill>
                  <a:schemeClr val="tx1"/>
                </a:solidFill>
                <a:effectLst/>
                <a:latin typeface="+mn-lt"/>
                <a:ea typeface="+mn-ea"/>
                <a:cs typeface="+mn-cs"/>
              </a:rPr>
              <a:t>konkret, kliniknära exempel på hur vården för PS-patienter kan utvecklas i positiv riktning</a:t>
            </a:r>
          </a:p>
          <a:p>
            <a:pPr marL="171450" indent="-171450">
              <a:buFont typeface="Arial" panose="020B0604020202020204" pitchFamily="34" charset="0"/>
              <a:buChar char="•"/>
            </a:pPr>
            <a:r>
              <a:rPr lang="sv-SE" sz="1200" kern="1200">
                <a:solidFill>
                  <a:schemeClr val="tx1"/>
                </a:solidFill>
                <a:effectLst/>
                <a:latin typeface="+mn-lt"/>
                <a:ea typeface="+mn-ea"/>
                <a:cs typeface="+mn-cs"/>
              </a:rPr>
              <a:t>förhoppning inspirera </a:t>
            </a:r>
          </a:p>
          <a:p>
            <a:pPr marL="171450" indent="-171450">
              <a:buFont typeface="Arial" panose="020B0604020202020204" pitchFamily="34" charset="0"/>
              <a:buChar char="•"/>
            </a:pPr>
            <a:r>
              <a:rPr lang="sv-SE" sz="1200" kern="1200">
                <a:solidFill>
                  <a:schemeClr val="tx1"/>
                </a:solidFill>
                <a:effectLst/>
                <a:latin typeface="+mn-lt"/>
                <a:ea typeface="+mn-ea"/>
                <a:cs typeface="+mn-cs"/>
              </a:rPr>
              <a:t>ta oss igenom presentationen </a:t>
            </a:r>
            <a:r>
              <a:rPr lang="sv-SE" sz="1200" kern="1200" err="1">
                <a:solidFill>
                  <a:schemeClr val="tx1"/>
                </a:solidFill>
                <a:effectLst/>
                <a:latin typeface="+mn-lt"/>
                <a:ea typeface="+mn-ea"/>
                <a:cs typeface="+mn-cs"/>
              </a:rPr>
              <a:t>mha</a:t>
            </a:r>
            <a:r>
              <a:rPr lang="sv-SE" sz="1200" kern="1200">
                <a:solidFill>
                  <a:schemeClr val="tx1"/>
                </a:solidFill>
                <a:effectLst/>
                <a:latin typeface="+mn-lt"/>
                <a:ea typeface="+mn-ea"/>
                <a:cs typeface="+mn-cs"/>
              </a:rPr>
              <a:t> ett antal frågor</a:t>
            </a:r>
          </a:p>
          <a:p>
            <a:endParaRPr lang="sv-SE">
              <a:ea typeface="Calibri"/>
              <a:cs typeface="Calibri"/>
            </a:endParaRPr>
          </a:p>
        </p:txBody>
      </p:sp>
      <p:sp>
        <p:nvSpPr>
          <p:cNvPr id="4" name="Platshållare för bildnummer 3"/>
          <p:cNvSpPr>
            <a:spLocks noGrp="1"/>
          </p:cNvSpPr>
          <p:nvPr>
            <p:ph type="sldNum" sz="quarter" idx="5"/>
          </p:nvPr>
        </p:nvSpPr>
        <p:spPr/>
        <p:txBody>
          <a:bodyPr/>
          <a:lstStyle/>
          <a:p>
            <a:fld id="{687B30ED-5BE4-4B01-A895-9FD01F2DFD3F}" type="slidenum">
              <a:rPr lang="sv-SE" smtClean="0"/>
              <a:t>1</a:t>
            </a:fld>
            <a:endParaRPr lang="sv-SE"/>
          </a:p>
        </p:txBody>
      </p:sp>
    </p:spTree>
    <p:extLst>
      <p:ext uri="{BB962C8B-B14F-4D97-AF65-F5344CB8AC3E}">
        <p14:creationId xmlns:p14="http://schemas.microsoft.com/office/powerpoint/2010/main" val="1212780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Det här var hur vi tänkte </a:t>
            </a:r>
          </a:p>
          <a:p>
            <a:pPr marL="171450" indent="-171450">
              <a:buFont typeface="Arial" panose="020B0604020202020204" pitchFamily="34" charset="0"/>
              <a:buChar char="•"/>
            </a:pPr>
            <a:r>
              <a:rPr lang="sv-SE" sz="1200" kern="1200">
                <a:solidFill>
                  <a:schemeClr val="tx1"/>
                </a:solidFill>
                <a:effectLst/>
                <a:latin typeface="+mn-lt"/>
                <a:ea typeface="+mn-ea"/>
                <a:cs typeface="+mn-cs"/>
              </a:rPr>
              <a:t>Nästa fråga rör HUR det blev i praktiken.</a:t>
            </a:r>
          </a:p>
          <a:p>
            <a:pPr marL="171450" indent="-171450">
              <a:buFont typeface="Arial" panose="020B0604020202020204" pitchFamily="34" charset="0"/>
              <a:buChar char="•"/>
            </a:pPr>
            <a:r>
              <a:rPr lang="sv-SE" sz="1200" kern="1200">
                <a:solidFill>
                  <a:schemeClr val="tx1"/>
                </a:solidFill>
                <a:effectLst/>
                <a:latin typeface="+mn-lt"/>
                <a:ea typeface="+mn-ea"/>
                <a:cs typeface="+mn-cs"/>
              </a:rPr>
              <a:t>PTP-psykolog gjorde en utvärdering, fem första grupperna </a:t>
            </a:r>
          </a:p>
          <a:p>
            <a:pPr marL="171450" indent="-171450">
              <a:buFont typeface="Arial" panose="020B0604020202020204" pitchFamily="34" charset="0"/>
              <a:buChar char="•"/>
            </a:pPr>
            <a:r>
              <a:rPr lang="sv-SE" sz="1200" kern="1200">
                <a:solidFill>
                  <a:schemeClr val="tx1"/>
                </a:solidFill>
                <a:effectLst/>
                <a:latin typeface="+mn-lt"/>
                <a:ea typeface="+mn-ea"/>
                <a:cs typeface="+mn-cs"/>
              </a:rPr>
              <a:t>skatta hur begripligt och hur hjälpsamt de uppfattade innehållet, varje session och gällande insatsen som helhet. ​</a:t>
            </a:r>
          </a:p>
          <a:p>
            <a:pPr marL="171450" indent="-171450">
              <a:buFont typeface="Arial" panose="020B0604020202020204" pitchFamily="34" charset="0"/>
              <a:buChar char="•"/>
            </a:pPr>
            <a:r>
              <a:rPr lang="sv-SE" sz="1200" kern="1200">
                <a:solidFill>
                  <a:schemeClr val="tx1"/>
                </a:solidFill>
                <a:effectLst/>
                <a:latin typeface="+mn-lt"/>
                <a:ea typeface="+mn-ea"/>
                <a:cs typeface="+mn-cs"/>
              </a:rPr>
              <a:t>svar som kom : minst 3 på en femgradig skala där 5 representerade ett positivt svar.</a:t>
            </a:r>
          </a:p>
          <a:p>
            <a:pPr marL="171450" indent="-171450">
              <a:buFont typeface="Arial" panose="020B0604020202020204" pitchFamily="34" charset="0"/>
              <a:buChar char="•"/>
            </a:pPr>
            <a:r>
              <a:rPr lang="sv-SE" sz="1200" kern="1200">
                <a:solidFill>
                  <a:schemeClr val="tx1"/>
                </a:solidFill>
                <a:effectLst/>
                <a:latin typeface="+mn-lt"/>
                <a:ea typeface="+mn-ea"/>
                <a:cs typeface="+mn-cs"/>
              </a:rPr>
              <a:t>bortfall ​</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10</a:t>
            </a:fld>
            <a:endParaRPr lang="sv-SE"/>
          </a:p>
        </p:txBody>
      </p:sp>
    </p:spTree>
    <p:extLst>
      <p:ext uri="{BB962C8B-B14F-4D97-AF65-F5344CB8AC3E}">
        <p14:creationId xmlns:p14="http://schemas.microsoft.com/office/powerpoint/2010/main" val="2022663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också skriva fritt, här är ett urval av positiva kommentarer. </a:t>
            </a:r>
          </a:p>
          <a:p>
            <a:pPr marL="171450" indent="-171450">
              <a:buFont typeface="Arial" panose="020B0604020202020204" pitchFamily="34" charset="0"/>
              <a:buChar char="•"/>
            </a:pPr>
            <a:r>
              <a:rPr lang="sv-SE" sz="1200" kern="1200">
                <a:solidFill>
                  <a:schemeClr val="tx1"/>
                </a:solidFill>
                <a:effectLst/>
                <a:latin typeface="+mn-lt"/>
                <a:ea typeface="+mn-ea"/>
                <a:cs typeface="+mn-cs"/>
              </a:rPr>
              <a:t>framkommer – föga förvånande – att det är olika </a:t>
            </a:r>
          </a:p>
          <a:p>
            <a:pPr marL="171450" indent="-171450">
              <a:buFont typeface="Arial" panose="020B0604020202020204" pitchFamily="34" charset="0"/>
              <a:buChar char="•"/>
            </a:pPr>
            <a:r>
              <a:rPr lang="sv-SE" sz="1200" kern="1200">
                <a:solidFill>
                  <a:schemeClr val="tx1"/>
                </a:solidFill>
                <a:effectLst/>
                <a:latin typeface="+mn-lt"/>
                <a:ea typeface="+mn-ea"/>
                <a:cs typeface="+mn-cs"/>
              </a:rPr>
              <a:t>Ett mönster exempelvis att typ 70% ville ha mer diskussion och fler tillfällen, 30% mer fokus på gruppledarnas agenda</a:t>
            </a:r>
          </a:p>
          <a:p>
            <a:pPr marL="171450" indent="-171450">
              <a:buFont typeface="Arial" panose="020B0604020202020204" pitchFamily="34" charset="0"/>
              <a:buChar char="•"/>
            </a:pPr>
            <a:r>
              <a:rPr lang="sv-SE" sz="1200" kern="1200">
                <a:solidFill>
                  <a:schemeClr val="tx1"/>
                </a:solidFill>
                <a:effectLst/>
                <a:latin typeface="+mn-lt"/>
                <a:ea typeface="+mn-ea"/>
                <a:cs typeface="+mn-cs"/>
              </a:rPr>
              <a:t>Sammantaget tillräckligt bra för att fortsätta </a:t>
            </a:r>
          </a:p>
          <a:p>
            <a:pPr marL="171450" indent="-171450">
              <a:buFont typeface="Arial" panose="020B0604020202020204" pitchFamily="34" charset="0"/>
              <a:buChar char="•"/>
            </a:pPr>
            <a:r>
              <a:rPr lang="sv-SE" sz="1200" kern="1200">
                <a:solidFill>
                  <a:schemeClr val="tx1"/>
                </a:solidFill>
                <a:effectLst/>
                <a:latin typeface="+mn-lt"/>
                <a:ea typeface="+mn-ea"/>
                <a:cs typeface="+mn-cs"/>
              </a:rPr>
              <a:t>Justering: tillägg inbjudan till ett separat anhörigtillfälle som ges digitalt en gång per termin.​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11</a:t>
            </a:fld>
            <a:endParaRPr lang="sv-SE"/>
          </a:p>
        </p:txBody>
      </p:sp>
    </p:spTree>
    <p:extLst>
      <p:ext uri="{BB962C8B-B14F-4D97-AF65-F5344CB8AC3E}">
        <p14:creationId xmlns:p14="http://schemas.microsoft.com/office/powerpoint/2010/main" val="1358351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Gruppledares upplevelse positiv</a:t>
            </a:r>
          </a:p>
          <a:p>
            <a:pPr marL="171450" indent="-171450">
              <a:buFont typeface="Arial" panose="020B0604020202020204" pitchFamily="34" charset="0"/>
              <a:buChar char="•"/>
            </a:pPr>
            <a:r>
              <a:rPr lang="sv-SE" sz="1200" kern="1200">
                <a:solidFill>
                  <a:schemeClr val="tx1"/>
                </a:solidFill>
                <a:effectLst/>
                <a:latin typeface="+mn-lt"/>
                <a:ea typeface="+mn-ea"/>
                <a:cs typeface="+mn-cs"/>
              </a:rPr>
              <a:t>jobbar mest med bedömning i vanliga fall, möjlighet att resonera vidare kring det man ringat in som problem. </a:t>
            </a:r>
          </a:p>
          <a:p>
            <a:pPr marL="171450" indent="-171450">
              <a:buFont typeface="Arial" panose="020B0604020202020204" pitchFamily="34" charset="0"/>
              <a:buChar char="•"/>
            </a:pPr>
            <a:r>
              <a:rPr lang="sv-SE" sz="1200" kern="1200">
                <a:solidFill>
                  <a:schemeClr val="tx1"/>
                </a:solidFill>
                <a:effectLst/>
                <a:latin typeface="+mn-lt"/>
                <a:ea typeface="+mn-ea"/>
                <a:cs typeface="+mn-cs"/>
              </a:rPr>
              <a:t>ta del av patienternas reflektioner och diskussioner </a:t>
            </a:r>
          </a:p>
          <a:p>
            <a:pPr marL="171450" indent="-171450">
              <a:buFont typeface="Arial" panose="020B0604020202020204" pitchFamily="34" charset="0"/>
              <a:buChar char="•"/>
            </a:pPr>
            <a:r>
              <a:rPr lang="sv-SE" sz="1200" kern="1200">
                <a:solidFill>
                  <a:schemeClr val="tx1"/>
                </a:solidFill>
                <a:effectLst/>
                <a:latin typeface="+mn-lt"/>
                <a:ea typeface="+mn-ea"/>
                <a:cs typeface="+mn-cs"/>
              </a:rPr>
              <a:t>Samtidig utmaning balansera olikheter ​</a:t>
            </a:r>
          </a:p>
          <a:p>
            <a:pPr marL="171450" indent="-171450">
              <a:buFont typeface="Arial" panose="020B0604020202020204" pitchFamily="34" charset="0"/>
              <a:buChar char="•"/>
            </a:pPr>
            <a:r>
              <a:rPr lang="sv-SE" sz="1200" kern="1200">
                <a:solidFill>
                  <a:schemeClr val="tx1"/>
                </a:solidFill>
                <a:effectLst/>
                <a:latin typeface="+mn-lt"/>
                <a:ea typeface="+mn-ea"/>
                <a:cs typeface="+mn-cs"/>
              </a:rPr>
              <a:t>mängd diskussion med att gå igenom materialet, </a:t>
            </a:r>
          </a:p>
          <a:p>
            <a:pPr marL="171450" indent="-171450">
              <a:buFont typeface="Arial" panose="020B0604020202020204" pitchFamily="34" charset="0"/>
              <a:buChar char="•"/>
            </a:pPr>
            <a:r>
              <a:rPr lang="sv-SE" sz="1200" kern="1200">
                <a:solidFill>
                  <a:schemeClr val="tx1"/>
                </a:solidFill>
                <a:effectLst/>
                <a:latin typeface="+mn-lt"/>
                <a:ea typeface="+mn-ea"/>
                <a:cs typeface="+mn-cs"/>
              </a:rPr>
              <a:t>anpassa och fördjupa– även gruppledare fördrar hantera lite olika</a:t>
            </a:r>
          </a:p>
          <a:p>
            <a:pPr marL="171450" indent="-171450">
              <a:buFont typeface="Arial" panose="020B0604020202020204" pitchFamily="34" charset="0"/>
              <a:buChar char="•"/>
            </a:pPr>
            <a:r>
              <a:rPr lang="sv-SE" sz="1200" kern="1200">
                <a:solidFill>
                  <a:schemeClr val="tx1"/>
                </a:solidFill>
                <a:effectLst/>
                <a:latin typeface="+mn-lt"/>
                <a:ea typeface="+mn-ea"/>
                <a:cs typeface="+mn-cs"/>
              </a:rPr>
              <a:t>personlighetsmässiga sårbarhet kan utspela sig i rummet– exempelvis att någon har svårt att reglera känslor eller att missförstånd. </a:t>
            </a:r>
          </a:p>
          <a:p>
            <a:pPr marL="171450" indent="-171450">
              <a:buFont typeface="Arial" panose="020B0604020202020204" pitchFamily="34" charset="0"/>
              <a:buChar char="•"/>
            </a:pPr>
            <a:r>
              <a:rPr lang="sv-SE" sz="1200" kern="1200">
                <a:solidFill>
                  <a:schemeClr val="tx1"/>
                </a:solidFill>
                <a:effectLst/>
                <a:latin typeface="+mn-lt"/>
                <a:ea typeface="+mn-ea"/>
                <a:cs typeface="+mn-cs"/>
              </a:rPr>
              <a:t>Å ena sidan inte en gruppbehandling i meningen att detta står i fokus. </a:t>
            </a:r>
          </a:p>
          <a:p>
            <a:pPr marL="171450" indent="-171450">
              <a:buFont typeface="Arial" panose="020B0604020202020204" pitchFamily="34" charset="0"/>
              <a:buChar char="•"/>
            </a:pPr>
            <a:r>
              <a:rPr lang="sv-SE" sz="1200" kern="1200">
                <a:solidFill>
                  <a:schemeClr val="tx1"/>
                </a:solidFill>
                <a:effectLst/>
                <a:latin typeface="+mn-lt"/>
                <a:ea typeface="+mn-ea"/>
                <a:cs typeface="+mn-cs"/>
              </a:rPr>
              <a:t>Å andra sidan går det att använda för att illustrera</a:t>
            </a:r>
          </a:p>
          <a:p>
            <a:pPr marL="171450" indent="-171450">
              <a:buFont typeface="Arial" panose="020B0604020202020204" pitchFamily="34" charset="0"/>
              <a:buChar char="•"/>
            </a:pPr>
            <a:r>
              <a:rPr lang="sv-SE" sz="1200" kern="1200">
                <a:solidFill>
                  <a:schemeClr val="tx1"/>
                </a:solidFill>
                <a:effectLst/>
                <a:latin typeface="+mn-lt"/>
                <a:ea typeface="+mn-ea"/>
                <a:cs typeface="+mn-cs"/>
              </a:rPr>
              <a:t>Betona - i de flesta grupper fungerat bra med samspelet mellan deltagarna.</a:t>
            </a:r>
          </a:p>
        </p:txBody>
      </p:sp>
      <p:sp>
        <p:nvSpPr>
          <p:cNvPr id="4" name="Platshållare för bildnummer 3"/>
          <p:cNvSpPr>
            <a:spLocks noGrp="1"/>
          </p:cNvSpPr>
          <p:nvPr>
            <p:ph type="sldNum" sz="quarter" idx="5"/>
          </p:nvPr>
        </p:nvSpPr>
        <p:spPr/>
        <p:txBody>
          <a:bodyPr/>
          <a:lstStyle/>
          <a:p>
            <a:fld id="{687B30ED-5BE4-4B01-A895-9FD01F2DFD3F}" type="slidenum">
              <a:rPr lang="sv-SE" smtClean="0"/>
              <a:t>12</a:t>
            </a:fld>
            <a:endParaRPr lang="sv-SE"/>
          </a:p>
        </p:txBody>
      </p:sp>
    </p:spTree>
    <p:extLst>
      <p:ext uri="{BB962C8B-B14F-4D97-AF65-F5344CB8AC3E}">
        <p14:creationId xmlns:p14="http://schemas.microsoft.com/office/powerpoint/2010/main" val="1010341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vårt upplägg känns hyfsat bra </a:t>
            </a:r>
          </a:p>
          <a:p>
            <a:pPr marL="171450" indent="-171450">
              <a:buFont typeface="Arial" panose="020B0604020202020204" pitchFamily="34" charset="0"/>
              <a:buChar char="•"/>
            </a:pPr>
            <a:r>
              <a:rPr lang="sv-SE" sz="1200" kern="1200">
                <a:solidFill>
                  <a:schemeClr val="tx1"/>
                </a:solidFill>
                <a:effectLst/>
                <a:latin typeface="+mn-lt"/>
                <a:ea typeface="+mn-ea"/>
                <a:cs typeface="+mn-cs"/>
              </a:rPr>
              <a:t>annan relevant fråga - ger önskad effekt? –ökar patienternas hopp och självförståelse? bättre förberedda för vidare behandling?</a:t>
            </a:r>
          </a:p>
          <a:p>
            <a:pPr marL="171450" indent="-171450">
              <a:buFont typeface="Arial" panose="020B0604020202020204" pitchFamily="34" charset="0"/>
              <a:buChar char="•"/>
            </a:pPr>
            <a:r>
              <a:rPr lang="sv-SE" sz="1200" kern="1200">
                <a:solidFill>
                  <a:schemeClr val="tx1"/>
                </a:solidFill>
                <a:effectLst/>
                <a:latin typeface="+mn-lt"/>
                <a:ea typeface="+mn-ea"/>
                <a:cs typeface="+mn-cs"/>
              </a:rPr>
              <a:t>För att ta oss an den frågan kan vi först titta på om insatsen verkar nå patienterna.</a:t>
            </a:r>
          </a:p>
          <a:p>
            <a:pPr marL="171450" indent="-171450">
              <a:buFont typeface="Arial" panose="020B0604020202020204" pitchFamily="34" charset="0"/>
              <a:buChar char="•"/>
            </a:pPr>
            <a:endParaRPr lang="sv-SE" sz="1200" kern="1200">
              <a:solidFill>
                <a:schemeClr val="tx1"/>
              </a:solidFill>
              <a:effectLst/>
              <a:latin typeface="+mn-lt"/>
              <a:ea typeface="+mn-ea"/>
              <a:cs typeface="+mn-cs"/>
            </a:endParaRPr>
          </a:p>
          <a:p>
            <a:r>
              <a:rPr lang="sv-SE" sz="1200" kern="1200">
                <a:solidFill>
                  <a:schemeClr val="tx1"/>
                </a:solidFill>
                <a:effectLst/>
                <a:latin typeface="+mn-lt"/>
                <a:ea typeface="+mn-ea"/>
                <a:cs typeface="+mn-cs"/>
              </a:rPr>
              <a:t>..Även om vi inte kan säga hur många som ”borde” få insatsen, konstatera att remissinflödet kontinuerligt.</a:t>
            </a:r>
          </a:p>
          <a:p>
            <a:pPr marL="171450" indent="-171450">
              <a:buFont typeface="Arial" panose="020B0604020202020204" pitchFamily="34" charset="0"/>
              <a:buChar char="•"/>
            </a:pPr>
            <a:r>
              <a:rPr lang="sv-SE" sz="1200" kern="1200">
                <a:solidFill>
                  <a:schemeClr val="tx1"/>
                </a:solidFill>
                <a:effectLst/>
                <a:latin typeface="+mn-lt"/>
                <a:ea typeface="+mn-ea"/>
                <a:cs typeface="+mn-cs"/>
              </a:rPr>
              <a:t>Under perioder november 2024 till mars 2026 tog vi emot 91 remisser. </a:t>
            </a:r>
          </a:p>
          <a:p>
            <a:r>
              <a:rPr lang="sv-SE" sz="1200" kern="1200">
                <a:solidFill>
                  <a:schemeClr val="tx1"/>
                </a:solidFill>
                <a:effectLst/>
                <a:latin typeface="+mn-lt"/>
                <a:ea typeface="+mn-ea"/>
                <a:cs typeface="+mn-cs"/>
              </a:rPr>
              <a:t>Av dessa påbörjade 80 gruppen och 72 fullföljde om detta definierades genom närvaro vid minst 4 av 6 tillfällen.</a:t>
            </a:r>
          </a:p>
          <a:p>
            <a:endParaRPr lang="sv-SE" sz="1200" kern="1200">
              <a:solidFill>
                <a:schemeClr val="tx1"/>
              </a:solidFill>
              <a:effectLst/>
              <a:latin typeface="+mn-lt"/>
              <a:ea typeface="+mn-ea"/>
              <a:cs typeface="+mn-cs"/>
            </a:endParaRPr>
          </a:p>
          <a:p>
            <a:r>
              <a:rPr lang="sv-SE" sz="1200" kern="1200">
                <a:solidFill>
                  <a:schemeClr val="tx1"/>
                </a:solidFill>
                <a:effectLst/>
                <a:latin typeface="+mn-lt"/>
                <a:ea typeface="+mn-ea"/>
                <a:cs typeface="+mn-cs"/>
              </a:rPr>
              <a:t>..På bilden ses också lite beskrivning av hur patientgruppen sett ut. </a:t>
            </a:r>
          </a:p>
          <a:p>
            <a:pPr marL="171450" indent="-171450">
              <a:buFont typeface="Arial" panose="020B0604020202020204" pitchFamily="34" charset="0"/>
              <a:buChar char="•"/>
            </a:pPr>
            <a:r>
              <a:rPr lang="sv-SE" sz="1200" kern="1200">
                <a:solidFill>
                  <a:schemeClr val="tx1"/>
                </a:solidFill>
                <a:effectLst/>
                <a:latin typeface="+mn-lt"/>
                <a:ea typeface="+mn-ea"/>
                <a:cs typeface="+mn-cs"/>
              </a:rPr>
              <a:t>kort konstatera att kvinnor varit överrepresenterade, stor andel haft kontakt med psykiatrin i många år.</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13</a:t>
            </a:fld>
            <a:endParaRPr lang="sv-SE"/>
          </a:p>
        </p:txBody>
      </p:sp>
    </p:spTree>
    <p:extLst>
      <p:ext uri="{BB962C8B-B14F-4D97-AF65-F5344CB8AC3E}">
        <p14:creationId xmlns:p14="http://schemas.microsoft.com/office/powerpoint/2010/main" val="26319922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Som nämnt  - alla patienter med PS oavsett svårighetsgrad eller framträdande drag (grupp, ej EIPS)</a:t>
            </a:r>
          </a:p>
          <a:p>
            <a:pPr marL="171450" indent="-171450">
              <a:buFont typeface="Arial" panose="020B0604020202020204" pitchFamily="34" charset="0"/>
              <a:buChar char="•"/>
            </a:pPr>
            <a:r>
              <a:rPr lang="sv-SE" sz="1200" kern="1200">
                <a:solidFill>
                  <a:schemeClr val="tx1"/>
                </a:solidFill>
                <a:effectLst/>
                <a:latin typeface="+mn-lt"/>
                <a:ea typeface="+mn-ea"/>
                <a:cs typeface="+mn-cs"/>
              </a:rPr>
              <a:t>Vad gäller själva PS-diagnosen ser fördelningen ut såhär. Merparten har alltså bedömts ha ett medelsvårt PS. många med lindrigt PS sannolikt inte i specialistpsykiatrin </a:t>
            </a:r>
            <a:r>
              <a:rPr lang="sv-SE" sz="1200" kern="1200" err="1">
                <a:solidFill>
                  <a:schemeClr val="tx1"/>
                </a:solidFill>
                <a:effectLst/>
                <a:latin typeface="+mn-lt"/>
                <a:ea typeface="+mn-ea"/>
                <a:cs typeface="+mn-cs"/>
              </a:rPr>
              <a:t>öht</a:t>
            </a:r>
            <a:r>
              <a:rPr lang="sv-SE" sz="1200" kern="1200">
                <a:solidFill>
                  <a:schemeClr val="tx1"/>
                </a:solidFill>
                <a:effectLst/>
                <a:latin typeface="+mn-lt"/>
                <a:ea typeface="+mn-ea"/>
                <a:cs typeface="+mn-cs"/>
              </a:rPr>
              <a:t>. svårt PS ofta svårt delta i grupp ostrukturerat</a:t>
            </a:r>
          </a:p>
          <a:p>
            <a:pPr marL="171450" indent="-171450">
              <a:buFont typeface="Arial" panose="020B0604020202020204" pitchFamily="34" charset="0"/>
              <a:buChar char="•"/>
            </a:pPr>
            <a:r>
              <a:rPr lang="sv-SE" sz="1200" kern="1200">
                <a:solidFill>
                  <a:schemeClr val="tx1"/>
                </a:solidFill>
                <a:effectLst/>
                <a:latin typeface="+mn-lt"/>
                <a:ea typeface="+mn-ea"/>
                <a:cs typeface="+mn-cs"/>
              </a:rPr>
              <a:t>framträdande drag - föga förvånande så gott som alla negativ affekt</a:t>
            </a:r>
          </a:p>
          <a:p>
            <a:pPr marL="171450" indent="-171450">
              <a:buFont typeface="Arial" panose="020B0604020202020204" pitchFamily="34" charset="0"/>
              <a:buChar char="•"/>
            </a:pPr>
            <a:r>
              <a:rPr lang="sv-SE" sz="1200" kern="1200">
                <a:solidFill>
                  <a:schemeClr val="tx1"/>
                </a:solidFill>
                <a:effectLst/>
                <a:latin typeface="+mn-lt"/>
                <a:ea typeface="+mn-ea"/>
                <a:cs typeface="+mn-cs"/>
              </a:rPr>
              <a:t>tvångsmässighet och distansering i relation till disinhibering och dissocialitet - förstås utifrån separat </a:t>
            </a:r>
            <a:r>
              <a:rPr lang="sv-SE" sz="1200" kern="1200" err="1">
                <a:solidFill>
                  <a:schemeClr val="tx1"/>
                </a:solidFill>
                <a:effectLst/>
                <a:latin typeface="+mn-lt"/>
                <a:ea typeface="+mn-ea"/>
                <a:cs typeface="+mn-cs"/>
              </a:rPr>
              <a:t>psykoedukativ</a:t>
            </a:r>
            <a:r>
              <a:rPr lang="sv-SE" sz="1200" kern="1200">
                <a:solidFill>
                  <a:schemeClr val="tx1"/>
                </a:solidFill>
                <a:effectLst/>
                <a:latin typeface="+mn-lt"/>
                <a:ea typeface="+mn-ea"/>
                <a:cs typeface="+mn-cs"/>
              </a:rPr>
              <a:t> insats för </a:t>
            </a:r>
            <a:r>
              <a:rPr lang="sv-SE" sz="1200" kern="1200" err="1">
                <a:solidFill>
                  <a:schemeClr val="tx1"/>
                </a:solidFill>
                <a:effectLst/>
                <a:latin typeface="+mn-lt"/>
                <a:ea typeface="+mn-ea"/>
                <a:cs typeface="+mn-cs"/>
              </a:rPr>
              <a:t>borderlinemönster</a:t>
            </a:r>
            <a:endParaRPr lang="sv-SE" sz="1200" kern="1200">
              <a:solidFill>
                <a:schemeClr val="tx1"/>
              </a:solidFill>
              <a:effectLst/>
              <a:latin typeface="+mn-lt"/>
              <a:ea typeface="+mn-ea"/>
              <a:cs typeface="+mn-cs"/>
            </a:endParaRPr>
          </a:p>
          <a:p>
            <a:pPr marL="171450" indent="-171450">
              <a:buFont typeface="Arial" panose="020B0604020202020204" pitchFamily="34" charset="0"/>
              <a:buChar char="•"/>
            </a:pPr>
            <a:r>
              <a:rPr lang="sv-SE" sz="1200" kern="1200">
                <a:solidFill>
                  <a:schemeClr val="tx1"/>
                </a:solidFill>
                <a:effectLst/>
                <a:latin typeface="+mn-lt"/>
                <a:ea typeface="+mn-ea"/>
                <a:cs typeface="+mn-cs"/>
              </a:rPr>
              <a:t>för litet underlag för tillförlitliga bortfallsanalyser, i denna grupp inte svårighetsgrad spela in i om man fullföljer eller inte. Däremot - män samt hög grad av distansering något överrepresenterade i bortfallet.</a:t>
            </a:r>
          </a:p>
          <a:p>
            <a:r>
              <a:rPr lang="sv-SE" sz="1200" kern="1200">
                <a:solidFill>
                  <a:schemeClr val="tx1"/>
                </a:solidFill>
                <a:effectLst/>
                <a:latin typeface="+mn-lt"/>
                <a:ea typeface="+mn-ea"/>
                <a:cs typeface="+mn-cs"/>
              </a:rPr>
              <a:t> </a:t>
            </a:r>
          </a:p>
          <a:p>
            <a:endParaRPr lang="sv-SE"/>
          </a:p>
          <a:p>
            <a:r>
              <a:rPr lang="sv-SE"/>
              <a:t>...</a:t>
            </a:r>
          </a:p>
          <a:p>
            <a:r>
              <a:rPr lang="sv-SE"/>
              <a:t>Flera har förstås också andra psykiatriska diagnoser, där samsjuklighet med ADHD är det vanligaste (17%).</a:t>
            </a:r>
          </a:p>
          <a:p>
            <a:endParaRPr lang="sv-SE" sz="1200" strike="noStrike"/>
          </a:p>
          <a:p>
            <a:pPr marL="0" indent="0">
              <a:buNone/>
            </a:pPr>
            <a:r>
              <a:rPr lang="sv-SE" sz="1200" strike="noStrike"/>
              <a:t>(Bara PS 18%;  PS+ADHD 17%*; </a:t>
            </a:r>
            <a:r>
              <a:rPr lang="sv-SE" sz="1200" strike="noStrike" err="1"/>
              <a:t>PS+Autism</a:t>
            </a:r>
            <a:r>
              <a:rPr lang="sv-SE" sz="1200" strike="noStrike"/>
              <a:t> 1%*; </a:t>
            </a:r>
            <a:r>
              <a:rPr lang="sv-SE" sz="1200" strike="noStrike" err="1"/>
              <a:t>PS+Bipolär</a:t>
            </a:r>
            <a:r>
              <a:rPr lang="sv-SE" sz="1200" strike="noStrike"/>
              <a:t> 4%; PTSD/CPTSD 3%*; Blandad samsjuklighet utan ovanstående 53%)</a:t>
            </a:r>
          </a:p>
          <a:p>
            <a:endParaRPr lang="sv-SE"/>
          </a:p>
        </p:txBody>
      </p:sp>
      <p:sp>
        <p:nvSpPr>
          <p:cNvPr id="4" name="Platshållare för bildnumm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87B30ED-5BE4-4B01-A895-9FD01F2DFD3F}"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293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konstruerat ett eget utvärderingsformulär kopplat till det specifika syftet med insatsen, alltså förståelse för och upplevd relevans av PS-diagnosen. </a:t>
            </a:r>
          </a:p>
          <a:p>
            <a:pPr marL="171450" indent="-171450">
              <a:buFont typeface="Arial" panose="020B0604020202020204" pitchFamily="34" charset="0"/>
              <a:buChar char="•"/>
            </a:pPr>
            <a:r>
              <a:rPr lang="sv-SE" sz="1200" kern="1200">
                <a:solidFill>
                  <a:schemeClr val="tx1"/>
                </a:solidFill>
                <a:effectLst/>
                <a:latin typeface="+mn-lt"/>
                <a:ea typeface="+mn-ea"/>
                <a:cs typeface="+mn-cs"/>
              </a:rPr>
              <a:t>Baserat på litet och inte jämförbart urval patienter, </a:t>
            </a:r>
          </a:p>
          <a:p>
            <a:pPr marL="171450" indent="-171450">
              <a:buFont typeface="Arial" panose="020B0604020202020204" pitchFamily="34" charset="0"/>
              <a:buChar char="•"/>
            </a:pPr>
            <a:r>
              <a:rPr lang="sv-SE" sz="1200" kern="1200">
                <a:solidFill>
                  <a:schemeClr val="tx1"/>
                </a:solidFill>
                <a:effectLst/>
                <a:latin typeface="+mn-lt"/>
                <a:ea typeface="+mn-ea"/>
                <a:cs typeface="+mn-cs"/>
              </a:rPr>
              <a:t>kan </a:t>
            </a:r>
            <a:r>
              <a:rPr lang="sv-SE" sz="1200" kern="1200" err="1">
                <a:solidFill>
                  <a:schemeClr val="tx1"/>
                </a:solidFill>
                <a:effectLst/>
                <a:latin typeface="+mn-lt"/>
                <a:ea typeface="+mn-ea"/>
                <a:cs typeface="+mn-cs"/>
              </a:rPr>
              <a:t>iaf</a:t>
            </a:r>
            <a:r>
              <a:rPr lang="sv-SE" sz="1200" kern="1200">
                <a:solidFill>
                  <a:schemeClr val="tx1"/>
                </a:solidFill>
                <a:effectLst/>
                <a:latin typeface="+mn-lt"/>
                <a:ea typeface="+mn-ea"/>
                <a:cs typeface="+mn-cs"/>
              </a:rPr>
              <a:t> konstatera att 40% procent av patienterna inledningsvis inte vet vad diagnosen de fått innebär, vilket i sig talar för att insatsen kan ha ett värde. </a:t>
            </a:r>
          </a:p>
          <a:p>
            <a:pPr marL="171450" indent="-171450">
              <a:buFont typeface="Arial" panose="020B0604020202020204" pitchFamily="34" charset="0"/>
              <a:buChar char="•"/>
            </a:pPr>
            <a:r>
              <a:rPr lang="sv-SE" sz="1200" kern="1200">
                <a:solidFill>
                  <a:schemeClr val="tx1"/>
                </a:solidFill>
                <a:effectLst/>
                <a:latin typeface="+mn-lt"/>
                <a:ea typeface="+mn-ea"/>
                <a:cs typeface="+mn-cs"/>
              </a:rPr>
              <a:t>möjligen kan man tolka det som att det finns indikationer på att förståelsen för och acceptansen av diagnosen ökar av insatsen.</a:t>
            </a:r>
          </a:p>
        </p:txBody>
      </p:sp>
      <p:sp>
        <p:nvSpPr>
          <p:cNvPr id="4" name="Platshållare för bildnummer 3"/>
          <p:cNvSpPr>
            <a:spLocks noGrp="1"/>
          </p:cNvSpPr>
          <p:nvPr>
            <p:ph type="sldNum" sz="quarter" idx="5"/>
          </p:nvPr>
        </p:nvSpPr>
        <p:spPr/>
        <p:txBody>
          <a:bodyPr/>
          <a:lstStyle/>
          <a:p>
            <a:fld id="{687B30ED-5BE4-4B01-A895-9FD01F2DFD3F}" type="slidenum">
              <a:rPr lang="sv-SE" smtClean="0"/>
              <a:t>17</a:t>
            </a:fld>
            <a:endParaRPr lang="sv-SE"/>
          </a:p>
        </p:txBody>
      </p:sp>
    </p:spTree>
    <p:extLst>
      <p:ext uri="{BB962C8B-B14F-4D97-AF65-F5344CB8AC3E}">
        <p14:creationId xmlns:p14="http://schemas.microsoft.com/office/powerpoint/2010/main" val="1044756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Vår sista fråga är, VAD tar vi med oss från detta.</a:t>
            </a:r>
          </a:p>
          <a:p>
            <a:pPr marL="171450" indent="-171450">
              <a:buFont typeface="Arial" panose="020B0604020202020204" pitchFamily="34" charset="0"/>
              <a:buChar char="•"/>
            </a:pPr>
            <a:r>
              <a:rPr lang="sv-SE" sz="1200" kern="1200">
                <a:solidFill>
                  <a:schemeClr val="tx1"/>
                </a:solidFill>
                <a:effectLst/>
                <a:latin typeface="+mn-lt"/>
                <a:ea typeface="+mn-ea"/>
                <a:cs typeface="+mn-cs"/>
              </a:rPr>
              <a:t>Dels fortsätta arbeta med och utveckla vårt upplägg </a:t>
            </a:r>
          </a:p>
          <a:p>
            <a:pPr marL="171450" indent="-171450">
              <a:buFont typeface="Arial" panose="020B0604020202020204" pitchFamily="34" charset="0"/>
              <a:buChar char="•"/>
            </a:pPr>
            <a:r>
              <a:rPr lang="sv-SE" sz="1200" kern="1200">
                <a:solidFill>
                  <a:schemeClr val="tx1"/>
                </a:solidFill>
                <a:effectLst/>
                <a:latin typeface="+mn-lt"/>
                <a:ea typeface="+mn-ea"/>
                <a:cs typeface="+mn-cs"/>
              </a:rPr>
              <a:t>Dels att detta inte är det enda eller rätta sättet att göra på. Ex kollegor i Lund gjort en kortversion av vårt material som består av två tillfällen som man sen kombinerar med 14 gånger färdighetsträning baserad på DBT.</a:t>
            </a:r>
          </a:p>
          <a:p>
            <a:pPr marL="171450" indent="-171450">
              <a:buFont typeface="Arial" panose="020B0604020202020204" pitchFamily="34" charset="0"/>
              <a:buChar char="•"/>
            </a:pPr>
            <a:r>
              <a:rPr lang="sv-SE" sz="1200" kern="1200">
                <a:solidFill>
                  <a:schemeClr val="tx1"/>
                </a:solidFill>
                <a:effectLst/>
                <a:latin typeface="+mn-lt"/>
                <a:ea typeface="+mn-ea"/>
                <a:cs typeface="+mn-cs"/>
              </a:rPr>
              <a:t>hoppas på att ni som lyssnat idag och som jobbar i sammanhang där det ser ut som det gjorde för oss hos några år sen – att det finns ett underskott på konkret </a:t>
            </a:r>
            <a:r>
              <a:rPr lang="sv-SE" sz="1200" kern="1200" err="1">
                <a:solidFill>
                  <a:schemeClr val="tx1"/>
                </a:solidFill>
                <a:effectLst/>
                <a:latin typeface="+mn-lt"/>
                <a:ea typeface="+mn-ea"/>
                <a:cs typeface="+mn-cs"/>
              </a:rPr>
              <a:t>vårdinnehåll</a:t>
            </a:r>
            <a:r>
              <a:rPr lang="sv-SE" sz="1200" kern="1200">
                <a:solidFill>
                  <a:schemeClr val="tx1"/>
                </a:solidFill>
                <a:effectLst/>
                <a:latin typeface="+mn-lt"/>
                <a:ea typeface="+mn-ea"/>
                <a:cs typeface="+mn-cs"/>
              </a:rPr>
              <a:t> för PS-patienter med annan profil än borderline – inspirerade till att börja med att skapa en </a:t>
            </a:r>
            <a:r>
              <a:rPr lang="sv-SE" sz="1200" kern="1200" err="1">
                <a:solidFill>
                  <a:schemeClr val="tx1"/>
                </a:solidFill>
                <a:effectLst/>
                <a:latin typeface="+mn-lt"/>
                <a:ea typeface="+mn-ea"/>
                <a:cs typeface="+mn-cs"/>
              </a:rPr>
              <a:t>psykoedukativ</a:t>
            </a:r>
            <a:r>
              <a:rPr lang="sv-SE" sz="1200" kern="1200">
                <a:solidFill>
                  <a:schemeClr val="tx1"/>
                </a:solidFill>
                <a:effectLst/>
                <a:latin typeface="+mn-lt"/>
                <a:ea typeface="+mn-ea"/>
                <a:cs typeface="+mn-cs"/>
              </a:rPr>
              <a:t> insats som kan ge en stabil grund och ett sammanhang för vidare vårdinsatser.</a:t>
            </a:r>
          </a:p>
          <a:p>
            <a:pPr marL="171450" indent="-171450">
              <a:buFont typeface="Arial" panose="020B0604020202020204" pitchFamily="34" charset="0"/>
              <a:buChar char="•"/>
            </a:pPr>
            <a:r>
              <a:rPr lang="sv-SE" sz="1200" kern="1200">
                <a:solidFill>
                  <a:schemeClr val="tx1"/>
                </a:solidFill>
                <a:effectLst/>
                <a:latin typeface="+mn-lt"/>
                <a:ea typeface="+mn-ea"/>
                <a:cs typeface="+mn-cs"/>
              </a:rPr>
              <a:t>tar gärna emot tips och delar erfarenheter med er som redan jobbar med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för PS på andra sätt</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18</a:t>
            </a:fld>
            <a:endParaRPr lang="sv-SE"/>
          </a:p>
        </p:txBody>
      </p:sp>
    </p:spTree>
    <p:extLst>
      <p:ext uri="{BB962C8B-B14F-4D97-AF65-F5344CB8AC3E}">
        <p14:creationId xmlns:p14="http://schemas.microsoft.com/office/powerpoint/2010/main" val="1872671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första frågan är VARFÖR </a:t>
            </a:r>
          </a:p>
          <a:p>
            <a:pPr marL="171450" indent="-171450">
              <a:buFont typeface="Arial" panose="020B0604020202020204" pitchFamily="34" charset="0"/>
              <a:buChar char="•"/>
            </a:pPr>
            <a:r>
              <a:rPr lang="sv-SE" sz="1200" kern="1200">
                <a:solidFill>
                  <a:schemeClr val="tx1"/>
                </a:solidFill>
                <a:effectLst/>
                <a:latin typeface="+mn-lt"/>
                <a:ea typeface="+mn-ea"/>
                <a:cs typeface="+mn-cs"/>
              </a:rPr>
              <a:t>PS länge lite klinisk uppmärksamhet </a:t>
            </a:r>
          </a:p>
          <a:p>
            <a:pPr marL="171450" indent="-171450">
              <a:buFont typeface="Arial" panose="020B0604020202020204" pitchFamily="34" charset="0"/>
              <a:buChar char="•"/>
            </a:pPr>
            <a:r>
              <a:rPr lang="sv-SE" sz="1200" kern="1200">
                <a:solidFill>
                  <a:schemeClr val="tx1"/>
                </a:solidFill>
                <a:effectLst/>
                <a:latin typeface="+mn-lt"/>
                <a:ea typeface="+mn-ea"/>
                <a:cs typeface="+mn-cs"/>
              </a:rPr>
              <a:t>Införandet av SVP </a:t>
            </a:r>
          </a:p>
          <a:p>
            <a:pPr marL="171450" indent="-171450">
              <a:buFont typeface="Arial" panose="020B0604020202020204" pitchFamily="34" charset="0"/>
              <a:buChar char="•"/>
            </a:pPr>
            <a:r>
              <a:rPr lang="sv-SE" sz="1200" kern="1200">
                <a:solidFill>
                  <a:schemeClr val="tx1"/>
                </a:solidFill>
                <a:effectLst/>
                <a:latin typeface="+mn-lt"/>
                <a:ea typeface="+mn-ea"/>
                <a:cs typeface="+mn-cs"/>
              </a:rPr>
              <a:t>nu mellan 10-17%. hälften en annan diagnos än EIPS.  </a:t>
            </a:r>
          </a:p>
          <a:p>
            <a:pPr marL="171450" indent="-171450">
              <a:buFont typeface="Arial" panose="020B0604020202020204" pitchFamily="34" charset="0"/>
              <a:buChar char="•"/>
            </a:pPr>
            <a:r>
              <a:rPr lang="sv-SE" sz="1200" kern="1200">
                <a:solidFill>
                  <a:schemeClr val="tx1"/>
                </a:solidFill>
                <a:effectLst/>
                <a:latin typeface="+mn-lt"/>
                <a:ea typeface="+mn-ea"/>
                <a:cs typeface="+mn-cs"/>
              </a:rPr>
              <a:t>släpat efter med att etablera likvärdig vård,  behov av att ta fram konkret </a:t>
            </a:r>
            <a:r>
              <a:rPr lang="sv-SE" sz="1200" kern="1200" err="1">
                <a:solidFill>
                  <a:schemeClr val="tx1"/>
                </a:solidFill>
                <a:effectLst/>
                <a:latin typeface="+mn-lt"/>
                <a:ea typeface="+mn-ea"/>
                <a:cs typeface="+mn-cs"/>
              </a:rPr>
              <a:t>vårdinnehåll</a:t>
            </a:r>
            <a:r>
              <a:rPr lang="sv-SE" sz="1200" kern="1200">
                <a:solidFill>
                  <a:schemeClr val="tx1"/>
                </a:solidFill>
                <a:effectLst/>
                <a:latin typeface="+mn-lt"/>
                <a:ea typeface="+mn-ea"/>
                <a:cs typeface="+mn-cs"/>
              </a:rPr>
              <a:t> </a:t>
            </a:r>
          </a:p>
          <a:p>
            <a:pPr marL="171450" indent="-171450">
              <a:buFont typeface="Arial" panose="020B0604020202020204" pitchFamily="34" charset="0"/>
              <a:buChar char="•"/>
            </a:pPr>
            <a:r>
              <a:rPr lang="sv-SE" sz="1200" kern="1200">
                <a:solidFill>
                  <a:schemeClr val="tx1"/>
                </a:solidFill>
                <a:effectLst/>
                <a:latin typeface="+mn-lt"/>
                <a:ea typeface="+mn-ea"/>
                <a:cs typeface="+mn-cs"/>
              </a:rPr>
              <a:t>kort skriftligt material det enda systematiska, skillnad från andra diagnosgrupper, </a:t>
            </a:r>
            <a:r>
              <a:rPr lang="sv-SE" sz="1200" kern="1200" err="1">
                <a:solidFill>
                  <a:schemeClr val="tx1"/>
                </a:solidFill>
                <a:effectLst/>
                <a:latin typeface="+mn-lt"/>
                <a:ea typeface="+mn-ea"/>
                <a:cs typeface="+mn-cs"/>
              </a:rPr>
              <a:t>inkl</a:t>
            </a:r>
            <a:r>
              <a:rPr lang="sv-SE" sz="1200" kern="1200">
                <a:solidFill>
                  <a:schemeClr val="tx1"/>
                </a:solidFill>
                <a:effectLst/>
                <a:latin typeface="+mn-lt"/>
                <a:ea typeface="+mn-ea"/>
                <a:cs typeface="+mn-cs"/>
              </a:rPr>
              <a:t> EIPS</a:t>
            </a:r>
          </a:p>
          <a:p>
            <a:pPr marL="171450" indent="-171450">
              <a:buFont typeface="Arial" panose="020B0604020202020204" pitchFamily="34" charset="0"/>
              <a:buChar char="•"/>
            </a:pPr>
            <a:r>
              <a:rPr lang="sv-SE" sz="1200" kern="1200">
                <a:solidFill>
                  <a:schemeClr val="tx1"/>
                </a:solidFill>
                <a:effectLst/>
                <a:latin typeface="+mn-lt"/>
                <a:ea typeface="+mn-ea"/>
                <a:cs typeface="+mn-cs"/>
              </a:rPr>
              <a:t>specialistmottagning fokuserad på bedömning och diagnostik såg gap efter återkopplad PS-diagnos + utbildat personal i PS-diagnostik enligt ICD-11 - manade förmedla uppdaterad kunskap om diagnosen till patienterna. </a:t>
            </a:r>
          </a:p>
          <a:p>
            <a:pPr marL="171450" indent="-171450">
              <a:buFont typeface="Arial" panose="020B0604020202020204" pitchFamily="34" charset="0"/>
              <a:buChar char="•"/>
            </a:pP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betonas i PS-behandling, rimligt första steg </a:t>
            </a:r>
          </a:p>
          <a:p>
            <a:pPr marL="0" indent="0">
              <a:buFont typeface="Arial" panose="020B0604020202020204" pitchFamily="34" charset="0"/>
              <a:buNone/>
            </a:pPr>
            <a:endParaRPr lang="sv-SE" sz="1200" kern="1200">
              <a:solidFill>
                <a:schemeClr val="tx1"/>
              </a:solidFill>
              <a:effectLst/>
              <a:latin typeface="+mn-lt"/>
              <a:ea typeface="+mn-ea"/>
              <a:cs typeface="+mn-cs"/>
            </a:endParaRP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2</a:t>
            </a:fld>
            <a:endParaRPr lang="sv-SE"/>
          </a:p>
        </p:txBody>
      </p:sp>
    </p:spTree>
    <p:extLst>
      <p:ext uri="{BB962C8B-B14F-4D97-AF65-F5344CB8AC3E}">
        <p14:creationId xmlns:p14="http://schemas.microsoft.com/office/powerpoint/2010/main" val="3908264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Väl känt att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centralt, kort understryka syftet </a:t>
            </a:r>
          </a:p>
          <a:p>
            <a:pPr marL="171450" indent="-171450">
              <a:buFont typeface="Arial" panose="020B0604020202020204" pitchFamily="34" charset="0"/>
              <a:buChar char="•"/>
            </a:pPr>
            <a:r>
              <a:rPr lang="sv-SE" sz="1200" kern="1200">
                <a:solidFill>
                  <a:schemeClr val="tx1"/>
                </a:solidFill>
                <a:effectLst/>
                <a:latin typeface="+mn-lt"/>
                <a:ea typeface="+mn-ea"/>
                <a:cs typeface="+mn-cs"/>
              </a:rPr>
              <a:t>Som minst kan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minska negativa effekter </a:t>
            </a:r>
          </a:p>
          <a:p>
            <a:pPr marL="171450" indent="-171450">
              <a:buFont typeface="Arial" panose="020B0604020202020204" pitchFamily="34" charset="0"/>
              <a:buChar char="•"/>
            </a:pPr>
            <a:r>
              <a:rPr lang="sv-SE" sz="1200" kern="1200">
                <a:solidFill>
                  <a:schemeClr val="tx1"/>
                </a:solidFill>
                <a:effectLst/>
                <a:latin typeface="+mn-lt"/>
                <a:ea typeface="+mn-ea"/>
                <a:cs typeface="+mn-cs"/>
              </a:rPr>
              <a:t>I bästa fall öka självförståelse, främja återhämtning </a:t>
            </a:r>
          </a:p>
          <a:p>
            <a:pPr marL="171450" indent="-171450">
              <a:buFont typeface="Arial" panose="020B0604020202020204" pitchFamily="34" charset="0"/>
              <a:buChar char="•"/>
            </a:pPr>
            <a:r>
              <a:rPr lang="sv-SE" sz="1200" kern="1200">
                <a:solidFill>
                  <a:schemeClr val="tx1"/>
                </a:solidFill>
                <a:effectLst/>
                <a:latin typeface="+mn-lt"/>
                <a:ea typeface="+mn-ea"/>
                <a:cs typeface="+mn-cs"/>
              </a:rPr>
              <a:t>Mål att patienter som fortsätter psykologisk behandling gör det bättre förberedda </a:t>
            </a:r>
          </a:p>
          <a:p>
            <a:pPr marL="171450" indent="-171450">
              <a:buFont typeface="Arial" panose="020B0604020202020204" pitchFamily="34" charset="0"/>
              <a:buChar char="•"/>
            </a:pPr>
            <a:r>
              <a:rPr lang="sv-SE" sz="1200" kern="1200">
                <a:solidFill>
                  <a:schemeClr val="tx1"/>
                </a:solidFill>
                <a:effectLst/>
                <a:latin typeface="+mn-lt"/>
                <a:ea typeface="+mn-ea"/>
                <a:cs typeface="+mn-cs"/>
              </a:rPr>
              <a:t>ökat hopp kring förändring, mer realistiska förväntningar på behandling</a:t>
            </a:r>
          </a:p>
          <a:p>
            <a:pPr marL="171450" indent="-171450">
              <a:buFont typeface="Arial" panose="020B0604020202020204" pitchFamily="34" charset="0"/>
              <a:buChar char="•"/>
            </a:pPr>
            <a:r>
              <a:rPr lang="sv-SE" sz="1200" kern="1200">
                <a:solidFill>
                  <a:schemeClr val="tx1"/>
                </a:solidFill>
                <a:effectLst/>
                <a:latin typeface="+mn-lt"/>
                <a:ea typeface="+mn-ea"/>
                <a:cs typeface="+mn-cs"/>
              </a:rPr>
              <a:t>många genomgått flera behandlingar tidigare, inramning</a:t>
            </a:r>
          </a:p>
        </p:txBody>
      </p:sp>
      <p:sp>
        <p:nvSpPr>
          <p:cNvPr id="4" name="Platshållare för bildnummer 3"/>
          <p:cNvSpPr>
            <a:spLocks noGrp="1"/>
          </p:cNvSpPr>
          <p:nvPr>
            <p:ph type="sldNum" sz="quarter" idx="5"/>
          </p:nvPr>
        </p:nvSpPr>
        <p:spPr/>
        <p:txBody>
          <a:bodyPr/>
          <a:lstStyle/>
          <a:p>
            <a:fld id="{687B30ED-5BE4-4B01-A895-9FD01F2DFD3F}" type="slidenum">
              <a:rPr lang="sv-SE" smtClean="0"/>
              <a:t>3</a:t>
            </a:fld>
            <a:endParaRPr lang="sv-SE"/>
          </a:p>
        </p:txBody>
      </p:sp>
    </p:spTree>
    <p:extLst>
      <p:ext uri="{BB962C8B-B14F-4D97-AF65-F5344CB8AC3E}">
        <p14:creationId xmlns:p14="http://schemas.microsoft.com/office/powerpoint/2010/main" val="1129636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nästa fråga HUR tog vi fram ett material som skulle tjäna dessa syften?</a:t>
            </a:r>
          </a:p>
          <a:p>
            <a:pPr marL="171450" indent="-171450">
              <a:buFont typeface="Arial" panose="020B0604020202020204" pitchFamily="34" charset="0"/>
              <a:buChar char="•"/>
            </a:pPr>
            <a:r>
              <a:rPr lang="sv-SE" sz="1200" kern="1200">
                <a:solidFill>
                  <a:schemeClr val="tx1"/>
                </a:solidFill>
                <a:effectLst/>
                <a:latin typeface="+mn-lt"/>
                <a:ea typeface="+mn-ea"/>
                <a:cs typeface="+mn-cs"/>
              </a:rPr>
              <a:t>använde oss av vad som vad som fanns beskrivet sen tidigare och anpassade till lokala förhållanden </a:t>
            </a:r>
          </a:p>
          <a:p>
            <a:pPr marL="171450" indent="-171450">
              <a:buFont typeface="Arial" panose="020B0604020202020204" pitchFamily="34" charset="0"/>
              <a:buChar char="•"/>
            </a:pPr>
            <a:r>
              <a:rPr lang="sv-SE" sz="1200" kern="1200">
                <a:solidFill>
                  <a:schemeClr val="tx1"/>
                </a:solidFill>
                <a:effectLst/>
                <a:latin typeface="+mn-lt"/>
                <a:ea typeface="+mn-ea"/>
                <a:cs typeface="+mn-cs"/>
              </a:rPr>
              <a:t>Synpunkter från psykologkollegor, verksamhetsutvecklare och </a:t>
            </a:r>
            <a:r>
              <a:rPr lang="sv-SE" sz="1200" kern="1200" err="1">
                <a:solidFill>
                  <a:schemeClr val="tx1"/>
                </a:solidFill>
                <a:effectLst/>
                <a:latin typeface="+mn-lt"/>
                <a:ea typeface="+mn-ea"/>
                <a:cs typeface="+mn-cs"/>
              </a:rPr>
              <a:t>peer</a:t>
            </a:r>
            <a:r>
              <a:rPr lang="sv-SE" sz="1200" kern="1200">
                <a:solidFill>
                  <a:schemeClr val="tx1"/>
                </a:solidFill>
                <a:effectLst/>
                <a:latin typeface="+mn-lt"/>
                <a:ea typeface="+mn-ea"/>
                <a:cs typeface="+mn-cs"/>
              </a:rPr>
              <a:t> support</a:t>
            </a:r>
          </a:p>
          <a:p>
            <a:pPr marL="171450" indent="-171450">
              <a:buFont typeface="Arial" panose="020B0604020202020204" pitchFamily="34" charset="0"/>
              <a:buChar char="•"/>
            </a:pPr>
            <a:r>
              <a:rPr lang="sv-SE" sz="1200" kern="1200">
                <a:solidFill>
                  <a:schemeClr val="tx1"/>
                </a:solidFill>
                <a:effectLst/>
                <a:latin typeface="+mn-lt"/>
                <a:ea typeface="+mn-ea"/>
                <a:cs typeface="+mn-cs"/>
              </a:rPr>
              <a:t>landade i att låta GIT-PDs användning av personlighetsfunktion som en röd tråd –bedömning- återkoppling- behandling utgöra ram för struktur och innehåll</a:t>
            </a:r>
          </a:p>
          <a:p>
            <a:pPr marL="171450" indent="-171450">
              <a:buFont typeface="Arial" panose="020B0604020202020204" pitchFamily="34" charset="0"/>
              <a:buChar char="•"/>
            </a:pPr>
            <a:r>
              <a:rPr lang="sv-SE" sz="1200" kern="1200">
                <a:solidFill>
                  <a:schemeClr val="tx1"/>
                </a:solidFill>
                <a:effectLst/>
                <a:latin typeface="+mn-lt"/>
                <a:ea typeface="+mn-ea"/>
                <a:cs typeface="+mn-cs"/>
              </a:rPr>
              <a:t>visste att våra kollegor parallellt var igång med att testa ett behandlingsupplägg baserat på samma beskrivning av personlighetsfunktion. Koherensen föredömlig. </a:t>
            </a:r>
          </a:p>
          <a:p>
            <a:pPr marL="171450" indent="-171450">
              <a:buFont typeface="Arial" panose="020B0604020202020204" pitchFamily="34" charset="0"/>
              <a:buChar char="•"/>
            </a:pPr>
            <a:r>
              <a:rPr lang="sv-SE" sz="1200" kern="1200">
                <a:solidFill>
                  <a:schemeClr val="tx1"/>
                </a:solidFill>
                <a:effectLst/>
                <a:latin typeface="+mn-lt"/>
                <a:ea typeface="+mn-ea"/>
                <a:cs typeface="+mn-cs"/>
              </a:rPr>
              <a:t>annan röd tråd som vi återkommer till i samtliga träffar kommer från GPM, det vi kallar för sårbarhetsmodellen</a:t>
            </a:r>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4</a:t>
            </a:fld>
            <a:endParaRPr lang="sv-SE"/>
          </a:p>
        </p:txBody>
      </p:sp>
    </p:spTree>
    <p:extLst>
      <p:ext uri="{BB962C8B-B14F-4D97-AF65-F5344CB8AC3E}">
        <p14:creationId xmlns:p14="http://schemas.microsoft.com/office/powerpoint/2010/main" val="4014283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Konkret ser upplägget ut såhär</a:t>
            </a:r>
          </a:p>
          <a:p>
            <a:pPr marL="171450" indent="-171450">
              <a:buFont typeface="Arial" panose="020B0604020202020204" pitchFamily="34" charset="0"/>
              <a:buChar char="•"/>
            </a:pPr>
            <a:r>
              <a:rPr lang="sv-SE" sz="1200" kern="1200">
                <a:solidFill>
                  <a:schemeClr val="tx1"/>
                </a:solidFill>
                <a:effectLst/>
                <a:latin typeface="+mn-lt"/>
                <a:ea typeface="+mn-ea"/>
                <a:cs typeface="+mn-cs"/>
              </a:rPr>
              <a:t>6 sessioner, första handlar om diagnosen som sådan. Fyra sessioner ägnas åt fördjupning i nämnda personlighetsfunktioner,  avslutande konkretiserar vidare vård, behandling och andra stödinsatser mot återhämtning</a:t>
            </a:r>
          </a:p>
          <a:p>
            <a:pPr marL="171450" indent="-171450">
              <a:buFont typeface="Arial" panose="020B0604020202020204" pitchFamily="34" charset="0"/>
              <a:buChar char="•"/>
            </a:pPr>
            <a:r>
              <a:rPr lang="sv-SE" sz="1200" kern="1200">
                <a:solidFill>
                  <a:schemeClr val="tx1"/>
                </a:solidFill>
                <a:effectLst/>
                <a:latin typeface="+mn-lt"/>
                <a:ea typeface="+mn-ea"/>
                <a:cs typeface="+mn-cs"/>
              </a:rPr>
              <a:t>Varje tillfälle är ca 2 tim. </a:t>
            </a:r>
          </a:p>
          <a:p>
            <a:pPr marL="171450" indent="-171450">
              <a:buFont typeface="Arial" panose="020B0604020202020204" pitchFamily="34" charset="0"/>
              <a:buChar char="•"/>
            </a:pPr>
            <a:r>
              <a:rPr lang="sv-SE" sz="1200" kern="1200">
                <a:solidFill>
                  <a:schemeClr val="tx1"/>
                </a:solidFill>
                <a:effectLst/>
                <a:latin typeface="+mn-lt"/>
                <a:ea typeface="+mn-ea"/>
                <a:cs typeface="+mn-cs"/>
              </a:rPr>
              <a:t>bildspel som stöd för struktur, åhörarkopior. </a:t>
            </a:r>
          </a:p>
          <a:p>
            <a:pPr marL="171450" indent="-171450">
              <a:buFont typeface="Arial" panose="020B0604020202020204" pitchFamily="34" charset="0"/>
              <a:buChar char="•"/>
            </a:pPr>
            <a:r>
              <a:rPr lang="sv-SE" sz="1200" kern="1200">
                <a:solidFill>
                  <a:schemeClr val="tx1"/>
                </a:solidFill>
                <a:effectLst/>
                <a:latin typeface="+mn-lt"/>
                <a:ea typeface="+mn-ea"/>
                <a:cs typeface="+mn-cs"/>
              </a:rPr>
              <a:t>växlar mellan att ge information och att rikta frågor till gruppdeltagarna. </a:t>
            </a:r>
          </a:p>
          <a:p>
            <a:pPr marL="171450" indent="-171450">
              <a:buFont typeface="Arial" panose="020B0604020202020204" pitchFamily="34" charset="0"/>
              <a:buChar char="•"/>
            </a:pPr>
            <a:r>
              <a:rPr lang="sv-SE" sz="1200" kern="1200">
                <a:solidFill>
                  <a:schemeClr val="tx1"/>
                </a:solidFill>
                <a:effectLst/>
                <a:latin typeface="+mn-lt"/>
                <a:ea typeface="+mn-ea"/>
                <a:cs typeface="+mn-cs"/>
              </a:rPr>
              <a:t>Mellan träffarna ges en frivillig hemuppgift med syfte att reflektera kring eller på något sätt omsätta </a:t>
            </a:r>
          </a:p>
          <a:p>
            <a:pPr marL="171450" indent="-171450">
              <a:buFont typeface="Arial" panose="020B0604020202020204" pitchFamily="34" charset="0"/>
              <a:buChar char="•"/>
            </a:pPr>
            <a:r>
              <a:rPr lang="sv-SE" sz="1200" kern="1200">
                <a:solidFill>
                  <a:schemeClr val="tx1"/>
                </a:solidFill>
                <a:effectLst/>
                <a:latin typeface="+mn-lt"/>
                <a:ea typeface="+mn-ea"/>
                <a:cs typeface="+mn-cs"/>
              </a:rPr>
              <a:t>Ca 8 </a:t>
            </a:r>
            <a:r>
              <a:rPr lang="sv-SE" sz="1200" kern="1200" err="1">
                <a:solidFill>
                  <a:schemeClr val="tx1"/>
                </a:solidFill>
                <a:effectLst/>
                <a:latin typeface="+mn-lt"/>
                <a:ea typeface="+mn-ea"/>
                <a:cs typeface="+mn-cs"/>
              </a:rPr>
              <a:t>pat</a:t>
            </a:r>
            <a:r>
              <a:rPr lang="sv-SE" sz="1200" kern="1200">
                <a:solidFill>
                  <a:schemeClr val="tx1"/>
                </a:solidFill>
                <a:effectLst/>
                <a:latin typeface="+mn-lt"/>
                <a:ea typeface="+mn-ea"/>
                <a:cs typeface="+mn-cs"/>
              </a:rPr>
              <a:t>, 2 psykologer</a:t>
            </a:r>
          </a:p>
          <a:p>
            <a:pPr marL="171450" indent="-171450">
              <a:buFont typeface="Arial" panose="020B0604020202020204" pitchFamily="34" charset="0"/>
              <a:buChar char="•"/>
            </a:pPr>
            <a:r>
              <a:rPr lang="sv-SE" sz="1200" kern="1200">
                <a:solidFill>
                  <a:schemeClr val="tx1"/>
                </a:solidFill>
                <a:effectLst/>
                <a:latin typeface="+mn-lt"/>
                <a:ea typeface="+mn-ea"/>
                <a:cs typeface="+mn-cs"/>
              </a:rPr>
              <a:t>PS-diagnos, oavsett svårighetsgrad och framträdande drag, förutsättning kunna gå i grupp + inte specifik </a:t>
            </a:r>
            <a:r>
              <a:rPr lang="sv-SE" sz="1200" kern="1200" err="1">
                <a:solidFill>
                  <a:schemeClr val="tx1"/>
                </a:solidFill>
                <a:effectLst/>
                <a:latin typeface="+mn-lt"/>
                <a:ea typeface="+mn-ea"/>
                <a:cs typeface="+mn-cs"/>
              </a:rPr>
              <a:t>psykoedukation</a:t>
            </a:r>
            <a:r>
              <a:rPr lang="sv-SE" sz="1200" kern="1200">
                <a:solidFill>
                  <a:schemeClr val="tx1"/>
                </a:solidFill>
                <a:effectLst/>
                <a:latin typeface="+mn-lt"/>
                <a:ea typeface="+mn-ea"/>
                <a:cs typeface="+mn-cs"/>
              </a:rPr>
              <a:t> för EIPS </a:t>
            </a:r>
            <a:r>
              <a:rPr lang="sv-SE" sz="1200" kern="1200" err="1">
                <a:solidFill>
                  <a:schemeClr val="tx1"/>
                </a:solidFill>
                <a:effectLst/>
                <a:latin typeface="+mn-lt"/>
                <a:ea typeface="+mn-ea"/>
                <a:cs typeface="+mn-cs"/>
              </a:rPr>
              <a:t>prio</a:t>
            </a:r>
            <a:r>
              <a:rPr lang="sv-SE" sz="1200" kern="1200">
                <a:solidFill>
                  <a:schemeClr val="tx1"/>
                </a:solidFill>
                <a:effectLst/>
                <a:latin typeface="+mn-lt"/>
                <a:ea typeface="+mn-ea"/>
                <a:cs typeface="+mn-cs"/>
              </a:rPr>
              <a:t>.​ </a:t>
            </a:r>
          </a:p>
          <a:p>
            <a:pPr marL="171450" indent="-171450">
              <a:buFont typeface="Arial" panose="020B0604020202020204" pitchFamily="34" charset="0"/>
              <a:buChar char="•"/>
            </a:pPr>
            <a:r>
              <a:rPr lang="sv-SE" sz="1200" kern="1200">
                <a:solidFill>
                  <a:schemeClr val="tx1"/>
                </a:solidFill>
                <a:effectLst/>
                <a:latin typeface="+mn-lt"/>
                <a:ea typeface="+mn-ea"/>
                <a:cs typeface="+mn-cs"/>
              </a:rPr>
              <a:t>omfattande insats - kunna stå på egna ben eftersom det varierar vad som erbjuds efter</a:t>
            </a:r>
          </a:p>
          <a:p>
            <a:pPr marL="171450" indent="-171450">
              <a:buFont typeface="Arial" panose="020B0604020202020204" pitchFamily="34" charset="0"/>
              <a:buChar char="•"/>
            </a:pPr>
            <a:r>
              <a:rPr lang="sv-SE" sz="1200" kern="1200">
                <a:solidFill>
                  <a:schemeClr val="tx1"/>
                </a:solidFill>
                <a:effectLst/>
                <a:latin typeface="+mn-lt"/>
                <a:ea typeface="+mn-ea"/>
                <a:cs typeface="+mn-cs"/>
              </a:rPr>
              <a:t>första steg i en lite längre behandlingsprocess inom specialistpsykiatrin.</a:t>
            </a:r>
          </a:p>
          <a:p>
            <a:pPr marL="171450" indent="-171450">
              <a:buFont typeface="Arial" panose="020B0604020202020204" pitchFamily="34" charset="0"/>
              <a:buChar char="•"/>
            </a:pPr>
            <a:r>
              <a:rPr lang="sv-SE" sz="1200" kern="1200">
                <a:solidFill>
                  <a:schemeClr val="tx1"/>
                </a:solidFill>
                <a:effectLst/>
                <a:latin typeface="+mn-lt"/>
                <a:ea typeface="+mn-ea"/>
                <a:cs typeface="+mn-cs"/>
              </a:rPr>
              <a:t>lindrigt PS primärvården - tydligare uppfattning om vad jobba vidare med/efterfråga. </a:t>
            </a:r>
            <a:endParaRPr lang="sv-SE" strike="noStrike"/>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5</a:t>
            </a:fld>
            <a:endParaRPr lang="sv-SE"/>
          </a:p>
        </p:txBody>
      </p:sp>
    </p:spTree>
    <p:extLst>
      <p:ext uri="{BB962C8B-B14F-4D97-AF65-F5344CB8AC3E}">
        <p14:creationId xmlns:p14="http://schemas.microsoft.com/office/powerpoint/2010/main" val="2745685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978A3-3B53-CE46-3313-2DAE312B12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4DA307-831F-01F0-1C71-4672699538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42EEA2-1E8E-0E0E-699E-2F1430907D5D}"/>
              </a:ext>
            </a:extLst>
          </p:cNvPr>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struktur inspirerad från GIT-PD avser den här uppdelningen av självfunktion och interpersonell funktion</a:t>
            </a:r>
          </a:p>
          <a:p>
            <a:pPr marL="171450" indent="-171450">
              <a:buFont typeface="Arial" panose="020B0604020202020204" pitchFamily="34" charset="0"/>
              <a:buChar char="•"/>
            </a:pPr>
            <a:r>
              <a:rPr lang="sv-SE" sz="1200" kern="1200">
                <a:solidFill>
                  <a:schemeClr val="tx1"/>
                </a:solidFill>
                <a:effectLst/>
                <a:latin typeface="+mn-lt"/>
                <a:ea typeface="+mn-ea"/>
                <a:cs typeface="+mn-cs"/>
              </a:rPr>
              <a:t>de fyra delarna tillägnas varsitt tillfälle</a:t>
            </a:r>
          </a:p>
          <a:p>
            <a:pPr marL="171450" indent="-171450">
              <a:buFont typeface="Arial" panose="020B0604020202020204" pitchFamily="34" charset="0"/>
              <a:buChar char="•"/>
            </a:pPr>
            <a:r>
              <a:rPr lang="sv-SE" sz="1200" kern="1200" err="1">
                <a:solidFill>
                  <a:schemeClr val="tx1"/>
                </a:solidFill>
                <a:effectLst/>
                <a:latin typeface="+mn-lt"/>
                <a:ea typeface="+mn-ea"/>
                <a:cs typeface="+mn-cs"/>
              </a:rPr>
              <a:t>Psykoedukationen</a:t>
            </a:r>
            <a:r>
              <a:rPr lang="sv-SE" sz="1200" kern="1200">
                <a:solidFill>
                  <a:schemeClr val="tx1"/>
                </a:solidFill>
                <a:effectLst/>
                <a:latin typeface="+mn-lt"/>
                <a:ea typeface="+mn-ea"/>
                <a:cs typeface="+mn-cs"/>
              </a:rPr>
              <a:t> centrerad kring vad innebär, varför det är viktiga, hur påverkade vid PS, konsekvenser, reflektion kring vad som är möjligt att förändra.</a:t>
            </a:r>
          </a:p>
        </p:txBody>
      </p:sp>
      <p:sp>
        <p:nvSpPr>
          <p:cNvPr id="4" name="Slide Number Placeholder 3">
            <a:extLst>
              <a:ext uri="{FF2B5EF4-FFF2-40B4-BE49-F238E27FC236}">
                <a16:creationId xmlns:a16="http://schemas.microsoft.com/office/drawing/2014/main" id="{8F8C2A1A-C859-4891-B0CA-B4A963E30DD1}"/>
              </a:ext>
            </a:extLst>
          </p:cNvPr>
          <p:cNvSpPr>
            <a:spLocks noGrp="1"/>
          </p:cNvSpPr>
          <p:nvPr>
            <p:ph type="sldNum" sz="quarter" idx="5"/>
          </p:nvPr>
        </p:nvSpPr>
        <p:spPr/>
        <p:txBody>
          <a:bodyPr/>
          <a:lstStyle/>
          <a:p>
            <a:fld id="{687B30ED-5BE4-4B01-A895-9FD01F2DFD3F}" type="slidenum">
              <a:rPr lang="sv-SE" smtClean="0"/>
              <a:t>6</a:t>
            </a:fld>
            <a:endParaRPr lang="sv-SE"/>
          </a:p>
        </p:txBody>
      </p:sp>
    </p:spTree>
    <p:extLst>
      <p:ext uri="{BB962C8B-B14F-4D97-AF65-F5344CB8AC3E}">
        <p14:creationId xmlns:p14="http://schemas.microsoft.com/office/powerpoint/2010/main" val="2853516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sårbarhetsmodellen </a:t>
            </a:r>
            <a:r>
              <a:rPr lang="sv-SE" sz="1200" kern="1200" err="1">
                <a:solidFill>
                  <a:schemeClr val="tx1"/>
                </a:solidFill>
                <a:effectLst/>
                <a:latin typeface="+mn-lt"/>
                <a:ea typeface="+mn-ea"/>
                <a:cs typeface="+mn-cs"/>
              </a:rPr>
              <a:t>baserd</a:t>
            </a:r>
            <a:r>
              <a:rPr lang="sv-SE" sz="1200" kern="1200">
                <a:solidFill>
                  <a:schemeClr val="tx1"/>
                </a:solidFill>
                <a:effectLst/>
                <a:latin typeface="+mn-lt"/>
                <a:ea typeface="+mn-ea"/>
                <a:cs typeface="+mn-cs"/>
              </a:rPr>
              <a:t> på koherensmodellerna från GPM, mer generisk modell - fylla i exempel.</a:t>
            </a:r>
          </a:p>
          <a:p>
            <a:pPr marL="171450" indent="-171450">
              <a:buFont typeface="Arial" panose="020B0604020202020204" pitchFamily="34" charset="0"/>
              <a:buChar char="•"/>
            </a:pPr>
            <a:r>
              <a:rPr lang="sv-SE" sz="1200" kern="1200">
                <a:solidFill>
                  <a:schemeClr val="tx1"/>
                </a:solidFill>
                <a:effectLst/>
                <a:latin typeface="+mn-lt"/>
                <a:ea typeface="+mn-ea"/>
                <a:cs typeface="+mn-cs"/>
              </a:rPr>
              <a:t>PS som en överkänslighet, reagerar mer kraftfullt, ofta mer ohjälpsamt när viktiga psykologiska behov inte uppfylls,</a:t>
            </a:r>
          </a:p>
          <a:p>
            <a:pPr marL="171450" indent="-171450">
              <a:buFont typeface="Arial" panose="020B0604020202020204" pitchFamily="34" charset="0"/>
              <a:buChar char="•"/>
            </a:pPr>
            <a:r>
              <a:rPr lang="sv-SE" sz="1200" kern="1200">
                <a:solidFill>
                  <a:schemeClr val="tx1"/>
                </a:solidFill>
                <a:effectLst/>
                <a:latin typeface="+mn-lt"/>
                <a:ea typeface="+mn-ea"/>
                <a:cs typeface="+mn-cs"/>
              </a:rPr>
              <a:t>att ofta interpersonella situationer och hot mot självkänslan </a:t>
            </a:r>
          </a:p>
          <a:p>
            <a:pPr marL="171450" indent="-171450">
              <a:buFont typeface="Arial" panose="020B0604020202020204" pitchFamily="34" charset="0"/>
              <a:buChar char="•"/>
            </a:pPr>
            <a:r>
              <a:rPr lang="sv-SE" sz="1200" kern="1200">
                <a:solidFill>
                  <a:schemeClr val="tx1"/>
                </a:solidFill>
                <a:effectLst/>
                <a:latin typeface="+mn-lt"/>
                <a:ea typeface="+mn-ea"/>
                <a:cs typeface="+mn-cs"/>
              </a:rPr>
              <a:t>behandling syftar till att bättre förstå sin sårbarhet, förebygga att hamna i det hotade läget, utveckla fler hjälpsamma strategier för att hantera när det sker</a:t>
            </a:r>
          </a:p>
          <a:p>
            <a:pPr marL="171450" indent="-171450">
              <a:buFont typeface="Arial" panose="020B0604020202020204" pitchFamily="34" charset="0"/>
              <a:buChar char="•"/>
            </a:pPr>
            <a:r>
              <a:rPr lang="sv-SE" sz="1200" kern="1200">
                <a:solidFill>
                  <a:schemeClr val="tx1"/>
                </a:solidFill>
                <a:effectLst/>
                <a:latin typeface="+mn-lt"/>
                <a:ea typeface="+mn-ea"/>
                <a:cs typeface="+mn-cs"/>
              </a:rPr>
              <a:t>olika strategier krävs beroende på läge </a:t>
            </a:r>
          </a:p>
          <a:p>
            <a:pPr marL="171450" indent="-171450">
              <a:buFont typeface="Arial" panose="020B0604020202020204" pitchFamily="34" charset="0"/>
              <a:buChar char="•"/>
            </a:pPr>
            <a:r>
              <a:rPr lang="sv-SE" sz="1200" kern="1200">
                <a:solidFill>
                  <a:schemeClr val="tx1"/>
                </a:solidFill>
                <a:effectLst/>
                <a:latin typeface="+mn-lt"/>
                <a:ea typeface="+mn-ea"/>
                <a:cs typeface="+mn-cs"/>
              </a:rPr>
              <a:t>uppmuntras använda som modell för egen ”karta”</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7</a:t>
            </a:fld>
            <a:endParaRPr lang="sv-SE"/>
          </a:p>
        </p:txBody>
      </p:sp>
    </p:spTree>
    <p:extLst>
      <p:ext uri="{BB962C8B-B14F-4D97-AF65-F5344CB8AC3E}">
        <p14:creationId xmlns:p14="http://schemas.microsoft.com/office/powerpoint/2010/main" val="2424704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exempel från sessionen om Identitet. </a:t>
            </a:r>
          </a:p>
          <a:p>
            <a:pPr marL="171450" indent="-171450">
              <a:buFont typeface="Arial" panose="020B0604020202020204" pitchFamily="34" charset="0"/>
              <a:buChar char="•"/>
            </a:pPr>
            <a:r>
              <a:rPr lang="sv-SE" sz="1200" kern="1200">
                <a:solidFill>
                  <a:schemeClr val="tx1"/>
                </a:solidFill>
                <a:effectLst/>
                <a:latin typeface="+mn-lt"/>
                <a:ea typeface="+mn-ea"/>
                <a:cs typeface="+mn-cs"/>
              </a:rPr>
              <a:t>inleds med en kort uppföljning av föregående tema inklusive hemuppgiften. </a:t>
            </a:r>
          </a:p>
          <a:p>
            <a:pPr marL="171450" indent="-171450">
              <a:buFont typeface="Arial" panose="020B0604020202020204" pitchFamily="34" charset="0"/>
              <a:buChar char="•"/>
            </a:pPr>
            <a:r>
              <a:rPr lang="sv-SE" sz="1200" kern="1200">
                <a:solidFill>
                  <a:schemeClr val="tx1"/>
                </a:solidFill>
                <a:effectLst/>
                <a:latin typeface="+mn-lt"/>
                <a:ea typeface="+mn-ea"/>
                <a:cs typeface="+mn-cs"/>
              </a:rPr>
              <a:t>Gruppledarna introducerar sen aspekter av det nya temat som varvas med att deltagarna får diskutera och reflektera kring det. </a:t>
            </a:r>
          </a:p>
          <a:p>
            <a:pPr marL="171450" indent="-171450">
              <a:buFont typeface="Arial" panose="020B0604020202020204" pitchFamily="34" charset="0"/>
              <a:buChar char="•"/>
            </a:pPr>
            <a:r>
              <a:rPr lang="sv-SE" sz="1200" kern="1200">
                <a:solidFill>
                  <a:schemeClr val="tx1"/>
                </a:solidFill>
                <a:effectLst/>
                <a:latin typeface="+mn-lt"/>
                <a:ea typeface="+mn-ea"/>
                <a:cs typeface="+mn-cs"/>
              </a:rPr>
              <a:t>Sårbarhetsmodellen lyfter vi här in på så vis att vi understryker att det ofta är när Självkänsla utmanas som kan få en person med PS att hamna i ”hotat läge”</a:t>
            </a:r>
          </a:p>
        </p:txBody>
      </p:sp>
      <p:sp>
        <p:nvSpPr>
          <p:cNvPr id="4" name="Platshållare för bildnummer 3"/>
          <p:cNvSpPr>
            <a:spLocks noGrp="1"/>
          </p:cNvSpPr>
          <p:nvPr>
            <p:ph type="sldNum" sz="quarter" idx="5"/>
          </p:nvPr>
        </p:nvSpPr>
        <p:spPr/>
        <p:txBody>
          <a:bodyPr/>
          <a:lstStyle/>
          <a:p>
            <a:fld id="{687B30ED-5BE4-4B01-A895-9FD01F2DFD3F}" type="slidenum">
              <a:rPr lang="sv-SE" smtClean="0"/>
              <a:t>8</a:t>
            </a:fld>
            <a:endParaRPr lang="sv-SE"/>
          </a:p>
        </p:txBody>
      </p:sp>
    </p:spTree>
    <p:extLst>
      <p:ext uri="{BB962C8B-B14F-4D97-AF65-F5344CB8AC3E}">
        <p14:creationId xmlns:p14="http://schemas.microsoft.com/office/powerpoint/2010/main" val="1629166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sz="1200" kern="1200">
                <a:solidFill>
                  <a:schemeClr val="tx1"/>
                </a:solidFill>
                <a:effectLst/>
                <a:latin typeface="+mn-lt"/>
                <a:ea typeface="+mn-ea"/>
                <a:cs typeface="+mn-cs"/>
              </a:rPr>
              <a:t>exempel från sessionen om Empati. </a:t>
            </a:r>
          </a:p>
          <a:p>
            <a:pPr marL="171450" indent="-171450">
              <a:buFont typeface="Arial" panose="020B0604020202020204" pitchFamily="34" charset="0"/>
              <a:buChar char="•"/>
            </a:pPr>
            <a:r>
              <a:rPr lang="sv-SE" sz="1200" kern="1200">
                <a:solidFill>
                  <a:schemeClr val="tx1"/>
                </a:solidFill>
                <a:effectLst/>
                <a:latin typeface="+mn-lt"/>
                <a:ea typeface="+mn-ea"/>
                <a:cs typeface="+mn-cs"/>
              </a:rPr>
              <a:t>Efter uppföljningen från föregående session pratar vi om och diskuterar begreppets innebörd och relevans för PS.</a:t>
            </a:r>
          </a:p>
          <a:p>
            <a:pPr marL="171450" indent="-171450">
              <a:buFont typeface="Arial" panose="020B0604020202020204" pitchFamily="34" charset="0"/>
              <a:buChar char="•"/>
            </a:pPr>
            <a:r>
              <a:rPr lang="sv-SE" sz="1200" kern="1200">
                <a:solidFill>
                  <a:schemeClr val="tx1"/>
                </a:solidFill>
                <a:effectLst/>
                <a:latin typeface="+mn-lt"/>
                <a:ea typeface="+mn-ea"/>
                <a:cs typeface="+mn-cs"/>
              </a:rPr>
              <a:t>återigen sårbarhetsmodellen, betonar hur våra tolkningar av interpersonella händelser spelar in. </a:t>
            </a:r>
          </a:p>
          <a:p>
            <a:pPr marL="171450" indent="-171450">
              <a:buFont typeface="Arial" panose="020B0604020202020204" pitchFamily="34" charset="0"/>
              <a:buChar char="•"/>
            </a:pPr>
            <a:r>
              <a:rPr lang="sv-SE" sz="1200" kern="1200">
                <a:solidFill>
                  <a:schemeClr val="tx1"/>
                </a:solidFill>
                <a:effectLst/>
                <a:latin typeface="+mn-lt"/>
                <a:ea typeface="+mn-ea"/>
                <a:cs typeface="+mn-cs"/>
              </a:rPr>
              <a:t>Och kopplar ihop det med </a:t>
            </a:r>
            <a:r>
              <a:rPr lang="sv-SE" sz="1200" kern="1200" err="1">
                <a:solidFill>
                  <a:schemeClr val="tx1"/>
                </a:solidFill>
                <a:effectLst/>
                <a:latin typeface="+mn-lt"/>
                <a:ea typeface="+mn-ea"/>
                <a:cs typeface="+mn-cs"/>
              </a:rPr>
              <a:t>mentaliseringsfärdigheter</a:t>
            </a:r>
            <a:r>
              <a:rPr lang="sv-SE" sz="1200" kern="1200">
                <a:solidFill>
                  <a:schemeClr val="tx1"/>
                </a:solidFill>
                <a:effectLst/>
                <a:latin typeface="+mn-lt"/>
                <a:ea typeface="+mn-ea"/>
                <a:cs typeface="+mn-cs"/>
              </a:rPr>
              <a:t>.</a:t>
            </a:r>
          </a:p>
          <a:p>
            <a:endParaRPr lang="sv-SE"/>
          </a:p>
        </p:txBody>
      </p:sp>
      <p:sp>
        <p:nvSpPr>
          <p:cNvPr id="4" name="Platshållare för bildnummer 3"/>
          <p:cNvSpPr>
            <a:spLocks noGrp="1"/>
          </p:cNvSpPr>
          <p:nvPr>
            <p:ph type="sldNum" sz="quarter" idx="5"/>
          </p:nvPr>
        </p:nvSpPr>
        <p:spPr/>
        <p:txBody>
          <a:bodyPr/>
          <a:lstStyle/>
          <a:p>
            <a:fld id="{687B30ED-5BE4-4B01-A895-9FD01F2DFD3F}" type="slidenum">
              <a:rPr lang="sv-SE" smtClean="0"/>
              <a:t>9</a:t>
            </a:fld>
            <a:endParaRPr lang="sv-SE"/>
          </a:p>
        </p:txBody>
      </p:sp>
    </p:spTree>
    <p:extLst>
      <p:ext uri="{BB962C8B-B14F-4D97-AF65-F5344CB8AC3E}">
        <p14:creationId xmlns:p14="http://schemas.microsoft.com/office/powerpoint/2010/main" val="22899967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hav">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latin typeface="+mj-lt"/>
              </a:defRPr>
            </a:lvl1pPr>
          </a:lstStyle>
          <a:p>
            <a:r>
              <a:rPr lang="sv-SE"/>
              <a:t>Klicka här för att ändra rubrik</a:t>
            </a:r>
            <a:endParaRPr lang="en-US"/>
          </a:p>
        </p:txBody>
      </p:sp>
      <p:sp>
        <p:nvSpPr>
          <p:cNvPr id="9" name="Underrubrik 2">
            <a:extLst>
              <a:ext uri="{FF2B5EF4-FFF2-40B4-BE49-F238E27FC236}">
                <a16:creationId xmlns:a16="http://schemas.microsoft.com/office/drawing/2014/main" id="{A5194270-83B6-A55F-D3FF-A1265475105B}"/>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4" name="Bildobjekt 13">
            <a:extLst>
              <a:ext uri="{FF2B5EF4-FFF2-40B4-BE49-F238E27FC236}">
                <a16:creationId xmlns:a16="http://schemas.microsoft.com/office/drawing/2014/main" id="{244F8B15-58B1-2E90-1802-6F4E92C0845F}"/>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8847525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vå delar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2"/>
                </a:solidFill>
              </a:defRPr>
            </a:lvl1pPr>
          </a:lstStyle>
          <a:p>
            <a:r>
              <a:rPr lang="sv-SE"/>
              <a:t>Klicka här för att ändra rubrikformat</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2"/>
              </a:buClr>
              <a:defRPr sz="2800">
                <a:solidFill>
                  <a:schemeClr val="tx2"/>
                </a:solidFill>
              </a:defRPr>
            </a:lvl1pPr>
            <a:lvl2pPr>
              <a:lnSpc>
                <a:spcPct val="110000"/>
              </a:lnSpc>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Tree>
    <p:extLst>
      <p:ext uri="{BB962C8B-B14F-4D97-AF65-F5344CB8AC3E}">
        <p14:creationId xmlns:p14="http://schemas.microsoft.com/office/powerpoint/2010/main" val="14068396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vå delar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1"/>
                </a:solidFill>
              </a:defRPr>
            </a:lvl1pPr>
          </a:lstStyle>
          <a:p>
            <a:r>
              <a:rPr lang="sv-SE"/>
              <a:t>Klicka här för att ändra rubrikformat</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1"/>
              </a:buClr>
              <a:defRPr sz="2800">
                <a:solidFill>
                  <a:schemeClr val="tx1"/>
                </a:solidFill>
              </a:defRPr>
            </a:lvl1pPr>
            <a:lvl2pPr>
              <a:lnSpc>
                <a:spcPct val="110000"/>
              </a:lnSpc>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Tree>
    <p:extLst>
      <p:ext uri="{BB962C8B-B14F-4D97-AF65-F5344CB8AC3E}">
        <p14:creationId xmlns:p14="http://schemas.microsoft.com/office/powerpoint/2010/main" val="520535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elsidesbild neutral">
    <p:spTree>
      <p:nvGrpSpPr>
        <p:cNvPr id="1" name=""/>
        <p:cNvGrpSpPr/>
        <p:nvPr/>
      </p:nvGrpSpPr>
      <p:grpSpPr>
        <a:xfrm>
          <a:off x="0" y="0"/>
          <a:ext cx="0" cy="0"/>
          <a:chOff x="0" y="0"/>
          <a:chExt cx="0" cy="0"/>
        </a:xfrm>
      </p:grpSpPr>
      <p:sp>
        <p:nvSpPr>
          <p:cNvPr id="10" name="Platshållare för bild 9">
            <a:extLst>
              <a:ext uri="{FF2B5EF4-FFF2-40B4-BE49-F238E27FC236}">
                <a16:creationId xmlns:a16="http://schemas.microsoft.com/office/drawing/2014/main" id="{16386569-DA0D-4783-86EC-67A11FBDDEE2}"/>
              </a:ext>
            </a:extLst>
          </p:cNvPr>
          <p:cNvSpPr>
            <a:spLocks noGrp="1" noChangeAspect="1"/>
          </p:cNvSpPr>
          <p:nvPr>
            <p:ph type="pic" sz="quarter" idx="13" hasCustomPrompt="1"/>
          </p:nvPr>
        </p:nvSpPr>
        <p:spPr>
          <a:xfrm>
            <a:off x="0" y="0"/>
            <a:ext cx="11862000" cy="6552000"/>
          </a:xfrm>
          <a:custGeom>
            <a:avLst/>
            <a:gdLst/>
            <a:ahLst/>
            <a:cxnLst/>
            <a:rect l="l" t="t" r="r" b="b"/>
            <a:pathLst>
              <a:path w="11862000" h="6552000">
                <a:moveTo>
                  <a:pt x="0" y="0"/>
                </a:moveTo>
                <a:lnTo>
                  <a:pt x="11862000" y="0"/>
                </a:lnTo>
                <a:lnTo>
                  <a:pt x="11862000" y="5414062"/>
                </a:lnTo>
                <a:lnTo>
                  <a:pt x="11780700" y="5418167"/>
                </a:lnTo>
                <a:cubicBezTo>
                  <a:pt x="11269385" y="5470094"/>
                  <a:pt x="10855402" y="5851263"/>
                  <a:pt x="10754096" y="6346330"/>
                </a:cubicBezTo>
                <a:lnTo>
                  <a:pt x="10733363" y="6552000"/>
                </a:lnTo>
                <a:lnTo>
                  <a:pt x="0" y="6552000"/>
                </a:lnTo>
                <a:close/>
              </a:path>
            </a:pathLst>
          </a:custGeom>
        </p:spPr>
        <p:txBody>
          <a:bodyPr wrap="square" anchor="ctr" anchorCtr="1">
            <a:noAutofit/>
          </a:bodyPr>
          <a:lstStyle>
            <a:lvl1pPr marL="0" indent="0" algn="ctr">
              <a:lnSpc>
                <a:spcPct val="200000"/>
              </a:lnSpc>
              <a:buFontTx/>
              <a:buNone/>
              <a:defRPr sz="2400">
                <a:solidFill>
                  <a:schemeClr val="tx1"/>
                </a:solidFill>
              </a:defRPr>
            </a:lvl1pPr>
          </a:lstStyle>
          <a:p>
            <a:pPr marL="0" marR="0" lvl="0" indent="0" algn="l" defTabSz="914400" rtl="0" eaLnBrk="1" fontAlgn="auto" latinLnBrk="0" hangingPunct="1">
              <a:lnSpc>
                <a:spcPct val="140000"/>
              </a:lnSpc>
              <a:spcBef>
                <a:spcPts val="1000"/>
              </a:spcBef>
              <a:spcAft>
                <a:spcPts val="0"/>
              </a:spcAft>
              <a:buClrTx/>
              <a:buSzTx/>
              <a:buFontTx/>
              <a:buNone/>
              <a:tabLst/>
              <a:defRPr/>
            </a:pPr>
            <a:br>
              <a:rPr lang="sv-SE"/>
            </a:br>
            <a:br>
              <a:rPr lang="sv-SE"/>
            </a:br>
            <a:br>
              <a:rPr lang="sv-SE"/>
            </a:br>
            <a:br>
              <a:rPr lang="sv-SE"/>
            </a:br>
            <a:r>
              <a:rPr lang="sv-SE"/>
              <a:t>Klicka på bildikonen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p:txBody>
          <a:bodyPr/>
          <a:lstStyle>
            <a:lvl1pPr>
              <a:defRPr sz="3600">
                <a:solidFill>
                  <a:schemeClr val="tx1"/>
                </a:solidFill>
              </a:defRPr>
            </a:lvl1pPr>
          </a:lstStyle>
          <a:p>
            <a:r>
              <a:rPr lang="sv-SE"/>
              <a:t>Klicka här för att ändra rubrik </a:t>
            </a:r>
            <a:endParaRPr lang="en-US"/>
          </a:p>
        </p:txBody>
      </p:sp>
    </p:spTree>
    <p:extLst>
      <p:ext uri="{BB962C8B-B14F-4D97-AF65-F5344CB8AC3E}">
        <p14:creationId xmlns:p14="http://schemas.microsoft.com/office/powerpoint/2010/main" val="39821861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vsnittsrubrik blå">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tx2"/>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underrubrik</a:t>
            </a:r>
          </a:p>
        </p:txBody>
      </p:sp>
    </p:spTree>
    <p:extLst>
      <p:ext uri="{BB962C8B-B14F-4D97-AF65-F5344CB8AC3E}">
        <p14:creationId xmlns:p14="http://schemas.microsoft.com/office/powerpoint/2010/main" val="246963795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vsnittsrubrik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2"/>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underrubrik</a:t>
            </a:r>
          </a:p>
        </p:txBody>
      </p:sp>
    </p:spTree>
    <p:extLst>
      <p:ext uri="{BB962C8B-B14F-4D97-AF65-F5344CB8AC3E}">
        <p14:creationId xmlns:p14="http://schemas.microsoft.com/office/powerpoint/2010/main" val="32305125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vsnittsrubrik vit">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1"/>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underrubrik</a:t>
            </a:r>
          </a:p>
        </p:txBody>
      </p:sp>
    </p:spTree>
    <p:extLst>
      <p:ext uri="{BB962C8B-B14F-4D97-AF65-F5344CB8AC3E}">
        <p14:creationId xmlns:p14="http://schemas.microsoft.com/office/powerpoint/2010/main" val="18371744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yta_grädde">
    <p:bg>
      <p:bgPr>
        <a:solidFill>
          <a:schemeClr val="accent2"/>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2"/>
                </a:solidFill>
              </a:defRPr>
            </a:lvl1pPr>
          </a:lstStyle>
          <a:p>
            <a:r>
              <a:rPr lang="sv-SE"/>
              <a:t>Klicka här för att ändra rubrik</a:t>
            </a:r>
            <a:endParaRPr lang="en-US"/>
          </a:p>
        </p:txBody>
      </p:sp>
    </p:spTree>
    <p:extLst>
      <p:ext uri="{BB962C8B-B14F-4D97-AF65-F5344CB8AC3E}">
        <p14:creationId xmlns:p14="http://schemas.microsoft.com/office/powerpoint/2010/main" val="9148850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om yta_hav">
    <p:bg>
      <p:bgPr>
        <a:solidFill>
          <a:schemeClr val="accent1"/>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bg2"/>
                </a:solidFill>
              </a:defRPr>
            </a:lvl1pPr>
          </a:lstStyle>
          <a:p>
            <a:r>
              <a:rPr lang="sv-SE"/>
              <a:t>Klicka här för att ändra rubrik</a:t>
            </a:r>
            <a:endParaRPr lang="en-US"/>
          </a:p>
        </p:txBody>
      </p:sp>
    </p:spTree>
    <p:extLst>
      <p:ext uri="{BB962C8B-B14F-4D97-AF65-F5344CB8AC3E}">
        <p14:creationId xmlns:p14="http://schemas.microsoft.com/office/powerpoint/2010/main" val="2668696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m yta_vit">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a:t>Klicka här för att ändra rubrik</a:t>
            </a:r>
            <a:endParaRPr lang="en-US"/>
          </a:p>
        </p:txBody>
      </p:sp>
    </p:spTree>
    <p:extLst>
      <p:ext uri="{BB962C8B-B14F-4D97-AF65-F5344CB8AC3E}">
        <p14:creationId xmlns:p14="http://schemas.microsoft.com/office/powerpoint/2010/main" val="13752811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om yta utan platshållare_vit ">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00ECA7-AE51-F08E-9F74-11BB66F2A089}"/>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a:t>Klicka här för att ändra rubrik</a:t>
            </a:r>
            <a:endParaRPr lang="en-US"/>
          </a:p>
        </p:txBody>
      </p:sp>
    </p:spTree>
    <p:extLst>
      <p:ext uri="{BB962C8B-B14F-4D97-AF65-F5344CB8AC3E}">
        <p14:creationId xmlns:p14="http://schemas.microsoft.com/office/powerpoint/2010/main" val="3393132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tbild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defRPr>
            </a:lvl1pPr>
          </a:lstStyle>
          <a:p>
            <a:r>
              <a:rPr lang="sv-SE"/>
              <a:t>Klicka här för att ändra rubrik</a:t>
            </a:r>
            <a:endParaRPr lang="en-US"/>
          </a:p>
        </p:txBody>
      </p:sp>
      <p:sp>
        <p:nvSpPr>
          <p:cNvPr id="3" name="Underrubrik 2">
            <a:extLst>
              <a:ext uri="{FF2B5EF4-FFF2-40B4-BE49-F238E27FC236}">
                <a16:creationId xmlns:a16="http://schemas.microsoft.com/office/drawing/2014/main" id="{74B17208-3F22-4DF6-B2AB-2683AB098CC7}"/>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0" name="Bildobjekt 9">
            <a:extLst>
              <a:ext uri="{FF2B5EF4-FFF2-40B4-BE49-F238E27FC236}">
                <a16:creationId xmlns:a16="http://schemas.microsoft.com/office/drawing/2014/main" id="{5268180F-B84D-0F44-B4B5-93A7D7845BEC}"/>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70097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Jämförelse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109971-4745-4ECE-8A5C-4E00F03AC096}"/>
              </a:ext>
            </a:extLst>
          </p:cNvPr>
          <p:cNvSpPr>
            <a:spLocks noGrp="1"/>
          </p:cNvSpPr>
          <p:nvPr>
            <p:ph type="title" hasCustomPrompt="1"/>
          </p:nvPr>
        </p:nvSpPr>
        <p:spPr>
          <a:xfrm>
            <a:off x="609600" y="360000"/>
            <a:ext cx="10972800" cy="724521"/>
          </a:xfrm>
        </p:spPr>
        <p:txBody>
          <a:bodyPr/>
          <a:lstStyle>
            <a:lvl1pPr>
              <a:defRPr sz="3600">
                <a:solidFill>
                  <a:schemeClr val="tx1"/>
                </a:solidFill>
              </a:defRPr>
            </a:lvl1pPr>
          </a:lstStyle>
          <a:p>
            <a:r>
              <a:rPr lang="sv-SE"/>
              <a:t>Klicka här för att ändra rubrik</a:t>
            </a:r>
            <a:endParaRPr lang="en-US"/>
          </a:p>
        </p:txBody>
      </p:sp>
      <p:sp>
        <p:nvSpPr>
          <p:cNvPr id="3" name="Platshållare för text 2">
            <a:extLst>
              <a:ext uri="{FF2B5EF4-FFF2-40B4-BE49-F238E27FC236}">
                <a16:creationId xmlns:a16="http://schemas.microsoft.com/office/drawing/2014/main" id="{596A0ADB-768E-4380-A0DC-DA924401FB73}"/>
              </a:ext>
            </a:extLst>
          </p:cNvPr>
          <p:cNvSpPr>
            <a:spLocks noGrp="1"/>
          </p:cNvSpPr>
          <p:nvPr>
            <p:ph type="body" idx="1" hasCustomPrompt="1"/>
          </p:nvPr>
        </p:nvSpPr>
        <p:spPr>
          <a:xfrm>
            <a:off x="609600" y="1241051"/>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underrubrik</a:t>
            </a:r>
          </a:p>
        </p:txBody>
      </p:sp>
      <p:sp>
        <p:nvSpPr>
          <p:cNvPr id="4" name="Platshållare för innehåll 3">
            <a:extLst>
              <a:ext uri="{FF2B5EF4-FFF2-40B4-BE49-F238E27FC236}">
                <a16:creationId xmlns:a16="http://schemas.microsoft.com/office/drawing/2014/main" id="{5419755C-5DBD-4541-AA01-2558E5D30508}"/>
              </a:ext>
            </a:extLst>
          </p:cNvPr>
          <p:cNvSpPr>
            <a:spLocks noGrp="1"/>
          </p:cNvSpPr>
          <p:nvPr>
            <p:ph sz="half" idx="2" hasCustomPrompt="1"/>
          </p:nvPr>
        </p:nvSpPr>
        <p:spPr>
          <a:xfrm>
            <a:off x="609600" y="2221492"/>
            <a:ext cx="5157787"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a:t>Skriv text här</a:t>
            </a:r>
          </a:p>
          <a:p>
            <a:pPr lvl="1"/>
            <a:r>
              <a:rPr lang="sv-SE"/>
              <a:t>Nivå två</a:t>
            </a:r>
          </a:p>
          <a:p>
            <a:pPr lvl="2"/>
            <a:r>
              <a:rPr lang="sv-SE"/>
              <a:t>Nivå tre</a:t>
            </a:r>
          </a:p>
        </p:txBody>
      </p:sp>
      <p:sp>
        <p:nvSpPr>
          <p:cNvPr id="5" name="Platshållare för text 4">
            <a:extLst>
              <a:ext uri="{FF2B5EF4-FFF2-40B4-BE49-F238E27FC236}">
                <a16:creationId xmlns:a16="http://schemas.microsoft.com/office/drawing/2014/main" id="{C84B153F-E910-4E67-86A0-0C4BB4976259}"/>
              </a:ext>
            </a:extLst>
          </p:cNvPr>
          <p:cNvSpPr>
            <a:spLocks noGrp="1"/>
          </p:cNvSpPr>
          <p:nvPr>
            <p:ph type="body" sz="quarter" idx="3" hasCustomPrompt="1"/>
          </p:nvPr>
        </p:nvSpPr>
        <p:spPr>
          <a:xfrm>
            <a:off x="6382650" y="1241051"/>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underrubrik</a:t>
            </a:r>
          </a:p>
        </p:txBody>
      </p:sp>
      <p:sp>
        <p:nvSpPr>
          <p:cNvPr id="6" name="Platshållare för innehåll 5">
            <a:extLst>
              <a:ext uri="{FF2B5EF4-FFF2-40B4-BE49-F238E27FC236}">
                <a16:creationId xmlns:a16="http://schemas.microsoft.com/office/drawing/2014/main" id="{5E39F378-447A-4833-854F-DDA68DE37968}"/>
              </a:ext>
            </a:extLst>
          </p:cNvPr>
          <p:cNvSpPr>
            <a:spLocks noGrp="1"/>
          </p:cNvSpPr>
          <p:nvPr>
            <p:ph sz="quarter" idx="4" hasCustomPrompt="1"/>
          </p:nvPr>
        </p:nvSpPr>
        <p:spPr>
          <a:xfrm>
            <a:off x="6399212" y="2221492"/>
            <a:ext cx="5183188"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9917891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Halvsidesbild blå">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bg2"/>
                </a:solidFill>
              </a:defRPr>
            </a:lvl1pPr>
          </a:lstStyle>
          <a:p>
            <a:r>
              <a:rPr lang="sv-SE"/>
              <a:t>Klicka här för att ändra rubrik</a:t>
            </a:r>
            <a:endParaRPr lang="en-US"/>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accent2"/>
              </a:buClr>
              <a:defRPr sz="2800">
                <a:solidFill>
                  <a:schemeClr val="bg2"/>
                </a:solidFill>
              </a:defRPr>
            </a:lvl1pPr>
            <a:lvl2pPr>
              <a:spcBef>
                <a:spcPts val="1000"/>
              </a:spcBef>
              <a:buClr>
                <a:schemeClr val="accent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0"/>
            <a:ext cx="5880100" cy="6557963"/>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Tree>
    <p:extLst>
      <p:ext uri="{BB962C8B-B14F-4D97-AF65-F5344CB8AC3E}">
        <p14:creationId xmlns:p14="http://schemas.microsoft.com/office/powerpoint/2010/main" val="40472099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Halvsidesbild grädde ">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2"/>
                </a:solidFill>
              </a:defRPr>
            </a:lvl1pPr>
          </a:lstStyle>
          <a:p>
            <a:r>
              <a:rPr lang="sv-SE"/>
              <a:t>Klicka här för att ändra rubrik</a:t>
            </a:r>
            <a:endParaRPr lang="en-US"/>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17758"/>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0"/>
              </a:spcBef>
              <a:buFontTx/>
              <a:buNone/>
              <a:defRPr sz="2000">
                <a:solidFill>
                  <a:schemeClr val="tx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br>
              <a:rPr lang="sv-SE"/>
            </a:br>
            <a:endParaRPr lang="en-US"/>
          </a:p>
        </p:txBody>
      </p:sp>
    </p:spTree>
    <p:extLst>
      <p:ext uri="{BB962C8B-B14F-4D97-AF65-F5344CB8AC3E}">
        <p14:creationId xmlns:p14="http://schemas.microsoft.com/office/powerpoint/2010/main" val="3691916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Halvsidesbild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1"/>
                </a:solidFill>
              </a:defRPr>
            </a:lvl1pPr>
          </a:lstStyle>
          <a:p>
            <a:r>
              <a:rPr lang="sv-SE"/>
              <a:t>Klicka här för att ändra rubrik</a:t>
            </a:r>
            <a:endParaRPr lang="en-US"/>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25320"/>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Tree>
    <p:extLst>
      <p:ext uri="{BB962C8B-B14F-4D97-AF65-F5344CB8AC3E}">
        <p14:creationId xmlns:p14="http://schemas.microsoft.com/office/powerpoint/2010/main" val="35199019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ild med bildtext blå ">
    <p:bg>
      <p:bgPr>
        <a:solidFill>
          <a:schemeClr val="accent1"/>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br>
              <a:rPr lang="sv-SE"/>
            </a:br>
            <a:br>
              <a:rPr lang="sv-SE"/>
            </a:br>
            <a:endParaRPr lang="sv-SE"/>
          </a:p>
          <a:p>
            <a:endParaRPr lang="sv-SE"/>
          </a:p>
          <a:p>
            <a:br>
              <a:rPr lang="sv-SE"/>
            </a:br>
            <a:r>
              <a:rPr lang="sv-SE"/>
              <a:t>Klicka på 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bg2"/>
                </a:solidFill>
              </a:defRPr>
            </a:lvl1pPr>
          </a:lstStyle>
          <a:p>
            <a:r>
              <a:rPr lang="sv-SE"/>
              <a:t>Klicka här för att ändra rubrik</a:t>
            </a:r>
            <a:endParaRPr lang="en-US"/>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711843"/>
            <a:ext cx="3932237" cy="4523858"/>
          </a:xfrm>
        </p:spPr>
        <p:txBody>
          <a:bodyPr/>
          <a:lstStyle>
            <a:lvl1pPr marL="342900" indent="-342900">
              <a:lnSpc>
                <a:spcPct val="110000"/>
              </a:lnSpc>
              <a:buClr>
                <a:schemeClr val="bg2"/>
              </a:buClr>
              <a:buFont typeface="Arial" panose="020B0604020202020204" pitchFamily="34" charset="0"/>
              <a:buChar char="•"/>
              <a:defRPr sz="2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Skriv text här</a:t>
            </a:r>
          </a:p>
        </p:txBody>
      </p:sp>
    </p:spTree>
    <p:extLst>
      <p:ext uri="{BB962C8B-B14F-4D97-AF65-F5344CB8AC3E}">
        <p14:creationId xmlns:p14="http://schemas.microsoft.com/office/powerpoint/2010/main" val="2985582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ild med bildtext grädde">
    <p:bg>
      <p:bgPr>
        <a:solidFill>
          <a:schemeClr val="accent2"/>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tx2"/>
                </a:solidFill>
              </a:defRPr>
            </a:lvl1pPr>
          </a:lstStyle>
          <a:p>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1088"/>
          </a:xfrm>
        </p:spPr>
        <p:txBody>
          <a:bodyPr anchor="t" anchorCtr="0"/>
          <a:lstStyle>
            <a:lvl1pPr>
              <a:defRPr sz="3200">
                <a:solidFill>
                  <a:schemeClr val="tx2"/>
                </a:solidFill>
              </a:defRPr>
            </a:lvl1pPr>
          </a:lstStyle>
          <a:p>
            <a:r>
              <a:rPr lang="sv-SE"/>
              <a:t>Klicka här för att ändra rubrik</a:t>
            </a:r>
            <a:endParaRPr lang="en-US"/>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5288"/>
            <a:ext cx="3932237" cy="4570413"/>
          </a:xfrm>
        </p:spPr>
        <p:txBody>
          <a:bodyPr/>
          <a:lstStyle>
            <a:lvl1pPr marL="342900" indent="-342900">
              <a:lnSpc>
                <a:spcPct val="110000"/>
              </a:lnSpc>
              <a:buClr>
                <a:schemeClr val="tx2"/>
              </a:buClr>
              <a:buFont typeface="Arial" panose="020B0604020202020204" pitchFamily="34" charset="0"/>
              <a:buChar char="•"/>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Skriv text här</a:t>
            </a:r>
          </a:p>
        </p:txBody>
      </p:sp>
    </p:spTree>
    <p:extLst>
      <p:ext uri="{BB962C8B-B14F-4D97-AF65-F5344CB8AC3E}">
        <p14:creationId xmlns:p14="http://schemas.microsoft.com/office/powerpoint/2010/main" val="977872960"/>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ld med bildtext neutral">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a:br>
            <a:br>
              <a:rPr lang="sv-SE"/>
            </a:br>
            <a:br>
              <a:rPr lang="sv-SE"/>
            </a:br>
            <a:br>
              <a:rPr lang="sv-SE"/>
            </a:br>
            <a:br>
              <a:rPr lang="sv-SE"/>
            </a:br>
            <a:r>
              <a:rPr lang="sv-SE"/>
              <a:t>Klicka på ikonen för att </a:t>
            </a:r>
            <a:br>
              <a:rPr lang="sv-SE"/>
            </a:br>
            <a:r>
              <a:rPr lang="sv-SE"/>
              <a:t>infoga en bild, som fyller ut </a:t>
            </a:r>
            <a:br>
              <a:rPr lang="sv-SE"/>
            </a:br>
            <a:r>
              <a:rPr lang="sv-SE"/>
              <a:t>platshållaren med rundat hörn.</a:t>
            </a:r>
            <a:endParaRPr lang="en-US"/>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tx1"/>
                </a:solidFill>
              </a:defRPr>
            </a:lvl1pPr>
          </a:lstStyle>
          <a:p>
            <a:r>
              <a:rPr lang="sv-SE"/>
              <a:t>Klicka här för att ändra rubrik</a:t>
            </a:r>
            <a:endParaRPr lang="en-US"/>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9313"/>
            <a:ext cx="3932237" cy="4587654"/>
          </a:xfrm>
        </p:spPr>
        <p:txBody>
          <a:bodyPr/>
          <a:lstStyle>
            <a:lvl1pPr marL="342900" indent="-342900">
              <a:lnSpc>
                <a:spcPct val="110000"/>
              </a:lnSpc>
              <a:buClr>
                <a:schemeClr val="tx1"/>
              </a:buClr>
              <a:buFont typeface="Arial" panose="020B0604020202020204" pitchFamily="34" charset="0"/>
              <a:buChar char="•"/>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Skriv text här</a:t>
            </a:r>
          </a:p>
        </p:txBody>
      </p:sp>
    </p:spTree>
    <p:extLst>
      <p:ext uri="{BB962C8B-B14F-4D97-AF65-F5344CB8AC3E}">
        <p14:creationId xmlns:p14="http://schemas.microsoft.com/office/powerpoint/2010/main" val="17324999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lutbild_med 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a:t>TACK!</a:t>
            </a:r>
            <a:endParaRPr lang="en-US"/>
          </a:p>
        </p:txBody>
      </p:sp>
    </p:spTree>
    <p:extLst>
      <p:ext uri="{BB962C8B-B14F-4D97-AF65-F5344CB8AC3E}">
        <p14:creationId xmlns:p14="http://schemas.microsoft.com/office/powerpoint/2010/main" val="8125328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Slutbild_hav">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a:t>TACK!</a:t>
            </a:r>
            <a:endParaRPr lang="en-US"/>
          </a:p>
        </p:txBody>
      </p:sp>
    </p:spTree>
    <p:extLst>
      <p:ext uri="{BB962C8B-B14F-4D97-AF65-F5344CB8AC3E}">
        <p14:creationId xmlns:p14="http://schemas.microsoft.com/office/powerpoint/2010/main" val="37001166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Slutbild_grädde">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2"/>
                </a:solidFill>
              </a:defRPr>
            </a:lvl1pPr>
          </a:lstStyle>
          <a:p>
            <a:r>
              <a:rPr lang="sv-SE"/>
              <a:t>TACK!</a:t>
            </a:r>
            <a:endParaRPr lang="en-US"/>
          </a:p>
        </p:txBody>
      </p:sp>
    </p:spTree>
    <p:extLst>
      <p:ext uri="{BB962C8B-B14F-4D97-AF65-F5344CB8AC3E}">
        <p14:creationId xmlns:p14="http://schemas.microsoft.com/office/powerpoint/2010/main" val="1073407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bild neutral">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bg1"/>
                </a:solidFill>
              </a:defRPr>
            </a:lvl1pPr>
          </a:lstStyle>
          <a:p>
            <a:r>
              <a:rPr lang="sv-SE"/>
              <a:t>Klicka här för att ändra rubrik</a:t>
            </a:r>
            <a:endParaRPr lang="en-US"/>
          </a:p>
        </p:txBody>
      </p:sp>
      <p:sp>
        <p:nvSpPr>
          <p:cNvPr id="10" name="Underrubrik 2">
            <a:extLst>
              <a:ext uri="{FF2B5EF4-FFF2-40B4-BE49-F238E27FC236}">
                <a16:creationId xmlns:a16="http://schemas.microsoft.com/office/drawing/2014/main" id="{A95E7C8D-E10A-96EA-A696-E14A4D299E68}"/>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2" name="Bildobjekt 11">
            <a:extLst>
              <a:ext uri="{FF2B5EF4-FFF2-40B4-BE49-F238E27FC236}">
                <a16:creationId xmlns:a16="http://schemas.microsoft.com/office/drawing/2014/main" id="{C8E3E256-BBF3-D765-FDC4-A130C5C5C9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42054463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lutbild_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1"/>
                </a:solidFill>
              </a:defRPr>
            </a:lvl1pPr>
          </a:lstStyle>
          <a:p>
            <a:r>
              <a:rPr lang="sv-SE"/>
              <a:t>TACK!</a:t>
            </a:r>
            <a:endParaRPr lang="en-US"/>
          </a:p>
        </p:txBody>
      </p:sp>
    </p:spTree>
    <p:extLst>
      <p:ext uri="{BB962C8B-B14F-4D97-AF65-F5344CB8AC3E}">
        <p14:creationId xmlns:p14="http://schemas.microsoft.com/office/powerpoint/2010/main" val="29107815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7C225B-C9E0-52FE-5E6C-110326A82951}"/>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9FA6AEB-E493-3F52-EF14-178C68369F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F4B7AC0-36B2-16FF-C425-C291FF7F8BA2}"/>
              </a:ext>
            </a:extLst>
          </p:cNvPr>
          <p:cNvSpPr>
            <a:spLocks noGrp="1"/>
          </p:cNvSpPr>
          <p:nvPr>
            <p:ph type="dt" sz="half" idx="10"/>
          </p:nvPr>
        </p:nvSpPr>
        <p:spPr/>
        <p:txBody>
          <a:bodyPr/>
          <a:lstStyle/>
          <a:p>
            <a:fld id="{1560A13A-DB3F-4AD5-B6AF-BDA0278A0A39}" type="datetimeFigureOut">
              <a:rPr lang="sv-SE" smtClean="0"/>
              <a:t>2026-04-29</a:t>
            </a:fld>
            <a:endParaRPr lang="sv-SE"/>
          </a:p>
        </p:txBody>
      </p:sp>
      <p:sp>
        <p:nvSpPr>
          <p:cNvPr id="5" name="Platshållare för sidfot 4">
            <a:extLst>
              <a:ext uri="{FF2B5EF4-FFF2-40B4-BE49-F238E27FC236}">
                <a16:creationId xmlns:a16="http://schemas.microsoft.com/office/drawing/2014/main" id="{DA8AEA60-E6BF-1E91-8DF4-0A1132DDA2B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39913F2-C0C1-B780-0166-906725ED3DC7}"/>
              </a:ext>
            </a:extLst>
          </p:cNvPr>
          <p:cNvSpPr>
            <a:spLocks noGrp="1"/>
          </p:cNvSpPr>
          <p:nvPr>
            <p:ph type="sldNum" sz="quarter" idx="12"/>
          </p:nvPr>
        </p:nvSpPr>
        <p:spPr/>
        <p:txBody>
          <a:bodyPr/>
          <a:lstStyle/>
          <a:p>
            <a:fld id="{F7C2F05B-BAF9-488D-83DE-20A7CCFAC190}" type="slidenum">
              <a:rPr lang="sv-SE" smtClean="0"/>
              <a:t>‹#›</a:t>
            </a:fld>
            <a:endParaRPr lang="sv-SE"/>
          </a:p>
        </p:txBody>
      </p:sp>
    </p:spTree>
    <p:extLst>
      <p:ext uri="{BB962C8B-B14F-4D97-AF65-F5344CB8AC3E}">
        <p14:creationId xmlns:p14="http://schemas.microsoft.com/office/powerpoint/2010/main" val="22745698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Startbild blå">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latin typeface="+mj-lt"/>
              </a:defRPr>
            </a:lvl1pPr>
          </a:lstStyle>
          <a:p>
            <a:r>
              <a:rPr lang="sv-SE"/>
              <a:t>Klicka här för att ändra rubrik</a:t>
            </a:r>
            <a:endParaRPr lang="en-US"/>
          </a:p>
        </p:txBody>
      </p:sp>
      <p:sp>
        <p:nvSpPr>
          <p:cNvPr id="9" name="Underrubrik 2">
            <a:extLst>
              <a:ext uri="{FF2B5EF4-FFF2-40B4-BE49-F238E27FC236}">
                <a16:creationId xmlns:a16="http://schemas.microsoft.com/office/drawing/2014/main" id="{A5194270-83B6-A55F-D3FF-A1265475105B}"/>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underrubrik</a:t>
            </a:r>
            <a:endParaRPr lang="en-US"/>
          </a:p>
        </p:txBody>
      </p:sp>
      <p:pic>
        <p:nvPicPr>
          <p:cNvPr id="14" name="Bildobjekt 13">
            <a:extLst>
              <a:ext uri="{FF2B5EF4-FFF2-40B4-BE49-F238E27FC236}">
                <a16:creationId xmlns:a16="http://schemas.microsoft.com/office/drawing/2014/main" id="{244F8B15-58B1-2E90-1802-6F4E92C084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16541794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Tom yta grädde">
    <p:bg>
      <p:bgPr>
        <a:solidFill>
          <a:schemeClr val="accent2"/>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2"/>
                </a:solidFill>
              </a:defRPr>
            </a:lvl1pPr>
          </a:lstStyle>
          <a:p>
            <a:r>
              <a:rPr lang="sv-SE"/>
              <a:t>Klicka här för att ändra rubrik</a:t>
            </a:r>
            <a:endParaRPr lang="en-US"/>
          </a:p>
        </p:txBody>
      </p:sp>
      <p:sp>
        <p:nvSpPr>
          <p:cNvPr id="2" name="Platshållare för datum 3">
            <a:extLst>
              <a:ext uri="{FF2B5EF4-FFF2-40B4-BE49-F238E27FC236}">
                <a16:creationId xmlns:a16="http://schemas.microsoft.com/office/drawing/2014/main" id="{EC713A04-296D-4A5E-4FD1-2789A0A7A693}"/>
              </a:ext>
            </a:extLst>
          </p:cNvPr>
          <p:cNvSpPr>
            <a:spLocks noGrp="1"/>
          </p:cNvSpPr>
          <p:nvPr>
            <p:ph type="dt" sz="half" idx="10"/>
          </p:nvPr>
        </p:nvSpPr>
        <p:spPr>
          <a:xfrm>
            <a:off x="609600" y="6530791"/>
            <a:ext cx="1060175" cy="354182"/>
          </a:xfrm>
          <a:prstGeom prst="rect">
            <a:avLst/>
          </a:prstGeom>
        </p:spPr>
        <p:txBody>
          <a:bodyPr/>
          <a:lstStyle/>
          <a:p>
            <a:fld id="{71FCD157-0A2C-4AAC-962C-4319DA53B03C}" type="datetime1">
              <a:rPr lang="sv-SE" smtClean="0"/>
              <a:t>2026-04-29</a:t>
            </a:fld>
            <a:endParaRPr lang="sv-SE"/>
          </a:p>
        </p:txBody>
      </p:sp>
      <p:sp>
        <p:nvSpPr>
          <p:cNvPr id="7" name="Platshållare för sidfot 4">
            <a:extLst>
              <a:ext uri="{FF2B5EF4-FFF2-40B4-BE49-F238E27FC236}">
                <a16:creationId xmlns:a16="http://schemas.microsoft.com/office/drawing/2014/main" id="{98395FDC-DEF1-0B01-E4BC-720A0E396662}"/>
              </a:ext>
            </a:extLst>
          </p:cNvPr>
          <p:cNvSpPr>
            <a:spLocks noGrp="1"/>
          </p:cNvSpPr>
          <p:nvPr>
            <p:ph type="ftr" sz="quarter" idx="11"/>
          </p:nvPr>
        </p:nvSpPr>
        <p:spPr>
          <a:xfrm>
            <a:off x="1669775" y="6513520"/>
            <a:ext cx="9367630" cy="388726"/>
          </a:xfrm>
          <a:prstGeom prst="rect">
            <a:avLst/>
          </a:prstGeom>
        </p:spPr>
        <p:txBody>
          <a:bodyPr anchor="ctr"/>
          <a:lstStyle>
            <a:lvl1pPr>
              <a:defRPr lang="sv-SE" sz="1200" kern="1200" dirty="0">
                <a:solidFill>
                  <a:schemeClr val="tx1">
                    <a:tint val="75000"/>
                  </a:schemeClr>
                </a:solidFill>
                <a:latin typeface="+mn-lt"/>
                <a:ea typeface="+mn-ea"/>
                <a:cs typeface="+mn-cs"/>
              </a:defRPr>
            </a:lvl1pPr>
          </a:lstStyle>
          <a:p>
            <a:endParaRPr lang="sv-SE"/>
          </a:p>
        </p:txBody>
      </p:sp>
      <p:sp>
        <p:nvSpPr>
          <p:cNvPr id="8" name="Platshållare för bildnummer 5">
            <a:extLst>
              <a:ext uri="{FF2B5EF4-FFF2-40B4-BE49-F238E27FC236}">
                <a16:creationId xmlns:a16="http://schemas.microsoft.com/office/drawing/2014/main" id="{CD5DDAFD-3E9D-0E37-16AE-9E369BFC5E38}"/>
              </a:ext>
            </a:extLst>
          </p:cNvPr>
          <p:cNvSpPr>
            <a:spLocks noGrp="1"/>
          </p:cNvSpPr>
          <p:nvPr>
            <p:ph type="sldNum" sz="quarter" idx="12"/>
          </p:nvPr>
        </p:nvSpPr>
        <p:spPr>
          <a:xfrm>
            <a:off x="11226248" y="6513520"/>
            <a:ext cx="679180" cy="388726"/>
          </a:xfrm>
        </p:spPr>
        <p:txBody>
          <a:bodyPr/>
          <a:lstStyle/>
          <a:p>
            <a:fld id="{B4730AA7-F777-4CAC-8CCC-AEA20B9348DC}" type="slidenum">
              <a:rPr lang="sv-SE" smtClean="0"/>
              <a:t>‹#›</a:t>
            </a:fld>
            <a:endParaRPr lang="sv-SE"/>
          </a:p>
        </p:txBody>
      </p:sp>
    </p:spTree>
    <p:extLst>
      <p:ext uri="{BB962C8B-B14F-4D97-AF65-F5344CB8AC3E}">
        <p14:creationId xmlns:p14="http://schemas.microsoft.com/office/powerpoint/2010/main" val="28633315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baseline="0">
                <a:solidFill>
                  <a:schemeClr val="bg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bg2"/>
              </a:buClr>
              <a:defRPr sz="3000">
                <a:solidFill>
                  <a:schemeClr val="bg2"/>
                </a:solidFill>
              </a:defRPr>
            </a:lvl1pPr>
            <a:lvl2pPr>
              <a:lnSpc>
                <a:spcPct val="110000"/>
              </a:lnSpc>
              <a:spcBef>
                <a:spcPts val="800"/>
              </a:spcBef>
              <a:buClr>
                <a:schemeClr val="bg2"/>
              </a:buClr>
              <a:defRPr sz="2800">
                <a:solidFill>
                  <a:schemeClr val="bg2"/>
                </a:solidFill>
              </a:defRPr>
            </a:lvl2pPr>
            <a:lvl3pPr>
              <a:lnSpc>
                <a:spcPct val="110000"/>
              </a:lnSpc>
              <a:spcBef>
                <a:spcPts val="800"/>
              </a:spcBef>
              <a:buClr>
                <a:schemeClr val="bg2"/>
              </a:buClr>
              <a:defRPr sz="2400">
                <a:solidFill>
                  <a:schemeClr val="bg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396472282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innehåll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a:solidFill>
                  <a:schemeClr val="tx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2"/>
              </a:buClr>
              <a:defRPr sz="2800">
                <a:solidFill>
                  <a:schemeClr val="tx2"/>
                </a:solidFill>
              </a:defRPr>
            </a:lvl1pPr>
            <a:lvl2pPr>
              <a:lnSpc>
                <a:spcPct val="110000"/>
              </a:lnSpc>
              <a:spcBef>
                <a:spcPts val="800"/>
              </a:spcBef>
              <a:buClr>
                <a:schemeClr val="tx2"/>
              </a:buClr>
              <a:defRPr sz="2400">
                <a:solidFill>
                  <a:schemeClr val="tx2"/>
                </a:solidFill>
              </a:defRPr>
            </a:lvl2pPr>
            <a:lvl3pPr>
              <a:lnSpc>
                <a:spcPct val="110000"/>
              </a:lnSpc>
              <a:spcBef>
                <a:spcPts val="800"/>
              </a:spcBef>
              <a:buClr>
                <a:schemeClr val="tx2"/>
              </a:buClr>
              <a:defRPr sz="2000">
                <a:solidFill>
                  <a:schemeClr val="tx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170268817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innehåll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58943"/>
            <a:ext cx="10972800" cy="745786"/>
          </a:xfrm>
        </p:spPr>
        <p:txBody>
          <a:bodyPr anchor="t" anchorCtr="0"/>
          <a:lstStyle>
            <a:lvl1pPr>
              <a:defRPr sz="3600">
                <a:solidFill>
                  <a:schemeClr val="tx1"/>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1"/>
              </a:buClr>
              <a:defRPr sz="2800">
                <a:solidFill>
                  <a:schemeClr val="tx1"/>
                </a:solidFill>
              </a:defRPr>
            </a:lvl1pPr>
            <a:lvl2pPr>
              <a:lnSpc>
                <a:spcPct val="110000"/>
              </a:lnSpc>
              <a:spcBef>
                <a:spcPts val="800"/>
              </a:spcBef>
              <a:buClr>
                <a:schemeClr val="tx1"/>
              </a:buClr>
              <a:defRPr sz="2400">
                <a:solidFill>
                  <a:schemeClr val="tx1"/>
                </a:solidFill>
              </a:defRPr>
            </a:lvl2pPr>
            <a:lvl3pPr>
              <a:lnSpc>
                <a:spcPct val="110000"/>
              </a:lnSpc>
              <a:spcBef>
                <a:spcPts val="800"/>
              </a:spcBef>
              <a:buClr>
                <a:schemeClr val="tx1"/>
              </a:buClr>
              <a:defRPr sz="2000">
                <a:solidFill>
                  <a:schemeClr val="tx1"/>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a:t>Skriv text här</a:t>
            </a:r>
          </a:p>
          <a:p>
            <a:pPr lvl="1"/>
            <a:r>
              <a:rPr lang="sv-SE"/>
              <a:t>Nivå två</a:t>
            </a:r>
          </a:p>
          <a:p>
            <a:pPr lvl="2"/>
            <a:r>
              <a:rPr lang="sv-SE"/>
              <a:t>Nivå tre</a:t>
            </a:r>
          </a:p>
        </p:txBody>
      </p:sp>
    </p:spTree>
    <p:extLst>
      <p:ext uri="{BB962C8B-B14F-4D97-AF65-F5344CB8AC3E}">
        <p14:creationId xmlns:p14="http://schemas.microsoft.com/office/powerpoint/2010/main" val="834455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 Två delar två färger">
    <p:bg>
      <p:bgRef idx="1001">
        <a:schemeClr val="bg2"/>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600" y="360000"/>
            <a:ext cx="5181600" cy="1143000"/>
          </a:xfrm>
        </p:spPr>
        <p:txBody>
          <a:bodyPr/>
          <a:lstStyle>
            <a:lvl1pPr>
              <a:defRPr sz="3600">
                <a:solidFill>
                  <a:schemeClr val="bg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tx2"/>
                </a:solidFill>
              </a:defRPr>
            </a:lvl1pPr>
            <a:lvl2pPr>
              <a:lnSpc>
                <a:spcPct val="110000"/>
              </a:lnSpc>
              <a:spcBef>
                <a:spcPts val="1000"/>
              </a:spcBef>
              <a:defRPr sz="2400">
                <a:solidFill>
                  <a:schemeClr val="tx2"/>
                </a:solidFill>
              </a:defRPr>
            </a:lvl2pPr>
            <a:lvl3pPr marL="864000" indent="0" algn="ctr">
              <a:lnSpc>
                <a:spcPct val="100000"/>
              </a:lnSpc>
              <a:spcBef>
                <a:spcPts val="0"/>
              </a:spcBef>
              <a:buFont typeface="Arial" panose="020B0604020202020204" pitchFamily="34" charset="0"/>
              <a:buNone/>
              <a:defRPr sz="2000">
                <a:solidFill>
                  <a:schemeClr val="tx2"/>
                </a:solidFill>
              </a:defRPr>
            </a:lvl3pPr>
            <a:lvl4pPr>
              <a:lnSpc>
                <a:spcPct val="110000"/>
              </a:lnSpc>
              <a:defRPr/>
            </a:lvl4pPr>
            <a:lvl5pPr>
              <a:lnSpc>
                <a:spcPct val="110000"/>
              </a:lnSpc>
              <a:defRPr/>
            </a:lvl5pPr>
          </a:lstStyle>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sv-SE"/>
            </a:br>
            <a:br>
              <a:rPr lang="sv-SE"/>
            </a:br>
            <a:br>
              <a:rPr lang="sv-SE"/>
            </a:br>
            <a:br>
              <a:rPr lang="sv-SE"/>
            </a:br>
            <a:br>
              <a:rPr lang="sv-SE"/>
            </a:br>
            <a:r>
              <a:rPr lang="sv-SE"/>
              <a:t>	      </a:t>
            </a:r>
          </a:p>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a:t>       </a:t>
            </a:r>
            <a:br>
              <a:rPr lang="sv-SE"/>
            </a:br>
            <a:r>
              <a:rPr lang="sv-SE"/>
              <a:t>         Välj ikon och infoga </a:t>
            </a:r>
            <a:endParaRPr lang="en-US"/>
          </a:p>
        </p:txBody>
      </p:sp>
    </p:spTree>
    <p:extLst>
      <p:ext uri="{BB962C8B-B14F-4D97-AF65-F5344CB8AC3E}">
        <p14:creationId xmlns:p14="http://schemas.microsoft.com/office/powerpoint/2010/main" val="199231089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Två delar två färger">
    <p:bg>
      <p:bgPr>
        <a:solidFill>
          <a:schemeClr val="accent2"/>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599" y="360000"/>
            <a:ext cx="5181599" cy="1143000"/>
          </a:xfrm>
        </p:spPr>
        <p:txBody>
          <a:bodyPr/>
          <a:lstStyle>
            <a:lvl1pPr>
              <a:defRPr sz="3600">
                <a:solidFill>
                  <a:schemeClr val="tx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bg2"/>
                </a:solidFill>
              </a:defRPr>
            </a:lvl1pPr>
            <a:lvl2pPr>
              <a:lnSpc>
                <a:spcPct val="110000"/>
              </a:lnSpc>
              <a:spcBef>
                <a:spcPts val="1000"/>
              </a:spcBef>
              <a:defRPr sz="2400">
                <a:solidFill>
                  <a:schemeClr val="bg2"/>
                </a:solidFill>
              </a:defRPr>
            </a:lvl2pPr>
            <a:lvl3pPr marL="914400" indent="0">
              <a:lnSpc>
                <a:spcPct val="110000"/>
              </a:lnSpc>
              <a:buNone/>
              <a:defRPr sz="2000">
                <a:solidFill>
                  <a:schemeClr val="bg2"/>
                </a:solidFill>
              </a:defRPr>
            </a:lvl3pPr>
            <a:lvl4pPr>
              <a:lnSpc>
                <a:spcPct val="110000"/>
              </a:lnSpc>
              <a:defRPr/>
            </a:lvl4pPr>
            <a:lvl5pPr>
              <a:lnSpc>
                <a:spcPct val="110000"/>
              </a:lnSpc>
              <a:defRPr/>
            </a:lvl5pPr>
          </a:lstStyle>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br>
              <a:rPr lang="sv-SE"/>
            </a:br>
            <a:br>
              <a:rPr lang="sv-SE"/>
            </a:br>
            <a:br>
              <a:rPr lang="sv-SE"/>
            </a:br>
            <a:br>
              <a:rPr lang="sv-SE"/>
            </a:br>
            <a:r>
              <a:rPr lang="sv-SE"/>
              <a:t> </a:t>
            </a:r>
          </a:p>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r>
              <a:rPr lang="sv-SE"/>
              <a:t>    </a:t>
            </a:r>
            <a:br>
              <a:rPr lang="sv-SE"/>
            </a:br>
            <a:r>
              <a:rPr lang="sv-SE"/>
              <a:t>        Välj ikon och infoga </a:t>
            </a:r>
            <a:endParaRPr lang="en-US"/>
          </a:p>
          <a:p>
            <a:pPr lvl="2"/>
            <a:endParaRPr lang="en-US"/>
          </a:p>
        </p:txBody>
      </p:sp>
    </p:spTree>
    <p:extLst>
      <p:ext uri="{BB962C8B-B14F-4D97-AF65-F5344CB8AC3E}">
        <p14:creationId xmlns:p14="http://schemas.microsoft.com/office/powerpoint/2010/main" val="23259756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vå delar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bg2"/>
                </a:solidFill>
              </a:defRPr>
            </a:lvl1pPr>
          </a:lstStyle>
          <a:p>
            <a:r>
              <a:rPr lang="sv-SE"/>
              <a:t>Klicka här för att ändra rubrik</a:t>
            </a:r>
            <a:endParaRPr lang="en-US"/>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bg2"/>
              </a:buClr>
              <a:defRPr sz="2800">
                <a:solidFill>
                  <a:schemeClr val="bg2"/>
                </a:solidFill>
              </a:defRPr>
            </a:lvl1pPr>
            <a:lvl2pPr>
              <a:lnSpc>
                <a:spcPct val="110000"/>
              </a:lnSpc>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a:t>Skriv text här</a:t>
            </a:r>
          </a:p>
          <a:p>
            <a:pPr lvl="1"/>
            <a:r>
              <a:rPr lang="sv-SE"/>
              <a:t>Nivå två</a:t>
            </a:r>
          </a:p>
        </p:txBody>
      </p:sp>
      <p:sp>
        <p:nvSpPr>
          <p:cNvPr id="10" name="Platshållare för bildnummer 5">
            <a:extLst>
              <a:ext uri="{FF2B5EF4-FFF2-40B4-BE49-F238E27FC236}">
                <a16:creationId xmlns:a16="http://schemas.microsoft.com/office/drawing/2014/main" id="{225F7BBE-36A5-C806-7DFF-266F0BB893C6}"/>
              </a:ext>
            </a:extLst>
          </p:cNvPr>
          <p:cNvSpPr txBox="1">
            <a:spLocks/>
          </p:cNvSpPr>
          <p:nvPr userDrawn="1"/>
        </p:nvSpPr>
        <p:spPr>
          <a:xfrm>
            <a:off x="11226248" y="6513520"/>
            <a:ext cx="679180" cy="38872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4730AA7-F777-4CAC-8CCC-AEA20B9348DC}" type="slidenum">
              <a:rPr lang="sv-SE" smtClean="0"/>
              <a:pPr/>
              <a:t>‹#›</a:t>
            </a:fld>
            <a:endParaRPr lang="sv-SE"/>
          </a:p>
        </p:txBody>
      </p:sp>
    </p:spTree>
    <p:extLst>
      <p:ext uri="{BB962C8B-B14F-4D97-AF65-F5344CB8AC3E}">
        <p14:creationId xmlns:p14="http://schemas.microsoft.com/office/powerpoint/2010/main" val="4766876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5">
            <a:extLst>
              <a:ext uri="{FF2B5EF4-FFF2-40B4-BE49-F238E27FC236}">
                <a16:creationId xmlns:a16="http://schemas.microsoft.com/office/drawing/2014/main" id="{F7A0A58A-FC56-47DC-BCC8-CE51EE2570FE}"/>
              </a:ext>
            </a:extLst>
          </p:cNvPr>
          <p:cNvPicPr>
            <a:picLocks noChangeAspect="1" noChangeArrowheads="1"/>
          </p:cNvPicPr>
          <p:nvPr userDrawn="1"/>
        </p:nvPicPr>
        <p:blipFill>
          <a:blip r:embed="rId35" cstate="screen">
            <a:extLst>
              <a:ext uri="{28A0092B-C50C-407E-A947-70E740481C1C}">
                <a14:useLocalDpi xmlns:a14="http://schemas.microsoft.com/office/drawing/2010/main" val="0"/>
              </a:ext>
            </a:extLst>
          </a:blip>
          <a:srcRect l="2496" t="2553"/>
          <a:stretch>
            <a:fillRect/>
          </a:stretch>
        </p:blipFill>
        <p:spPr bwMode="auto">
          <a:xfrm>
            <a:off x="-12700" y="5457"/>
            <a:ext cx="122174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latshållare för rubrik 1">
            <a:extLst>
              <a:ext uri="{FF2B5EF4-FFF2-40B4-BE49-F238E27FC236}">
                <a16:creationId xmlns:a16="http://schemas.microsoft.com/office/drawing/2014/main" id="{FD2AB036-DCCD-4091-86D3-9356430B4B4E}"/>
              </a:ext>
            </a:extLst>
          </p:cNvPr>
          <p:cNvSpPr>
            <a:spLocks noGrp="1"/>
          </p:cNvSpPr>
          <p:nvPr>
            <p:ph type="title"/>
          </p:nvPr>
        </p:nvSpPr>
        <p:spPr>
          <a:xfrm>
            <a:off x="609600" y="360000"/>
            <a:ext cx="10972800" cy="735153"/>
          </a:xfrm>
          <a:prstGeom prst="rect">
            <a:avLst/>
          </a:prstGeom>
        </p:spPr>
        <p:txBody>
          <a:bodyPr vert="horz" lIns="91440" tIns="45720" rIns="91440" bIns="45720" rtlCol="0" anchor="t" anchorCtr="0">
            <a:noAutofit/>
          </a:bodyPr>
          <a:lstStyle/>
          <a:p>
            <a:r>
              <a:rPr lang="en-US"/>
              <a:t>Klicka här för </a:t>
            </a:r>
            <a:r>
              <a:rPr lang="en-US" err="1"/>
              <a:t>att</a:t>
            </a:r>
            <a:r>
              <a:rPr lang="en-US"/>
              <a:t> </a:t>
            </a:r>
            <a:r>
              <a:rPr lang="en-US" err="1"/>
              <a:t>ändra</a:t>
            </a:r>
            <a:r>
              <a:rPr lang="en-US"/>
              <a:t> </a:t>
            </a:r>
            <a:r>
              <a:rPr lang="en-US" err="1"/>
              <a:t>rubrikformat</a:t>
            </a:r>
            <a:endParaRPr lang="en-US"/>
          </a:p>
        </p:txBody>
      </p:sp>
      <p:sp>
        <p:nvSpPr>
          <p:cNvPr id="3" name="Platshållare för text 2">
            <a:extLst>
              <a:ext uri="{FF2B5EF4-FFF2-40B4-BE49-F238E27FC236}">
                <a16:creationId xmlns:a16="http://schemas.microsoft.com/office/drawing/2014/main" id="{71996A95-48E2-4F6F-83D8-7449B280FD95}"/>
              </a:ext>
            </a:extLst>
          </p:cNvPr>
          <p:cNvSpPr>
            <a:spLocks noGrp="1"/>
          </p:cNvSpPr>
          <p:nvPr>
            <p:ph type="body" idx="1"/>
          </p:nvPr>
        </p:nvSpPr>
        <p:spPr>
          <a:xfrm>
            <a:off x="609600" y="1201479"/>
            <a:ext cx="10972800" cy="4924685"/>
          </a:xfrm>
          <a:prstGeom prst="rect">
            <a:avLst/>
          </a:prstGeom>
        </p:spPr>
        <p:txBody>
          <a:bodyPr vert="horz" lIns="91440" tIns="45720" rIns="91440" bIns="45720" rtlCol="0">
            <a:noAutofit/>
          </a:bodyPr>
          <a:lstStyle/>
          <a:p>
            <a:pPr lvl="0"/>
            <a:r>
              <a:rPr lang="en-US"/>
              <a:t>Klicka här för att ändra format på bakgrundstexten</a:t>
            </a:r>
          </a:p>
          <a:p>
            <a:pPr lvl="1"/>
            <a:r>
              <a:rPr lang="en-US"/>
              <a:t>Nivå två</a:t>
            </a:r>
          </a:p>
          <a:p>
            <a:pPr lvl="2"/>
            <a:r>
              <a:rPr lang="en-US" err="1"/>
              <a:t>Nivå</a:t>
            </a:r>
            <a:r>
              <a:rPr lang="en-US"/>
              <a:t> </a:t>
            </a:r>
            <a:r>
              <a:rPr lang="en-US" err="1"/>
              <a:t>tre</a:t>
            </a:r>
            <a:endParaRPr lang="en-US"/>
          </a:p>
        </p:txBody>
      </p:sp>
      <p:pic>
        <p:nvPicPr>
          <p:cNvPr id="11" name="Bildobjekt 10">
            <a:extLst>
              <a:ext uri="{FF2B5EF4-FFF2-40B4-BE49-F238E27FC236}">
                <a16:creationId xmlns:a16="http://schemas.microsoft.com/office/drawing/2014/main" id="{8D341EC8-D59E-2394-5413-AB70A2CA75C4}"/>
              </a:ext>
            </a:extLst>
          </p:cNvPr>
          <p:cNvPicPr>
            <a:picLocks noGrp="1" noRot="1" noChangeAspect="1" noMove="1" noResize="1" noEditPoints="1" noAdjustHandles="1" noChangeArrowheads="1" noChangeShapeType="1" noCrop="1"/>
          </p:cNvPicPr>
          <p:nvPr userDrawn="1"/>
        </p:nvPicPr>
        <p:blipFill>
          <a:blip r:embed="rId36"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62516603"/>
      </p:ext>
    </p:extLst>
  </p:cSld>
  <p:clrMap bg1="lt1" tx1="dk1" bg2="lt2" tx2="dk2" accent1="accent1" accent2="accent2" accent3="accent3" accent4="accent4" accent5="accent5" accent6="accent6" hlink="hlink" folHlink="folHlink"/>
  <p:sldLayoutIdLst>
    <p:sldLayoutId id="2147483661" r:id="rId1"/>
    <p:sldLayoutId id="2147483675" r:id="rId2"/>
    <p:sldLayoutId id="2147483693" r:id="rId3"/>
    <p:sldLayoutId id="2147483685" r:id="rId4"/>
    <p:sldLayoutId id="2147483676" r:id="rId5"/>
    <p:sldLayoutId id="2147483686" r:id="rId6"/>
    <p:sldLayoutId id="2147483671" r:id="rId7"/>
    <p:sldLayoutId id="2147483679" r:id="rId8"/>
    <p:sldLayoutId id="2147483688" r:id="rId9"/>
    <p:sldLayoutId id="2147483664" r:id="rId10"/>
    <p:sldLayoutId id="2147483689" r:id="rId11"/>
    <p:sldLayoutId id="2147483666" r:id="rId12"/>
    <p:sldLayoutId id="2147483663" r:id="rId13"/>
    <p:sldLayoutId id="2147483682" r:id="rId14"/>
    <p:sldLayoutId id="2147483687" r:id="rId15"/>
    <p:sldLayoutId id="2147483692" r:id="rId16"/>
    <p:sldLayoutId id="2147483698" r:id="rId17"/>
    <p:sldLayoutId id="2147483690" r:id="rId18"/>
    <p:sldLayoutId id="2147483691" r:id="rId19"/>
    <p:sldLayoutId id="2147483665" r:id="rId20"/>
    <p:sldLayoutId id="2147483681" r:id="rId21"/>
    <p:sldLayoutId id="2147483680" r:id="rId22"/>
    <p:sldLayoutId id="2147483667" r:id="rId23"/>
    <p:sldLayoutId id="2147483670" r:id="rId24"/>
    <p:sldLayoutId id="2147483683" r:id="rId25"/>
    <p:sldLayoutId id="2147483684" r:id="rId26"/>
    <p:sldLayoutId id="2147483694" r:id="rId27"/>
    <p:sldLayoutId id="2147483695" r:id="rId28"/>
    <p:sldLayoutId id="2147483696" r:id="rId29"/>
    <p:sldLayoutId id="2147483697" r:id="rId30"/>
    <p:sldLayoutId id="2147483699" r:id="rId31"/>
    <p:sldLayoutId id="2147483700" r:id="rId32"/>
    <p:sldLayoutId id="2147483701" r:id="rId33"/>
  </p:sldLayoutIdLst>
  <p:hf sldNum="0" hdr="0" ftr="0" dt="0"/>
  <p:txStyles>
    <p:titleStyle>
      <a:lvl1pPr algn="l" defTabSz="914400" rtl="0" eaLnBrk="1" latinLnBrk="0" hangingPunct="1">
        <a:lnSpc>
          <a:spcPct val="11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C8A39E-DC93-A3D0-82AF-1FE405425260}"/>
              </a:ext>
            </a:extLst>
          </p:cNvPr>
          <p:cNvSpPr>
            <a:spLocks noGrp="1"/>
          </p:cNvSpPr>
          <p:nvPr>
            <p:ph type="ctrTitle"/>
          </p:nvPr>
        </p:nvSpPr>
        <p:spPr/>
        <p:txBody>
          <a:bodyPr/>
          <a:lstStyle/>
          <a:p>
            <a:r>
              <a:rPr lang="sv-SE" err="1"/>
              <a:t>Psykoedukation</a:t>
            </a:r>
            <a:r>
              <a:rPr lang="sv-SE"/>
              <a:t> för patienter med PS enligt ICD-11</a:t>
            </a:r>
          </a:p>
        </p:txBody>
      </p:sp>
      <p:sp>
        <p:nvSpPr>
          <p:cNvPr id="3" name="Underrubrik 2">
            <a:extLst>
              <a:ext uri="{FF2B5EF4-FFF2-40B4-BE49-F238E27FC236}">
                <a16:creationId xmlns:a16="http://schemas.microsoft.com/office/drawing/2014/main" id="{2979C0DF-CD99-0DB5-0CC8-8C71DBBDD1CA}"/>
              </a:ext>
            </a:extLst>
          </p:cNvPr>
          <p:cNvSpPr>
            <a:spLocks noGrp="1"/>
          </p:cNvSpPr>
          <p:nvPr>
            <p:ph type="subTitle" idx="1"/>
          </p:nvPr>
        </p:nvSpPr>
        <p:spPr>
          <a:xfrm>
            <a:off x="4837471" y="4960271"/>
            <a:ext cx="7020619" cy="1470025"/>
          </a:xfrm>
        </p:spPr>
        <p:txBody>
          <a:bodyPr vert="horz" lIns="91440" tIns="45720" rIns="91440" bIns="45720" rtlCol="0" anchor="t">
            <a:noAutofit/>
          </a:bodyPr>
          <a:lstStyle/>
          <a:p>
            <a:endParaRPr lang="sv-SE" sz="2000"/>
          </a:p>
          <a:p>
            <a:r>
              <a:rPr lang="sv-SE" sz="2000"/>
              <a:t>Maja Fredriksson &amp; Johanna Freidlitz</a:t>
            </a:r>
            <a:endParaRPr lang="sv-SE"/>
          </a:p>
          <a:p>
            <a:r>
              <a:rPr lang="sv-SE" sz="2000"/>
              <a:t>Psykiatri Malmö Trelleborg</a:t>
            </a:r>
          </a:p>
        </p:txBody>
      </p:sp>
      <p:pic>
        <p:nvPicPr>
          <p:cNvPr id="4" name="Bildobjekt 3" descr="Region Skånes logotyp - avsändarinformation ">
            <a:extLst>
              <a:ext uri="{FF2B5EF4-FFF2-40B4-BE49-F238E27FC236}">
                <a16:creationId xmlns:a16="http://schemas.microsoft.com/office/drawing/2014/main" id="{89EA138E-8602-7547-D632-B08E807144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46891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EF5C6F9-E813-26CC-AC49-0D067544CDBB}"/>
              </a:ext>
            </a:extLst>
          </p:cNvPr>
          <p:cNvSpPr>
            <a:spLocks noGrp="1"/>
          </p:cNvSpPr>
          <p:nvPr>
            <p:ph type="title"/>
          </p:nvPr>
        </p:nvSpPr>
        <p:spPr>
          <a:xfrm>
            <a:off x="609600" y="360000"/>
            <a:ext cx="10972800" cy="745786"/>
          </a:xfrm>
        </p:spPr>
        <p:txBody>
          <a:bodyPr anchor="t">
            <a:normAutofit/>
          </a:bodyPr>
          <a:lstStyle/>
          <a:p>
            <a:r>
              <a:rPr lang="sv-SE"/>
              <a:t>Hur upplevdes det?</a:t>
            </a:r>
          </a:p>
        </p:txBody>
      </p:sp>
      <p:pic>
        <p:nvPicPr>
          <p:cNvPr id="5" name="Platshållare för innehåll 4">
            <a:extLst>
              <a:ext uri="{FF2B5EF4-FFF2-40B4-BE49-F238E27FC236}">
                <a16:creationId xmlns:a16="http://schemas.microsoft.com/office/drawing/2014/main" id="{728156C1-5D7F-0C91-7C38-2DFD7997E409}"/>
              </a:ext>
            </a:extLst>
          </p:cNvPr>
          <p:cNvPicPr>
            <a:picLocks noChangeAspect="1"/>
          </p:cNvPicPr>
          <p:nvPr/>
        </p:nvPicPr>
        <p:blipFill>
          <a:blip r:embed="rId3"/>
          <a:srcRect l="5560" r="3947"/>
          <a:stretch>
            <a:fillRect/>
          </a:stretch>
        </p:blipFill>
        <p:spPr>
          <a:xfrm>
            <a:off x="609600" y="1275907"/>
            <a:ext cx="9999785" cy="4697857"/>
          </a:xfrm>
          <a:prstGeom prst="rect">
            <a:avLst/>
          </a:prstGeom>
          <a:noFill/>
        </p:spPr>
      </p:pic>
    </p:spTree>
    <p:extLst>
      <p:ext uri="{BB962C8B-B14F-4D97-AF65-F5344CB8AC3E}">
        <p14:creationId xmlns:p14="http://schemas.microsoft.com/office/powerpoint/2010/main" val="1960689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1">
            <a:extLst>
              <a:ext uri="{FF2B5EF4-FFF2-40B4-BE49-F238E27FC236}">
                <a16:creationId xmlns:a16="http://schemas.microsoft.com/office/drawing/2014/main" id="{BAF95D8F-722E-EBF3-2F50-16342F577FE7}"/>
              </a:ext>
            </a:extLst>
          </p:cNvPr>
          <p:cNvSpPr txBox="1">
            <a:spLocks/>
          </p:cNvSpPr>
          <p:nvPr/>
        </p:nvSpPr>
        <p:spPr>
          <a:xfrm>
            <a:off x="609600" y="2535621"/>
            <a:ext cx="11445766" cy="1786758"/>
          </a:xfrm>
          <a:prstGeom prst="rect">
            <a:avLst/>
          </a:prstGeom>
        </p:spPr>
        <p:txBody>
          <a:bodyPr vert="horz" lIns="91440" tIns="45720" rIns="91440" bIns="45720" rtlCol="0" anchor="t" anchorCtr="0">
            <a:noAutofit/>
          </a:bodyPr>
          <a:lstStyle>
            <a:lvl1pPr algn="l" defTabSz="914400" rtl="0" eaLnBrk="1" latinLnBrk="0" hangingPunct="1">
              <a:lnSpc>
                <a:spcPct val="110000"/>
              </a:lnSpc>
              <a:spcBef>
                <a:spcPct val="0"/>
              </a:spcBef>
              <a:buNone/>
              <a:defRPr sz="3600" b="1" kern="1200">
                <a:solidFill>
                  <a:schemeClr val="tx2"/>
                </a:solidFill>
                <a:latin typeface="+mj-lt"/>
                <a:ea typeface="+mj-ea"/>
                <a:cs typeface="+mj-cs"/>
              </a:defRPr>
            </a:lvl1pPr>
          </a:lstStyle>
          <a:p>
            <a:pPr eaLnBrk="0" fontAlgn="base" hangingPunct="0">
              <a:lnSpc>
                <a:spcPct val="100000"/>
              </a:lnSpc>
              <a:spcAft>
                <a:spcPct val="0"/>
              </a:spcAft>
            </a:pPr>
            <a:br>
              <a:rPr lang="sv-SE" altLang="sv-SE" sz="2000" i="1">
                <a:solidFill>
                  <a:schemeClr val="accent5"/>
                </a:solidFill>
                <a:latin typeface="Aptos" panose="020B0004020202020204" pitchFamily="34" charset="0"/>
                <a:ea typeface="Times New Roman" panose="02020603050405020304" pitchFamily="18" charset="0"/>
                <a:cs typeface="Times New Roman" panose="02020603050405020304" pitchFamily="18" charset="0"/>
              </a:rPr>
            </a:br>
            <a:br>
              <a:rPr lang="en-GB" altLang="sv-SE" sz="2000">
                <a:latin typeface="Aptos" panose="020B0004020202020204" pitchFamily="34" charset="0"/>
                <a:ea typeface="Aptos" panose="020B0004020202020204" pitchFamily="34" charset="0"/>
                <a:cs typeface="Times New Roman" panose="02020603050405020304" pitchFamily="18" charset="0"/>
              </a:rPr>
            </a:br>
            <a:endParaRPr lang="en-GB" altLang="sv-SE" sz="2000">
              <a:latin typeface="Aptos" panose="020B0004020202020204" pitchFamily="34" charset="0"/>
              <a:ea typeface="Aptos" panose="020B0004020202020204" pitchFamily="34" charset="0"/>
              <a:cs typeface="Times New Roman" panose="02020603050405020304" pitchFamily="18" charset="0"/>
            </a:endParaRPr>
          </a:p>
          <a:p>
            <a:pPr eaLnBrk="0" fontAlgn="base" hangingPunct="0">
              <a:lnSpc>
                <a:spcPct val="100000"/>
              </a:lnSpc>
              <a:spcAft>
                <a:spcPct val="0"/>
              </a:spcAft>
            </a:pPr>
            <a:endParaRPr lang="sv-SE" sz="2000"/>
          </a:p>
        </p:txBody>
      </p:sp>
      <p:sp>
        <p:nvSpPr>
          <p:cNvPr id="2" name="Pratbubbla: oval 1">
            <a:extLst>
              <a:ext uri="{FF2B5EF4-FFF2-40B4-BE49-F238E27FC236}">
                <a16:creationId xmlns:a16="http://schemas.microsoft.com/office/drawing/2014/main" id="{CF7E22C8-20B1-9DFB-ACED-B8586FDFC74B}"/>
              </a:ext>
            </a:extLst>
          </p:cNvPr>
          <p:cNvSpPr/>
          <p:nvPr/>
        </p:nvSpPr>
        <p:spPr>
          <a:xfrm>
            <a:off x="270895" y="4096111"/>
            <a:ext cx="5604387" cy="2310874"/>
          </a:xfrm>
          <a:prstGeom prst="wedgeEllipseCallou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400" i="1">
                <a:solidFill>
                  <a:schemeClr val="accent5"/>
                </a:solidFill>
                <a:latin typeface="Aptos" panose="020B0004020202020204" pitchFamily="34" charset="0"/>
                <a:ea typeface="Times New Roman" panose="02020603050405020304" pitchFamily="18" charset="0"/>
                <a:cs typeface="Times New Roman" panose="02020603050405020304" pitchFamily="18" charset="0"/>
              </a:rPr>
              <a:t>"</a:t>
            </a:r>
            <a:r>
              <a:rPr lang="sv-SE" altLang="sv-SE" sz="2400" i="1" err="1">
                <a:solidFill>
                  <a:schemeClr val="accent5"/>
                </a:solidFill>
                <a:latin typeface="Aptos" panose="020B0004020202020204" pitchFamily="34" charset="0"/>
                <a:ea typeface="Times New Roman" panose="02020603050405020304" pitchFamily="18" charset="0"/>
                <a:cs typeface="Times New Roman" panose="02020603050405020304" pitchFamily="18" charset="0"/>
              </a:rPr>
              <a:t>Psykoedukationen</a:t>
            </a:r>
            <a:r>
              <a:rPr lang="sv-SE" altLang="sv-SE" sz="2400" i="1">
                <a:solidFill>
                  <a:schemeClr val="accent5"/>
                </a:solidFill>
                <a:latin typeface="Aptos" panose="020B0004020202020204" pitchFamily="34" charset="0"/>
                <a:ea typeface="Times New Roman" panose="02020603050405020304" pitchFamily="18" charset="0"/>
                <a:cs typeface="Times New Roman" panose="02020603050405020304" pitchFamily="18" charset="0"/>
              </a:rPr>
              <a:t> har varit bland det bästa jag varit med om under detta år.”</a:t>
            </a:r>
            <a:endParaRPr lang="sv-SE" sz="2400"/>
          </a:p>
        </p:txBody>
      </p:sp>
      <p:sp>
        <p:nvSpPr>
          <p:cNvPr id="3" name="Pratbubbla: oval 2">
            <a:extLst>
              <a:ext uri="{FF2B5EF4-FFF2-40B4-BE49-F238E27FC236}">
                <a16:creationId xmlns:a16="http://schemas.microsoft.com/office/drawing/2014/main" id="{E1DE8168-EF96-34F7-5C56-29E7695F9886}"/>
              </a:ext>
            </a:extLst>
          </p:cNvPr>
          <p:cNvSpPr/>
          <p:nvPr/>
        </p:nvSpPr>
        <p:spPr>
          <a:xfrm>
            <a:off x="3230404" y="1270630"/>
            <a:ext cx="5604387" cy="1936571"/>
          </a:xfrm>
          <a:prstGeom prst="wedgeEllipseCallout">
            <a:avLst>
              <a:gd name="adj1" fmla="val -46359"/>
              <a:gd name="adj2" fmla="val 61738"/>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400" i="1">
                <a:solidFill>
                  <a:srgbClr val="00B050"/>
                </a:solidFill>
                <a:latin typeface="Aptos" panose="020B0004020202020204" pitchFamily="34" charset="0"/>
                <a:ea typeface="Times New Roman" panose="02020603050405020304" pitchFamily="18" charset="0"/>
                <a:cs typeface="Times New Roman" panose="02020603050405020304" pitchFamily="18" charset="0"/>
              </a:rPr>
              <a:t>"Diskussionerna och erfarenhetsutbytet var ögonöppnare och gav nya perspektiv."</a:t>
            </a:r>
            <a:endParaRPr lang="sv-SE" sz="2400"/>
          </a:p>
        </p:txBody>
      </p:sp>
      <p:sp>
        <p:nvSpPr>
          <p:cNvPr id="5" name="Pratbubbla: oval 4">
            <a:extLst>
              <a:ext uri="{FF2B5EF4-FFF2-40B4-BE49-F238E27FC236}">
                <a16:creationId xmlns:a16="http://schemas.microsoft.com/office/drawing/2014/main" id="{AF6B77E1-97CB-B4EE-A220-898C23B9DD16}"/>
              </a:ext>
            </a:extLst>
          </p:cNvPr>
          <p:cNvSpPr/>
          <p:nvPr/>
        </p:nvSpPr>
        <p:spPr>
          <a:xfrm>
            <a:off x="8970240" y="167214"/>
            <a:ext cx="2959509" cy="2752966"/>
          </a:xfrm>
          <a:prstGeom prst="wedgeEllipseCallout">
            <a:avLst>
              <a:gd name="adj1" fmla="val 51925"/>
              <a:gd name="adj2" fmla="val 47500"/>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000" i="1">
                <a:solidFill>
                  <a:schemeClr val="accent6">
                    <a:lumMod val="75000"/>
                  </a:schemeClr>
                </a:solidFill>
                <a:latin typeface="Aptos" panose="020B0004020202020204" pitchFamily="34" charset="0"/>
                <a:ea typeface="Times New Roman" panose="02020603050405020304" pitchFamily="18" charset="0"/>
                <a:cs typeface="Times New Roman" panose="02020603050405020304" pitchFamily="18" charset="0"/>
              </a:rPr>
              <a:t>"Att träffa andra med samma problematik gjorde att jag kände mig mindre ensam."</a:t>
            </a:r>
            <a:endParaRPr lang="sv-SE" sz="2000"/>
          </a:p>
        </p:txBody>
      </p:sp>
      <p:sp>
        <p:nvSpPr>
          <p:cNvPr id="6" name="Pratbubbla: oval 5">
            <a:extLst>
              <a:ext uri="{FF2B5EF4-FFF2-40B4-BE49-F238E27FC236}">
                <a16:creationId xmlns:a16="http://schemas.microsoft.com/office/drawing/2014/main" id="{4D06B641-F7A9-3738-EDCC-654DBFD8BAB0}"/>
              </a:ext>
            </a:extLst>
          </p:cNvPr>
          <p:cNvSpPr/>
          <p:nvPr/>
        </p:nvSpPr>
        <p:spPr>
          <a:xfrm>
            <a:off x="98577" y="226929"/>
            <a:ext cx="3883488" cy="1646116"/>
          </a:xfrm>
          <a:prstGeom prst="wedgeEllipseCallout">
            <a:avLst>
              <a:gd name="adj1" fmla="val 18033"/>
              <a:gd name="adj2" fmla="val 74079"/>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400" i="1">
                <a:solidFill>
                  <a:srgbClr val="00B0F0"/>
                </a:solidFill>
                <a:latin typeface="Aptos" panose="020B0004020202020204" pitchFamily="34" charset="0"/>
                <a:ea typeface="Times New Roman" panose="02020603050405020304" pitchFamily="18" charset="0"/>
                <a:cs typeface="Times New Roman" panose="02020603050405020304" pitchFamily="18" charset="0"/>
              </a:rPr>
              <a:t>"Bra inledande föreläsning som gav en bra överblick."</a:t>
            </a:r>
            <a:endParaRPr lang="sv-SE" sz="2400"/>
          </a:p>
        </p:txBody>
      </p:sp>
      <p:sp>
        <p:nvSpPr>
          <p:cNvPr id="7" name="Pratbubbla: oval 6">
            <a:extLst>
              <a:ext uri="{FF2B5EF4-FFF2-40B4-BE49-F238E27FC236}">
                <a16:creationId xmlns:a16="http://schemas.microsoft.com/office/drawing/2014/main" id="{85237C3F-C8DC-1597-44F5-CE66DB021D5B}"/>
              </a:ext>
            </a:extLst>
          </p:cNvPr>
          <p:cNvSpPr/>
          <p:nvPr/>
        </p:nvSpPr>
        <p:spPr>
          <a:xfrm>
            <a:off x="6990735" y="3635626"/>
            <a:ext cx="4591665" cy="2433484"/>
          </a:xfrm>
          <a:prstGeom prst="wedgeEllipseCallout">
            <a:avLst>
              <a:gd name="adj1" fmla="val -34239"/>
              <a:gd name="adj2" fmla="val 76738"/>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sv-SE" altLang="sv-SE" sz="2000" i="1">
                <a:solidFill>
                  <a:srgbClr val="C00000"/>
                </a:solidFill>
                <a:latin typeface="Aptos" panose="020B0004020202020204" pitchFamily="34" charset="0"/>
                <a:ea typeface="Times New Roman" panose="02020603050405020304" pitchFamily="18" charset="0"/>
                <a:cs typeface="Times New Roman" panose="02020603050405020304" pitchFamily="18" charset="0"/>
              </a:rPr>
              <a:t>"Fått handfasta tips på att förbättra min vardag, det gör det tydligare och lättare att hitta mig själv."</a:t>
            </a:r>
            <a:br>
              <a:rPr lang="en-GB" altLang="sv-SE">
                <a:latin typeface="Aptos" panose="020B0004020202020204" pitchFamily="34" charset="0"/>
                <a:ea typeface="Aptos" panose="020B0004020202020204" pitchFamily="34" charset="0"/>
                <a:cs typeface="Times New Roman" panose="02020603050405020304" pitchFamily="18" charset="0"/>
              </a:rPr>
            </a:br>
            <a:endParaRPr lang="sv-SE"/>
          </a:p>
        </p:txBody>
      </p:sp>
    </p:spTree>
    <p:extLst>
      <p:ext uri="{BB962C8B-B14F-4D97-AF65-F5344CB8AC3E}">
        <p14:creationId xmlns:p14="http://schemas.microsoft.com/office/powerpoint/2010/main" val="3842639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692EA4-621E-208C-3096-61DF3C527007}"/>
              </a:ext>
            </a:extLst>
          </p:cNvPr>
          <p:cNvSpPr>
            <a:spLocks noGrp="1"/>
          </p:cNvSpPr>
          <p:nvPr>
            <p:ph type="title"/>
          </p:nvPr>
        </p:nvSpPr>
        <p:spPr>
          <a:xfrm>
            <a:off x="609600" y="-1259"/>
            <a:ext cx="5181600" cy="1143000"/>
          </a:xfrm>
        </p:spPr>
        <p:txBody>
          <a:bodyPr anchor="t">
            <a:normAutofit/>
          </a:bodyPr>
          <a:lstStyle/>
          <a:p>
            <a:br>
              <a:rPr lang="sv-SE"/>
            </a:br>
            <a:endParaRPr lang="sv-SE"/>
          </a:p>
        </p:txBody>
      </p:sp>
      <p:sp>
        <p:nvSpPr>
          <p:cNvPr id="5" name="Platshållare för innehåll 4">
            <a:extLst>
              <a:ext uri="{FF2B5EF4-FFF2-40B4-BE49-F238E27FC236}">
                <a16:creationId xmlns:a16="http://schemas.microsoft.com/office/drawing/2014/main" id="{0944766A-B227-E887-3A08-FEAA738944F0}"/>
              </a:ext>
            </a:extLst>
          </p:cNvPr>
          <p:cNvSpPr txBox="1">
            <a:spLocks noGrp="1"/>
          </p:cNvSpPr>
          <p:nvPr>
            <p:ph sz="half" idx="1"/>
          </p:nvPr>
        </p:nvSpPr>
        <p:spPr>
          <a:xfrm>
            <a:off x="609600" y="1044649"/>
            <a:ext cx="5181600" cy="4768701"/>
          </a:xfrm>
        </p:spPr>
        <p:txBody>
          <a:bodyPr vert="horz" lIns="91440" tIns="45720" rIns="91440" bIns="45720" rtlCol="0" anchor="t">
            <a:normAutofit/>
          </a:bodyPr>
          <a:lstStyle/>
          <a:p>
            <a:pPr>
              <a:lnSpc>
                <a:spcPct val="100000"/>
              </a:lnSpc>
            </a:pPr>
            <a:r>
              <a:rPr lang="sv-SE" i="1"/>
              <a:t>Meningsfullt och roligt!</a:t>
            </a:r>
          </a:p>
          <a:p>
            <a:pPr>
              <a:lnSpc>
                <a:spcPct val="100000"/>
              </a:lnSpc>
            </a:pPr>
            <a:r>
              <a:rPr lang="sv-SE" i="1"/>
              <a:t>Balansakt</a:t>
            </a:r>
            <a:endParaRPr lang="sv-SE" sz="2000"/>
          </a:p>
          <a:p>
            <a:pPr marL="457200" lvl="1" indent="0">
              <a:lnSpc>
                <a:spcPct val="100000"/>
              </a:lnSpc>
              <a:buClr>
                <a:srgbClr val="000000"/>
              </a:buClr>
              <a:buNone/>
            </a:pPr>
            <a:r>
              <a:rPr lang="sv-SE" i="1"/>
              <a:t>Information/diskussion</a:t>
            </a:r>
            <a:endParaRPr lang="sv-SE" sz="1600"/>
          </a:p>
          <a:p>
            <a:pPr marL="457200" lvl="1" indent="0">
              <a:lnSpc>
                <a:spcPct val="100000"/>
              </a:lnSpc>
              <a:buNone/>
            </a:pPr>
            <a:r>
              <a:rPr lang="sv-SE" i="1"/>
              <a:t>Vilka delar av materialet fördjupa? </a:t>
            </a:r>
            <a:r>
              <a:rPr lang="sv-SE" sz="1600" i="1"/>
              <a:t>(patienter och även gruppledare olika)</a:t>
            </a:r>
            <a:endParaRPr lang="sv-SE" sz="1600"/>
          </a:p>
          <a:p>
            <a:pPr marL="457200" lvl="1" indent="0">
              <a:lnSpc>
                <a:spcPct val="100000"/>
              </a:lnSpc>
              <a:buNone/>
            </a:pPr>
            <a:r>
              <a:rPr lang="sv-SE" i="1"/>
              <a:t>Inte behandling/gruppterapi – hur använda situationer som uppstår?</a:t>
            </a:r>
          </a:p>
          <a:p>
            <a:pPr marL="0" indent="0">
              <a:lnSpc>
                <a:spcPct val="100000"/>
              </a:lnSpc>
              <a:buNone/>
            </a:pPr>
            <a:endParaRPr lang="sv-SE" i="1">
              <a:solidFill>
                <a:schemeClr val="tx2"/>
              </a:solidFill>
            </a:endParaRPr>
          </a:p>
        </p:txBody>
      </p:sp>
      <p:pic>
        <p:nvPicPr>
          <p:cNvPr id="9" name="Bildobjekt 8" descr="En bild som visar måne&#10;&#10;Automatiskt genererad beskrivning med låg exakthet">
            <a:extLst>
              <a:ext uri="{FF2B5EF4-FFF2-40B4-BE49-F238E27FC236}">
                <a16:creationId xmlns:a16="http://schemas.microsoft.com/office/drawing/2014/main" id="{095A858E-7622-D3B0-518D-F97190AC00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6016" y="1634424"/>
            <a:ext cx="3829247" cy="3394775"/>
          </a:xfrm>
          <a:prstGeom prst="rect">
            <a:avLst/>
          </a:prstGeom>
        </p:spPr>
      </p:pic>
    </p:spTree>
    <p:extLst>
      <p:ext uri="{BB962C8B-B14F-4D97-AF65-F5344CB8AC3E}">
        <p14:creationId xmlns:p14="http://schemas.microsoft.com/office/powerpoint/2010/main" val="1144768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E29697-A190-981B-D379-E5778D98EF48}"/>
              </a:ext>
            </a:extLst>
          </p:cNvPr>
          <p:cNvSpPr>
            <a:spLocks noGrp="1"/>
          </p:cNvSpPr>
          <p:nvPr>
            <p:ph type="title"/>
          </p:nvPr>
        </p:nvSpPr>
        <p:spPr/>
        <p:txBody>
          <a:bodyPr/>
          <a:lstStyle/>
          <a:p>
            <a:r>
              <a:rPr lang="sv-SE"/>
              <a:t>Hur funkar det?</a:t>
            </a:r>
          </a:p>
        </p:txBody>
      </p:sp>
      <p:sp>
        <p:nvSpPr>
          <p:cNvPr id="3" name="Platshållare för innehåll 2">
            <a:extLst>
              <a:ext uri="{FF2B5EF4-FFF2-40B4-BE49-F238E27FC236}">
                <a16:creationId xmlns:a16="http://schemas.microsoft.com/office/drawing/2014/main" id="{1E0B944C-2EA4-BE88-8648-3094DEF1291E}"/>
              </a:ext>
            </a:extLst>
          </p:cNvPr>
          <p:cNvSpPr>
            <a:spLocks noGrp="1"/>
          </p:cNvSpPr>
          <p:nvPr>
            <p:ph idx="1"/>
          </p:nvPr>
        </p:nvSpPr>
        <p:spPr>
          <a:xfrm>
            <a:off x="609600" y="1275907"/>
            <a:ext cx="11103864" cy="5222093"/>
          </a:xfrm>
        </p:spPr>
        <p:txBody>
          <a:bodyPr/>
          <a:lstStyle/>
          <a:p>
            <a:pPr marL="0" indent="0">
              <a:buNone/>
            </a:pPr>
            <a:endParaRPr lang="sv-SE"/>
          </a:p>
        </p:txBody>
      </p:sp>
      <p:graphicFrame>
        <p:nvGraphicFramePr>
          <p:cNvPr id="4" name="Content Placeholder 3">
            <a:extLst>
              <a:ext uri="{FF2B5EF4-FFF2-40B4-BE49-F238E27FC236}">
                <a16:creationId xmlns:a16="http://schemas.microsoft.com/office/drawing/2014/main" id="{0E76DB50-8BD0-0137-85C8-C2E32B5C4684}"/>
              </a:ext>
            </a:extLst>
          </p:cNvPr>
          <p:cNvGraphicFramePr>
            <a:graphicFrameLocks/>
          </p:cNvGraphicFramePr>
          <p:nvPr>
            <p:extLst>
              <p:ext uri="{D42A27DB-BD31-4B8C-83A1-F6EECF244321}">
                <p14:modId xmlns:p14="http://schemas.microsoft.com/office/powerpoint/2010/main" val="4043811627"/>
              </p:ext>
            </p:extLst>
          </p:nvPr>
        </p:nvGraphicFramePr>
        <p:xfrm>
          <a:off x="609600" y="1276351"/>
          <a:ext cx="10972800" cy="2847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ruta 4">
            <a:extLst>
              <a:ext uri="{FF2B5EF4-FFF2-40B4-BE49-F238E27FC236}">
                <a16:creationId xmlns:a16="http://schemas.microsoft.com/office/drawing/2014/main" id="{34D8C968-1BBE-19B6-39EE-0BDDAA876CE0}"/>
              </a:ext>
            </a:extLst>
          </p:cNvPr>
          <p:cNvSpPr txBox="1"/>
          <p:nvPr/>
        </p:nvSpPr>
        <p:spPr>
          <a:xfrm>
            <a:off x="3622409" y="4294066"/>
            <a:ext cx="6809232" cy="1708160"/>
          </a:xfrm>
          <a:prstGeom prst="rect">
            <a:avLst/>
          </a:prstGeom>
          <a:solidFill>
            <a:schemeClr val="tx2">
              <a:lumMod val="60000"/>
              <a:lumOff val="40000"/>
            </a:schemeClr>
          </a:solidFill>
        </p:spPr>
        <p:txBody>
          <a:bodyPr wrap="square" rtlCol="0">
            <a:spAutoFit/>
          </a:bodyPr>
          <a:lstStyle/>
          <a:p>
            <a:pPr>
              <a:spcBef>
                <a:spcPts val="600"/>
              </a:spcBef>
              <a:buClr>
                <a:schemeClr val="tx2"/>
              </a:buClr>
            </a:pPr>
            <a:r>
              <a:rPr lang="sv-SE"/>
              <a:t>Ålder: 21-58 år, median 36</a:t>
            </a:r>
          </a:p>
          <a:p>
            <a:pPr>
              <a:spcBef>
                <a:spcPts val="600"/>
              </a:spcBef>
              <a:buClr>
                <a:schemeClr val="tx2"/>
              </a:buClr>
            </a:pPr>
            <a:r>
              <a:rPr lang="sv-SE"/>
              <a:t>Kön: 30 män, 59 kvinnor, 2 annan</a:t>
            </a:r>
          </a:p>
          <a:p>
            <a:pPr>
              <a:spcBef>
                <a:spcPts val="600"/>
              </a:spcBef>
              <a:buClr>
                <a:schemeClr val="tx2"/>
              </a:buClr>
              <a:tabLst>
                <a:tab pos="2427288" algn="l"/>
              </a:tabLst>
            </a:pPr>
            <a:r>
              <a:rPr lang="sv-SE"/>
              <a:t>Utbildningsnivå:  ca 8% grundskola, 20% högskoleutbildning </a:t>
            </a:r>
          </a:p>
          <a:p>
            <a:pPr>
              <a:spcBef>
                <a:spcPts val="600"/>
              </a:spcBef>
              <a:buClr>
                <a:schemeClr val="tx2"/>
              </a:buClr>
            </a:pPr>
            <a:r>
              <a:rPr lang="sv-SE"/>
              <a:t>Psykiatrikontakt: ca 52% &lt;5 år, ca 27% &gt;11 år</a:t>
            </a:r>
          </a:p>
          <a:p>
            <a:endParaRPr lang="sv-SE"/>
          </a:p>
        </p:txBody>
      </p:sp>
    </p:spTree>
    <p:extLst>
      <p:ext uri="{BB962C8B-B14F-4D97-AF65-F5344CB8AC3E}">
        <p14:creationId xmlns:p14="http://schemas.microsoft.com/office/powerpoint/2010/main" val="3012521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8216A32-2CFF-0F3B-298E-61F68E336543}"/>
              </a:ext>
            </a:extLst>
          </p:cNvPr>
          <p:cNvSpPr>
            <a:spLocks noGrp="1"/>
          </p:cNvSpPr>
          <p:nvPr>
            <p:ph type="title"/>
          </p:nvPr>
        </p:nvSpPr>
        <p:spPr/>
        <p:txBody>
          <a:bodyPr/>
          <a:lstStyle/>
          <a:p>
            <a:r>
              <a:rPr lang="sv-SE">
                <a:solidFill>
                  <a:schemeClr val="tx2"/>
                </a:solidFill>
              </a:rPr>
              <a:t>Hur ser patientgruppen ut?</a:t>
            </a:r>
            <a:endParaRPr lang="sv-SE"/>
          </a:p>
        </p:txBody>
      </p:sp>
      <p:sp>
        <p:nvSpPr>
          <p:cNvPr id="5" name="Platshållare för innehåll 4">
            <a:extLst>
              <a:ext uri="{FF2B5EF4-FFF2-40B4-BE49-F238E27FC236}">
                <a16:creationId xmlns:a16="http://schemas.microsoft.com/office/drawing/2014/main" id="{5FE38452-EABD-CBD8-E964-53C2D41E58F1}"/>
              </a:ext>
            </a:extLst>
          </p:cNvPr>
          <p:cNvSpPr>
            <a:spLocks noGrp="1"/>
          </p:cNvSpPr>
          <p:nvPr>
            <p:ph idx="1"/>
          </p:nvPr>
        </p:nvSpPr>
        <p:spPr>
          <a:xfrm>
            <a:off x="609600" y="1275907"/>
            <a:ext cx="11248490" cy="4850257"/>
          </a:xfrm>
        </p:spPr>
        <p:txBody>
          <a:bodyPr/>
          <a:lstStyle/>
          <a:p>
            <a:r>
              <a:rPr lang="sv-SE" sz="2700"/>
              <a:t>Svårighetsgrad av personlighetssyndrom </a:t>
            </a:r>
          </a:p>
          <a:p>
            <a:pPr marL="457200" lvl="1" indent="0">
              <a:buNone/>
            </a:pPr>
            <a:r>
              <a:rPr lang="sv-SE" sz="2300"/>
              <a:t>Lindrig 17 %; 	Medelsvår 74% 	Svår 9%</a:t>
            </a:r>
          </a:p>
          <a:p>
            <a:r>
              <a:rPr lang="sv-SE" sz="2700"/>
              <a:t>Framträdande personlighetsdrag</a:t>
            </a:r>
          </a:p>
          <a:p>
            <a:pPr marL="457200" lvl="1" indent="0">
              <a:buNone/>
            </a:pPr>
            <a:r>
              <a:rPr lang="sv-SE" sz="2300"/>
              <a:t>Negativ affekt 96,7%</a:t>
            </a:r>
          </a:p>
          <a:p>
            <a:pPr marL="457200" lvl="1" indent="0">
              <a:buNone/>
            </a:pPr>
            <a:r>
              <a:rPr lang="sv-SE" sz="2300"/>
              <a:t>Distansering 40,7%</a:t>
            </a:r>
          </a:p>
          <a:p>
            <a:pPr marL="457200" lvl="1" indent="0">
              <a:buNone/>
            </a:pPr>
            <a:r>
              <a:rPr lang="sv-SE" sz="2300"/>
              <a:t>Dissocialitet 15,4% </a:t>
            </a:r>
          </a:p>
          <a:p>
            <a:pPr marL="457200" lvl="1" indent="0">
              <a:buNone/>
            </a:pPr>
            <a:r>
              <a:rPr lang="sv-SE" sz="2300"/>
              <a:t>Disinhibition 54,9 %</a:t>
            </a:r>
          </a:p>
          <a:p>
            <a:pPr marL="457200" lvl="1" indent="0">
              <a:buNone/>
            </a:pPr>
            <a:r>
              <a:rPr lang="sv-SE" sz="2300" err="1"/>
              <a:t>Anankasti</a:t>
            </a:r>
            <a:r>
              <a:rPr lang="sv-SE" sz="2300"/>
              <a:t>/Tvångsmässighet 48,4% </a:t>
            </a:r>
          </a:p>
          <a:p>
            <a:endParaRPr lang="sv-SE" sz="2700"/>
          </a:p>
          <a:p>
            <a:endParaRPr lang="sv-SE"/>
          </a:p>
        </p:txBody>
      </p:sp>
      <p:pic>
        <p:nvPicPr>
          <p:cNvPr id="6" name="Bildobjekt 5" descr="Region Skånes logotyp - avsändarinformation ">
            <a:extLst>
              <a:ext uri="{FF2B5EF4-FFF2-40B4-BE49-F238E27FC236}">
                <a16:creationId xmlns:a16="http://schemas.microsoft.com/office/drawing/2014/main" id="{7C9D3C79-BDB6-FFA4-4DC9-025D86AED8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pic>
        <p:nvPicPr>
          <p:cNvPr id="2" name="Bildobjekt 1" descr="En bild som visar konst, svart och vit&#10;&#10;Automatiskt genererad beskrivning med låg exakthet">
            <a:extLst>
              <a:ext uri="{FF2B5EF4-FFF2-40B4-BE49-F238E27FC236}">
                <a16:creationId xmlns:a16="http://schemas.microsoft.com/office/drawing/2014/main" id="{BD247485-07E2-4CB9-4539-D608392092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9249" y="2618950"/>
            <a:ext cx="6033151" cy="2164170"/>
          </a:xfrm>
          <a:prstGeom prst="rect">
            <a:avLst/>
          </a:prstGeom>
        </p:spPr>
      </p:pic>
    </p:spTree>
    <p:extLst>
      <p:ext uri="{BB962C8B-B14F-4D97-AF65-F5344CB8AC3E}">
        <p14:creationId xmlns:p14="http://schemas.microsoft.com/office/powerpoint/2010/main" val="3212846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C01E0C-BCCD-F58F-F9A9-4974C0074CDB}"/>
              </a:ext>
            </a:extLst>
          </p:cNvPr>
          <p:cNvSpPr>
            <a:spLocks noGrp="1"/>
          </p:cNvSpPr>
          <p:nvPr>
            <p:ph type="title"/>
          </p:nvPr>
        </p:nvSpPr>
        <p:spPr>
          <a:xfrm>
            <a:off x="609600" y="360000"/>
            <a:ext cx="10972800" cy="1134738"/>
          </a:xfrm>
        </p:spPr>
        <p:txBody>
          <a:bodyPr anchor="t">
            <a:normAutofit/>
          </a:bodyPr>
          <a:lstStyle/>
          <a:p>
            <a:r>
              <a:rPr lang="sv-SE" sz="2400">
                <a:solidFill>
                  <a:schemeClr val="accent1"/>
                </a:solidFill>
              </a:rPr>
              <a:t>Effekt?</a:t>
            </a:r>
            <a:br>
              <a:rPr lang="sv-SE">
                <a:solidFill>
                  <a:schemeClr val="accent1"/>
                </a:solidFill>
              </a:rPr>
            </a:br>
            <a:r>
              <a:rPr lang="sv-SE">
                <a:solidFill>
                  <a:schemeClr val="accent1"/>
                </a:solidFill>
              </a:rPr>
              <a:t>LPFS BF 2.0</a:t>
            </a:r>
          </a:p>
        </p:txBody>
      </p:sp>
      <p:sp>
        <p:nvSpPr>
          <p:cNvPr id="8" name="Content Placeholder 2">
            <a:extLst>
              <a:ext uri="{FF2B5EF4-FFF2-40B4-BE49-F238E27FC236}">
                <a16:creationId xmlns:a16="http://schemas.microsoft.com/office/drawing/2014/main" id="{1C754742-9FD3-B886-6233-F0B8E54B0E4F}"/>
              </a:ext>
            </a:extLst>
          </p:cNvPr>
          <p:cNvSpPr>
            <a:spLocks noGrp="1"/>
          </p:cNvSpPr>
          <p:nvPr>
            <p:ph sz="half" idx="1"/>
          </p:nvPr>
        </p:nvSpPr>
        <p:spPr>
          <a:xfrm>
            <a:off x="609600" y="1297173"/>
            <a:ext cx="5181600" cy="4828992"/>
          </a:xfrm>
        </p:spPr>
        <p:txBody>
          <a:bodyPr vert="horz" lIns="91440" tIns="45720" rIns="91440" bIns="45720" rtlCol="0" anchor="t">
            <a:noAutofit/>
          </a:bodyPr>
          <a:lstStyle/>
          <a:p>
            <a:pPr marL="0" indent="0">
              <a:buNone/>
            </a:pPr>
            <a:endParaRPr lang="en-US" sz="2400">
              <a:solidFill>
                <a:schemeClr val="accent1"/>
              </a:solidFill>
            </a:endParaRPr>
          </a:p>
          <a:p>
            <a:pPr marL="0" indent="0">
              <a:buNone/>
            </a:pPr>
            <a:r>
              <a:rPr lang="sv-SE" sz="2400" u="sng">
                <a:solidFill>
                  <a:schemeClr val="accent1"/>
                </a:solidFill>
              </a:rPr>
              <a:t>FÖRE INSATSEN</a:t>
            </a:r>
            <a:endParaRPr lang="en-US"/>
          </a:p>
          <a:p>
            <a:pPr marL="0" indent="0">
              <a:buNone/>
            </a:pPr>
            <a:r>
              <a:rPr lang="en-US" sz="2400" err="1"/>
              <a:t>Självfunktion</a:t>
            </a:r>
            <a:r>
              <a:rPr lang="en-US" sz="2400"/>
              <a:t>: 3,18</a:t>
            </a:r>
          </a:p>
          <a:p>
            <a:pPr marL="0" indent="0">
              <a:buNone/>
            </a:pPr>
            <a:r>
              <a:rPr lang="en-US" sz="2400" err="1"/>
              <a:t>Interpersonell</a:t>
            </a:r>
            <a:r>
              <a:rPr lang="en-US" sz="2400"/>
              <a:t> </a:t>
            </a:r>
            <a:r>
              <a:rPr lang="en-US" sz="2400" err="1"/>
              <a:t>funktion</a:t>
            </a:r>
            <a:r>
              <a:rPr lang="en-US" sz="2400"/>
              <a:t>: 2,52</a:t>
            </a:r>
          </a:p>
          <a:p>
            <a:pPr marL="0" indent="0">
              <a:buNone/>
            </a:pPr>
            <a:r>
              <a:rPr lang="en-US" sz="2400" err="1"/>
              <a:t>Helskala</a:t>
            </a:r>
            <a:r>
              <a:rPr lang="en-US" sz="2400"/>
              <a:t>: 2,83</a:t>
            </a:r>
          </a:p>
        </p:txBody>
      </p:sp>
      <p:sp>
        <p:nvSpPr>
          <p:cNvPr id="10" name="Content Placeholder 3">
            <a:extLst>
              <a:ext uri="{FF2B5EF4-FFF2-40B4-BE49-F238E27FC236}">
                <a16:creationId xmlns:a16="http://schemas.microsoft.com/office/drawing/2014/main" id="{60DA290F-128E-D5EB-BA71-B89F804C80EF}"/>
              </a:ext>
            </a:extLst>
          </p:cNvPr>
          <p:cNvSpPr>
            <a:spLocks noGrp="1"/>
          </p:cNvSpPr>
          <p:nvPr>
            <p:ph sz="half" idx="2"/>
          </p:nvPr>
        </p:nvSpPr>
        <p:spPr>
          <a:xfrm>
            <a:off x="6096000" y="1256847"/>
            <a:ext cx="5181600" cy="4828992"/>
          </a:xfrm>
        </p:spPr>
        <p:txBody>
          <a:bodyPr vert="horz" lIns="91440" tIns="45720" rIns="91440" bIns="45720" rtlCol="0" anchor="t">
            <a:noAutofit/>
          </a:bodyPr>
          <a:lstStyle/>
          <a:p>
            <a:pPr marL="0" indent="0">
              <a:buNone/>
            </a:pPr>
            <a:endParaRPr lang="en-US">
              <a:solidFill>
                <a:schemeClr val="accent1"/>
              </a:solidFill>
            </a:endParaRPr>
          </a:p>
          <a:p>
            <a:pPr marL="0" indent="0">
              <a:buNone/>
            </a:pPr>
            <a:r>
              <a:rPr lang="sv-SE" sz="2400" u="sng">
                <a:solidFill>
                  <a:schemeClr val="accent1"/>
                </a:solidFill>
              </a:rPr>
              <a:t>EFTER INSATSEN</a:t>
            </a:r>
            <a:endParaRPr lang="en-US"/>
          </a:p>
          <a:p>
            <a:pPr marL="0" indent="0">
              <a:buNone/>
            </a:pPr>
            <a:r>
              <a:rPr lang="en-US" sz="2400" err="1"/>
              <a:t>Självfunktion</a:t>
            </a:r>
            <a:r>
              <a:rPr lang="en-US" sz="2400"/>
              <a:t>: 2,97</a:t>
            </a:r>
          </a:p>
          <a:p>
            <a:pPr marL="0" indent="0">
              <a:buNone/>
            </a:pPr>
            <a:r>
              <a:rPr lang="en-US" sz="2400" err="1"/>
              <a:t>Interpersonell</a:t>
            </a:r>
            <a:r>
              <a:rPr lang="en-US" sz="2400"/>
              <a:t> </a:t>
            </a:r>
            <a:r>
              <a:rPr lang="en-US" sz="2400" err="1"/>
              <a:t>funktion</a:t>
            </a:r>
            <a:r>
              <a:rPr lang="en-US" sz="2400"/>
              <a:t>: 2,38</a:t>
            </a:r>
          </a:p>
          <a:p>
            <a:pPr marL="0" indent="0">
              <a:buNone/>
            </a:pPr>
            <a:r>
              <a:rPr lang="en-US" sz="2400" err="1"/>
              <a:t>Helskala</a:t>
            </a:r>
            <a:r>
              <a:rPr lang="en-US" sz="2400"/>
              <a:t>: 2,68</a:t>
            </a:r>
          </a:p>
        </p:txBody>
      </p:sp>
      <p:sp>
        <p:nvSpPr>
          <p:cNvPr id="4" name="TextBox 3">
            <a:extLst>
              <a:ext uri="{FF2B5EF4-FFF2-40B4-BE49-F238E27FC236}">
                <a16:creationId xmlns:a16="http://schemas.microsoft.com/office/drawing/2014/main" id="{4D31C446-35A9-1B28-89CB-2976DBFB32FA}"/>
              </a:ext>
            </a:extLst>
          </p:cNvPr>
          <p:cNvSpPr txBox="1"/>
          <p:nvPr/>
        </p:nvSpPr>
        <p:spPr>
          <a:xfrm>
            <a:off x="3635669" y="5847948"/>
            <a:ext cx="393985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a:highlight>
                  <a:srgbClr val="FFFFFF"/>
                </a:highlight>
                <a:latin typeface="Aptos"/>
              </a:rPr>
              <a:t>Skala 1-4, ju högre siffra desto högre självskattade problem</a:t>
            </a:r>
            <a:endParaRPr lang="en-US" i="1"/>
          </a:p>
        </p:txBody>
      </p:sp>
    </p:spTree>
    <p:extLst>
      <p:ext uri="{BB962C8B-B14F-4D97-AF65-F5344CB8AC3E}">
        <p14:creationId xmlns:p14="http://schemas.microsoft.com/office/powerpoint/2010/main" val="3287358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472633-2A28-A29E-FB39-A718CC5380D2}"/>
              </a:ext>
            </a:extLst>
          </p:cNvPr>
          <p:cNvSpPr>
            <a:spLocks noGrp="1"/>
          </p:cNvSpPr>
          <p:nvPr>
            <p:ph type="title"/>
          </p:nvPr>
        </p:nvSpPr>
        <p:spPr>
          <a:xfrm>
            <a:off x="609600" y="360000"/>
            <a:ext cx="10972800" cy="939592"/>
          </a:xfrm>
        </p:spPr>
        <p:txBody>
          <a:bodyPr anchor="t">
            <a:normAutofit fontScale="90000"/>
          </a:bodyPr>
          <a:lstStyle/>
          <a:p>
            <a:r>
              <a:rPr lang="sv-SE" sz="2700">
                <a:solidFill>
                  <a:schemeClr val="accent1"/>
                </a:solidFill>
              </a:rPr>
              <a:t>Effekt?</a:t>
            </a:r>
            <a:br>
              <a:rPr lang="sv-SE">
                <a:solidFill>
                  <a:schemeClr val="accent1"/>
                </a:solidFill>
              </a:rPr>
            </a:br>
            <a:r>
              <a:rPr lang="sv-SE">
                <a:solidFill>
                  <a:schemeClr val="accent1"/>
                </a:solidFill>
              </a:rPr>
              <a:t>Psychotherapy Change Motivation </a:t>
            </a:r>
            <a:r>
              <a:rPr lang="sv-SE" err="1">
                <a:solidFill>
                  <a:schemeClr val="accent1"/>
                </a:solidFill>
              </a:rPr>
              <a:t>Scale</a:t>
            </a:r>
            <a:r>
              <a:rPr lang="sv-SE">
                <a:solidFill>
                  <a:schemeClr val="accent1"/>
                </a:solidFill>
              </a:rPr>
              <a:t> (PCMS)</a:t>
            </a:r>
            <a:endParaRPr lang="en-US">
              <a:solidFill>
                <a:schemeClr val="accent1"/>
              </a:solidFill>
            </a:endParaRPr>
          </a:p>
        </p:txBody>
      </p:sp>
      <p:sp>
        <p:nvSpPr>
          <p:cNvPr id="8" name="Content Placeholder 2">
            <a:extLst>
              <a:ext uri="{FF2B5EF4-FFF2-40B4-BE49-F238E27FC236}">
                <a16:creationId xmlns:a16="http://schemas.microsoft.com/office/drawing/2014/main" id="{59E16F3E-106D-5E77-2C69-CD629CE3CEC9}"/>
              </a:ext>
            </a:extLst>
          </p:cNvPr>
          <p:cNvSpPr>
            <a:spLocks noGrp="1"/>
          </p:cNvSpPr>
          <p:nvPr>
            <p:ph sz="half" idx="1"/>
          </p:nvPr>
        </p:nvSpPr>
        <p:spPr>
          <a:xfrm>
            <a:off x="609600" y="1297173"/>
            <a:ext cx="5181600" cy="4828992"/>
          </a:xfrm>
        </p:spPr>
        <p:txBody>
          <a:bodyPr vert="horz" lIns="91440" tIns="45720" rIns="91440" bIns="45720" rtlCol="0" anchor="t">
            <a:noAutofit/>
          </a:bodyPr>
          <a:lstStyle/>
          <a:p>
            <a:pPr marL="0" indent="0">
              <a:buNone/>
            </a:pPr>
            <a:endParaRPr lang="en-US">
              <a:solidFill>
                <a:schemeClr val="accent1"/>
              </a:solidFill>
            </a:endParaRPr>
          </a:p>
          <a:p>
            <a:pPr marL="0" indent="0">
              <a:buNone/>
            </a:pPr>
            <a:r>
              <a:rPr lang="sv-SE" sz="2400" u="sng">
                <a:solidFill>
                  <a:schemeClr val="accent1"/>
                </a:solidFill>
              </a:rPr>
              <a:t>FÖRE INSATSEN</a:t>
            </a:r>
            <a:endParaRPr lang="en-US"/>
          </a:p>
          <a:p>
            <a:pPr marL="0" indent="0">
              <a:buNone/>
            </a:pPr>
            <a:r>
              <a:rPr lang="en-US" sz="2000"/>
              <a:t>Activation: 10.26 (max 25)</a:t>
            </a:r>
          </a:p>
          <a:p>
            <a:pPr marL="0" indent="0">
              <a:buNone/>
            </a:pPr>
            <a:r>
              <a:rPr lang="en-US" sz="2000"/>
              <a:t>Expected benefit: 16,63 (max 25)</a:t>
            </a:r>
          </a:p>
          <a:p>
            <a:pPr marL="0" indent="0">
              <a:buNone/>
            </a:pPr>
            <a:r>
              <a:rPr lang="en-US" sz="2000"/>
              <a:t>Agency: 15,79 (max 20)</a:t>
            </a:r>
          </a:p>
          <a:p>
            <a:pPr marL="0" indent="0">
              <a:buNone/>
            </a:pPr>
            <a:r>
              <a:rPr lang="en-US" sz="2000"/>
              <a:t>Maintenance and orientation: 24,74 (max 35)</a:t>
            </a:r>
          </a:p>
          <a:p>
            <a:pPr marL="0" indent="0">
              <a:buNone/>
            </a:pPr>
            <a:r>
              <a:rPr lang="en-US" sz="2000" err="1"/>
              <a:t>Totalt</a:t>
            </a:r>
            <a:r>
              <a:rPr lang="en-US" sz="2000"/>
              <a:t>: 67,42 (max 95)</a:t>
            </a:r>
          </a:p>
        </p:txBody>
      </p:sp>
      <p:sp>
        <p:nvSpPr>
          <p:cNvPr id="10" name="Content Placeholder 3">
            <a:extLst>
              <a:ext uri="{FF2B5EF4-FFF2-40B4-BE49-F238E27FC236}">
                <a16:creationId xmlns:a16="http://schemas.microsoft.com/office/drawing/2014/main" id="{88D0B984-9472-B67E-E0EF-38F59DBA889F}"/>
              </a:ext>
            </a:extLst>
          </p:cNvPr>
          <p:cNvSpPr>
            <a:spLocks noGrp="1"/>
          </p:cNvSpPr>
          <p:nvPr>
            <p:ph sz="half" idx="2"/>
          </p:nvPr>
        </p:nvSpPr>
        <p:spPr>
          <a:xfrm>
            <a:off x="6172200" y="1297172"/>
            <a:ext cx="5181600" cy="4828992"/>
          </a:xfrm>
        </p:spPr>
        <p:txBody>
          <a:bodyPr vert="horz" lIns="91440" tIns="45720" rIns="91440" bIns="45720" rtlCol="0" anchor="t">
            <a:noAutofit/>
          </a:bodyPr>
          <a:lstStyle/>
          <a:p>
            <a:pPr marL="0" indent="0">
              <a:buNone/>
            </a:pPr>
            <a:endParaRPr lang="en-US">
              <a:solidFill>
                <a:schemeClr val="accent1"/>
              </a:solidFill>
            </a:endParaRPr>
          </a:p>
          <a:p>
            <a:pPr marL="0" indent="0">
              <a:buNone/>
            </a:pPr>
            <a:r>
              <a:rPr lang="sv-SE" sz="2400" u="sng">
                <a:solidFill>
                  <a:schemeClr val="accent1"/>
                </a:solidFill>
              </a:rPr>
              <a:t>FÖRE INSATSEN</a:t>
            </a:r>
            <a:endParaRPr lang="en-US"/>
          </a:p>
          <a:p>
            <a:pPr marL="0" indent="0">
              <a:buNone/>
            </a:pPr>
            <a:r>
              <a:rPr lang="en-US" sz="2000"/>
              <a:t>Activation: 11,4</a:t>
            </a:r>
          </a:p>
          <a:p>
            <a:pPr marL="0" indent="0">
              <a:buNone/>
            </a:pPr>
            <a:r>
              <a:rPr lang="en-US" sz="2000"/>
              <a:t>Expected benefit: 18,1</a:t>
            </a:r>
          </a:p>
          <a:p>
            <a:pPr marL="0" indent="0">
              <a:buNone/>
            </a:pPr>
            <a:r>
              <a:rPr lang="en-US" sz="2000"/>
              <a:t>Agency: 16,8</a:t>
            </a:r>
          </a:p>
          <a:p>
            <a:pPr marL="0" indent="0">
              <a:buNone/>
            </a:pPr>
            <a:r>
              <a:rPr lang="en-US" sz="2000"/>
              <a:t>Maintenance and orientation: 26,5</a:t>
            </a:r>
          </a:p>
          <a:p>
            <a:pPr marL="0" indent="0">
              <a:buNone/>
            </a:pPr>
            <a:r>
              <a:rPr lang="en-US" sz="2000" err="1"/>
              <a:t>Totalt</a:t>
            </a:r>
            <a:r>
              <a:rPr lang="en-US" sz="2000"/>
              <a:t>: 72,8</a:t>
            </a:r>
          </a:p>
        </p:txBody>
      </p:sp>
    </p:spTree>
    <p:extLst>
      <p:ext uri="{BB962C8B-B14F-4D97-AF65-F5344CB8AC3E}">
        <p14:creationId xmlns:p14="http://schemas.microsoft.com/office/powerpoint/2010/main" val="3483857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516F3E-8182-42EC-8367-1BF396652CBB}"/>
              </a:ext>
            </a:extLst>
          </p:cNvPr>
          <p:cNvSpPr>
            <a:spLocks noGrp="1"/>
          </p:cNvSpPr>
          <p:nvPr>
            <p:ph type="title"/>
          </p:nvPr>
        </p:nvSpPr>
        <p:spPr>
          <a:xfrm>
            <a:off x="309716" y="140231"/>
            <a:ext cx="11272684" cy="954923"/>
          </a:xfrm>
        </p:spPr>
        <p:txBody>
          <a:bodyPr/>
          <a:lstStyle/>
          <a:p>
            <a:r>
              <a:rPr lang="sv-SE" sz="2400" dirty="0">
                <a:solidFill>
                  <a:schemeClr val="accent1"/>
                </a:solidFill>
              </a:rPr>
              <a:t>Effekt?</a:t>
            </a:r>
            <a:br>
              <a:rPr lang="sv-SE" dirty="0">
                <a:solidFill>
                  <a:schemeClr val="accent1"/>
                </a:solidFill>
              </a:rPr>
            </a:br>
            <a:r>
              <a:rPr lang="sv-SE" sz="3200" dirty="0">
                <a:solidFill>
                  <a:schemeClr val="accent1"/>
                </a:solidFill>
              </a:rPr>
              <a:t>Acceptans och förståelse av diagnosen</a:t>
            </a:r>
            <a:br>
              <a:rPr lang="sv-SE" dirty="0"/>
            </a:br>
            <a:endParaRPr lang="sv-SE" dirty="0"/>
          </a:p>
        </p:txBody>
      </p:sp>
      <p:sp>
        <p:nvSpPr>
          <p:cNvPr id="3" name="Platshållare för innehåll 2">
            <a:extLst>
              <a:ext uri="{FF2B5EF4-FFF2-40B4-BE49-F238E27FC236}">
                <a16:creationId xmlns:a16="http://schemas.microsoft.com/office/drawing/2014/main" id="{2E0896B8-DD55-0AF7-B78D-01092E90425C}"/>
              </a:ext>
            </a:extLst>
          </p:cNvPr>
          <p:cNvSpPr>
            <a:spLocks noGrp="1"/>
          </p:cNvSpPr>
          <p:nvPr>
            <p:ph sz="half" idx="1"/>
          </p:nvPr>
        </p:nvSpPr>
        <p:spPr>
          <a:xfrm>
            <a:off x="309716" y="1095153"/>
            <a:ext cx="5481484" cy="5762667"/>
          </a:xfrm>
        </p:spPr>
        <p:txBody>
          <a:bodyPr vert="horz" lIns="91440" tIns="45720" rIns="91440" bIns="45720" rtlCol="0" anchor="t">
            <a:noAutofit/>
          </a:bodyPr>
          <a:lstStyle/>
          <a:p>
            <a:pPr marL="0" indent="0">
              <a:buNone/>
            </a:pPr>
            <a:r>
              <a:rPr lang="sv-SE" sz="2400" u="sng" dirty="0">
                <a:solidFill>
                  <a:schemeClr val="accent1"/>
                </a:solidFill>
              </a:rPr>
              <a:t>FÖRE INSATSEN</a:t>
            </a:r>
          </a:p>
          <a:p>
            <a:r>
              <a:rPr lang="sv-SE" sz="2400" dirty="0"/>
              <a:t>40% förstår inte vad diagnosen PS innebär, 50% förstår varför de fått diagnosen</a:t>
            </a:r>
          </a:p>
          <a:p>
            <a:r>
              <a:rPr lang="sv-SE" sz="2400" dirty="0"/>
              <a:t>20% känner att det är ok att ha fått diagnosen PS</a:t>
            </a:r>
          </a:p>
          <a:p>
            <a:r>
              <a:rPr lang="sv-SE" sz="2400" dirty="0"/>
              <a:t>40% finner diagnosen personligt relevant och potentiellt hjälpsam</a:t>
            </a:r>
          </a:p>
          <a:p>
            <a:r>
              <a:rPr lang="sv-SE" sz="2400" dirty="0"/>
              <a:t>50% förstår inte hur de kan jobba för att må bättre (</a:t>
            </a:r>
            <a:r>
              <a:rPr lang="sv-SE" sz="2000" dirty="0"/>
              <a:t>50% ”neutrala”)</a:t>
            </a:r>
          </a:p>
        </p:txBody>
      </p:sp>
      <p:sp>
        <p:nvSpPr>
          <p:cNvPr id="4" name="Platshållare för innehåll 3">
            <a:extLst>
              <a:ext uri="{FF2B5EF4-FFF2-40B4-BE49-F238E27FC236}">
                <a16:creationId xmlns:a16="http://schemas.microsoft.com/office/drawing/2014/main" id="{609F0E51-4F94-AD41-047B-B39805AB4658}"/>
              </a:ext>
            </a:extLst>
          </p:cNvPr>
          <p:cNvSpPr>
            <a:spLocks noGrp="1"/>
          </p:cNvSpPr>
          <p:nvPr>
            <p:ph sz="half" idx="2"/>
          </p:nvPr>
        </p:nvSpPr>
        <p:spPr>
          <a:xfrm>
            <a:off x="6096000" y="1095153"/>
            <a:ext cx="5257800" cy="5276150"/>
          </a:xfrm>
        </p:spPr>
        <p:txBody>
          <a:bodyPr vert="horz" lIns="91440" tIns="45720" rIns="91440" bIns="45720" rtlCol="0" anchor="t">
            <a:noAutofit/>
          </a:bodyPr>
          <a:lstStyle/>
          <a:p>
            <a:pPr marL="0" indent="0">
              <a:buNone/>
            </a:pPr>
            <a:r>
              <a:rPr lang="sv-SE" sz="2400" u="sng" dirty="0">
                <a:solidFill>
                  <a:schemeClr val="accent1"/>
                </a:solidFill>
              </a:rPr>
              <a:t>EFTER INSATSEN</a:t>
            </a:r>
          </a:p>
          <a:p>
            <a:r>
              <a:rPr lang="sv-SE" sz="2400" dirty="0"/>
              <a:t>80% förstår vad diagnosen PS innebär </a:t>
            </a:r>
            <a:r>
              <a:rPr lang="sv-SE" sz="2000" dirty="0"/>
              <a:t>(20% ”neutrala”)</a:t>
            </a:r>
            <a:r>
              <a:rPr lang="sv-SE" sz="2400" dirty="0"/>
              <a:t>, 85% varför de fått diagnosen </a:t>
            </a:r>
            <a:endParaRPr lang="sv-SE" sz="2000" dirty="0"/>
          </a:p>
          <a:p>
            <a:r>
              <a:rPr lang="sv-SE" sz="2400" dirty="0"/>
              <a:t>60% känner att det är ok att ha fått diagnosen PS </a:t>
            </a:r>
            <a:r>
              <a:rPr lang="sv-SE" sz="2000" dirty="0"/>
              <a:t>(35% ”neutrala”)</a:t>
            </a:r>
          </a:p>
          <a:p>
            <a:r>
              <a:rPr lang="sv-SE" sz="2400" dirty="0"/>
              <a:t>80% finner diagnosen personligt relevant, 65% potentiellt hjälpsam </a:t>
            </a:r>
            <a:r>
              <a:rPr lang="sv-SE" sz="2000" dirty="0"/>
              <a:t>(20% </a:t>
            </a:r>
            <a:r>
              <a:rPr lang="sv-SE" sz="2000" dirty="0" err="1"/>
              <a:t>resp</a:t>
            </a:r>
            <a:r>
              <a:rPr lang="sv-SE" sz="2000" dirty="0"/>
              <a:t> 30% ”neutrala”)</a:t>
            </a:r>
          </a:p>
          <a:p>
            <a:r>
              <a:rPr lang="sv-SE" sz="2400" dirty="0"/>
              <a:t>30% förstår hur de kan jobba för att må bättre (</a:t>
            </a:r>
            <a:r>
              <a:rPr lang="sv-SE" sz="2000" dirty="0"/>
              <a:t>40% ”neutrala”)</a:t>
            </a:r>
          </a:p>
          <a:p>
            <a:endParaRPr lang="sv-SE" sz="2400" dirty="0"/>
          </a:p>
        </p:txBody>
      </p:sp>
    </p:spTree>
    <p:extLst>
      <p:ext uri="{BB962C8B-B14F-4D97-AF65-F5344CB8AC3E}">
        <p14:creationId xmlns:p14="http://schemas.microsoft.com/office/powerpoint/2010/main" val="3688530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AF957E-61A7-F72B-F507-791EBC2F9A73}"/>
              </a:ext>
            </a:extLst>
          </p:cNvPr>
          <p:cNvSpPr>
            <a:spLocks noGrp="1"/>
          </p:cNvSpPr>
          <p:nvPr>
            <p:ph type="title"/>
          </p:nvPr>
        </p:nvSpPr>
        <p:spPr/>
        <p:txBody>
          <a:bodyPr/>
          <a:lstStyle/>
          <a:p>
            <a:r>
              <a:rPr lang="sv-SE"/>
              <a:t>Vad tar vi med oss?</a:t>
            </a:r>
          </a:p>
        </p:txBody>
      </p:sp>
      <p:sp>
        <p:nvSpPr>
          <p:cNvPr id="3" name="Platshållare för innehåll 2">
            <a:extLst>
              <a:ext uri="{FF2B5EF4-FFF2-40B4-BE49-F238E27FC236}">
                <a16:creationId xmlns:a16="http://schemas.microsoft.com/office/drawing/2014/main" id="{2D50514C-E554-F3E8-16C5-B525C46FC447}"/>
              </a:ext>
            </a:extLst>
          </p:cNvPr>
          <p:cNvSpPr>
            <a:spLocks noGrp="1"/>
          </p:cNvSpPr>
          <p:nvPr>
            <p:ph idx="1"/>
          </p:nvPr>
        </p:nvSpPr>
        <p:spPr/>
        <p:txBody>
          <a:bodyPr/>
          <a:lstStyle/>
          <a:p>
            <a:pPr>
              <a:buClr>
                <a:srgbClr val="000000"/>
              </a:buClr>
            </a:pPr>
            <a:r>
              <a:rPr lang="sv-SE" sz="2600">
                <a:solidFill>
                  <a:schemeClr val="tx1"/>
                </a:solidFill>
              </a:rPr>
              <a:t>Fortsatt utvärderings- och utvecklingsarbete</a:t>
            </a:r>
          </a:p>
          <a:p>
            <a:pPr marL="457200" lvl="1" indent="0">
              <a:buClr>
                <a:srgbClr val="000000"/>
              </a:buClr>
              <a:buNone/>
            </a:pPr>
            <a:r>
              <a:rPr lang="sv-SE">
                <a:solidFill>
                  <a:schemeClr val="tx1"/>
                </a:solidFill>
              </a:rPr>
              <a:t>- För- och eftersamtal, tydligare koppling till övergripande vårdplan</a:t>
            </a:r>
          </a:p>
          <a:p>
            <a:pPr marL="457200" lvl="1" indent="0">
              <a:buClr>
                <a:srgbClr val="000000"/>
              </a:buClr>
              <a:buNone/>
            </a:pPr>
            <a:r>
              <a:rPr lang="sv-SE">
                <a:solidFill>
                  <a:schemeClr val="tx1"/>
                </a:solidFill>
              </a:rPr>
              <a:t>- ”Arbetsbok” </a:t>
            </a:r>
          </a:p>
          <a:p>
            <a:pPr lvl="1">
              <a:buClr>
                <a:srgbClr val="000000"/>
              </a:buClr>
              <a:buFontTx/>
              <a:buChar char="-"/>
            </a:pPr>
            <a:r>
              <a:rPr lang="sv-SE">
                <a:solidFill>
                  <a:schemeClr val="tx1"/>
                </a:solidFill>
              </a:rPr>
              <a:t>Digitalt alternativ </a:t>
            </a:r>
          </a:p>
          <a:p>
            <a:pPr marL="457200" lvl="1" indent="0">
              <a:buClr>
                <a:srgbClr val="000000"/>
              </a:buClr>
              <a:buNone/>
            </a:pPr>
            <a:endParaRPr lang="sv-SE">
              <a:solidFill>
                <a:schemeClr val="tx1"/>
              </a:solidFill>
            </a:endParaRPr>
          </a:p>
          <a:p>
            <a:pPr>
              <a:buClr>
                <a:srgbClr val="000000"/>
              </a:buClr>
            </a:pPr>
            <a:r>
              <a:rPr lang="sv-SE">
                <a:solidFill>
                  <a:schemeClr val="tx1"/>
                </a:solidFill>
              </a:rPr>
              <a:t>Andra varianter inom regionen utifrån lokala förutsättningar</a:t>
            </a:r>
          </a:p>
          <a:p>
            <a:pPr marL="0" indent="0">
              <a:buClr>
                <a:srgbClr val="000000"/>
              </a:buClr>
              <a:buNone/>
            </a:pPr>
            <a:endParaRPr lang="sv-SE"/>
          </a:p>
          <a:p>
            <a:pPr>
              <a:buClr>
                <a:srgbClr val="000000"/>
              </a:buClr>
            </a:pPr>
            <a:endParaRPr lang="sv-SE"/>
          </a:p>
        </p:txBody>
      </p:sp>
    </p:spTree>
    <p:extLst>
      <p:ext uri="{BB962C8B-B14F-4D97-AF65-F5344CB8AC3E}">
        <p14:creationId xmlns:p14="http://schemas.microsoft.com/office/powerpoint/2010/main" val="1085272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5CB0A2-9B24-DBB7-B491-BFDDBF540C62}"/>
              </a:ext>
            </a:extLst>
          </p:cNvPr>
          <p:cNvSpPr>
            <a:spLocks noGrp="1"/>
          </p:cNvSpPr>
          <p:nvPr>
            <p:ph type="title"/>
          </p:nvPr>
        </p:nvSpPr>
        <p:spPr/>
        <p:txBody>
          <a:bodyPr/>
          <a:lstStyle/>
          <a:p>
            <a:r>
              <a:rPr lang="sv-SE"/>
              <a:t>Andra frågor?</a:t>
            </a:r>
          </a:p>
        </p:txBody>
      </p:sp>
      <p:sp>
        <p:nvSpPr>
          <p:cNvPr id="3" name="Platshållare för innehåll 2">
            <a:extLst>
              <a:ext uri="{FF2B5EF4-FFF2-40B4-BE49-F238E27FC236}">
                <a16:creationId xmlns:a16="http://schemas.microsoft.com/office/drawing/2014/main" id="{9C1FAEA3-90A8-6C2E-4A5B-4EB5EAD304AC}"/>
              </a:ext>
            </a:extLst>
          </p:cNvPr>
          <p:cNvSpPr>
            <a:spLocks noGrp="1"/>
          </p:cNvSpPr>
          <p:nvPr>
            <p:ph idx="1"/>
          </p:nvPr>
        </p:nvSpPr>
        <p:spPr/>
        <p:txBody>
          <a:bodyPr/>
          <a:lstStyle/>
          <a:p>
            <a:pPr marL="0" indent="0" algn="r">
              <a:buNone/>
            </a:pPr>
            <a:endParaRPr lang="sv-SE"/>
          </a:p>
          <a:p>
            <a:pPr marL="0" indent="0" algn="r">
              <a:buNone/>
            </a:pPr>
            <a:endParaRPr lang="sv-SE"/>
          </a:p>
          <a:p>
            <a:pPr marL="0" indent="0" algn="r">
              <a:buNone/>
            </a:pPr>
            <a:endParaRPr lang="sv-SE"/>
          </a:p>
          <a:p>
            <a:pPr marL="0" indent="0" algn="r">
              <a:buNone/>
            </a:pPr>
            <a:endParaRPr lang="sv-SE"/>
          </a:p>
          <a:p>
            <a:pPr marL="3657600" lvl="8" indent="0">
              <a:buNone/>
            </a:pPr>
            <a:r>
              <a:rPr lang="sv-SE" sz="4400" b="1">
                <a:solidFill>
                  <a:schemeClr val="tx2"/>
                </a:solidFill>
              </a:rPr>
              <a:t>					</a:t>
            </a:r>
          </a:p>
          <a:p>
            <a:pPr marL="3657600" lvl="8" indent="0">
              <a:buNone/>
            </a:pPr>
            <a:r>
              <a:rPr lang="sv-SE" sz="4400" b="1">
                <a:solidFill>
                  <a:schemeClr val="tx2"/>
                </a:solidFill>
              </a:rPr>
              <a:t>					</a:t>
            </a:r>
            <a:r>
              <a:rPr lang="sv-SE" sz="4800" b="1">
                <a:solidFill>
                  <a:schemeClr val="tx2"/>
                </a:solidFill>
              </a:rPr>
              <a:t>TACK!</a:t>
            </a:r>
            <a:endParaRPr lang="sv-SE" sz="4400" b="1">
              <a:solidFill>
                <a:schemeClr val="tx2"/>
              </a:solidFill>
            </a:endParaRPr>
          </a:p>
        </p:txBody>
      </p:sp>
    </p:spTree>
    <p:extLst>
      <p:ext uri="{BB962C8B-B14F-4D97-AF65-F5344CB8AC3E}">
        <p14:creationId xmlns:p14="http://schemas.microsoft.com/office/powerpoint/2010/main" val="1450650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5BFDF2-DF58-E2F7-9F17-BAD701262614}"/>
              </a:ext>
            </a:extLst>
          </p:cNvPr>
          <p:cNvSpPr>
            <a:spLocks noGrp="1"/>
          </p:cNvSpPr>
          <p:nvPr>
            <p:ph type="title"/>
          </p:nvPr>
        </p:nvSpPr>
        <p:spPr>
          <a:xfrm>
            <a:off x="609600" y="360000"/>
            <a:ext cx="10972800" cy="735153"/>
          </a:xfrm>
        </p:spPr>
        <p:txBody>
          <a:bodyPr anchor="t">
            <a:normAutofit/>
          </a:bodyPr>
          <a:lstStyle/>
          <a:p>
            <a:r>
              <a:rPr lang="sv-SE"/>
              <a:t>Varför?</a:t>
            </a:r>
          </a:p>
        </p:txBody>
      </p:sp>
      <p:sp>
        <p:nvSpPr>
          <p:cNvPr id="3" name="Platshållare för innehåll 2">
            <a:extLst>
              <a:ext uri="{FF2B5EF4-FFF2-40B4-BE49-F238E27FC236}">
                <a16:creationId xmlns:a16="http://schemas.microsoft.com/office/drawing/2014/main" id="{19B2198A-B4AF-FCB9-F913-F6B5B5E75DBD}"/>
              </a:ext>
            </a:extLst>
          </p:cNvPr>
          <p:cNvSpPr>
            <a:spLocks noGrp="1"/>
          </p:cNvSpPr>
          <p:nvPr>
            <p:ph sz="half" idx="1"/>
          </p:nvPr>
        </p:nvSpPr>
        <p:spPr>
          <a:xfrm>
            <a:off x="609600" y="1297173"/>
            <a:ext cx="5181600" cy="4828992"/>
          </a:xfrm>
        </p:spPr>
        <p:txBody>
          <a:bodyPr>
            <a:normAutofit/>
          </a:bodyPr>
          <a:lstStyle/>
          <a:p>
            <a:pPr>
              <a:lnSpc>
                <a:spcPct val="100000"/>
              </a:lnSpc>
            </a:pPr>
            <a:r>
              <a:rPr lang="sv-SE" sz="2000">
                <a:solidFill>
                  <a:schemeClr val="tx1"/>
                </a:solidFill>
              </a:rPr>
              <a:t>PS fick begränsad klinisk uppmärksamhet (EIPS/BPD undantag)</a:t>
            </a:r>
            <a:endParaRPr lang="en-US" sz="2000">
              <a:solidFill>
                <a:schemeClr val="tx1"/>
              </a:solidFill>
            </a:endParaRPr>
          </a:p>
          <a:p>
            <a:pPr>
              <a:lnSpc>
                <a:spcPct val="100000"/>
              </a:lnSpc>
            </a:pPr>
            <a:r>
              <a:rPr lang="sv-SE" sz="2000">
                <a:solidFill>
                  <a:schemeClr val="tx1"/>
                </a:solidFill>
              </a:rPr>
              <a:t>Standardiserade vårdprocesser i Psykiatri Skåne 2021 </a:t>
            </a:r>
          </a:p>
          <a:p>
            <a:pPr>
              <a:lnSpc>
                <a:spcPct val="100000"/>
              </a:lnSpc>
              <a:buFontTx/>
              <a:buChar char="-"/>
            </a:pPr>
            <a:r>
              <a:rPr lang="sv-SE" sz="2000">
                <a:solidFill>
                  <a:schemeClr val="tx1"/>
                </a:solidFill>
              </a:rPr>
              <a:t>SVP PS: diagnostik enligt ICD-11, generalistisk behandling</a:t>
            </a:r>
          </a:p>
          <a:p>
            <a:pPr>
              <a:lnSpc>
                <a:spcPct val="100000"/>
              </a:lnSpc>
              <a:buClr>
                <a:srgbClr val="000000"/>
              </a:buClr>
              <a:buFontTx/>
              <a:buChar char="-"/>
            </a:pPr>
            <a:r>
              <a:rPr lang="sv-SE" sz="2000">
                <a:solidFill>
                  <a:schemeClr val="tx1"/>
                </a:solidFill>
              </a:rPr>
              <a:t>Utbildningsinsatser - ökat antal PS-diagnoser</a:t>
            </a:r>
          </a:p>
          <a:p>
            <a:pPr>
              <a:lnSpc>
                <a:spcPct val="100000"/>
              </a:lnSpc>
              <a:buClr>
                <a:srgbClr val="000000"/>
              </a:buClr>
            </a:pPr>
            <a:r>
              <a:rPr lang="sv-SE" sz="2000">
                <a:solidFill>
                  <a:schemeClr val="tx1"/>
                </a:solidFill>
              </a:rPr>
              <a:t>Fortsatt underskott riktad behandling</a:t>
            </a:r>
          </a:p>
          <a:p>
            <a:pPr marL="0" indent="0">
              <a:lnSpc>
                <a:spcPct val="100000"/>
              </a:lnSpc>
              <a:spcBef>
                <a:spcPts val="0"/>
              </a:spcBef>
              <a:buClr>
                <a:srgbClr val="000000"/>
              </a:buClr>
              <a:buNone/>
            </a:pPr>
            <a:endParaRPr lang="sv-SE" sz="2000">
              <a:solidFill>
                <a:schemeClr val="tx1"/>
              </a:solidFill>
            </a:endParaRPr>
          </a:p>
          <a:p>
            <a:pPr marL="0" indent="0">
              <a:lnSpc>
                <a:spcPct val="100000"/>
              </a:lnSpc>
              <a:spcBef>
                <a:spcPts val="0"/>
              </a:spcBef>
              <a:buClr>
                <a:srgbClr val="000000"/>
              </a:buClr>
              <a:buNone/>
            </a:pPr>
            <a:r>
              <a:rPr lang="sv-SE" sz="2000">
                <a:solidFill>
                  <a:schemeClr val="tx1"/>
                </a:solidFill>
              </a:rPr>
              <a:t>- </a:t>
            </a:r>
            <a:r>
              <a:rPr lang="sv-SE" sz="2000" err="1">
                <a:solidFill>
                  <a:schemeClr val="tx1"/>
                </a:solidFill>
              </a:rPr>
              <a:t>Psykoedukation</a:t>
            </a:r>
            <a:r>
              <a:rPr lang="sv-SE" sz="2000">
                <a:solidFill>
                  <a:schemeClr val="tx1"/>
                </a:solidFill>
              </a:rPr>
              <a:t> central, </a:t>
            </a:r>
          </a:p>
          <a:p>
            <a:pPr marL="0" indent="0">
              <a:lnSpc>
                <a:spcPct val="100000"/>
              </a:lnSpc>
              <a:spcBef>
                <a:spcPts val="0"/>
              </a:spcBef>
              <a:buNone/>
            </a:pPr>
            <a:r>
              <a:rPr lang="sv-SE" sz="2000">
                <a:solidFill>
                  <a:schemeClr val="tx1"/>
                </a:solidFill>
              </a:rPr>
              <a:t>bro mellan diagnos och behandling </a:t>
            </a:r>
          </a:p>
          <a:p>
            <a:pPr>
              <a:lnSpc>
                <a:spcPct val="100000"/>
              </a:lnSpc>
            </a:pPr>
            <a:endParaRPr lang="sv-SE" sz="2000"/>
          </a:p>
        </p:txBody>
      </p:sp>
      <p:pic>
        <p:nvPicPr>
          <p:cNvPr id="4" name="Bildobjekt 3" descr="En bild som visar skiss, rita, clipart, Grafik&#10;&#10;Automatiskt genererad beskrivning">
            <a:extLst>
              <a:ext uri="{FF2B5EF4-FFF2-40B4-BE49-F238E27FC236}">
                <a16:creationId xmlns:a16="http://schemas.microsoft.com/office/drawing/2014/main" id="{71A1B1F2-3E6B-DCB0-2ED5-F88A20615A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2200" y="2565239"/>
            <a:ext cx="5181600" cy="2292858"/>
          </a:xfrm>
          <a:prstGeom prst="rect">
            <a:avLst/>
          </a:prstGeom>
          <a:noFill/>
        </p:spPr>
      </p:pic>
    </p:spTree>
    <p:extLst>
      <p:ext uri="{BB962C8B-B14F-4D97-AF65-F5344CB8AC3E}">
        <p14:creationId xmlns:p14="http://schemas.microsoft.com/office/powerpoint/2010/main" val="66485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74280-EB94-DD71-B9A8-CE8505EB26DE}"/>
              </a:ext>
            </a:extLst>
          </p:cNvPr>
          <p:cNvSpPr>
            <a:spLocks noGrp="1"/>
          </p:cNvSpPr>
          <p:nvPr>
            <p:ph type="title"/>
          </p:nvPr>
        </p:nvSpPr>
        <p:spPr/>
        <p:txBody>
          <a:bodyPr/>
          <a:lstStyle/>
          <a:p>
            <a:r>
              <a:rPr lang="en-US" sz="2400">
                <a:solidFill>
                  <a:schemeClr val="tx2"/>
                </a:solidFill>
              </a:rPr>
              <a:t>Rational för </a:t>
            </a:r>
            <a:r>
              <a:rPr lang="en-US" sz="2400" err="1">
                <a:solidFill>
                  <a:schemeClr val="tx2"/>
                </a:solidFill>
              </a:rPr>
              <a:t>psykoeduaktion</a:t>
            </a:r>
            <a:endParaRPr lang="en-US" sz="2400">
              <a:solidFill>
                <a:schemeClr val="tx2"/>
              </a:solidFill>
            </a:endParaRPr>
          </a:p>
        </p:txBody>
      </p:sp>
      <p:sp>
        <p:nvSpPr>
          <p:cNvPr id="3" name="Content Placeholder 2">
            <a:extLst>
              <a:ext uri="{FF2B5EF4-FFF2-40B4-BE49-F238E27FC236}">
                <a16:creationId xmlns:a16="http://schemas.microsoft.com/office/drawing/2014/main" id="{B89E9638-F7E6-E888-8D95-B5AB56EEEFE9}"/>
              </a:ext>
            </a:extLst>
          </p:cNvPr>
          <p:cNvSpPr>
            <a:spLocks noGrp="1"/>
          </p:cNvSpPr>
          <p:nvPr>
            <p:ph idx="1"/>
          </p:nvPr>
        </p:nvSpPr>
        <p:spPr/>
        <p:txBody>
          <a:bodyPr vert="horz" lIns="91440" tIns="45720" rIns="91440" bIns="45720" rtlCol="0" anchor="t">
            <a:normAutofit fontScale="70000" lnSpcReduction="20000"/>
          </a:bodyPr>
          <a:lstStyle/>
          <a:p>
            <a:pPr fontAlgn="base"/>
            <a:r>
              <a:rPr lang="sv-SE"/>
              <a:t>Effekten av att få en psykiatrisk diagnos tenderar att bli negativ om otillräcklig information om den ges (Perkins m. fl., 2018)</a:t>
            </a:r>
            <a:r>
              <a:rPr lang="en-US"/>
              <a:t>​</a:t>
            </a:r>
            <a:endParaRPr lang="sv-SE"/>
          </a:p>
          <a:p>
            <a:pPr fontAlgn="base"/>
            <a:r>
              <a:rPr lang="sv-SE"/>
              <a:t>Kostnadseffektiv interventionstyp som kan erbjudas i många olika format (individuellt, i grupp, digitalt, i text, för närstående/nätverk) (</a:t>
            </a:r>
            <a:r>
              <a:rPr lang="sv-SE" err="1"/>
              <a:t>Ridolfi</a:t>
            </a:r>
            <a:r>
              <a:rPr lang="sv-SE"/>
              <a:t> &amp; Gunderson, 2018)</a:t>
            </a:r>
            <a:r>
              <a:rPr lang="en-US"/>
              <a:t>​</a:t>
            </a:r>
            <a:endParaRPr lang="sv-SE"/>
          </a:p>
          <a:p>
            <a:pPr fontAlgn="base"/>
            <a:r>
              <a:rPr lang="sv-SE"/>
              <a:t>Effekter som minskad stigmatisering, förbättrad följsamhet till och utfall av behandling, minskning av återfall och heldygnsvårdstillfällen, förbättrad social funktion och livskvalitet vid allvarlig psykisk ohälsa (Morgan m. fl., 2018, Zhao m. fl., 2015)</a:t>
            </a:r>
          </a:p>
          <a:p>
            <a:pPr marL="0" indent="0" fontAlgn="base">
              <a:buNone/>
            </a:pPr>
            <a:endParaRPr lang="en-US"/>
          </a:p>
          <a:p>
            <a:pPr marL="0" indent="0" fontAlgn="base">
              <a:buNone/>
            </a:pPr>
            <a:r>
              <a:rPr lang="sv-SE"/>
              <a:t>En av principerna i GPM, motiverad av</a:t>
            </a:r>
          </a:p>
          <a:p>
            <a:pPr fontAlgn="base"/>
            <a:r>
              <a:rPr lang="sv-SE"/>
              <a:t>Bidrar med struktur, begriplighet och ökad agens</a:t>
            </a:r>
            <a:r>
              <a:rPr lang="en-US"/>
              <a:t>​</a:t>
            </a:r>
          </a:p>
          <a:p>
            <a:pPr fontAlgn="base"/>
            <a:r>
              <a:rPr lang="sv-SE"/>
              <a:t>Sätter realistiska förväntningar och klargör motiven till olika behandlingsinsatser</a:t>
            </a:r>
            <a:r>
              <a:rPr lang="en-US"/>
              <a:t>​</a:t>
            </a:r>
          </a:p>
          <a:p>
            <a:pPr fontAlgn="base"/>
            <a:r>
              <a:rPr lang="sv-SE"/>
              <a:t>Lägger grund för allians, samarbete och </a:t>
            </a:r>
            <a:r>
              <a:rPr lang="sv-SE" err="1"/>
              <a:t>epistemisk</a:t>
            </a:r>
            <a:r>
              <a:rPr lang="sv-SE"/>
              <a:t> tillit</a:t>
            </a:r>
            <a:r>
              <a:rPr lang="en-US"/>
              <a:t>​</a:t>
            </a:r>
            <a:endParaRPr lang="sv-SE"/>
          </a:p>
          <a:p>
            <a:pPr>
              <a:buClr>
                <a:srgbClr val="000000"/>
              </a:buClr>
            </a:pPr>
            <a:endParaRPr lang="en-US"/>
          </a:p>
        </p:txBody>
      </p:sp>
    </p:spTree>
    <p:extLst>
      <p:ext uri="{BB962C8B-B14F-4D97-AF65-F5344CB8AC3E}">
        <p14:creationId xmlns:p14="http://schemas.microsoft.com/office/powerpoint/2010/main" val="232645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871C41-4E5D-FF80-D1D9-58F9DD75C855}"/>
              </a:ext>
            </a:extLst>
          </p:cNvPr>
          <p:cNvSpPr>
            <a:spLocks noGrp="1"/>
          </p:cNvSpPr>
          <p:nvPr>
            <p:ph type="title"/>
          </p:nvPr>
        </p:nvSpPr>
        <p:spPr>
          <a:xfrm>
            <a:off x="412955" y="360000"/>
            <a:ext cx="11169445" cy="745786"/>
          </a:xfrm>
        </p:spPr>
        <p:txBody>
          <a:bodyPr/>
          <a:lstStyle/>
          <a:p>
            <a:r>
              <a:rPr lang="sv-SE"/>
              <a:t>Hur och vad?</a:t>
            </a:r>
          </a:p>
        </p:txBody>
      </p:sp>
      <p:graphicFrame>
        <p:nvGraphicFramePr>
          <p:cNvPr id="4" name="Platshållare för innehåll 3">
            <a:extLst>
              <a:ext uri="{FF2B5EF4-FFF2-40B4-BE49-F238E27FC236}">
                <a16:creationId xmlns:a16="http://schemas.microsoft.com/office/drawing/2014/main" id="{23782CEF-424D-8473-1972-B871FB9A18D1}"/>
              </a:ext>
            </a:extLst>
          </p:cNvPr>
          <p:cNvGraphicFramePr>
            <a:graphicFrameLocks noGrp="1"/>
          </p:cNvGraphicFramePr>
          <p:nvPr>
            <p:ph idx="1"/>
            <p:extLst>
              <p:ext uri="{D42A27DB-BD31-4B8C-83A1-F6EECF244321}">
                <p14:modId xmlns:p14="http://schemas.microsoft.com/office/powerpoint/2010/main" val="2587842689"/>
              </p:ext>
            </p:extLst>
          </p:nvPr>
        </p:nvGraphicFramePr>
        <p:xfrm>
          <a:off x="609600" y="973394"/>
          <a:ext cx="10972800" cy="55246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lödesschema: Koppling 4">
            <a:extLst>
              <a:ext uri="{FF2B5EF4-FFF2-40B4-BE49-F238E27FC236}">
                <a16:creationId xmlns:a16="http://schemas.microsoft.com/office/drawing/2014/main" id="{B2294C00-BCBA-6618-00A1-76EB171C6920}"/>
              </a:ext>
            </a:extLst>
          </p:cNvPr>
          <p:cNvSpPr/>
          <p:nvPr/>
        </p:nvSpPr>
        <p:spPr>
          <a:xfrm>
            <a:off x="3519945" y="339041"/>
            <a:ext cx="1592831" cy="153349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a:solidFill>
                  <a:schemeClr val="bg1"/>
                </a:solidFill>
              </a:rPr>
              <a:t>Lokal EIPS-PPS</a:t>
            </a:r>
          </a:p>
        </p:txBody>
      </p:sp>
      <p:sp>
        <p:nvSpPr>
          <p:cNvPr id="6" name="Flödesschema: Koppling 5">
            <a:extLst>
              <a:ext uri="{FF2B5EF4-FFF2-40B4-BE49-F238E27FC236}">
                <a16:creationId xmlns:a16="http://schemas.microsoft.com/office/drawing/2014/main" id="{CE1D8FD1-22D0-7AA8-D69B-3B99359092E3}"/>
              </a:ext>
            </a:extLst>
          </p:cNvPr>
          <p:cNvSpPr/>
          <p:nvPr/>
        </p:nvSpPr>
        <p:spPr>
          <a:xfrm>
            <a:off x="7167716" y="109619"/>
            <a:ext cx="1563329" cy="1533490"/>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a:t>Tidigare studier</a:t>
            </a:r>
          </a:p>
        </p:txBody>
      </p:sp>
      <p:sp>
        <p:nvSpPr>
          <p:cNvPr id="7" name="Pil: vänster 6">
            <a:extLst>
              <a:ext uri="{FF2B5EF4-FFF2-40B4-BE49-F238E27FC236}">
                <a16:creationId xmlns:a16="http://schemas.microsoft.com/office/drawing/2014/main" id="{56E5B8C2-2320-9EB0-1392-8BC2978062CA}"/>
              </a:ext>
            </a:extLst>
          </p:cNvPr>
          <p:cNvSpPr/>
          <p:nvPr/>
        </p:nvSpPr>
        <p:spPr>
          <a:xfrm>
            <a:off x="8096865" y="2088522"/>
            <a:ext cx="3628102" cy="2064774"/>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sv-SE"/>
              <a:t>Verksamhetsutvecklare</a:t>
            </a:r>
          </a:p>
          <a:p>
            <a:r>
              <a:rPr lang="sv-SE"/>
              <a:t>Psykologkollegor</a:t>
            </a:r>
          </a:p>
          <a:p>
            <a:r>
              <a:rPr lang="sv-SE"/>
              <a:t>Peer support-kollegor</a:t>
            </a:r>
          </a:p>
        </p:txBody>
      </p:sp>
      <p:sp>
        <p:nvSpPr>
          <p:cNvPr id="8" name="Flödesschema: Koppling 7">
            <a:extLst>
              <a:ext uri="{FF2B5EF4-FFF2-40B4-BE49-F238E27FC236}">
                <a16:creationId xmlns:a16="http://schemas.microsoft.com/office/drawing/2014/main" id="{F7B94451-7D7D-0463-CB3B-E2F581EC68D4}"/>
              </a:ext>
            </a:extLst>
          </p:cNvPr>
          <p:cNvSpPr/>
          <p:nvPr/>
        </p:nvSpPr>
        <p:spPr>
          <a:xfrm>
            <a:off x="5250425" y="-8710"/>
            <a:ext cx="1592831" cy="1624844"/>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a:t>Lokala förutsättningar</a:t>
            </a:r>
          </a:p>
        </p:txBody>
      </p:sp>
    </p:spTree>
    <p:extLst>
      <p:ext uri="{BB962C8B-B14F-4D97-AF65-F5344CB8AC3E}">
        <p14:creationId xmlns:p14="http://schemas.microsoft.com/office/powerpoint/2010/main" val="3838165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5E0E1B4-28AD-67A0-A3F9-AB02A85E8F43}"/>
              </a:ext>
            </a:extLst>
          </p:cNvPr>
          <p:cNvSpPr>
            <a:spLocks noGrp="1"/>
          </p:cNvSpPr>
          <p:nvPr>
            <p:ph type="title"/>
          </p:nvPr>
        </p:nvSpPr>
        <p:spPr>
          <a:xfrm>
            <a:off x="609600" y="360000"/>
            <a:ext cx="10972800" cy="735153"/>
          </a:xfrm>
        </p:spPr>
        <p:txBody>
          <a:bodyPr/>
          <a:lstStyle/>
          <a:p>
            <a:r>
              <a:rPr lang="en-US" err="1"/>
              <a:t>Innehåll</a:t>
            </a:r>
            <a:endParaRPr lang="en-US"/>
          </a:p>
        </p:txBody>
      </p:sp>
      <p:sp>
        <p:nvSpPr>
          <p:cNvPr id="9" name="Content Placeholder 2">
            <a:extLst>
              <a:ext uri="{FF2B5EF4-FFF2-40B4-BE49-F238E27FC236}">
                <a16:creationId xmlns:a16="http://schemas.microsoft.com/office/drawing/2014/main" id="{EF68AC8D-26AA-A65F-0B2E-E53D22BB6F9F}"/>
              </a:ext>
            </a:extLst>
          </p:cNvPr>
          <p:cNvSpPr>
            <a:spLocks noGrp="1"/>
          </p:cNvSpPr>
          <p:nvPr>
            <p:ph sz="half" idx="1"/>
          </p:nvPr>
        </p:nvSpPr>
        <p:spPr>
          <a:xfrm>
            <a:off x="528148" y="1095152"/>
            <a:ext cx="3602417" cy="3285032"/>
          </a:xfrm>
        </p:spPr>
        <p:txBody>
          <a:bodyPr vert="horz" lIns="91440" tIns="45720" rIns="91440" bIns="45720" rtlCol="0" anchor="t">
            <a:noAutofit/>
          </a:bodyPr>
          <a:lstStyle/>
          <a:p>
            <a:r>
              <a:rPr lang="en-US" err="1"/>
              <a:t>Tillfälle</a:t>
            </a:r>
            <a:r>
              <a:rPr lang="en-US"/>
              <a:t> 1</a:t>
            </a:r>
          </a:p>
          <a:p>
            <a:pPr marL="0" indent="0">
              <a:buNone/>
            </a:pPr>
            <a:r>
              <a:rPr lang="sv-SE" sz="2400">
                <a:solidFill>
                  <a:schemeClr val="tx1"/>
                </a:solidFill>
              </a:rPr>
              <a:t>Vad är PS?</a:t>
            </a:r>
          </a:p>
          <a:p>
            <a:pPr marL="0" indent="0">
              <a:buNone/>
            </a:pPr>
            <a:r>
              <a:rPr lang="sv-SE" sz="2000"/>
              <a:t>Personlighet och personlighetssyndrom, konsekvenser, prevalens, etiologi</a:t>
            </a:r>
            <a:r>
              <a:rPr lang="sv-SE" sz="2000">
                <a:cs typeface="Arial"/>
              </a:rPr>
              <a:t>, prognos.</a:t>
            </a:r>
          </a:p>
          <a:p>
            <a:pPr marL="0" indent="0">
              <a:buNone/>
            </a:pPr>
            <a:r>
              <a:rPr lang="sv-SE" sz="2000">
                <a:cs typeface="Arial"/>
              </a:rPr>
              <a:t>Presentation </a:t>
            </a:r>
            <a:r>
              <a:rPr lang="sv-SE" sz="2000" err="1">
                <a:cs typeface="Arial"/>
              </a:rPr>
              <a:t>peer</a:t>
            </a:r>
            <a:r>
              <a:rPr lang="sv-SE" sz="2000">
                <a:cs typeface="Arial"/>
              </a:rPr>
              <a:t> support.</a:t>
            </a:r>
          </a:p>
          <a:p>
            <a:pPr marL="0" indent="0" fontAlgn="base">
              <a:buNone/>
            </a:pPr>
            <a:endParaRPr lang="sv-SE" sz="1600" b="1" i="1"/>
          </a:p>
          <a:p>
            <a:pPr marL="0" indent="0">
              <a:buNone/>
            </a:pPr>
            <a:endParaRPr lang="sv-SE" sz="2000">
              <a:cs typeface="Arial"/>
            </a:endParaRPr>
          </a:p>
          <a:p>
            <a:endParaRPr lang="en-US"/>
          </a:p>
        </p:txBody>
      </p:sp>
      <p:sp>
        <p:nvSpPr>
          <p:cNvPr id="11" name="Content Placeholder 3">
            <a:extLst>
              <a:ext uri="{FF2B5EF4-FFF2-40B4-BE49-F238E27FC236}">
                <a16:creationId xmlns:a16="http://schemas.microsoft.com/office/drawing/2014/main" id="{3A7204C5-0DE2-57D3-7173-0F83BA25142C}"/>
              </a:ext>
            </a:extLst>
          </p:cNvPr>
          <p:cNvSpPr>
            <a:spLocks noGrp="1"/>
          </p:cNvSpPr>
          <p:nvPr>
            <p:ph sz="half" idx="2"/>
          </p:nvPr>
        </p:nvSpPr>
        <p:spPr>
          <a:xfrm>
            <a:off x="4355226" y="1163775"/>
            <a:ext cx="3481549" cy="4962390"/>
          </a:xfrm>
        </p:spPr>
        <p:txBody>
          <a:bodyPr/>
          <a:lstStyle/>
          <a:p>
            <a:r>
              <a:rPr lang="en-US" err="1"/>
              <a:t>Tillfälle</a:t>
            </a:r>
            <a:r>
              <a:rPr lang="en-US"/>
              <a:t> 2-5</a:t>
            </a:r>
          </a:p>
          <a:p>
            <a:pPr marL="0" indent="0">
              <a:buNone/>
            </a:pPr>
            <a:r>
              <a:rPr lang="en-US" sz="2400" err="1">
                <a:solidFill>
                  <a:schemeClr val="tx1"/>
                </a:solidFill>
              </a:rPr>
              <a:t>Fördjupning</a:t>
            </a:r>
            <a:r>
              <a:rPr lang="en-US" sz="2400">
                <a:solidFill>
                  <a:schemeClr val="tx1"/>
                </a:solidFill>
              </a:rPr>
              <a:t> </a:t>
            </a:r>
            <a:r>
              <a:rPr lang="en-US" sz="2400" err="1">
                <a:solidFill>
                  <a:schemeClr val="tx1"/>
                </a:solidFill>
              </a:rPr>
              <a:t>inom</a:t>
            </a:r>
            <a:r>
              <a:rPr lang="en-US" sz="2400">
                <a:solidFill>
                  <a:schemeClr val="tx1"/>
                </a:solidFill>
              </a:rPr>
              <a:t> </a:t>
            </a:r>
            <a:r>
              <a:rPr lang="en-US" sz="2400" err="1">
                <a:solidFill>
                  <a:schemeClr val="tx1"/>
                </a:solidFill>
              </a:rPr>
              <a:t>ett</a:t>
            </a:r>
            <a:r>
              <a:rPr lang="en-US" sz="2400">
                <a:solidFill>
                  <a:schemeClr val="tx1"/>
                </a:solidFill>
              </a:rPr>
              <a:t> </a:t>
            </a:r>
            <a:r>
              <a:rPr lang="en-US" sz="2400" err="1">
                <a:solidFill>
                  <a:schemeClr val="tx1"/>
                </a:solidFill>
              </a:rPr>
              <a:t>funktionsområde</a:t>
            </a:r>
            <a:r>
              <a:rPr lang="en-US" sz="2400">
                <a:solidFill>
                  <a:schemeClr val="tx1"/>
                </a:solidFill>
              </a:rPr>
              <a:t> per </a:t>
            </a:r>
            <a:r>
              <a:rPr lang="en-US" sz="2400" err="1">
                <a:solidFill>
                  <a:schemeClr val="tx1"/>
                </a:solidFill>
              </a:rPr>
              <a:t>tillfälle</a:t>
            </a:r>
            <a:endParaRPr lang="en-US" sz="2400">
              <a:solidFill>
                <a:schemeClr val="tx1"/>
              </a:solidFill>
            </a:endParaRPr>
          </a:p>
          <a:p>
            <a:pPr marL="0" indent="0">
              <a:buNone/>
            </a:pPr>
            <a:endParaRPr lang="en-US" sz="2400">
              <a:solidFill>
                <a:schemeClr val="tx1"/>
              </a:solidFill>
            </a:endParaRPr>
          </a:p>
        </p:txBody>
      </p:sp>
      <p:sp>
        <p:nvSpPr>
          <p:cNvPr id="4" name="textruta 3">
            <a:extLst>
              <a:ext uri="{FF2B5EF4-FFF2-40B4-BE49-F238E27FC236}">
                <a16:creationId xmlns:a16="http://schemas.microsoft.com/office/drawing/2014/main" id="{94D71D1B-AEA8-7293-33CB-A208D1D6859C}"/>
              </a:ext>
            </a:extLst>
          </p:cNvPr>
          <p:cNvSpPr txBox="1"/>
          <p:nvPr/>
        </p:nvSpPr>
        <p:spPr>
          <a:xfrm>
            <a:off x="8263755" y="1297173"/>
            <a:ext cx="3400097" cy="3939540"/>
          </a:xfrm>
          <a:prstGeom prst="rect">
            <a:avLst/>
          </a:prstGeom>
          <a:noFill/>
        </p:spPr>
        <p:txBody>
          <a:bodyPr wrap="square" rtlCol="0">
            <a:spAutoFit/>
          </a:bodyPr>
          <a:lstStyle/>
          <a:p>
            <a:pPr marL="173038" indent="-173038">
              <a:buFont typeface="Arial" panose="020B0604020202020204" pitchFamily="34" charset="0"/>
              <a:buChar char="•"/>
            </a:pPr>
            <a:r>
              <a:rPr lang="sv-SE" sz="2800">
                <a:solidFill>
                  <a:schemeClr val="accent1"/>
                </a:solidFill>
              </a:rPr>
              <a:t>Tillfälle 6</a:t>
            </a:r>
          </a:p>
          <a:p>
            <a:pPr>
              <a:spcBef>
                <a:spcPts val="1200"/>
              </a:spcBef>
              <a:spcAft>
                <a:spcPts val="1200"/>
              </a:spcAft>
            </a:pPr>
            <a:r>
              <a:rPr lang="sv-SE" sz="2400"/>
              <a:t>Stöd och behandling</a:t>
            </a:r>
          </a:p>
          <a:p>
            <a:pPr>
              <a:spcAft>
                <a:spcPts val="1200"/>
              </a:spcAft>
            </a:pPr>
            <a:r>
              <a:rPr lang="sv-SE" sz="2000">
                <a:solidFill>
                  <a:schemeClr val="tx2"/>
                </a:solidFill>
              </a:rPr>
              <a:t>Hur vården fungerar</a:t>
            </a:r>
          </a:p>
          <a:p>
            <a:pPr>
              <a:spcAft>
                <a:spcPts val="1200"/>
              </a:spcAft>
            </a:pPr>
            <a:r>
              <a:rPr lang="sv-SE" sz="2000">
                <a:solidFill>
                  <a:schemeClr val="tx2"/>
                </a:solidFill>
              </a:rPr>
              <a:t>Läkemedel</a:t>
            </a:r>
          </a:p>
          <a:p>
            <a:pPr>
              <a:spcAft>
                <a:spcPts val="1200"/>
              </a:spcAft>
            </a:pPr>
            <a:r>
              <a:rPr lang="sv-SE" sz="2000">
                <a:solidFill>
                  <a:schemeClr val="tx2"/>
                </a:solidFill>
              </a:rPr>
              <a:t>Psykologisk behandling</a:t>
            </a:r>
          </a:p>
          <a:p>
            <a:pPr>
              <a:spcAft>
                <a:spcPts val="1200"/>
              </a:spcAft>
            </a:pPr>
            <a:r>
              <a:rPr lang="sv-SE" sz="2000">
                <a:solidFill>
                  <a:schemeClr val="tx2"/>
                </a:solidFill>
              </a:rPr>
              <a:t>Stöd från andra/i samhälle</a:t>
            </a:r>
          </a:p>
          <a:p>
            <a:pPr>
              <a:spcAft>
                <a:spcPts val="1200"/>
              </a:spcAft>
            </a:pPr>
            <a:r>
              <a:rPr lang="sv-SE" sz="2000">
                <a:solidFill>
                  <a:schemeClr val="tx2"/>
                </a:solidFill>
              </a:rPr>
              <a:t>Personlig återhämtning </a:t>
            </a:r>
            <a:endParaRPr lang="sv-SE" sz="2000"/>
          </a:p>
          <a:p>
            <a:pPr marL="173038" indent="-173038">
              <a:buFont typeface="Arial" panose="020B0604020202020204" pitchFamily="34" charset="0"/>
              <a:buChar char="•"/>
            </a:pPr>
            <a:endParaRPr lang="sv-SE" sz="2800">
              <a:solidFill>
                <a:schemeClr val="accent1"/>
              </a:solidFill>
            </a:endParaRPr>
          </a:p>
        </p:txBody>
      </p:sp>
      <p:grpSp>
        <p:nvGrpSpPr>
          <p:cNvPr id="2" name="Grupp 1">
            <a:extLst>
              <a:ext uri="{FF2B5EF4-FFF2-40B4-BE49-F238E27FC236}">
                <a16:creationId xmlns:a16="http://schemas.microsoft.com/office/drawing/2014/main" id="{00C98A20-7A2E-C7FD-809C-03E73365E3E8}"/>
              </a:ext>
            </a:extLst>
          </p:cNvPr>
          <p:cNvGrpSpPr/>
          <p:nvPr/>
        </p:nvGrpSpPr>
        <p:grpSpPr>
          <a:xfrm>
            <a:off x="4557545" y="3428999"/>
            <a:ext cx="2931076" cy="2899185"/>
            <a:chOff x="2688739" y="533438"/>
            <a:chExt cx="6481434" cy="6210667"/>
          </a:xfrm>
        </p:grpSpPr>
        <p:sp>
          <p:nvSpPr>
            <p:cNvPr id="3" name="Blockbåge 2">
              <a:extLst>
                <a:ext uri="{FF2B5EF4-FFF2-40B4-BE49-F238E27FC236}">
                  <a16:creationId xmlns:a16="http://schemas.microsoft.com/office/drawing/2014/main" id="{AB16F9E6-10DE-609E-1B75-E1379BCB2355}"/>
                </a:ext>
              </a:extLst>
            </p:cNvPr>
            <p:cNvSpPr/>
            <p:nvPr/>
          </p:nvSpPr>
          <p:spPr>
            <a:xfrm>
              <a:off x="2688739" y="533438"/>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5" name="Blockbåge 4">
              <a:extLst>
                <a:ext uri="{FF2B5EF4-FFF2-40B4-BE49-F238E27FC236}">
                  <a16:creationId xmlns:a16="http://schemas.microsoft.com/office/drawing/2014/main" id="{8995DC5E-0FA7-F953-F590-70748C81039B}"/>
                </a:ext>
              </a:extLst>
            </p:cNvPr>
            <p:cNvSpPr/>
            <p:nvPr/>
          </p:nvSpPr>
          <p:spPr>
            <a:xfrm flipV="1">
              <a:off x="2690173" y="552105"/>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6" name="Flödesschema: Koppling 5">
              <a:extLst>
                <a:ext uri="{FF2B5EF4-FFF2-40B4-BE49-F238E27FC236}">
                  <a16:creationId xmlns:a16="http://schemas.microsoft.com/office/drawing/2014/main" id="{B069AE38-22F5-A9BB-EEE4-416EC0B5E15C}"/>
                </a:ext>
              </a:extLst>
            </p:cNvPr>
            <p:cNvSpPr/>
            <p:nvPr/>
          </p:nvSpPr>
          <p:spPr bwMode="auto">
            <a:xfrm>
              <a:off x="3340184" y="1111787"/>
              <a:ext cx="5119354" cy="5112000"/>
            </a:xfrm>
            <a:prstGeom prst="flowChartConnector">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pitchFamily="1" charset="-128"/>
                <a:cs typeface="+mn-cs"/>
              </a:endParaRPr>
            </a:p>
          </p:txBody>
        </p:sp>
        <p:sp>
          <p:nvSpPr>
            <p:cNvPr id="8" name="textruta 7">
              <a:extLst>
                <a:ext uri="{FF2B5EF4-FFF2-40B4-BE49-F238E27FC236}">
                  <a16:creationId xmlns:a16="http://schemas.microsoft.com/office/drawing/2014/main" id="{83571CEB-6ED4-D8E2-2D88-2809FF18CBF4}"/>
                </a:ext>
              </a:extLst>
            </p:cNvPr>
            <p:cNvSpPr txBox="1"/>
            <p:nvPr/>
          </p:nvSpPr>
          <p:spPr>
            <a:xfrm>
              <a:off x="4057867" y="896660"/>
              <a:ext cx="3706145" cy="1345219"/>
            </a:xfrm>
            <a:prstGeom prst="rect">
              <a:avLst/>
            </a:prstGeom>
            <a:noFill/>
          </p:spPr>
          <p:txBody>
            <a:bodyPr wrap="square" rtlCol="0">
              <a:prstTxWarp prst="textArchUp">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SJÄLVFUNKTION</a:t>
              </a:r>
            </a:p>
          </p:txBody>
        </p:sp>
        <p:sp>
          <p:nvSpPr>
            <p:cNvPr id="10" name="textruta 9">
              <a:extLst>
                <a:ext uri="{FF2B5EF4-FFF2-40B4-BE49-F238E27FC236}">
                  <a16:creationId xmlns:a16="http://schemas.microsoft.com/office/drawing/2014/main" id="{F75C1F92-D30B-7547-1A61-C0172271920A}"/>
                </a:ext>
              </a:extLst>
            </p:cNvPr>
            <p:cNvSpPr txBox="1"/>
            <p:nvPr/>
          </p:nvSpPr>
          <p:spPr>
            <a:xfrm>
              <a:off x="3396770" y="3081681"/>
              <a:ext cx="5061754" cy="3471663"/>
            </a:xfrm>
            <a:prstGeom prst="rect">
              <a:avLst/>
            </a:prstGeom>
            <a:noFill/>
          </p:spPr>
          <p:txBody>
            <a:bodyPr wrap="square" rtlCol="0">
              <a:prstTxWarp prst="textArchDown">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INTERPERSONELL FUNKTION</a:t>
              </a:r>
            </a:p>
          </p:txBody>
        </p:sp>
        <p:sp>
          <p:nvSpPr>
            <p:cNvPr id="12" name="Frihandsfigur: Form 11">
              <a:extLst>
                <a:ext uri="{FF2B5EF4-FFF2-40B4-BE49-F238E27FC236}">
                  <a16:creationId xmlns:a16="http://schemas.microsoft.com/office/drawing/2014/main" id="{D5DBD02E-510E-7BFF-A507-7ADF64DBA43F}"/>
                </a:ext>
              </a:extLst>
            </p:cNvPr>
            <p:cNvSpPr/>
            <p:nvPr/>
          </p:nvSpPr>
          <p:spPr>
            <a:xfrm>
              <a:off x="5920404" y="3680697"/>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2811019" y="0"/>
                  </a:moveTo>
                  <a:cubicBezTo>
                    <a:pt x="2811019" y="1529828"/>
                    <a:pt x="1552483" y="2769999"/>
                    <a:pt x="0" y="2769999"/>
                  </a:cubicBezTo>
                  <a:lnTo>
                    <a:pt x="0" y="0"/>
                  </a:lnTo>
                  <a:lnTo>
                    <a:pt x="2811019"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206249" rIns="1029576"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white"/>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3" name="Frihandsfigur: Form 12">
              <a:extLst>
                <a:ext uri="{FF2B5EF4-FFF2-40B4-BE49-F238E27FC236}">
                  <a16:creationId xmlns:a16="http://schemas.microsoft.com/office/drawing/2014/main" id="{96BF1508-46BD-767A-3D1F-457719DD2FC3}"/>
                </a:ext>
              </a:extLst>
            </p:cNvPr>
            <p:cNvSpPr/>
            <p:nvPr/>
          </p:nvSpPr>
          <p:spPr>
            <a:xfrm>
              <a:off x="3343287" y="1122635"/>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0" y="2769999"/>
                  </a:moveTo>
                  <a:cubicBezTo>
                    <a:pt x="0" y="1240171"/>
                    <a:pt x="1258536" y="0"/>
                    <a:pt x="2811019" y="0"/>
                  </a:cubicBezTo>
                  <a:lnTo>
                    <a:pt x="2811019" y="2769999"/>
                  </a:lnTo>
                  <a:lnTo>
                    <a:pt x="0" y="276999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1017562" rIns="206248"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srgbClr val="DDB9C2"/>
                </a:solidFill>
                <a:effectLst/>
                <a:uLnTx/>
                <a:uFillTx/>
                <a:latin typeface="Public Sans"/>
                <a:ea typeface="ヒラギノ角ゴ Pro W3"/>
                <a:cs typeface="+mn-cs"/>
              </a:endParaRPr>
            </a:p>
          </p:txBody>
        </p:sp>
        <p:sp>
          <p:nvSpPr>
            <p:cNvPr id="14" name="Frihandsfigur: Form 13">
              <a:extLst>
                <a:ext uri="{FF2B5EF4-FFF2-40B4-BE49-F238E27FC236}">
                  <a16:creationId xmlns:a16="http://schemas.microsoft.com/office/drawing/2014/main" id="{A793218B-ECAB-39AB-F415-3847D3982B4C}"/>
                </a:ext>
              </a:extLst>
            </p:cNvPr>
            <p:cNvSpPr/>
            <p:nvPr/>
          </p:nvSpPr>
          <p:spPr>
            <a:xfrm>
              <a:off x="3343213" y="3680697"/>
              <a:ext cx="2520000" cy="2520000"/>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2769999" y="2811019"/>
                  </a:moveTo>
                  <a:cubicBezTo>
                    <a:pt x="1240171" y="2811019"/>
                    <a:pt x="0" y="1552483"/>
                    <a:pt x="0" y="0"/>
                  </a:cubicBezTo>
                  <a:lnTo>
                    <a:pt x="2769999" y="0"/>
                  </a:lnTo>
                  <a:lnTo>
                    <a:pt x="2769999" y="281101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206248" rIns="206248"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5" name="Frihandsfigur: Form 14">
              <a:extLst>
                <a:ext uri="{FF2B5EF4-FFF2-40B4-BE49-F238E27FC236}">
                  <a16:creationId xmlns:a16="http://schemas.microsoft.com/office/drawing/2014/main" id="{DD6525DA-F68F-7CBB-6FD0-EFD631AF6C3E}"/>
                </a:ext>
              </a:extLst>
            </p:cNvPr>
            <p:cNvSpPr/>
            <p:nvPr/>
          </p:nvSpPr>
          <p:spPr>
            <a:xfrm>
              <a:off x="5928651" y="1122634"/>
              <a:ext cx="2520001" cy="2520001"/>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0" y="0"/>
                  </a:moveTo>
                  <a:cubicBezTo>
                    <a:pt x="1529828" y="0"/>
                    <a:pt x="2769999" y="1258536"/>
                    <a:pt x="2769999" y="2811019"/>
                  </a:cubicBezTo>
                  <a:lnTo>
                    <a:pt x="0" y="2811019"/>
                  </a:lnTo>
                  <a:lnTo>
                    <a:pt x="0"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1017562" rIns="1029576"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6" name="textruta 15">
              <a:extLst>
                <a:ext uri="{FF2B5EF4-FFF2-40B4-BE49-F238E27FC236}">
                  <a16:creationId xmlns:a16="http://schemas.microsoft.com/office/drawing/2014/main" id="{70BF2F7C-85F5-FEDF-4753-AC19BC479221}"/>
                </a:ext>
              </a:extLst>
            </p:cNvPr>
            <p:cNvSpPr txBox="1"/>
            <p:nvPr/>
          </p:nvSpPr>
          <p:spPr>
            <a:xfrm>
              <a:off x="3765036" y="2374255"/>
              <a:ext cx="1996482" cy="56042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a:ln>
                    <a:noFill/>
                  </a:ln>
                  <a:solidFill>
                    <a:prstClr val="black"/>
                  </a:solidFill>
                  <a:effectLst/>
                  <a:uLnTx/>
                  <a:uFillTx/>
                  <a:latin typeface="Public Sans"/>
                  <a:ea typeface="ヒラギノ角ゴ Pro W3"/>
                  <a:cs typeface="+mn-cs"/>
                </a:rPr>
                <a:t>IDENTITET</a:t>
              </a: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7" name="textruta 16">
              <a:extLst>
                <a:ext uri="{FF2B5EF4-FFF2-40B4-BE49-F238E27FC236}">
                  <a16:creationId xmlns:a16="http://schemas.microsoft.com/office/drawing/2014/main" id="{FDAAC311-9B32-5E1C-6F68-DE910BF04FAB}"/>
                </a:ext>
              </a:extLst>
            </p:cNvPr>
            <p:cNvSpPr txBox="1"/>
            <p:nvPr/>
          </p:nvSpPr>
          <p:spPr>
            <a:xfrm>
              <a:off x="5915178" y="2279942"/>
              <a:ext cx="2039040" cy="93953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100" b="0" i="0" u="none" strike="noStrike" kern="1200" cap="none" spc="0" normalizeH="0" baseline="0" noProof="0">
                  <a:ln>
                    <a:noFill/>
                  </a:ln>
                  <a:solidFill>
                    <a:prstClr val="black"/>
                  </a:solidFill>
                  <a:effectLst/>
                  <a:uLnTx/>
                  <a:uFillTx/>
                  <a:latin typeface="Public Sans"/>
                  <a:ea typeface="ヒラギノ角ゴ Pro W3"/>
                  <a:cs typeface="+mn-cs"/>
                </a:rPr>
                <a:t>SJÄLV- STYRNING</a:t>
              </a:r>
            </a:p>
          </p:txBody>
        </p:sp>
        <p:sp>
          <p:nvSpPr>
            <p:cNvPr id="18" name="textruta 17">
              <a:extLst>
                <a:ext uri="{FF2B5EF4-FFF2-40B4-BE49-F238E27FC236}">
                  <a16:creationId xmlns:a16="http://schemas.microsoft.com/office/drawing/2014/main" id="{89F269EB-EA8A-695B-0DD1-7391CD9E5F67}"/>
                </a:ext>
              </a:extLst>
            </p:cNvPr>
            <p:cNvSpPr txBox="1"/>
            <p:nvPr/>
          </p:nvSpPr>
          <p:spPr>
            <a:xfrm>
              <a:off x="3885471" y="4471544"/>
              <a:ext cx="1876047" cy="59339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prstClr val="black"/>
                  </a:solidFill>
                  <a:effectLst/>
                  <a:uLnTx/>
                  <a:uFillTx/>
                  <a:latin typeface="Public Sans"/>
                  <a:ea typeface="ヒラギノ角ゴ Pro W3"/>
                  <a:cs typeface="+mn-cs"/>
                </a:rPr>
                <a:t>EMPATI</a:t>
              </a:r>
              <a:endParaRPr kumimoji="0" lang="sv-SE" sz="900"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19" name="textruta 18">
              <a:extLst>
                <a:ext uri="{FF2B5EF4-FFF2-40B4-BE49-F238E27FC236}">
                  <a16:creationId xmlns:a16="http://schemas.microsoft.com/office/drawing/2014/main" id="{18CF0B14-0322-4440-330B-719C40A6CE05}"/>
                </a:ext>
              </a:extLst>
            </p:cNvPr>
            <p:cNvSpPr txBox="1"/>
            <p:nvPr/>
          </p:nvSpPr>
          <p:spPr>
            <a:xfrm>
              <a:off x="6047567" y="4461945"/>
              <a:ext cx="1876047" cy="59339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a:ln>
                    <a:noFill/>
                  </a:ln>
                  <a:solidFill>
                    <a:prstClr val="black"/>
                  </a:solidFill>
                  <a:effectLst/>
                  <a:uLnTx/>
                  <a:uFillTx/>
                  <a:latin typeface="Public Sans"/>
                  <a:ea typeface="ヒラギノ角ゴ Pro W3"/>
                  <a:cs typeface="+mn-cs"/>
                </a:rPr>
                <a:t>NÄRHET</a:t>
              </a:r>
            </a:p>
          </p:txBody>
        </p:sp>
      </p:grpSp>
      <p:sp>
        <p:nvSpPr>
          <p:cNvPr id="22" name="TextBox 21">
            <a:extLst>
              <a:ext uri="{FF2B5EF4-FFF2-40B4-BE49-F238E27FC236}">
                <a16:creationId xmlns:a16="http://schemas.microsoft.com/office/drawing/2014/main" id="{0AFC6DDE-6063-E899-0E92-CB74A93CFE5D}"/>
              </a:ext>
            </a:extLst>
          </p:cNvPr>
          <p:cNvSpPr txBox="1"/>
          <p:nvPr/>
        </p:nvSpPr>
        <p:spPr>
          <a:xfrm>
            <a:off x="431630" y="4648550"/>
            <a:ext cx="3602417" cy="1696811"/>
          </a:xfrm>
          <a:prstGeom prst="rect">
            <a:avLst/>
          </a:prstGeom>
          <a:solidFill>
            <a:schemeClr val="tx2">
              <a:lumMod val="40000"/>
              <a:lumOff val="6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0000"/>
              </a:lnSpc>
              <a:buFont typeface="Courier New,monospace"/>
              <a:buChar char="o"/>
            </a:pPr>
            <a:r>
              <a:rPr lang="sv-SE" sz="1600" i="1">
                <a:solidFill>
                  <a:srgbClr val="307C8E"/>
                </a:solidFill>
              </a:rPr>
              <a:t>Svårigheterna går att förstå</a:t>
            </a:r>
            <a:endParaRPr lang="en-US" sz="1600" i="1"/>
          </a:p>
          <a:p>
            <a:pPr marL="285750" indent="-285750">
              <a:lnSpc>
                <a:spcPct val="110000"/>
              </a:lnSpc>
              <a:buFont typeface="Courier New,monospace"/>
              <a:buChar char="o"/>
            </a:pPr>
            <a:r>
              <a:rPr lang="sv-SE" sz="1600" i="1">
                <a:solidFill>
                  <a:srgbClr val="307C8E"/>
                </a:solidFill>
              </a:rPr>
              <a:t>Det är ingens fel </a:t>
            </a:r>
            <a:r>
              <a:rPr lang="en-US" sz="1600" i="1">
                <a:solidFill>
                  <a:srgbClr val="307C8E"/>
                </a:solidFill>
              </a:rPr>
              <a:t> </a:t>
            </a:r>
            <a:endParaRPr lang="en-US" sz="1600" i="1"/>
          </a:p>
          <a:p>
            <a:pPr marL="285750" indent="-285750">
              <a:lnSpc>
                <a:spcPct val="110000"/>
              </a:lnSpc>
              <a:buFont typeface="Courier New,monospace"/>
              <a:buChar char="o"/>
            </a:pPr>
            <a:r>
              <a:rPr lang="sv-SE" sz="1600" i="1">
                <a:solidFill>
                  <a:srgbClr val="307C8E"/>
                </a:solidFill>
              </a:rPr>
              <a:t>Det finns andra med liknande problem </a:t>
            </a:r>
            <a:endParaRPr lang="en-US" sz="1600" i="1"/>
          </a:p>
          <a:p>
            <a:pPr marL="285750" indent="-285750">
              <a:lnSpc>
                <a:spcPct val="110000"/>
              </a:lnSpc>
              <a:buFont typeface="Courier New,monospace"/>
              <a:buChar char="o"/>
            </a:pPr>
            <a:r>
              <a:rPr lang="sv-SE" sz="1600" i="1">
                <a:solidFill>
                  <a:srgbClr val="307C8E"/>
                </a:solidFill>
              </a:rPr>
              <a:t>Det är möjligt att må och fungera bättre </a:t>
            </a:r>
            <a:endParaRPr lang="en-US" i="1"/>
          </a:p>
        </p:txBody>
      </p:sp>
    </p:spTree>
    <p:extLst>
      <p:ext uri="{BB962C8B-B14F-4D97-AF65-F5344CB8AC3E}">
        <p14:creationId xmlns:p14="http://schemas.microsoft.com/office/powerpoint/2010/main" val="463411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C8590-3F0C-BDFD-0C33-92F0CB1FDBB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AFBE89A-4C9B-ED87-BC2F-BBBB4FC563B8}"/>
              </a:ext>
            </a:extLst>
          </p:cNvPr>
          <p:cNvSpPr>
            <a:spLocks noGrp="1"/>
          </p:cNvSpPr>
          <p:nvPr>
            <p:ph type="title"/>
          </p:nvPr>
        </p:nvSpPr>
        <p:spPr>
          <a:xfrm>
            <a:off x="228599" y="296500"/>
            <a:ext cx="11557855" cy="745786"/>
          </a:xfrm>
        </p:spPr>
        <p:txBody>
          <a:bodyPr/>
          <a:lstStyle/>
          <a:p>
            <a:r>
              <a:rPr lang="sv-SE" sz="3200"/>
              <a:t>Struktur för innehåll/”moduler” inspirerat av GIT-PD</a:t>
            </a:r>
            <a:endParaRPr lang="sv-SE" sz="2400"/>
          </a:p>
        </p:txBody>
      </p:sp>
      <p:sp>
        <p:nvSpPr>
          <p:cNvPr id="9" name="textruta 8">
            <a:extLst>
              <a:ext uri="{FF2B5EF4-FFF2-40B4-BE49-F238E27FC236}">
                <a16:creationId xmlns:a16="http://schemas.microsoft.com/office/drawing/2014/main" id="{A20A8314-A1CC-051D-4B0F-1C52ADB8AF54}"/>
              </a:ext>
            </a:extLst>
          </p:cNvPr>
          <p:cNvSpPr txBox="1"/>
          <p:nvPr/>
        </p:nvSpPr>
        <p:spPr>
          <a:xfrm>
            <a:off x="2067814" y="2467841"/>
            <a:ext cx="2382012" cy="369332"/>
          </a:xfrm>
          <a:prstGeom prst="rect">
            <a:avLst/>
          </a:prstGeom>
          <a:noFill/>
        </p:spPr>
        <p:txBody>
          <a:bodyPr wrap="square" rtlCol="0">
            <a:spAutoFit/>
          </a:bodyPr>
          <a:lstStyle/>
          <a:p>
            <a:pPr algn="ctr"/>
            <a:r>
              <a:rPr lang="sv-SE">
                <a:solidFill>
                  <a:schemeClr val="bg2"/>
                </a:solidFill>
              </a:rPr>
              <a:t>SJÄLVFUNKTION</a:t>
            </a:r>
          </a:p>
        </p:txBody>
      </p:sp>
      <p:sp>
        <p:nvSpPr>
          <p:cNvPr id="10" name="textruta 9">
            <a:extLst>
              <a:ext uri="{FF2B5EF4-FFF2-40B4-BE49-F238E27FC236}">
                <a16:creationId xmlns:a16="http://schemas.microsoft.com/office/drawing/2014/main" id="{F1C182D8-A897-88F0-AF35-9FD482AAA742}"/>
              </a:ext>
            </a:extLst>
          </p:cNvPr>
          <p:cNvSpPr txBox="1"/>
          <p:nvPr/>
        </p:nvSpPr>
        <p:spPr>
          <a:xfrm>
            <a:off x="2147062" y="4060067"/>
            <a:ext cx="2382012" cy="646331"/>
          </a:xfrm>
          <a:prstGeom prst="rect">
            <a:avLst/>
          </a:prstGeom>
          <a:noFill/>
        </p:spPr>
        <p:txBody>
          <a:bodyPr wrap="square" rtlCol="0">
            <a:spAutoFit/>
          </a:bodyPr>
          <a:lstStyle/>
          <a:p>
            <a:pPr algn="ctr"/>
            <a:r>
              <a:rPr lang="sv-SE">
                <a:solidFill>
                  <a:schemeClr val="bg2"/>
                </a:solidFill>
              </a:rPr>
              <a:t>INTERPERSONELL FUNKTION</a:t>
            </a:r>
          </a:p>
        </p:txBody>
      </p:sp>
      <p:cxnSp>
        <p:nvCxnSpPr>
          <p:cNvPr id="12" name="Rak koppling 11">
            <a:extLst>
              <a:ext uri="{FF2B5EF4-FFF2-40B4-BE49-F238E27FC236}">
                <a16:creationId xmlns:a16="http://schemas.microsoft.com/office/drawing/2014/main" id="{F0A7F3E0-A964-EE66-449A-070001D0F82F}"/>
              </a:ext>
            </a:extLst>
          </p:cNvPr>
          <p:cNvCxnSpPr>
            <a:cxnSpLocks/>
          </p:cNvCxnSpPr>
          <p:nvPr/>
        </p:nvCxnSpPr>
        <p:spPr>
          <a:xfrm>
            <a:off x="1151128" y="3565652"/>
            <a:ext cx="4215384" cy="0"/>
          </a:xfrm>
          <a:prstGeom prst="line">
            <a:avLst/>
          </a:prstGeom>
          <a:ln w="28575"/>
        </p:spPr>
        <p:style>
          <a:lnRef idx="3">
            <a:schemeClr val="accent2"/>
          </a:lnRef>
          <a:fillRef idx="0">
            <a:schemeClr val="accent2"/>
          </a:fillRef>
          <a:effectRef idx="2">
            <a:schemeClr val="accent2"/>
          </a:effectRef>
          <a:fontRef idx="minor">
            <a:schemeClr val="tx1"/>
          </a:fontRef>
        </p:style>
      </p:cxnSp>
      <p:grpSp>
        <p:nvGrpSpPr>
          <p:cNvPr id="19" name="Grupp 18">
            <a:extLst>
              <a:ext uri="{FF2B5EF4-FFF2-40B4-BE49-F238E27FC236}">
                <a16:creationId xmlns:a16="http://schemas.microsoft.com/office/drawing/2014/main" id="{01C98C5A-2320-AE60-1377-1886ACF68B0B}"/>
              </a:ext>
            </a:extLst>
          </p:cNvPr>
          <p:cNvGrpSpPr/>
          <p:nvPr/>
        </p:nvGrpSpPr>
        <p:grpSpPr>
          <a:xfrm>
            <a:off x="1006567" y="1407101"/>
            <a:ext cx="4504506" cy="4317102"/>
            <a:chOff x="2688739" y="533438"/>
            <a:chExt cx="6481434" cy="6210667"/>
          </a:xfrm>
        </p:grpSpPr>
        <p:sp>
          <p:nvSpPr>
            <p:cNvPr id="20" name="Blockbåge 19">
              <a:extLst>
                <a:ext uri="{FF2B5EF4-FFF2-40B4-BE49-F238E27FC236}">
                  <a16:creationId xmlns:a16="http://schemas.microsoft.com/office/drawing/2014/main" id="{979EE627-3E0A-78CB-6E9D-2C985CC81C63}"/>
                </a:ext>
              </a:extLst>
            </p:cNvPr>
            <p:cNvSpPr/>
            <p:nvPr/>
          </p:nvSpPr>
          <p:spPr>
            <a:xfrm>
              <a:off x="2688739" y="533438"/>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21" name="Blockbåge 20">
              <a:extLst>
                <a:ext uri="{FF2B5EF4-FFF2-40B4-BE49-F238E27FC236}">
                  <a16:creationId xmlns:a16="http://schemas.microsoft.com/office/drawing/2014/main" id="{0D5AC89E-528C-CD8F-3151-876E71A879D7}"/>
                </a:ext>
              </a:extLst>
            </p:cNvPr>
            <p:cNvSpPr/>
            <p:nvPr/>
          </p:nvSpPr>
          <p:spPr>
            <a:xfrm flipV="1">
              <a:off x="2690173" y="552105"/>
              <a:ext cx="6480000" cy="6192000"/>
            </a:xfrm>
            <a:prstGeom prst="blockArc">
              <a:avLst/>
            </a:prstGeom>
            <a:solidFill>
              <a:srgbClr val="307C8E"/>
            </a:solidFill>
            <a:ln>
              <a:noFill/>
            </a:ln>
          </p:spPr>
          <p:style>
            <a:lnRef idx="2">
              <a:schemeClr val="accent6"/>
            </a:lnRef>
            <a:fillRef idx="1">
              <a:schemeClr val="lt1"/>
            </a:fillRef>
            <a:effectRef idx="0">
              <a:schemeClr val="accent6"/>
            </a:effectRef>
            <a:fontRef idx="minor">
              <a:schemeClr val="dk1">
                <a:hueOff val="0"/>
                <a:satOff val="0"/>
                <a:lumOff val="0"/>
                <a:alphaOff val="0"/>
              </a:schemeClr>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hueOff val="0"/>
                    <a:satOff val="0"/>
                    <a:lumOff val="0"/>
                    <a:alphaOff val="0"/>
                  </a:prstClr>
                </a:solidFill>
                <a:effectLst/>
                <a:uLnTx/>
                <a:uFillTx/>
                <a:latin typeface="Public Sans"/>
                <a:ea typeface="+mn-ea"/>
                <a:cs typeface="+mn-cs"/>
              </a:endParaRPr>
            </a:p>
          </p:txBody>
        </p:sp>
        <p:sp>
          <p:nvSpPr>
            <p:cNvPr id="22" name="Flödesschema: Koppling 21">
              <a:extLst>
                <a:ext uri="{FF2B5EF4-FFF2-40B4-BE49-F238E27FC236}">
                  <a16:creationId xmlns:a16="http://schemas.microsoft.com/office/drawing/2014/main" id="{ED1659D6-CBA8-9D63-431A-493F2EC388B8}"/>
                </a:ext>
              </a:extLst>
            </p:cNvPr>
            <p:cNvSpPr/>
            <p:nvPr/>
          </p:nvSpPr>
          <p:spPr bwMode="auto">
            <a:xfrm>
              <a:off x="3340184" y="1111787"/>
              <a:ext cx="5119354" cy="5112000"/>
            </a:xfrm>
            <a:prstGeom prst="flowChartConnector">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pitchFamily="1" charset="-128"/>
                <a:cs typeface="+mn-cs"/>
              </a:endParaRPr>
            </a:p>
          </p:txBody>
        </p:sp>
        <p:sp>
          <p:nvSpPr>
            <p:cNvPr id="23" name="textruta 22">
              <a:extLst>
                <a:ext uri="{FF2B5EF4-FFF2-40B4-BE49-F238E27FC236}">
                  <a16:creationId xmlns:a16="http://schemas.microsoft.com/office/drawing/2014/main" id="{9B2CBF8A-5313-4C1F-0E2B-A6A6EE08FD13}"/>
                </a:ext>
              </a:extLst>
            </p:cNvPr>
            <p:cNvSpPr txBox="1"/>
            <p:nvPr/>
          </p:nvSpPr>
          <p:spPr>
            <a:xfrm>
              <a:off x="4057867" y="896660"/>
              <a:ext cx="3706145" cy="1345219"/>
            </a:xfrm>
            <a:prstGeom prst="rect">
              <a:avLst/>
            </a:prstGeom>
            <a:noFill/>
          </p:spPr>
          <p:txBody>
            <a:bodyPr wrap="square" rtlCol="0">
              <a:prstTxWarp prst="textArchUp">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SJÄLVFUNKTION</a:t>
              </a:r>
            </a:p>
          </p:txBody>
        </p:sp>
        <p:sp>
          <p:nvSpPr>
            <p:cNvPr id="24" name="textruta 23">
              <a:extLst>
                <a:ext uri="{FF2B5EF4-FFF2-40B4-BE49-F238E27FC236}">
                  <a16:creationId xmlns:a16="http://schemas.microsoft.com/office/drawing/2014/main" id="{FE76D674-CDF2-29E9-F4C4-2DAA111E8ECB}"/>
                </a:ext>
              </a:extLst>
            </p:cNvPr>
            <p:cNvSpPr txBox="1"/>
            <p:nvPr/>
          </p:nvSpPr>
          <p:spPr>
            <a:xfrm>
              <a:off x="3396770" y="3081681"/>
              <a:ext cx="5061754" cy="3471663"/>
            </a:xfrm>
            <a:prstGeom prst="rect">
              <a:avLst/>
            </a:prstGeom>
            <a:noFill/>
          </p:spPr>
          <p:txBody>
            <a:bodyPr wrap="square" rtlCol="0">
              <a:prstTxWarp prst="textArchDown">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a:ln>
                    <a:noFill/>
                  </a:ln>
                  <a:solidFill>
                    <a:prstClr val="white"/>
                  </a:solidFill>
                  <a:effectLst/>
                  <a:uLnTx/>
                  <a:uFillTx/>
                  <a:latin typeface="Public Sans"/>
                  <a:ea typeface="ヒラギノ角ゴ Pro W3"/>
                  <a:cs typeface="+mn-cs"/>
                </a:rPr>
                <a:t>INTERPERSONELL FUNKTION</a:t>
              </a:r>
            </a:p>
          </p:txBody>
        </p:sp>
        <p:sp>
          <p:nvSpPr>
            <p:cNvPr id="25" name="Frihandsfigur: Form 24">
              <a:extLst>
                <a:ext uri="{FF2B5EF4-FFF2-40B4-BE49-F238E27FC236}">
                  <a16:creationId xmlns:a16="http://schemas.microsoft.com/office/drawing/2014/main" id="{EE112379-688D-01CC-07DB-D7FD5075D599}"/>
                </a:ext>
              </a:extLst>
            </p:cNvPr>
            <p:cNvSpPr/>
            <p:nvPr/>
          </p:nvSpPr>
          <p:spPr>
            <a:xfrm>
              <a:off x="5920404" y="3680697"/>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2811019" y="0"/>
                  </a:moveTo>
                  <a:cubicBezTo>
                    <a:pt x="2811019" y="1529828"/>
                    <a:pt x="1552483" y="2769999"/>
                    <a:pt x="0" y="2769999"/>
                  </a:cubicBezTo>
                  <a:lnTo>
                    <a:pt x="0" y="0"/>
                  </a:lnTo>
                  <a:lnTo>
                    <a:pt x="2811019"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206249" rIns="1029576"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white"/>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26" name="Frihandsfigur: Form 25">
              <a:extLst>
                <a:ext uri="{FF2B5EF4-FFF2-40B4-BE49-F238E27FC236}">
                  <a16:creationId xmlns:a16="http://schemas.microsoft.com/office/drawing/2014/main" id="{B818DFAB-6DB2-1CD1-99EA-C6CC5CCBFF90}"/>
                </a:ext>
              </a:extLst>
            </p:cNvPr>
            <p:cNvSpPr/>
            <p:nvPr/>
          </p:nvSpPr>
          <p:spPr>
            <a:xfrm>
              <a:off x="3343287" y="1122635"/>
              <a:ext cx="2520000" cy="2520000"/>
            </a:xfrm>
            <a:custGeom>
              <a:avLst/>
              <a:gdLst>
                <a:gd name="connsiteX0" fmla="*/ 0 w 2811019"/>
                <a:gd name="connsiteY0" fmla="*/ 2769999 h 2769999"/>
                <a:gd name="connsiteX1" fmla="*/ 2811019 w 2811019"/>
                <a:gd name="connsiteY1" fmla="*/ 0 h 2769999"/>
                <a:gd name="connsiteX2" fmla="*/ 2811019 w 2811019"/>
                <a:gd name="connsiteY2" fmla="*/ 2769999 h 2769999"/>
                <a:gd name="connsiteX3" fmla="*/ 0 w 2811019"/>
                <a:gd name="connsiteY3" fmla="*/ 2769999 h 2769999"/>
              </a:gdLst>
              <a:ahLst/>
              <a:cxnLst>
                <a:cxn ang="0">
                  <a:pos x="connsiteX0" y="connsiteY0"/>
                </a:cxn>
                <a:cxn ang="0">
                  <a:pos x="connsiteX1" y="connsiteY1"/>
                </a:cxn>
                <a:cxn ang="0">
                  <a:pos x="connsiteX2" y="connsiteY2"/>
                </a:cxn>
                <a:cxn ang="0">
                  <a:pos x="connsiteX3" y="connsiteY3"/>
                </a:cxn>
              </a:cxnLst>
              <a:rect l="l" t="t" r="r" b="b"/>
              <a:pathLst>
                <a:path w="2811019" h="2769999">
                  <a:moveTo>
                    <a:pt x="0" y="2769999"/>
                  </a:moveTo>
                  <a:cubicBezTo>
                    <a:pt x="0" y="1240171"/>
                    <a:pt x="1258536" y="0"/>
                    <a:pt x="2811019" y="0"/>
                  </a:cubicBezTo>
                  <a:lnTo>
                    <a:pt x="2811019" y="2769999"/>
                  </a:lnTo>
                  <a:lnTo>
                    <a:pt x="0" y="276999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1017562" rIns="206248"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srgbClr val="DDB9C2"/>
                </a:solidFill>
                <a:effectLst/>
                <a:uLnTx/>
                <a:uFillTx/>
                <a:latin typeface="Public Sans"/>
                <a:ea typeface="ヒラギノ角ゴ Pro W3"/>
                <a:cs typeface="+mn-cs"/>
              </a:endParaRPr>
            </a:p>
          </p:txBody>
        </p:sp>
        <p:sp>
          <p:nvSpPr>
            <p:cNvPr id="27" name="Frihandsfigur: Form 26">
              <a:extLst>
                <a:ext uri="{FF2B5EF4-FFF2-40B4-BE49-F238E27FC236}">
                  <a16:creationId xmlns:a16="http://schemas.microsoft.com/office/drawing/2014/main" id="{F73FA621-A99E-DF96-DD52-39401B867BD4}"/>
                </a:ext>
              </a:extLst>
            </p:cNvPr>
            <p:cNvSpPr/>
            <p:nvPr/>
          </p:nvSpPr>
          <p:spPr>
            <a:xfrm>
              <a:off x="3343213" y="3680697"/>
              <a:ext cx="2520000" cy="2520000"/>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2769999" y="2811019"/>
                  </a:moveTo>
                  <a:cubicBezTo>
                    <a:pt x="1240171" y="2811019"/>
                    <a:pt x="0" y="1552483"/>
                    <a:pt x="0" y="0"/>
                  </a:cubicBezTo>
                  <a:lnTo>
                    <a:pt x="2769999" y="0"/>
                  </a:lnTo>
                  <a:lnTo>
                    <a:pt x="2769999" y="2811019"/>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29576" tIns="206248" rIns="206248" bIns="1017562"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28" name="Frihandsfigur: Form 27">
              <a:extLst>
                <a:ext uri="{FF2B5EF4-FFF2-40B4-BE49-F238E27FC236}">
                  <a16:creationId xmlns:a16="http://schemas.microsoft.com/office/drawing/2014/main" id="{99B66EEF-23E0-06E8-49F6-6C175B48718B}"/>
                </a:ext>
              </a:extLst>
            </p:cNvPr>
            <p:cNvSpPr/>
            <p:nvPr/>
          </p:nvSpPr>
          <p:spPr>
            <a:xfrm>
              <a:off x="5928652" y="1122635"/>
              <a:ext cx="2520000" cy="2520000"/>
            </a:xfrm>
            <a:custGeom>
              <a:avLst/>
              <a:gdLst>
                <a:gd name="connsiteX0" fmla="*/ 0 w 2769999"/>
                <a:gd name="connsiteY0" fmla="*/ 2811019 h 2811019"/>
                <a:gd name="connsiteX1" fmla="*/ 2769999 w 2769999"/>
                <a:gd name="connsiteY1" fmla="*/ 0 h 2811019"/>
                <a:gd name="connsiteX2" fmla="*/ 2769999 w 2769999"/>
                <a:gd name="connsiteY2" fmla="*/ 2811019 h 2811019"/>
                <a:gd name="connsiteX3" fmla="*/ 0 w 2769999"/>
                <a:gd name="connsiteY3" fmla="*/ 2811019 h 2811019"/>
              </a:gdLst>
              <a:ahLst/>
              <a:cxnLst>
                <a:cxn ang="0">
                  <a:pos x="connsiteX0" y="connsiteY0"/>
                </a:cxn>
                <a:cxn ang="0">
                  <a:pos x="connsiteX1" y="connsiteY1"/>
                </a:cxn>
                <a:cxn ang="0">
                  <a:pos x="connsiteX2" y="connsiteY2"/>
                </a:cxn>
                <a:cxn ang="0">
                  <a:pos x="connsiteX3" y="connsiteY3"/>
                </a:cxn>
              </a:cxnLst>
              <a:rect l="l" t="t" r="r" b="b"/>
              <a:pathLst>
                <a:path w="2769999" h="2811019">
                  <a:moveTo>
                    <a:pt x="0" y="0"/>
                  </a:moveTo>
                  <a:cubicBezTo>
                    <a:pt x="1529828" y="0"/>
                    <a:pt x="2769999" y="1258536"/>
                    <a:pt x="2769999" y="2811019"/>
                  </a:cubicBezTo>
                  <a:lnTo>
                    <a:pt x="0" y="2811019"/>
                  </a:lnTo>
                  <a:lnTo>
                    <a:pt x="0" y="0"/>
                  </a:lnTo>
                  <a:close/>
                </a:path>
              </a:pathLst>
            </a:custGeom>
            <a:solidFill>
              <a:srgbClr val="88BCC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06248" tIns="1017562" rIns="1029576" bIns="206248"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endParaRPr kumimoji="0" lang="sv-SE"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29" name="textruta 28">
              <a:extLst>
                <a:ext uri="{FF2B5EF4-FFF2-40B4-BE49-F238E27FC236}">
                  <a16:creationId xmlns:a16="http://schemas.microsoft.com/office/drawing/2014/main" id="{DC5E0F54-6BA8-1035-812E-301F7FE8CB91}"/>
                </a:ext>
              </a:extLst>
            </p:cNvPr>
            <p:cNvSpPr txBox="1"/>
            <p:nvPr/>
          </p:nvSpPr>
          <p:spPr>
            <a:xfrm>
              <a:off x="3772306" y="2070286"/>
              <a:ext cx="1996482" cy="1062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IDENTITET</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Självbild Självvärdering</a:t>
              </a:r>
              <a:endParaRPr kumimoji="0" lang="sv-SE" sz="1200"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30" name="textruta 29">
              <a:extLst>
                <a:ext uri="{FF2B5EF4-FFF2-40B4-BE49-F238E27FC236}">
                  <a16:creationId xmlns:a16="http://schemas.microsoft.com/office/drawing/2014/main" id="{1F64786D-DA86-5FCA-FCDD-94E993BDBBF0}"/>
                </a:ext>
              </a:extLst>
            </p:cNvPr>
            <p:cNvSpPr txBox="1"/>
            <p:nvPr/>
          </p:nvSpPr>
          <p:spPr>
            <a:xfrm>
              <a:off x="6047565" y="1946857"/>
              <a:ext cx="2039041" cy="92982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SJÄLV- STYRNING</a:t>
              </a:r>
            </a:p>
          </p:txBody>
        </p:sp>
        <p:sp>
          <p:nvSpPr>
            <p:cNvPr id="31" name="textruta 30">
              <a:extLst>
                <a:ext uri="{FF2B5EF4-FFF2-40B4-BE49-F238E27FC236}">
                  <a16:creationId xmlns:a16="http://schemas.microsoft.com/office/drawing/2014/main" id="{5C875831-449F-B39D-7651-399098792870}"/>
                </a:ext>
              </a:extLst>
            </p:cNvPr>
            <p:cNvSpPr txBox="1"/>
            <p:nvPr/>
          </p:nvSpPr>
          <p:spPr>
            <a:xfrm>
              <a:off x="3600294" y="4175296"/>
              <a:ext cx="2228422" cy="1062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EMPATI</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Intresse för andra</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P</a:t>
              </a:r>
              <a:r>
                <a:rPr kumimoji="0" lang="sv-SE" sz="1200" b="0" i="0" u="none" strike="noStrike" kern="1200" cap="none" spc="0" normalizeH="0" baseline="0" noProof="0" err="1">
                  <a:ln>
                    <a:noFill/>
                  </a:ln>
                  <a:solidFill>
                    <a:prstClr val="black"/>
                  </a:solidFill>
                  <a:effectLst/>
                  <a:uLnTx/>
                  <a:uFillTx/>
                  <a:latin typeface="Public Sans"/>
                  <a:ea typeface="ヒラギノ角ゴ Pro W3"/>
                  <a:cs typeface="+mn-cs"/>
                </a:rPr>
                <a:t>erspektivtagande</a:t>
              </a:r>
              <a:endParaRPr kumimoji="0" lang="sv-SE" sz="1200" b="0" i="0" u="none" strike="noStrike" kern="1200" cap="none" spc="0" normalizeH="0" baseline="0" noProof="0">
                <a:ln>
                  <a:noFill/>
                </a:ln>
                <a:solidFill>
                  <a:prstClr val="black"/>
                </a:solidFill>
                <a:effectLst/>
                <a:uLnTx/>
                <a:uFillTx/>
                <a:latin typeface="Public Sans"/>
                <a:ea typeface="ヒラギノ角ゴ Pro W3"/>
                <a:cs typeface="+mn-cs"/>
              </a:endParaRPr>
            </a:p>
          </p:txBody>
        </p:sp>
        <p:sp>
          <p:nvSpPr>
            <p:cNvPr id="32" name="textruta 31">
              <a:extLst>
                <a:ext uri="{FF2B5EF4-FFF2-40B4-BE49-F238E27FC236}">
                  <a16:creationId xmlns:a16="http://schemas.microsoft.com/office/drawing/2014/main" id="{BDBF0B0C-4637-E853-B9C0-A79F310CEC52}"/>
                </a:ext>
              </a:extLst>
            </p:cNvPr>
            <p:cNvSpPr txBox="1"/>
            <p:nvPr/>
          </p:nvSpPr>
          <p:spPr>
            <a:xfrm>
              <a:off x="6029795" y="4262730"/>
              <a:ext cx="2170839" cy="79699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a:ln>
                    <a:noFill/>
                  </a:ln>
                  <a:solidFill>
                    <a:prstClr val="black"/>
                  </a:solidFill>
                  <a:effectLst/>
                  <a:uLnTx/>
                  <a:uFillTx/>
                  <a:latin typeface="Public Sans"/>
                  <a:ea typeface="ヒラギノ角ゴ Pro W3"/>
                  <a:cs typeface="+mn-cs"/>
                </a:rPr>
                <a:t>NÄRHET</a:t>
              </a:r>
            </a:p>
            <a:p>
              <a:pPr marL="0" marR="0" lvl="0" indent="0" algn="ctr" defTabSz="457200" rtl="0" eaLnBrk="1" fontAlgn="auto" latinLnBrk="0" hangingPunct="1">
                <a:lnSpc>
                  <a:spcPct val="100000"/>
                </a:lnSpc>
                <a:spcBef>
                  <a:spcPts val="0"/>
                </a:spcBef>
                <a:spcAft>
                  <a:spcPts val="0"/>
                </a:spcAft>
                <a:buClrTx/>
                <a:buSzTx/>
                <a:buFontTx/>
                <a:buNone/>
                <a:tabLst/>
                <a:defRPr/>
              </a:pPr>
              <a:r>
                <a:rPr lang="sv-SE" sz="1200">
                  <a:solidFill>
                    <a:prstClr val="black"/>
                  </a:solidFill>
                  <a:latin typeface="Public Sans"/>
                  <a:ea typeface="ヒラギノ角ゴ Pro W3"/>
                </a:rPr>
                <a:t>Konflikthantering</a:t>
              </a:r>
              <a:endParaRPr kumimoji="0" lang="sv-SE" sz="1200" b="0" i="0" u="none" strike="noStrike" kern="1200" cap="none" spc="0" normalizeH="0" baseline="0" noProof="0">
                <a:ln>
                  <a:noFill/>
                </a:ln>
                <a:solidFill>
                  <a:prstClr val="black"/>
                </a:solidFill>
                <a:effectLst/>
                <a:uLnTx/>
                <a:uFillTx/>
                <a:latin typeface="Public Sans"/>
                <a:ea typeface="ヒラギノ角ゴ Pro W3"/>
                <a:cs typeface="+mn-cs"/>
              </a:endParaRPr>
            </a:p>
          </p:txBody>
        </p:sp>
      </p:grpSp>
      <p:sp>
        <p:nvSpPr>
          <p:cNvPr id="16" name="textruta 15">
            <a:extLst>
              <a:ext uri="{FF2B5EF4-FFF2-40B4-BE49-F238E27FC236}">
                <a16:creationId xmlns:a16="http://schemas.microsoft.com/office/drawing/2014/main" id="{B1A4585B-D2DB-832F-DD6F-84314F9289D0}"/>
              </a:ext>
            </a:extLst>
          </p:cNvPr>
          <p:cNvSpPr txBox="1"/>
          <p:nvPr/>
        </p:nvSpPr>
        <p:spPr>
          <a:xfrm>
            <a:off x="6272184" y="2078208"/>
            <a:ext cx="3961724" cy="1477328"/>
          </a:xfrm>
          <a:prstGeom prst="rect">
            <a:avLst/>
          </a:prstGeom>
          <a:solidFill>
            <a:srgbClr val="DFF1F5"/>
          </a:solidFill>
        </p:spPr>
        <p:txBody>
          <a:bodyPr wrap="square" lIns="91440" tIns="45720" rIns="91440" bIns="45720" rtlCol="0" anchor="t">
            <a:spAutoFit/>
          </a:bodyPr>
          <a:lstStyle/>
          <a:p>
            <a:pPr marL="285750" indent="-285750">
              <a:buFont typeface="Arial"/>
              <a:buChar char="•"/>
            </a:pPr>
            <a:r>
              <a:rPr lang="sv-SE"/>
              <a:t>Vad innebär detta?</a:t>
            </a:r>
          </a:p>
          <a:p>
            <a:pPr marL="285750" indent="-285750">
              <a:buFont typeface="Arial"/>
              <a:buChar char="•"/>
            </a:pPr>
            <a:r>
              <a:rPr lang="sv-SE"/>
              <a:t>Varför är området viktigt? </a:t>
            </a:r>
          </a:p>
          <a:p>
            <a:pPr marL="285750" indent="-285750">
              <a:buFont typeface="Arial"/>
              <a:buChar char="•"/>
            </a:pPr>
            <a:r>
              <a:rPr lang="sv-SE"/>
              <a:t>Hur hör det ihop med PS?</a:t>
            </a:r>
          </a:p>
          <a:p>
            <a:pPr marL="285750" indent="-285750">
              <a:buFont typeface="Arial"/>
              <a:buChar char="•"/>
            </a:pPr>
            <a:r>
              <a:rPr lang="sv-SE"/>
              <a:t>I vilken grad och hur kan området påverkas?</a:t>
            </a:r>
          </a:p>
        </p:txBody>
      </p:sp>
      <p:sp>
        <p:nvSpPr>
          <p:cNvPr id="18" name="textruta 17">
            <a:extLst>
              <a:ext uri="{FF2B5EF4-FFF2-40B4-BE49-F238E27FC236}">
                <a16:creationId xmlns:a16="http://schemas.microsoft.com/office/drawing/2014/main" id="{95A1D528-1AAD-F53C-990F-C4C2CC30FD6D}"/>
              </a:ext>
            </a:extLst>
          </p:cNvPr>
          <p:cNvSpPr txBox="1"/>
          <p:nvPr/>
        </p:nvSpPr>
        <p:spPr>
          <a:xfrm>
            <a:off x="2366410" y="3144384"/>
            <a:ext cx="1693449" cy="822305"/>
          </a:xfrm>
          <a:prstGeom prst="flowChartConnector">
            <a:avLst/>
          </a:prstGeom>
          <a:solidFill>
            <a:srgbClr val="DFF1F5"/>
          </a:solidFill>
        </p:spPr>
        <p:txBody>
          <a:bodyPr wrap="square" lIns="91440" tIns="45720" rIns="91440" bIns="45720" rtlCol="0" anchor="t">
            <a:spAutoFit/>
          </a:bodyPr>
          <a:lstStyle/>
          <a:p>
            <a:pPr algn="ctr"/>
            <a:r>
              <a:rPr lang="sv-SE" sz="1600" b="1"/>
              <a:t>Psyko-</a:t>
            </a:r>
            <a:r>
              <a:rPr lang="sv-SE" sz="1600" b="1" err="1"/>
              <a:t>eduktion</a:t>
            </a:r>
            <a:endParaRPr lang="sv-SE" sz="1600" b="1"/>
          </a:p>
        </p:txBody>
      </p:sp>
    </p:spTree>
    <p:extLst>
      <p:ext uri="{BB962C8B-B14F-4D97-AF65-F5344CB8AC3E}">
        <p14:creationId xmlns:p14="http://schemas.microsoft.com/office/powerpoint/2010/main" val="1461705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AB7A35-5C1D-2535-C5A8-2D57265E4591}"/>
              </a:ext>
            </a:extLst>
          </p:cNvPr>
          <p:cNvSpPr>
            <a:spLocks noGrp="1"/>
          </p:cNvSpPr>
          <p:nvPr>
            <p:ph type="title"/>
          </p:nvPr>
        </p:nvSpPr>
        <p:spPr>
          <a:xfrm>
            <a:off x="109335" y="296735"/>
            <a:ext cx="11281272" cy="626141"/>
          </a:xfrm>
        </p:spPr>
        <p:txBody>
          <a:bodyPr/>
          <a:lstStyle/>
          <a:p>
            <a:r>
              <a:rPr lang="sv-SE" sz="3200"/>
              <a:t>”Sårbarhetsmodell” inspirerad av GPM </a:t>
            </a:r>
          </a:p>
        </p:txBody>
      </p:sp>
      <p:grpSp>
        <p:nvGrpSpPr>
          <p:cNvPr id="3" name="Grupp 2">
            <a:extLst>
              <a:ext uri="{FF2B5EF4-FFF2-40B4-BE49-F238E27FC236}">
                <a16:creationId xmlns:a16="http://schemas.microsoft.com/office/drawing/2014/main" id="{5A20C686-36F6-CFDC-8098-970F9BAE2821}"/>
              </a:ext>
            </a:extLst>
          </p:cNvPr>
          <p:cNvGrpSpPr/>
          <p:nvPr/>
        </p:nvGrpSpPr>
        <p:grpSpPr>
          <a:xfrm>
            <a:off x="2382110" y="935400"/>
            <a:ext cx="7036209" cy="5562600"/>
            <a:chOff x="0" y="0"/>
            <a:chExt cx="6461460" cy="5562600"/>
          </a:xfrm>
        </p:grpSpPr>
        <p:cxnSp>
          <p:nvCxnSpPr>
            <p:cNvPr id="4" name="Rak pilkoppling 3">
              <a:extLst>
                <a:ext uri="{FF2B5EF4-FFF2-40B4-BE49-F238E27FC236}">
                  <a16:creationId xmlns:a16="http://schemas.microsoft.com/office/drawing/2014/main" id="{FABBD3EC-A62B-4D12-EA1C-04A606239C8E}"/>
                </a:ext>
              </a:extLst>
            </p:cNvPr>
            <p:cNvCxnSpPr/>
            <p:nvPr/>
          </p:nvCxnSpPr>
          <p:spPr>
            <a:xfrm rot="5400000">
              <a:off x="4228465" y="565150"/>
              <a:ext cx="0" cy="1511935"/>
            </a:xfrm>
            <a:prstGeom prst="straightConnector1">
              <a:avLst/>
            </a:prstGeom>
            <a:noFill/>
            <a:ln w="28575" cap="flat" cmpd="sng" algn="ctr">
              <a:solidFill>
                <a:srgbClr val="307C8E"/>
              </a:solidFill>
              <a:prstDash val="solid"/>
              <a:miter lim="800000"/>
              <a:tailEnd type="triangle"/>
            </a:ln>
            <a:effectLst/>
          </p:spPr>
        </p:cxnSp>
        <p:sp>
          <p:nvSpPr>
            <p:cNvPr id="5" name="Båge 4">
              <a:extLst>
                <a:ext uri="{FF2B5EF4-FFF2-40B4-BE49-F238E27FC236}">
                  <a16:creationId xmlns:a16="http://schemas.microsoft.com/office/drawing/2014/main" id="{0274FF02-9DA3-FC61-AB48-D02B764D7FD4}"/>
                </a:ext>
              </a:extLst>
            </p:cNvPr>
            <p:cNvSpPr/>
            <p:nvPr/>
          </p:nvSpPr>
          <p:spPr>
            <a:xfrm rot="21402363" flipV="1">
              <a:off x="1066800" y="1079500"/>
              <a:ext cx="1702435" cy="2562050"/>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6" name="Båge 5">
              <a:extLst>
                <a:ext uri="{FF2B5EF4-FFF2-40B4-BE49-F238E27FC236}">
                  <a16:creationId xmlns:a16="http://schemas.microsoft.com/office/drawing/2014/main" id="{0A77FC3E-5F2A-E5F1-6009-CF4FD22437C5}"/>
                </a:ext>
              </a:extLst>
            </p:cNvPr>
            <p:cNvSpPr/>
            <p:nvPr/>
          </p:nvSpPr>
          <p:spPr>
            <a:xfrm rot="21217359" flipV="1">
              <a:off x="1422400" y="4337050"/>
              <a:ext cx="1033145" cy="907415"/>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7" name="Båge 6">
              <a:extLst>
                <a:ext uri="{FF2B5EF4-FFF2-40B4-BE49-F238E27FC236}">
                  <a16:creationId xmlns:a16="http://schemas.microsoft.com/office/drawing/2014/main" id="{9C70AE05-9B36-4F6A-C1E7-F6609F9D6259}"/>
                </a:ext>
              </a:extLst>
            </p:cNvPr>
            <p:cNvSpPr/>
            <p:nvPr/>
          </p:nvSpPr>
          <p:spPr>
            <a:xfrm rot="9900000" flipV="1">
              <a:off x="4273550" y="2101850"/>
              <a:ext cx="1033145" cy="705453"/>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8" name="Rektangel: rundade hörn 7">
              <a:extLst>
                <a:ext uri="{FF2B5EF4-FFF2-40B4-BE49-F238E27FC236}">
                  <a16:creationId xmlns:a16="http://schemas.microsoft.com/office/drawing/2014/main" id="{FACDEDFA-5D51-FDE0-1FC0-0E38EC784112}"/>
                </a:ext>
              </a:extLst>
            </p:cNvPr>
            <p:cNvSpPr>
              <a:spLocks noChangeArrowheads="1"/>
            </p:cNvSpPr>
            <p:nvPr/>
          </p:nvSpPr>
          <p:spPr bwMode="auto">
            <a:xfrm>
              <a:off x="2025650" y="0"/>
              <a:ext cx="2626995" cy="1187450"/>
            </a:xfrm>
            <a:prstGeom prst="roundRect">
              <a:avLst>
                <a:gd name="adj" fmla="val 16667"/>
              </a:avLst>
            </a:prstGeom>
            <a:solidFill>
              <a:srgbClr val="B3E5A1"/>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Basläge</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9" name="Rektangel: rundade hörn 8">
              <a:extLst>
                <a:ext uri="{FF2B5EF4-FFF2-40B4-BE49-F238E27FC236}">
                  <a16:creationId xmlns:a16="http://schemas.microsoft.com/office/drawing/2014/main" id="{8B13B3E1-08AD-CFBA-55CF-7CAB39AE8B2D}"/>
                </a:ext>
              </a:extLst>
            </p:cNvPr>
            <p:cNvSpPr>
              <a:spLocks noChangeArrowheads="1"/>
            </p:cNvSpPr>
            <p:nvPr/>
          </p:nvSpPr>
          <p:spPr bwMode="auto">
            <a:xfrm>
              <a:off x="2025650" y="1460500"/>
              <a:ext cx="2626995" cy="1187450"/>
            </a:xfrm>
            <a:prstGeom prst="roundRect">
              <a:avLst>
                <a:gd name="adj" fmla="val 16667"/>
              </a:avLst>
            </a:prstGeom>
            <a:solidFill>
              <a:srgbClr val="FFFF99"/>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Hotad</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0" name="Rektangel: rundade hörn 9">
              <a:extLst>
                <a:ext uri="{FF2B5EF4-FFF2-40B4-BE49-F238E27FC236}">
                  <a16:creationId xmlns:a16="http://schemas.microsoft.com/office/drawing/2014/main" id="{16073E6F-014C-D0D5-6DF8-DF07B6A62765}"/>
                </a:ext>
              </a:extLst>
            </p:cNvPr>
            <p:cNvSpPr>
              <a:spLocks noChangeArrowheads="1"/>
            </p:cNvSpPr>
            <p:nvPr/>
          </p:nvSpPr>
          <p:spPr bwMode="auto">
            <a:xfrm>
              <a:off x="2063750" y="2921000"/>
              <a:ext cx="2626995" cy="1187450"/>
            </a:xfrm>
            <a:prstGeom prst="roundRect">
              <a:avLst>
                <a:gd name="adj" fmla="val 16667"/>
              </a:avLst>
            </a:prstGeom>
            <a:solidFill>
              <a:srgbClr val="FFD653"/>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Överväldigad</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1" name="Rektangel: rundade hörn 10">
              <a:extLst>
                <a:ext uri="{FF2B5EF4-FFF2-40B4-BE49-F238E27FC236}">
                  <a16:creationId xmlns:a16="http://schemas.microsoft.com/office/drawing/2014/main" id="{41E9AAA9-7D54-6F9C-87E7-58A74DB58ABD}"/>
                </a:ext>
              </a:extLst>
            </p:cNvPr>
            <p:cNvSpPr>
              <a:spLocks noChangeArrowheads="1"/>
            </p:cNvSpPr>
            <p:nvPr/>
          </p:nvSpPr>
          <p:spPr bwMode="auto">
            <a:xfrm>
              <a:off x="2063750" y="4375150"/>
              <a:ext cx="2626995" cy="1187450"/>
            </a:xfrm>
            <a:prstGeom prst="roundRect">
              <a:avLst>
                <a:gd name="adj" fmla="val 16667"/>
              </a:avLst>
            </a:prstGeom>
            <a:solidFill>
              <a:srgbClr val="FF7C80"/>
            </a:solidFill>
            <a:ln w="12700">
              <a:solidFill>
                <a:srgbClr val="0E2841"/>
              </a:solidFill>
              <a:miter lim="800000"/>
              <a:headEnd/>
              <a:tailEnd/>
            </a:ln>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1"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Förtvivlad</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cs typeface="Times New Roman" panose="02020603050405020304" pitchFamily="18" charset="0"/>
                </a:rPr>
                <a:t> </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2" name="textruta 10">
              <a:extLst>
                <a:ext uri="{FF2B5EF4-FFF2-40B4-BE49-F238E27FC236}">
                  <a16:creationId xmlns:a16="http://schemas.microsoft.com/office/drawing/2014/main" id="{59667675-1E04-9123-A926-A94327C3E6FA}"/>
                </a:ext>
              </a:extLst>
            </p:cNvPr>
            <p:cNvSpPr txBox="1">
              <a:spLocks noChangeArrowheads="1"/>
            </p:cNvSpPr>
            <p:nvPr/>
          </p:nvSpPr>
          <p:spPr bwMode="auto">
            <a:xfrm>
              <a:off x="4792981" y="782579"/>
              <a:ext cx="1638000" cy="1053478"/>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Interpersonell stress som hotar stabilitet</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3" name="textruta 17">
              <a:extLst>
                <a:ext uri="{FF2B5EF4-FFF2-40B4-BE49-F238E27FC236}">
                  <a16:creationId xmlns:a16="http://schemas.microsoft.com/office/drawing/2014/main" id="{24E45840-E7D8-8E0F-671C-FB8247A7C318}"/>
                </a:ext>
              </a:extLst>
            </p:cNvPr>
            <p:cNvSpPr txBox="1">
              <a:spLocks noChangeArrowheads="1"/>
            </p:cNvSpPr>
            <p:nvPr/>
          </p:nvSpPr>
          <p:spPr bwMode="auto">
            <a:xfrm>
              <a:off x="4823460" y="2368550"/>
              <a:ext cx="1638000" cy="1053478"/>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Konsekvenser &amp; andras reaktioner</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4" name="textruta 23">
              <a:extLst>
                <a:ext uri="{FF2B5EF4-FFF2-40B4-BE49-F238E27FC236}">
                  <a16:creationId xmlns:a16="http://schemas.microsoft.com/office/drawing/2014/main" id="{A2ABEC10-B611-3A66-CE27-7D0B96D1FD78}"/>
                </a:ext>
              </a:extLst>
            </p:cNvPr>
            <p:cNvSpPr txBox="1">
              <a:spLocks noChangeArrowheads="1"/>
            </p:cNvSpPr>
            <p:nvPr/>
          </p:nvSpPr>
          <p:spPr bwMode="auto">
            <a:xfrm>
              <a:off x="15240" y="3738994"/>
              <a:ext cx="1638085" cy="1053478"/>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Saker som stabiliserar</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5" name="textruta 28">
              <a:extLst>
                <a:ext uri="{FF2B5EF4-FFF2-40B4-BE49-F238E27FC236}">
                  <a16:creationId xmlns:a16="http://schemas.microsoft.com/office/drawing/2014/main" id="{28181FE8-2FA5-B1CB-4C8E-2AB12B968517}"/>
                </a:ext>
              </a:extLst>
            </p:cNvPr>
            <p:cNvSpPr txBox="1">
              <a:spLocks noChangeArrowheads="1"/>
            </p:cNvSpPr>
            <p:nvPr/>
          </p:nvSpPr>
          <p:spPr bwMode="auto">
            <a:xfrm>
              <a:off x="0" y="1263650"/>
              <a:ext cx="1638300" cy="1054100"/>
            </a:xfrm>
            <a:prstGeom prst="rect">
              <a:avLst/>
            </a:prstGeom>
            <a:solidFill>
              <a:srgbClr val="C1E4F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marR="0" lvl="0" indent="0" algn="ctr" defTabSz="914400" eaLnBrk="0" fontAlgn="base" latinLnBrk="0" hangingPunct="0">
                <a:lnSpc>
                  <a:spcPct val="107000"/>
                </a:lnSpc>
                <a:spcBef>
                  <a:spcPts val="0"/>
                </a:spcBef>
                <a:spcAft>
                  <a:spcPts val="800"/>
                </a:spcAft>
                <a:buClrTx/>
                <a:buSzTx/>
                <a:buFontTx/>
                <a:buNone/>
                <a:tabLst/>
                <a:defRPr/>
              </a:pPr>
              <a:r>
                <a:rPr kumimoji="0" lang="sv-SE" b="0" i="0" u="none" strike="noStrike" kern="1200" cap="none" spc="0" normalizeH="0" baseline="0" noProof="0">
                  <a:ln>
                    <a:noFill/>
                  </a:ln>
                  <a:solidFill>
                    <a:srgbClr val="000000"/>
                  </a:solidFill>
                  <a:effectLst/>
                  <a:uLnTx/>
                  <a:uFillTx/>
                  <a:ea typeface="Aptos" panose="020B0004020202020204" pitchFamily="34" charset="0"/>
                  <a:cs typeface="Times New Roman" panose="02020603050405020304" pitchFamily="18" charset="0"/>
                </a:rPr>
                <a:t>Saker som stabiliserar</a:t>
              </a:r>
              <a:endParaRPr kumimoji="0" lang="sv-SE" b="0" i="0" u="none" strike="noStrike" kern="0" cap="none" spc="0" normalizeH="0" baseline="0" noProof="0">
                <a:ln>
                  <a:noFill/>
                </a:ln>
                <a:solidFill>
                  <a:sysClr val="windowText" lastClr="000000"/>
                </a:solidFill>
                <a:effectLst/>
                <a:uLnTx/>
                <a:uFillTx/>
                <a:ea typeface="Times New Roman" panose="02020603050405020304" pitchFamily="18" charset="0"/>
                <a:cs typeface="Times New Roman" panose="02020603050405020304" pitchFamily="18" charset="0"/>
              </a:endParaRPr>
            </a:p>
          </p:txBody>
        </p:sp>
        <p:sp>
          <p:nvSpPr>
            <p:cNvPr id="16" name="Båge 15">
              <a:extLst>
                <a:ext uri="{FF2B5EF4-FFF2-40B4-BE49-F238E27FC236}">
                  <a16:creationId xmlns:a16="http://schemas.microsoft.com/office/drawing/2014/main" id="{20C9C5C9-B2CA-61A0-2205-E9D51608F4DF}"/>
                </a:ext>
              </a:extLst>
            </p:cNvPr>
            <p:cNvSpPr/>
            <p:nvPr/>
          </p:nvSpPr>
          <p:spPr>
            <a:xfrm rot="5400000" flipV="1">
              <a:off x="1162050" y="349250"/>
              <a:ext cx="1554477" cy="1885317"/>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17" name="Båge 16">
              <a:extLst>
                <a:ext uri="{FF2B5EF4-FFF2-40B4-BE49-F238E27FC236}">
                  <a16:creationId xmlns:a16="http://schemas.microsoft.com/office/drawing/2014/main" id="{10FAD8D1-FAC2-8593-DCF3-D47F0AEB7F84}"/>
                </a:ext>
              </a:extLst>
            </p:cNvPr>
            <p:cNvSpPr/>
            <p:nvPr/>
          </p:nvSpPr>
          <p:spPr>
            <a:xfrm rot="16200000" flipV="1">
              <a:off x="4432300" y="2952750"/>
              <a:ext cx="673735" cy="1003935"/>
            </a:xfrm>
            <a:prstGeom prst="arc">
              <a:avLst>
                <a:gd name="adj1" fmla="val 10700569"/>
                <a:gd name="adj2" fmla="val 16011891"/>
              </a:avLst>
            </a:prstGeom>
            <a:noFill/>
            <a:ln w="38100" cap="flat" cmpd="sng" algn="ctr">
              <a:solidFill>
                <a:srgbClr val="307C8E"/>
              </a:solidFill>
              <a:prstDash val="solid"/>
              <a:miter lim="800000"/>
              <a:headEnd type="triangle"/>
              <a:tailEnd type="none"/>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18" name="Pil: nedåt 17">
              <a:extLst>
                <a:ext uri="{FF2B5EF4-FFF2-40B4-BE49-F238E27FC236}">
                  <a16:creationId xmlns:a16="http://schemas.microsoft.com/office/drawing/2014/main" id="{590B55C5-B978-7126-34E0-81301E0C6DB5}"/>
                </a:ext>
              </a:extLst>
            </p:cNvPr>
            <p:cNvSpPr/>
            <p:nvPr/>
          </p:nvSpPr>
          <p:spPr>
            <a:xfrm>
              <a:off x="3289300" y="1193800"/>
              <a:ext cx="92710" cy="257175"/>
            </a:xfrm>
            <a:prstGeom prst="downArrow">
              <a:avLst/>
            </a:prstGeom>
            <a:solidFill>
              <a:srgbClr val="307C8E"/>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19" name="Pil: nedåt 18">
              <a:extLst>
                <a:ext uri="{FF2B5EF4-FFF2-40B4-BE49-F238E27FC236}">
                  <a16:creationId xmlns:a16="http://schemas.microsoft.com/office/drawing/2014/main" id="{AA4203EA-EABA-5ECD-0727-1790D8F1D2B2}"/>
                </a:ext>
              </a:extLst>
            </p:cNvPr>
            <p:cNvSpPr/>
            <p:nvPr/>
          </p:nvSpPr>
          <p:spPr>
            <a:xfrm>
              <a:off x="3327400" y="2647950"/>
              <a:ext cx="92710" cy="257175"/>
            </a:xfrm>
            <a:prstGeom prst="downArrow">
              <a:avLst/>
            </a:prstGeom>
            <a:solidFill>
              <a:srgbClr val="307C8E"/>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sp>
          <p:nvSpPr>
            <p:cNvPr id="20" name="Pil: nedåt 19">
              <a:extLst>
                <a:ext uri="{FF2B5EF4-FFF2-40B4-BE49-F238E27FC236}">
                  <a16:creationId xmlns:a16="http://schemas.microsoft.com/office/drawing/2014/main" id="{1FC1B700-B87A-7636-7E1E-92F0795A14C4}"/>
                </a:ext>
              </a:extLst>
            </p:cNvPr>
            <p:cNvSpPr/>
            <p:nvPr/>
          </p:nvSpPr>
          <p:spPr>
            <a:xfrm>
              <a:off x="3333750" y="4114800"/>
              <a:ext cx="92710" cy="257175"/>
            </a:xfrm>
            <a:prstGeom prst="downArrow">
              <a:avLst/>
            </a:prstGeom>
            <a:solidFill>
              <a:srgbClr val="307C8E"/>
            </a:solidFill>
            <a:ln w="1270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sv-SE" sz="2800" b="0" i="0" u="none" strike="noStrike" kern="0" cap="none" spc="0" normalizeH="0" baseline="0" noProof="0">
                <a:ln>
                  <a:noFill/>
                </a:ln>
                <a:solidFill>
                  <a:sysClr val="windowText" lastClr="000000"/>
                </a:solidFill>
                <a:effectLst/>
                <a:uLnTx/>
                <a:uFillTx/>
              </a:endParaRPr>
            </a:p>
          </p:txBody>
        </p:sp>
      </p:grpSp>
      <p:sp>
        <p:nvSpPr>
          <p:cNvPr id="21" name="TextBox 20">
            <a:extLst>
              <a:ext uri="{FF2B5EF4-FFF2-40B4-BE49-F238E27FC236}">
                <a16:creationId xmlns:a16="http://schemas.microsoft.com/office/drawing/2014/main" id="{D5ECC01F-192A-5F7E-84B3-7490D2EC92BF}"/>
              </a:ext>
            </a:extLst>
          </p:cNvPr>
          <p:cNvSpPr txBox="1"/>
          <p:nvPr/>
        </p:nvSpPr>
        <p:spPr>
          <a:xfrm>
            <a:off x="8311663" y="6189785"/>
            <a:ext cx="3329352" cy="307777"/>
          </a:xfrm>
          <a:prstGeom prst="rect">
            <a:avLst/>
          </a:prstGeom>
          <a:no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err="1">
                <a:solidFill>
                  <a:schemeClr val="tx2"/>
                </a:solidFill>
              </a:rPr>
              <a:t>Ydrefelt</a:t>
            </a:r>
            <a:r>
              <a:rPr lang="en-US" sz="1400">
                <a:solidFill>
                  <a:schemeClr val="tx2"/>
                </a:solidFill>
              </a:rPr>
              <a:t>, Björling m fl (2025)</a:t>
            </a:r>
          </a:p>
        </p:txBody>
      </p:sp>
    </p:spTree>
    <p:extLst>
      <p:ext uri="{BB962C8B-B14F-4D97-AF65-F5344CB8AC3E}">
        <p14:creationId xmlns:p14="http://schemas.microsoft.com/office/powerpoint/2010/main" val="230517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3D8B0D-B9B9-DE62-5A28-5A2DD27E8229}"/>
              </a:ext>
            </a:extLst>
          </p:cNvPr>
          <p:cNvSpPr>
            <a:spLocks noGrp="1"/>
          </p:cNvSpPr>
          <p:nvPr>
            <p:ph type="title"/>
          </p:nvPr>
        </p:nvSpPr>
        <p:spPr/>
        <p:txBody>
          <a:bodyPr/>
          <a:lstStyle/>
          <a:p>
            <a:r>
              <a:rPr lang="sv-SE"/>
              <a:t>Innehåll en session: </a:t>
            </a:r>
            <a:endParaRPr lang="en-US"/>
          </a:p>
        </p:txBody>
      </p:sp>
      <p:sp>
        <p:nvSpPr>
          <p:cNvPr id="3" name="Platshållare för innehåll 2">
            <a:extLst>
              <a:ext uri="{FF2B5EF4-FFF2-40B4-BE49-F238E27FC236}">
                <a16:creationId xmlns:a16="http://schemas.microsoft.com/office/drawing/2014/main" id="{3BDE3EBD-99C5-69A7-58CA-A39D37F4FEFA}"/>
              </a:ext>
            </a:extLst>
          </p:cNvPr>
          <p:cNvSpPr>
            <a:spLocks noGrp="1"/>
          </p:cNvSpPr>
          <p:nvPr>
            <p:ph sz="half" idx="1"/>
          </p:nvPr>
        </p:nvSpPr>
        <p:spPr>
          <a:xfrm>
            <a:off x="609600" y="1083442"/>
            <a:ext cx="4958576" cy="6380869"/>
          </a:xfrm>
        </p:spPr>
        <p:txBody>
          <a:bodyPr vert="horz" lIns="91440" tIns="45720" rIns="91440" bIns="45720" rtlCol="0" anchor="t">
            <a:noAutofit/>
          </a:bodyPr>
          <a:lstStyle/>
          <a:p>
            <a:r>
              <a:rPr lang="sv-SE" sz="2400">
                <a:solidFill>
                  <a:schemeClr val="tx1"/>
                </a:solidFill>
                <a:latin typeface="Arial"/>
                <a:cs typeface="Arial"/>
              </a:rPr>
              <a:t>Avstämning föregående tillfälle + "veckans tips"</a:t>
            </a:r>
            <a:endParaRPr lang="sv-SE">
              <a:solidFill>
                <a:schemeClr val="tx1"/>
              </a:solidFill>
              <a:latin typeface="Public Sans"/>
              <a:cs typeface="Arial"/>
            </a:endParaRPr>
          </a:p>
          <a:p>
            <a:r>
              <a:rPr lang="sv-SE" sz="2400">
                <a:solidFill>
                  <a:schemeClr val="tx1"/>
                </a:solidFill>
                <a:latin typeface="Arial"/>
                <a:cs typeface="Arial"/>
              </a:rPr>
              <a:t>Dagens tema: information + reflektion/diskussion</a:t>
            </a:r>
          </a:p>
          <a:p>
            <a:r>
              <a:rPr lang="sv-SE" sz="2400">
                <a:solidFill>
                  <a:schemeClr val="tx1"/>
                </a:solidFill>
                <a:latin typeface="Arial"/>
                <a:cs typeface="Arial"/>
              </a:rPr>
              <a:t>Exempel, tillfälle 2: </a:t>
            </a:r>
            <a:r>
              <a:rPr lang="sv-SE" sz="2400" b="1">
                <a:solidFill>
                  <a:schemeClr val="tx1"/>
                </a:solidFill>
                <a:latin typeface="Arial"/>
                <a:cs typeface="Arial"/>
              </a:rPr>
              <a:t>Identitet</a:t>
            </a:r>
          </a:p>
          <a:p>
            <a:pPr lvl="1">
              <a:buFont typeface="Courier New" panose="020B0604020202020204" pitchFamily="34" charset="0"/>
              <a:buChar char="o"/>
            </a:pPr>
            <a:r>
              <a:rPr lang="sv-SE" sz="1800">
                <a:solidFill>
                  <a:schemeClr val="tx1"/>
                </a:solidFill>
                <a:latin typeface="Arial"/>
                <a:cs typeface="Arial"/>
              </a:rPr>
              <a:t>Identitetsproblem vid personlighetssyndrom</a:t>
            </a:r>
            <a:endParaRPr lang="sv-SE" sz="1800">
              <a:solidFill>
                <a:schemeClr val="tx1"/>
              </a:solidFill>
              <a:latin typeface="Public Sans"/>
              <a:cs typeface="Arial"/>
            </a:endParaRPr>
          </a:p>
          <a:p>
            <a:pPr lvl="1">
              <a:buFont typeface="Courier New" panose="020B0604020202020204" pitchFamily="34" charset="0"/>
              <a:buChar char="o"/>
            </a:pPr>
            <a:r>
              <a:rPr lang="sv-SE" sz="1800">
                <a:solidFill>
                  <a:schemeClr val="tx1"/>
                </a:solidFill>
                <a:latin typeface="Arial"/>
                <a:cs typeface="Arial"/>
              </a:rPr>
              <a:t>Självbild, självförtroende &amp; självkänsla</a:t>
            </a:r>
            <a:endParaRPr lang="sv-SE" sz="1800">
              <a:solidFill>
                <a:schemeClr val="tx1"/>
              </a:solidFill>
              <a:latin typeface="Public Sans"/>
              <a:cs typeface="Arial"/>
            </a:endParaRPr>
          </a:p>
          <a:p>
            <a:pPr lvl="1">
              <a:buFont typeface="Courier New" panose="020B0604020202020204" pitchFamily="34" charset="0"/>
              <a:buChar char="o"/>
            </a:pPr>
            <a:r>
              <a:rPr lang="sv-SE" sz="1800">
                <a:solidFill>
                  <a:schemeClr val="tx1"/>
                </a:solidFill>
                <a:latin typeface="Arial"/>
                <a:cs typeface="Arial"/>
              </a:rPr>
              <a:t>Känslor</a:t>
            </a:r>
            <a:endParaRPr lang="sv-SE" sz="1800">
              <a:solidFill>
                <a:schemeClr val="tx1"/>
              </a:solidFill>
              <a:latin typeface="Public Sans"/>
              <a:cs typeface="Arial"/>
            </a:endParaRPr>
          </a:p>
          <a:p>
            <a:pPr lvl="1">
              <a:buFont typeface="Courier New" panose="020B0604020202020204" pitchFamily="34" charset="0"/>
              <a:buChar char="o"/>
            </a:pPr>
            <a:r>
              <a:rPr lang="sv-SE" sz="1800" err="1">
                <a:solidFill>
                  <a:schemeClr val="tx1"/>
                </a:solidFill>
                <a:latin typeface="Arial"/>
                <a:cs typeface="Arial"/>
              </a:rPr>
              <a:t>Mentalisering</a:t>
            </a:r>
            <a:r>
              <a:rPr lang="sv-SE" sz="1800">
                <a:solidFill>
                  <a:schemeClr val="tx1"/>
                </a:solidFill>
                <a:latin typeface="Arial"/>
                <a:cs typeface="Arial"/>
              </a:rPr>
              <a:t> </a:t>
            </a:r>
            <a:endParaRPr lang="sv-SE" sz="1800">
              <a:solidFill>
                <a:schemeClr val="tx1"/>
              </a:solidFill>
              <a:latin typeface="Public Sans"/>
              <a:cs typeface="Arial"/>
            </a:endParaRPr>
          </a:p>
          <a:p>
            <a:pPr marL="0" indent="0">
              <a:buNone/>
            </a:pPr>
            <a:endParaRPr lang="sv-SE" sz="2400"/>
          </a:p>
          <a:p>
            <a:endParaRPr lang="sv-SE" sz="2400"/>
          </a:p>
        </p:txBody>
      </p:sp>
      <p:sp>
        <p:nvSpPr>
          <p:cNvPr id="4" name="Platshållare för innehåll 3">
            <a:extLst>
              <a:ext uri="{FF2B5EF4-FFF2-40B4-BE49-F238E27FC236}">
                <a16:creationId xmlns:a16="http://schemas.microsoft.com/office/drawing/2014/main" id="{105AC5D2-5B2F-4401-F1D5-0D33053FD0B7}"/>
              </a:ext>
            </a:extLst>
          </p:cNvPr>
          <p:cNvSpPr>
            <a:spLocks noGrp="1"/>
          </p:cNvSpPr>
          <p:nvPr>
            <p:ph sz="half" idx="2"/>
          </p:nvPr>
        </p:nvSpPr>
        <p:spPr>
          <a:xfrm>
            <a:off x="5558883" y="1083440"/>
            <a:ext cx="5794917" cy="5042724"/>
          </a:xfrm>
        </p:spPr>
        <p:txBody>
          <a:bodyPr vert="horz" lIns="91440" tIns="45720" rIns="91440" bIns="45720" rtlCol="0" anchor="t">
            <a:noAutofit/>
          </a:bodyPr>
          <a:lstStyle/>
          <a:p>
            <a:r>
              <a:rPr lang="sv-SE" sz="2400">
                <a:latin typeface="Arial"/>
                <a:cs typeface="Arial"/>
              </a:rPr>
              <a:t>Varje gång du borstar tänderna under veckan…</a:t>
            </a:r>
            <a:endParaRPr lang="sv-SE" sz="2400"/>
          </a:p>
          <a:p>
            <a:r>
              <a:rPr lang="sv-SE" sz="2400">
                <a:latin typeface="Arial"/>
                <a:cs typeface="Arial"/>
              </a:rPr>
              <a:t>…stanna upp och rikta nyfiket uppmärksamheten inåt – vad känner du i kroppen, vilka känslor och tankar finns där just nu? </a:t>
            </a:r>
            <a:endParaRPr lang="sv-SE"/>
          </a:p>
          <a:p>
            <a:endParaRPr lang="sv-SE" sz="2400"/>
          </a:p>
        </p:txBody>
      </p:sp>
      <p:sp>
        <p:nvSpPr>
          <p:cNvPr id="5" name="TextBox 4">
            <a:extLst>
              <a:ext uri="{FF2B5EF4-FFF2-40B4-BE49-F238E27FC236}">
                <a16:creationId xmlns:a16="http://schemas.microsoft.com/office/drawing/2014/main" id="{4EA02B26-E993-714C-3CCF-77521E63F1ED}"/>
              </a:ext>
            </a:extLst>
          </p:cNvPr>
          <p:cNvSpPr txBox="1"/>
          <p:nvPr/>
        </p:nvSpPr>
        <p:spPr>
          <a:xfrm>
            <a:off x="2886592" y="4668644"/>
            <a:ext cx="3411415" cy="1754326"/>
          </a:xfrm>
          <a:prstGeom prst="rect">
            <a:avLst/>
          </a:prstGeom>
          <a:solidFill>
            <a:schemeClr val="accent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Sans-Serif"/>
              <a:buChar char="•"/>
            </a:pPr>
            <a:r>
              <a:rPr lang="sv-SE" i="1">
                <a:solidFill>
                  <a:schemeClr val="accent2"/>
                </a:solidFill>
              </a:rPr>
              <a:t>Vad innebär detta?</a:t>
            </a:r>
            <a:endParaRPr lang="en-US" i="1">
              <a:solidFill>
                <a:schemeClr val="accent2"/>
              </a:solidFill>
            </a:endParaRPr>
          </a:p>
          <a:p>
            <a:pPr marL="285750" indent="-285750">
              <a:buFont typeface="Arial,Sans-Serif"/>
              <a:buChar char="•"/>
            </a:pPr>
            <a:r>
              <a:rPr lang="sv-SE" i="1">
                <a:solidFill>
                  <a:schemeClr val="accent2"/>
                </a:solidFill>
              </a:rPr>
              <a:t>Varför är området viktigt? </a:t>
            </a:r>
            <a:endParaRPr lang="en-US" i="1">
              <a:solidFill>
                <a:schemeClr val="accent2"/>
              </a:solidFill>
            </a:endParaRPr>
          </a:p>
          <a:p>
            <a:pPr marL="285750" indent="-285750">
              <a:buFont typeface="Arial,Sans-Serif"/>
              <a:buChar char="•"/>
            </a:pPr>
            <a:r>
              <a:rPr lang="sv-SE" i="1">
                <a:solidFill>
                  <a:schemeClr val="accent2"/>
                </a:solidFill>
              </a:rPr>
              <a:t>Hur hör det ihop med PS?</a:t>
            </a:r>
            <a:endParaRPr lang="en-US" i="1">
              <a:solidFill>
                <a:schemeClr val="accent2"/>
              </a:solidFill>
            </a:endParaRPr>
          </a:p>
          <a:p>
            <a:pPr marL="285750" indent="-285750">
              <a:buFont typeface="Arial,Sans-Serif"/>
              <a:buChar char="•"/>
            </a:pPr>
            <a:r>
              <a:rPr lang="sv-SE" i="1">
                <a:solidFill>
                  <a:schemeClr val="accent2"/>
                </a:solidFill>
              </a:rPr>
              <a:t>I vilken grad och hur kan området påverkas?</a:t>
            </a:r>
            <a:endParaRPr lang="en-US" i="1">
              <a:solidFill>
                <a:schemeClr val="accent2"/>
              </a:solidFill>
            </a:endParaRPr>
          </a:p>
          <a:p>
            <a:pPr algn="l"/>
            <a:endParaRPr lang="en-US">
              <a:solidFill>
                <a:schemeClr val="accent2"/>
              </a:solidFill>
            </a:endParaRPr>
          </a:p>
        </p:txBody>
      </p:sp>
      <p:pic>
        <p:nvPicPr>
          <p:cNvPr id="6" name="Picture 5">
            <a:extLst>
              <a:ext uri="{FF2B5EF4-FFF2-40B4-BE49-F238E27FC236}">
                <a16:creationId xmlns:a16="http://schemas.microsoft.com/office/drawing/2014/main" id="{ED7DA8F1-9B4D-0415-B1E1-0809C393FB4D}"/>
              </a:ext>
            </a:extLst>
          </p:cNvPr>
          <p:cNvPicPr>
            <a:picLocks noChangeAspect="1"/>
          </p:cNvPicPr>
          <p:nvPr/>
        </p:nvPicPr>
        <p:blipFill>
          <a:blip r:embed="rId3"/>
          <a:stretch>
            <a:fillRect/>
          </a:stretch>
        </p:blipFill>
        <p:spPr>
          <a:xfrm>
            <a:off x="5641937" y="1094677"/>
            <a:ext cx="6177079" cy="3581400"/>
          </a:xfrm>
          <a:prstGeom prst="rect">
            <a:avLst/>
          </a:prstGeom>
        </p:spPr>
      </p:pic>
      <p:sp>
        <p:nvSpPr>
          <p:cNvPr id="7" name="TextBox 6">
            <a:extLst>
              <a:ext uri="{FF2B5EF4-FFF2-40B4-BE49-F238E27FC236}">
                <a16:creationId xmlns:a16="http://schemas.microsoft.com/office/drawing/2014/main" id="{BCE38512-8734-E61D-B62C-15A1423F26B9}"/>
              </a:ext>
            </a:extLst>
          </p:cNvPr>
          <p:cNvSpPr txBox="1"/>
          <p:nvPr/>
        </p:nvSpPr>
        <p:spPr>
          <a:xfrm>
            <a:off x="6405089" y="4666786"/>
            <a:ext cx="4947852" cy="19716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0000"/>
              </a:lnSpc>
              <a:spcBef>
                <a:spcPts val="1600"/>
              </a:spcBef>
              <a:buFont typeface="Arial"/>
              <a:buChar char="•"/>
            </a:pPr>
            <a:r>
              <a:rPr lang="sv-SE" sz="2400"/>
              <a:t>"Veckans tips"</a:t>
            </a:r>
            <a:endParaRPr lang="en-US" sz="2400"/>
          </a:p>
          <a:p>
            <a:pPr>
              <a:lnSpc>
                <a:spcPct val="110000"/>
              </a:lnSpc>
              <a:spcBef>
                <a:spcPts val="1600"/>
              </a:spcBef>
            </a:pPr>
            <a:r>
              <a:rPr lang="sv-SE" sz="1600">
                <a:latin typeface="Arial"/>
                <a:cs typeface="Arial"/>
              </a:rPr>
              <a:t>Varje gång du borstar tänderna under veckan:</a:t>
            </a:r>
          </a:p>
          <a:p>
            <a:pPr>
              <a:lnSpc>
                <a:spcPct val="110000"/>
              </a:lnSpc>
              <a:spcBef>
                <a:spcPts val="1600"/>
              </a:spcBef>
            </a:pPr>
            <a:r>
              <a:rPr lang="sv-SE" sz="1600">
                <a:latin typeface="Arial"/>
                <a:cs typeface="Arial"/>
              </a:rPr>
              <a:t>…stanna upp och rikta nyfiket uppmärksamheten inåt – vad känner du i kroppen, vilka känslor och tankar finns där just nu? </a:t>
            </a:r>
            <a:endParaRPr lang="en-US"/>
          </a:p>
        </p:txBody>
      </p:sp>
    </p:spTree>
    <p:extLst>
      <p:ext uri="{BB962C8B-B14F-4D97-AF65-F5344CB8AC3E}">
        <p14:creationId xmlns:p14="http://schemas.microsoft.com/office/powerpoint/2010/main" val="464329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B36383-DFBB-1715-1F37-344C54B1D4B1}"/>
              </a:ext>
            </a:extLst>
          </p:cNvPr>
          <p:cNvSpPr>
            <a:spLocks noGrp="1"/>
          </p:cNvSpPr>
          <p:nvPr>
            <p:ph idx="1"/>
          </p:nvPr>
        </p:nvSpPr>
        <p:spPr>
          <a:xfrm>
            <a:off x="609600" y="549077"/>
            <a:ext cx="10972800" cy="6072121"/>
          </a:xfrm>
        </p:spPr>
        <p:txBody>
          <a:bodyPr vert="horz" lIns="91440" tIns="45720" rIns="91440" bIns="45720" rtlCol="0" anchor="t">
            <a:noAutofit/>
          </a:bodyPr>
          <a:lstStyle/>
          <a:p>
            <a:r>
              <a:rPr lang="sv-SE" sz="2400">
                <a:latin typeface="Arial"/>
                <a:cs typeface="Arial"/>
              </a:rPr>
              <a:t>Exempel, tillfälle 4: </a:t>
            </a:r>
            <a:r>
              <a:rPr lang="sv-SE" sz="2400" b="1">
                <a:latin typeface="Arial"/>
                <a:cs typeface="Arial"/>
              </a:rPr>
              <a:t>Empati</a:t>
            </a:r>
          </a:p>
          <a:p>
            <a:pPr lvl="1">
              <a:buFont typeface="Courier New" panose="020B0604020202020204" pitchFamily="34" charset="0"/>
              <a:buChar char="o"/>
            </a:pPr>
            <a:r>
              <a:rPr lang="en-US" sz="1800" err="1">
                <a:latin typeface="Arial"/>
                <a:cs typeface="Arial"/>
              </a:rPr>
              <a:t>Empati</a:t>
            </a:r>
            <a:r>
              <a:rPr lang="en-US" sz="1800">
                <a:latin typeface="Arial"/>
                <a:cs typeface="Arial"/>
              </a:rPr>
              <a:t> – </a:t>
            </a:r>
            <a:r>
              <a:rPr lang="en-US" sz="1800" err="1">
                <a:latin typeface="Arial"/>
                <a:cs typeface="Arial"/>
              </a:rPr>
              <a:t>att</a:t>
            </a:r>
            <a:r>
              <a:rPr lang="en-US" sz="1800">
                <a:latin typeface="Arial"/>
                <a:cs typeface="Arial"/>
              </a:rPr>
              <a:t> ta </a:t>
            </a:r>
            <a:r>
              <a:rPr lang="en-US" sz="1800" err="1">
                <a:latin typeface="Arial"/>
                <a:cs typeface="Arial"/>
              </a:rPr>
              <a:t>andras</a:t>
            </a:r>
            <a:r>
              <a:rPr lang="en-US" sz="1800">
                <a:latin typeface="Arial"/>
                <a:cs typeface="Arial"/>
              </a:rPr>
              <a:t> </a:t>
            </a:r>
            <a:r>
              <a:rPr lang="en-US" sz="1800" err="1">
                <a:latin typeface="Arial"/>
                <a:cs typeface="Arial"/>
              </a:rPr>
              <a:t>perspektiv</a:t>
            </a:r>
            <a:endParaRPr lang="en-US" sz="1800"/>
          </a:p>
          <a:p>
            <a:pPr lvl="1">
              <a:buFont typeface="Courier New" panose="020B0604020202020204" pitchFamily="34" charset="0"/>
              <a:buChar char="o"/>
            </a:pPr>
            <a:r>
              <a:rPr lang="en-US" sz="1800" err="1">
                <a:latin typeface="Arial"/>
                <a:cs typeface="Arial"/>
              </a:rPr>
              <a:t>Sårbarhetsmodell</a:t>
            </a:r>
            <a:r>
              <a:rPr lang="en-US" sz="1800">
                <a:latin typeface="Arial"/>
                <a:cs typeface="Arial"/>
              </a:rPr>
              <a:t> – </a:t>
            </a:r>
            <a:r>
              <a:rPr lang="en-US" sz="1800" err="1">
                <a:latin typeface="Arial"/>
                <a:cs typeface="Arial"/>
              </a:rPr>
              <a:t>interpersonell</a:t>
            </a:r>
            <a:r>
              <a:rPr lang="en-US" sz="1800">
                <a:latin typeface="Arial"/>
                <a:cs typeface="Arial"/>
              </a:rPr>
              <a:t> </a:t>
            </a:r>
            <a:r>
              <a:rPr lang="en-US" sz="1800" err="1">
                <a:latin typeface="Arial"/>
                <a:cs typeface="Arial"/>
              </a:rPr>
              <a:t>känslighet</a:t>
            </a:r>
            <a:endParaRPr lang="en-US" sz="1800"/>
          </a:p>
          <a:p>
            <a:pPr lvl="1">
              <a:buFont typeface="Courier New" panose="020B0604020202020204" pitchFamily="34" charset="0"/>
              <a:buChar char="o"/>
            </a:pPr>
            <a:r>
              <a:rPr lang="en-US" sz="1800">
                <a:latin typeface="Arial"/>
                <a:cs typeface="Arial"/>
              </a:rPr>
              <a:t>Vanliga problem med </a:t>
            </a:r>
            <a:r>
              <a:rPr lang="en-US" sz="1800" err="1">
                <a:latin typeface="Arial"/>
                <a:cs typeface="Arial"/>
              </a:rPr>
              <a:t>empati</a:t>
            </a:r>
            <a:r>
              <a:rPr lang="en-US" sz="1800">
                <a:latin typeface="Arial"/>
                <a:cs typeface="Arial"/>
              </a:rPr>
              <a:t> vid PS</a:t>
            </a:r>
            <a:endParaRPr lang="en-US" sz="1800"/>
          </a:p>
          <a:p>
            <a:pPr lvl="1">
              <a:buFont typeface="Courier New" panose="020B0604020202020204" pitchFamily="34" charset="0"/>
              <a:buChar char="o"/>
            </a:pPr>
            <a:r>
              <a:rPr lang="en-US" sz="1800" err="1">
                <a:latin typeface="Arial"/>
                <a:cs typeface="Arial"/>
              </a:rPr>
              <a:t>Mentalisera</a:t>
            </a:r>
            <a:r>
              <a:rPr lang="en-US" sz="1800">
                <a:latin typeface="Arial"/>
                <a:cs typeface="Arial"/>
              </a:rPr>
              <a:t> </a:t>
            </a:r>
            <a:r>
              <a:rPr lang="en-US" sz="1800" err="1">
                <a:latin typeface="Arial"/>
                <a:cs typeface="Arial"/>
              </a:rPr>
              <a:t>andra</a:t>
            </a:r>
            <a:endParaRPr lang="en-US" sz="1800"/>
          </a:p>
          <a:p>
            <a:pPr lvl="1">
              <a:buFont typeface="Courier New" panose="020B0604020202020204" pitchFamily="34" charset="0"/>
              <a:buChar char="o"/>
            </a:pPr>
            <a:r>
              <a:rPr lang="en-US" sz="1800" err="1">
                <a:latin typeface="Arial"/>
                <a:cs typeface="Arial"/>
              </a:rPr>
              <a:t>Påverkan</a:t>
            </a:r>
            <a:r>
              <a:rPr lang="en-US" sz="1800">
                <a:latin typeface="Arial"/>
                <a:cs typeface="Arial"/>
              </a:rPr>
              <a:t> </a:t>
            </a:r>
            <a:r>
              <a:rPr lang="en-US" sz="1800" err="1">
                <a:latin typeface="Arial"/>
                <a:cs typeface="Arial"/>
              </a:rPr>
              <a:t>på</a:t>
            </a:r>
            <a:r>
              <a:rPr lang="en-US" sz="1800">
                <a:latin typeface="Arial"/>
                <a:cs typeface="Arial"/>
              </a:rPr>
              <a:t> </a:t>
            </a:r>
            <a:r>
              <a:rPr lang="en-US" sz="1800" err="1">
                <a:latin typeface="Arial"/>
                <a:cs typeface="Arial"/>
              </a:rPr>
              <a:t>andra</a:t>
            </a:r>
            <a:r>
              <a:rPr lang="en-US" sz="1800">
                <a:latin typeface="Arial"/>
                <a:cs typeface="Arial"/>
              </a:rPr>
              <a:t> - </a:t>
            </a:r>
            <a:r>
              <a:rPr lang="en-US" sz="1800" err="1">
                <a:latin typeface="Arial"/>
                <a:cs typeface="Arial"/>
              </a:rPr>
              <a:t>interaktionsmönster</a:t>
            </a:r>
            <a:endParaRPr lang="en-US" sz="1800"/>
          </a:p>
          <a:p>
            <a:endParaRPr lang="sv-SE" sz="2400"/>
          </a:p>
          <a:p>
            <a:endParaRPr lang="sv-SE" sz="2400"/>
          </a:p>
        </p:txBody>
      </p:sp>
      <p:pic>
        <p:nvPicPr>
          <p:cNvPr id="4" name="Picture 3">
            <a:extLst>
              <a:ext uri="{FF2B5EF4-FFF2-40B4-BE49-F238E27FC236}">
                <a16:creationId xmlns:a16="http://schemas.microsoft.com/office/drawing/2014/main" id="{50198A19-E191-DFE9-70C8-D983DC604DBB}"/>
              </a:ext>
            </a:extLst>
          </p:cNvPr>
          <p:cNvPicPr>
            <a:picLocks noChangeAspect="1"/>
          </p:cNvPicPr>
          <p:nvPr/>
        </p:nvPicPr>
        <p:blipFill>
          <a:blip r:embed="rId3"/>
          <a:stretch>
            <a:fillRect/>
          </a:stretch>
        </p:blipFill>
        <p:spPr>
          <a:xfrm>
            <a:off x="6099297" y="359386"/>
            <a:ext cx="5667375" cy="3114675"/>
          </a:xfrm>
          <a:prstGeom prst="rect">
            <a:avLst/>
          </a:prstGeom>
        </p:spPr>
      </p:pic>
      <p:sp>
        <p:nvSpPr>
          <p:cNvPr id="6" name="TextBox 5">
            <a:extLst>
              <a:ext uri="{FF2B5EF4-FFF2-40B4-BE49-F238E27FC236}">
                <a16:creationId xmlns:a16="http://schemas.microsoft.com/office/drawing/2014/main" id="{0C0CD073-19EE-945E-6768-2CA282EF858C}"/>
              </a:ext>
            </a:extLst>
          </p:cNvPr>
          <p:cNvSpPr txBox="1"/>
          <p:nvPr/>
        </p:nvSpPr>
        <p:spPr>
          <a:xfrm>
            <a:off x="730095" y="3204494"/>
            <a:ext cx="3411415" cy="1754326"/>
          </a:xfrm>
          <a:prstGeom prst="rect">
            <a:avLst/>
          </a:prstGeom>
          <a:solidFill>
            <a:schemeClr val="accent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Sans-Serif"/>
              <a:buChar char="•"/>
            </a:pPr>
            <a:r>
              <a:rPr lang="sv-SE" i="1">
                <a:solidFill>
                  <a:schemeClr val="accent2"/>
                </a:solidFill>
              </a:rPr>
              <a:t>Vad innebär detta?</a:t>
            </a:r>
            <a:endParaRPr lang="en-US" i="1">
              <a:solidFill>
                <a:schemeClr val="accent2"/>
              </a:solidFill>
            </a:endParaRPr>
          </a:p>
          <a:p>
            <a:pPr marL="285750" indent="-285750">
              <a:buFont typeface="Arial,Sans-Serif"/>
              <a:buChar char="•"/>
            </a:pPr>
            <a:r>
              <a:rPr lang="sv-SE" i="1">
                <a:solidFill>
                  <a:schemeClr val="accent2"/>
                </a:solidFill>
              </a:rPr>
              <a:t>Varför är området viktigt? </a:t>
            </a:r>
            <a:endParaRPr lang="en-US" i="1">
              <a:solidFill>
                <a:schemeClr val="accent2"/>
              </a:solidFill>
            </a:endParaRPr>
          </a:p>
          <a:p>
            <a:pPr marL="285750" indent="-285750">
              <a:buFont typeface="Arial,Sans-Serif"/>
              <a:buChar char="•"/>
            </a:pPr>
            <a:r>
              <a:rPr lang="sv-SE" i="1">
                <a:solidFill>
                  <a:schemeClr val="accent2"/>
                </a:solidFill>
              </a:rPr>
              <a:t>Hur hör det ihop med PS?</a:t>
            </a:r>
            <a:endParaRPr lang="en-US" i="1">
              <a:solidFill>
                <a:schemeClr val="accent2"/>
              </a:solidFill>
            </a:endParaRPr>
          </a:p>
          <a:p>
            <a:pPr marL="285750" indent="-285750">
              <a:buFont typeface="Arial,Sans-Serif"/>
              <a:buChar char="•"/>
            </a:pPr>
            <a:r>
              <a:rPr lang="sv-SE" i="1">
                <a:solidFill>
                  <a:schemeClr val="accent2"/>
                </a:solidFill>
              </a:rPr>
              <a:t>I vilken grad och hur kan området påverkas?</a:t>
            </a:r>
            <a:endParaRPr lang="en-US" i="1">
              <a:solidFill>
                <a:schemeClr val="accent2"/>
              </a:solidFill>
            </a:endParaRPr>
          </a:p>
          <a:p>
            <a:pPr algn="l"/>
            <a:endParaRPr lang="en-US">
              <a:solidFill>
                <a:schemeClr val="accent2"/>
              </a:solidFill>
            </a:endParaRPr>
          </a:p>
        </p:txBody>
      </p:sp>
      <p:sp>
        <p:nvSpPr>
          <p:cNvPr id="7" name="TextBox 6">
            <a:extLst>
              <a:ext uri="{FF2B5EF4-FFF2-40B4-BE49-F238E27FC236}">
                <a16:creationId xmlns:a16="http://schemas.microsoft.com/office/drawing/2014/main" id="{BC08EC01-800B-FB62-28CD-3A61DD0BFC8F}"/>
              </a:ext>
            </a:extLst>
          </p:cNvPr>
          <p:cNvSpPr txBox="1"/>
          <p:nvPr/>
        </p:nvSpPr>
        <p:spPr>
          <a:xfrm>
            <a:off x="4618893" y="3763108"/>
            <a:ext cx="7244860" cy="28580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10000"/>
              </a:lnSpc>
              <a:spcBef>
                <a:spcPts val="1600"/>
              </a:spcBef>
              <a:buFont typeface="Arial"/>
              <a:buChar char="•"/>
            </a:pPr>
            <a:r>
              <a:rPr lang="sv-SE" sz="2400">
                <a:solidFill>
                  <a:srgbClr val="307C8E"/>
                </a:solidFill>
              </a:rPr>
              <a:t>"Veckans tips"</a:t>
            </a:r>
            <a:endParaRPr lang="en-US" sz="2400"/>
          </a:p>
          <a:p>
            <a:pPr>
              <a:lnSpc>
                <a:spcPct val="110000"/>
              </a:lnSpc>
              <a:spcBef>
                <a:spcPts val="1600"/>
              </a:spcBef>
            </a:pPr>
            <a:r>
              <a:rPr lang="sv-SE" sz="1600" i="1">
                <a:solidFill>
                  <a:srgbClr val="307C8E"/>
                </a:solidFill>
                <a:latin typeface="Arial"/>
                <a:cs typeface="Arial"/>
              </a:rPr>
              <a:t>Tänk på en situation där det uppstått ett missförstånd. Fundera över:</a:t>
            </a:r>
            <a:endParaRPr lang="sv-SE" sz="1600">
              <a:latin typeface="Arial"/>
              <a:cs typeface="Arial"/>
            </a:endParaRPr>
          </a:p>
          <a:p>
            <a:pPr>
              <a:lnSpc>
                <a:spcPct val="110000"/>
              </a:lnSpc>
              <a:spcBef>
                <a:spcPts val="1600"/>
              </a:spcBef>
            </a:pPr>
            <a:r>
              <a:rPr lang="sv-SE" sz="1600" i="1">
                <a:solidFill>
                  <a:srgbClr val="307C8E"/>
                </a:solidFill>
                <a:latin typeface="Arial"/>
                <a:cs typeface="Arial"/>
              </a:rPr>
              <a:t>- Vad tror du den andra tänkte/kände? Vad ”vet” du om det?</a:t>
            </a:r>
            <a:endParaRPr lang="sv-SE" sz="1600">
              <a:latin typeface="Arial"/>
              <a:cs typeface="Arial"/>
            </a:endParaRPr>
          </a:p>
          <a:p>
            <a:pPr>
              <a:lnSpc>
                <a:spcPct val="110000"/>
              </a:lnSpc>
              <a:spcBef>
                <a:spcPts val="1600"/>
              </a:spcBef>
            </a:pPr>
            <a:r>
              <a:rPr lang="sv-SE" sz="1600" i="1">
                <a:solidFill>
                  <a:srgbClr val="307C8E"/>
                </a:solidFill>
                <a:latin typeface="Arial"/>
                <a:cs typeface="Arial"/>
              </a:rPr>
              <a:t>- Varför gjorde den andre som den gjorde? Utifrån vilken känsla/vilket behov?</a:t>
            </a:r>
            <a:endParaRPr lang="sv-SE" sz="1600">
              <a:latin typeface="Arial"/>
              <a:cs typeface="Arial"/>
            </a:endParaRPr>
          </a:p>
          <a:p>
            <a:pPr>
              <a:lnSpc>
                <a:spcPct val="110000"/>
              </a:lnSpc>
              <a:spcBef>
                <a:spcPts val="1600"/>
              </a:spcBef>
            </a:pPr>
            <a:r>
              <a:rPr lang="sv-SE" sz="1600" i="1">
                <a:solidFill>
                  <a:srgbClr val="307C8E"/>
                </a:solidFill>
              </a:rPr>
              <a:t>-</a:t>
            </a:r>
            <a:r>
              <a:rPr lang="sv-SE" sz="1600" i="1">
                <a:solidFill>
                  <a:srgbClr val="307C8E"/>
                </a:solidFill>
                <a:latin typeface="Arial"/>
                <a:cs typeface="Arial"/>
              </a:rPr>
              <a:t>Passar din tolkning med hur du känner personen?</a:t>
            </a:r>
            <a:endParaRPr lang="sv-SE" sz="1600">
              <a:latin typeface="Arial"/>
              <a:cs typeface="Arial"/>
            </a:endParaRPr>
          </a:p>
          <a:p>
            <a:pPr>
              <a:lnSpc>
                <a:spcPct val="110000"/>
              </a:lnSpc>
              <a:spcBef>
                <a:spcPts val="1600"/>
              </a:spcBef>
            </a:pPr>
            <a:r>
              <a:rPr lang="sv-SE" sz="1600" i="1">
                <a:solidFill>
                  <a:srgbClr val="307C8E"/>
                </a:solidFill>
              </a:rPr>
              <a:t>-</a:t>
            </a:r>
            <a:r>
              <a:rPr lang="sv-SE" sz="1600" i="1">
                <a:solidFill>
                  <a:srgbClr val="307C8E"/>
                </a:solidFill>
                <a:latin typeface="Arial"/>
                <a:cs typeface="Arial"/>
              </a:rPr>
              <a:t>Hur hade du kunnat validera personens upplevelser?</a:t>
            </a:r>
            <a:endParaRPr lang="en-US"/>
          </a:p>
        </p:txBody>
      </p:sp>
    </p:spTree>
    <p:extLst>
      <p:ext uri="{BB962C8B-B14F-4D97-AF65-F5344CB8AC3E}">
        <p14:creationId xmlns:p14="http://schemas.microsoft.com/office/powerpoint/2010/main" val="27419338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gion Skåne presentation">
  <a:themeElements>
    <a:clrScheme name="Anpassat 1">
      <a:dk1>
        <a:sysClr val="windowText" lastClr="000000"/>
      </a:dk1>
      <a:lt1>
        <a:sysClr val="window" lastClr="FFFFFF"/>
      </a:lt1>
      <a:dk2>
        <a:srgbClr val="307C8E"/>
      </a:dk2>
      <a:lt2>
        <a:srgbClr val="FDF9E4"/>
      </a:lt2>
      <a:accent1>
        <a:srgbClr val="307C8E"/>
      </a:accent1>
      <a:accent2>
        <a:srgbClr val="FDF9E4"/>
      </a:accent2>
      <a:accent3>
        <a:srgbClr val="E40135"/>
      </a:accent3>
      <a:accent4>
        <a:srgbClr val="FDF9E4"/>
      </a:accent4>
      <a:accent5>
        <a:srgbClr val="5F5236"/>
      </a:accent5>
      <a:accent6>
        <a:srgbClr val="FDD32F"/>
      </a:accent6>
      <a:hlink>
        <a:srgbClr val="0563C1"/>
      </a:hlink>
      <a:folHlink>
        <a:srgbClr val="954F72"/>
      </a:folHlink>
    </a:clrScheme>
    <a:fontScheme name="Anpassat 1">
      <a:majorFont>
        <a:latin typeface="Public Sans"/>
        <a:ea typeface=""/>
        <a:cs typeface=""/>
      </a:majorFont>
      <a:minorFont>
        <a:latin typeface="Public Sans"/>
        <a:ea typeface=""/>
        <a:cs typeface=""/>
      </a:minorFont>
    </a:fontScheme>
    <a:fmtScheme name="Region Skån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ion Skånes presentationsmall" id="{2BB84DF0-4FAD-499D-A4A3-6C2C9321F1C3}" vid="{97127B62-4CF0-45C6-BDB5-D42BA09F757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C19B858CCCE540A2EF666D8D51C216" ma:contentTypeVersion="3" ma:contentTypeDescription="Create a new document." ma:contentTypeScope="" ma:versionID="8a9d8b5754613ebb55aaefe2b050a41a">
  <xsd:schema xmlns:xsd="http://www.w3.org/2001/XMLSchema" xmlns:xs="http://www.w3.org/2001/XMLSchema" xmlns:p="http://schemas.microsoft.com/office/2006/metadata/properties" xmlns:ns2="5d306b3e-4368-4af6-8d04-bfec1c73e42d" targetNamespace="http://schemas.microsoft.com/office/2006/metadata/properties" ma:root="true" ma:fieldsID="c5805c7ae051bb0d582e1b144e6b0abd" ns2:_="">
    <xsd:import namespace="5d306b3e-4368-4af6-8d04-bfec1c73e42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06b3e-4368-4af6-8d04-bfec1c73e4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B316767-0FED-48CF-B48F-44516172D173}"/>
</file>

<file path=customXml/itemProps2.xml><?xml version="1.0" encoding="utf-8"?>
<ds:datastoreItem xmlns:ds="http://schemas.openxmlformats.org/officeDocument/2006/customXml" ds:itemID="{04EC05B3-4882-4F30-A497-9AC1280EF350}"/>
</file>

<file path=customXml/itemProps3.xml><?xml version="1.0" encoding="utf-8"?>
<ds:datastoreItem xmlns:ds="http://schemas.openxmlformats.org/officeDocument/2006/customXml" ds:itemID="{A7E1861D-0C87-44DB-B039-3D865F26032E}"/>
</file>

<file path=docMetadata/LabelInfo.xml><?xml version="1.0" encoding="utf-8"?>
<clbl:labelList xmlns:clbl="http://schemas.microsoft.com/office/2020/mipLabelMetadata">
  <clbl:label id="{92f52389-3f0f-4623-9a3b-957c32d194e5}" enabled="0" method="" siteId="{92f52389-3f0f-4623-9a3b-957c32d194e5}" removed="1"/>
</clbl:labelList>
</file>

<file path=docProps/app.xml><?xml version="1.0" encoding="utf-8"?>
<Properties xmlns="http://schemas.openxmlformats.org/officeDocument/2006/extended-properties" xmlns:vt="http://schemas.openxmlformats.org/officeDocument/2006/docPropsVTypes">
  <Template>Region Skånes presentationsmall</Template>
  <TotalTime>0</TotalTime>
  <Words>2596</Words>
  <Application>Microsoft Office PowerPoint</Application>
  <PresentationFormat>Bredbild</PresentationFormat>
  <Paragraphs>328</Paragraphs>
  <Slides>19</Slides>
  <Notes>16</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19</vt:i4>
      </vt:variant>
    </vt:vector>
  </HeadingPairs>
  <TitlesOfParts>
    <vt:vector size="28" baseType="lpstr">
      <vt:lpstr>Times New Roman</vt:lpstr>
      <vt:lpstr>Courier New,monospace</vt:lpstr>
      <vt:lpstr>Calibri</vt:lpstr>
      <vt:lpstr>Arial</vt:lpstr>
      <vt:lpstr>Arial,Sans-Serif</vt:lpstr>
      <vt:lpstr>Aptos</vt:lpstr>
      <vt:lpstr>Public Sans</vt:lpstr>
      <vt:lpstr>Courier New</vt:lpstr>
      <vt:lpstr>Region Skåne presentation</vt:lpstr>
      <vt:lpstr>Psykoedukation för patienter med PS enligt ICD-11</vt:lpstr>
      <vt:lpstr>Varför?</vt:lpstr>
      <vt:lpstr>Rational för psykoeduaktion</vt:lpstr>
      <vt:lpstr>Hur och vad?</vt:lpstr>
      <vt:lpstr>Innehåll</vt:lpstr>
      <vt:lpstr>Struktur för innehåll/”moduler” inspirerat av GIT-PD</vt:lpstr>
      <vt:lpstr>”Sårbarhetsmodell” inspirerad av GPM </vt:lpstr>
      <vt:lpstr>Innehåll en session: </vt:lpstr>
      <vt:lpstr>PowerPoint-presentation</vt:lpstr>
      <vt:lpstr>Hur upplevdes det?</vt:lpstr>
      <vt:lpstr>PowerPoint-presentation</vt:lpstr>
      <vt:lpstr> </vt:lpstr>
      <vt:lpstr>Hur funkar det?</vt:lpstr>
      <vt:lpstr>Hur ser patientgruppen ut?</vt:lpstr>
      <vt:lpstr>Effekt? LPFS BF 2.0</vt:lpstr>
      <vt:lpstr>Effekt? Psychotherapy Change Motivation Scale (PCMS)</vt:lpstr>
      <vt:lpstr>Effekt? Acceptans och förståelse av diagnosen </vt:lpstr>
      <vt:lpstr>Vad tar vi med oss?</vt:lpstr>
      <vt:lpstr>Andra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Schlyter My</dc:creator>
  <cp:keywords>Region Skåne;Powerpointmall;2025</cp:keywords>
  <cp:lastModifiedBy>Freidlitz Johanna</cp:lastModifiedBy>
  <cp:revision>4</cp:revision>
  <dcterms:created xsi:type="dcterms:W3CDTF">2026-03-23T13:27:49Z</dcterms:created>
  <dcterms:modified xsi:type="dcterms:W3CDTF">2026-04-29T08:36:34Z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3D0126CF-E299-4EA6-B5B5-949059109E94</vt:lpwstr>
  </property>
  <property fmtid="{D5CDD505-2E9C-101B-9397-08002B2CF9AE}" pid="3" name="ArticulatePath">
    <vt:lpwstr>Presentation5</vt:lpwstr>
  </property>
  <property fmtid="{D5CDD505-2E9C-101B-9397-08002B2CF9AE}" pid="4" name="ContentTypeId">
    <vt:lpwstr>0x01010091C19B858CCCE540A2EF666D8D51C216</vt:lpwstr>
  </property>
</Properties>
</file>