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hangesInfos/changesInfo1.xml" ContentType="application/vnd.ms-powerpoint.changesinfo+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olors1.xml" ContentType="application/vnd.ms-office.chartcolorstyle+xml"/>
  <Override PartName="/ppt/charts/colors2.xml" ContentType="application/vnd.ms-office.chartcolorstyle+xml"/>
  <Override PartName="/ppt/charts/colors3.xml" ContentType="application/vnd.ms-office.chartcolorstyle+xml"/>
  <Override PartName="/ppt/charts/style1.xml" ContentType="application/vnd.ms-office.chartstyle+xml"/>
  <Override PartName="/ppt/charts/style2.xml" ContentType="application/vnd.ms-office.chartstyle+xml"/>
  <Override PartName="/ppt/charts/style3.xml" ContentType="application/vnd.ms-office.chartstyle+xml"/>
  <Override PartName="/ppt/drawings/drawing1.xml" ContentType="application/vnd.openxmlformats-officedocument.drawingml.chartshapes+xml"/>
  <Override PartName="/ppt/drawings/drawing2.xml" ContentType="application/vnd.openxmlformats-officedocument.drawingml.chartshap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1" r:id="rId3"/>
    <p:sldId id="263" r:id="rId4"/>
    <p:sldId id="264" r:id="rId5"/>
    <p:sldId id="271" r:id="rId6"/>
    <p:sldId id="273" r:id="rId7"/>
    <p:sldId id="265" r:id="rId8"/>
    <p:sldId id="274" r:id="rId9"/>
    <p:sldId id="268" r:id="rId10"/>
    <p:sldId id="276" r:id="rId11"/>
    <p:sldId id="277" r:id="rId12"/>
    <p:sldId id="275"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173336-9D96-4380-A876-E15289A72C76}" v="1" dt="2026-04-20T19:11:20.9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0" d="100"/>
          <a:sy n="60" d="100"/>
        </p:scale>
        <p:origin x="8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23" Type="http://schemas.openxmlformats.org/officeDocument/2006/relationships/customXml" Target="../customXml/item3.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oinette Lundahl" userId="339fb520-0a24-41e5-b363-51fd435b663d" providerId="ADAL" clId="{CD4108EB-F21D-4703-B054-93162FDEF721}"/>
    <pc:docChg chg="undo custSel addSld delSld modSld sldOrd">
      <pc:chgData name="Antoinette Lundahl" userId="339fb520-0a24-41e5-b363-51fd435b663d" providerId="ADAL" clId="{CD4108EB-F21D-4703-B054-93162FDEF721}" dt="2026-04-20T19:11:30.859" v="1869" actId="27636"/>
      <pc:docMkLst>
        <pc:docMk/>
      </pc:docMkLst>
      <pc:sldChg chg="addSp delSp modSp mod setBg">
        <pc:chgData name="Antoinette Lundahl" userId="339fb520-0a24-41e5-b363-51fd435b663d" providerId="ADAL" clId="{CD4108EB-F21D-4703-B054-93162FDEF721}" dt="2026-04-19T18:18:42.701" v="338" actId="20577"/>
        <pc:sldMkLst>
          <pc:docMk/>
          <pc:sldMk cId="3142953917" sldId="256"/>
        </pc:sldMkLst>
        <pc:spChg chg="mod">
          <ac:chgData name="Antoinette Lundahl" userId="339fb520-0a24-41e5-b363-51fd435b663d" providerId="ADAL" clId="{CD4108EB-F21D-4703-B054-93162FDEF721}" dt="2026-04-19T18:18:42.701" v="338" actId="20577"/>
          <ac:spMkLst>
            <pc:docMk/>
            <pc:sldMk cId="3142953917" sldId="256"/>
            <ac:spMk id="2" creationId="{DB1F2551-61E2-A616-AF2C-5B7D71AF068E}"/>
          </ac:spMkLst>
        </pc:spChg>
        <pc:spChg chg="mod">
          <ac:chgData name="Antoinette Lundahl" userId="339fb520-0a24-41e5-b363-51fd435b663d" providerId="ADAL" clId="{CD4108EB-F21D-4703-B054-93162FDEF721}" dt="2026-04-19T18:14:47.708" v="273" actId="26606"/>
          <ac:spMkLst>
            <pc:docMk/>
            <pc:sldMk cId="3142953917" sldId="256"/>
            <ac:spMk id="3" creationId="{D6A092F7-8809-C301-70F6-52DB134A5665}"/>
          </ac:spMkLst>
        </pc:spChg>
        <pc:spChg chg="del">
          <ac:chgData name="Antoinette Lundahl" userId="339fb520-0a24-41e5-b363-51fd435b663d" providerId="ADAL" clId="{CD4108EB-F21D-4703-B054-93162FDEF721}" dt="2026-04-19T18:14:47.708" v="273" actId="26606"/>
          <ac:spMkLst>
            <pc:docMk/>
            <pc:sldMk cId="3142953917" sldId="256"/>
            <ac:spMk id="8" creationId="{787F4F1C-8D3D-4EC1-B72D-A0470A5A08B8}"/>
          </ac:spMkLst>
        </pc:spChg>
        <pc:spChg chg="add">
          <ac:chgData name="Antoinette Lundahl" userId="339fb520-0a24-41e5-b363-51fd435b663d" providerId="ADAL" clId="{CD4108EB-F21D-4703-B054-93162FDEF721}" dt="2026-04-19T18:14:47.708" v="273" actId="26606"/>
          <ac:spMkLst>
            <pc:docMk/>
            <pc:sldMk cId="3142953917" sldId="256"/>
            <ac:spMk id="21" creationId="{BAD76F3E-3A97-486B-B402-44400A8B9173}"/>
          </ac:spMkLst>
        </pc:spChg>
        <pc:spChg chg="add">
          <ac:chgData name="Antoinette Lundahl" userId="339fb520-0a24-41e5-b363-51fd435b663d" providerId="ADAL" clId="{CD4108EB-F21D-4703-B054-93162FDEF721}" dt="2026-04-19T18:14:47.708" v="273" actId="26606"/>
          <ac:spMkLst>
            <pc:docMk/>
            <pc:sldMk cId="3142953917" sldId="256"/>
            <ac:spMk id="23" creationId="{391F6B52-91F4-4AEB-B6DB-29FEBCF28C8B}"/>
          </ac:spMkLst>
        </pc:spChg>
        <pc:spChg chg="add">
          <ac:chgData name="Antoinette Lundahl" userId="339fb520-0a24-41e5-b363-51fd435b663d" providerId="ADAL" clId="{CD4108EB-F21D-4703-B054-93162FDEF721}" dt="2026-04-19T18:14:47.708" v="273" actId="26606"/>
          <ac:spMkLst>
            <pc:docMk/>
            <pc:sldMk cId="3142953917" sldId="256"/>
            <ac:spMk id="25" creationId="{2CD6F061-7C53-44F4-9794-953DB70A451B}"/>
          </ac:spMkLst>
        </pc:spChg>
        <pc:grpChg chg="del">
          <ac:chgData name="Antoinette Lundahl" userId="339fb520-0a24-41e5-b363-51fd435b663d" providerId="ADAL" clId="{CD4108EB-F21D-4703-B054-93162FDEF721}" dt="2026-04-19T18:14:47.708" v="273" actId="26606"/>
          <ac:grpSpMkLst>
            <pc:docMk/>
            <pc:sldMk cId="3142953917" sldId="256"/>
            <ac:grpSpMk id="10" creationId="{D1E3DD61-64DB-46AD-B249-E273CD86B051}"/>
          </ac:grpSpMkLst>
        </pc:grpChg>
      </pc:sldChg>
      <pc:sldChg chg="addSp delSp modSp mod modNotesTx">
        <pc:chgData name="Antoinette Lundahl" userId="339fb520-0a24-41e5-b363-51fd435b663d" providerId="ADAL" clId="{CD4108EB-F21D-4703-B054-93162FDEF721}" dt="2026-04-20T18:45:31.667" v="874" actId="20577"/>
        <pc:sldMkLst>
          <pc:docMk/>
          <pc:sldMk cId="3854042680" sldId="261"/>
        </pc:sldMkLst>
        <pc:spChg chg="mod">
          <ac:chgData name="Antoinette Lundahl" userId="339fb520-0a24-41e5-b363-51fd435b663d" providerId="ADAL" clId="{CD4108EB-F21D-4703-B054-93162FDEF721}" dt="2026-04-19T18:18:48.081" v="340" actId="20577"/>
          <ac:spMkLst>
            <pc:docMk/>
            <pc:sldMk cId="3854042680" sldId="261"/>
            <ac:spMk id="2" creationId="{7C04BE79-86A0-6123-630F-F0AEFD94301D}"/>
          </ac:spMkLst>
        </pc:spChg>
        <pc:spChg chg="mod">
          <ac:chgData name="Antoinette Lundahl" userId="339fb520-0a24-41e5-b363-51fd435b663d" providerId="ADAL" clId="{CD4108EB-F21D-4703-B054-93162FDEF721}" dt="2026-04-19T18:33:54.504" v="766" actId="20577"/>
          <ac:spMkLst>
            <pc:docMk/>
            <pc:sldMk cId="3854042680" sldId="261"/>
            <ac:spMk id="7" creationId="{92929A4A-3901-BC2F-69C1-8D3B1557A198}"/>
          </ac:spMkLst>
        </pc:spChg>
        <pc:spChg chg="del">
          <ac:chgData name="Antoinette Lundahl" userId="339fb520-0a24-41e5-b363-51fd435b663d" providerId="ADAL" clId="{CD4108EB-F21D-4703-B054-93162FDEF721}" dt="2026-04-19T18:15:02.428" v="274" actId="26606"/>
          <ac:spMkLst>
            <pc:docMk/>
            <pc:sldMk cId="3854042680" sldId="261"/>
            <ac:spMk id="8" creationId="{C3896A03-3945-419A-B66B-4EE266EDD152}"/>
          </ac:spMkLst>
        </pc:spChg>
        <pc:spChg chg="del">
          <ac:chgData name="Antoinette Lundahl" userId="339fb520-0a24-41e5-b363-51fd435b663d" providerId="ADAL" clId="{CD4108EB-F21D-4703-B054-93162FDEF721}" dt="2026-04-19T18:15:02.428" v="274" actId="26606"/>
          <ac:spMkLst>
            <pc:docMk/>
            <pc:sldMk cId="3854042680" sldId="261"/>
            <ac:spMk id="10" creationId="{B34F5AD2-EDBD-4BBD-A55C-EAFFD0C7097A}"/>
          </ac:spMkLst>
        </pc:spChg>
        <pc:spChg chg="add">
          <ac:chgData name="Antoinette Lundahl" userId="339fb520-0a24-41e5-b363-51fd435b663d" providerId="ADAL" clId="{CD4108EB-F21D-4703-B054-93162FDEF721}" dt="2026-04-19T18:15:02.428" v="274" actId="26606"/>
          <ac:spMkLst>
            <pc:docMk/>
            <pc:sldMk cId="3854042680" sldId="261"/>
            <ac:spMk id="15" creationId="{DAF1966E-FD40-4A4A-B61B-C4DF7FA05F06}"/>
          </ac:spMkLst>
        </pc:spChg>
        <pc:spChg chg="add">
          <ac:chgData name="Antoinette Lundahl" userId="339fb520-0a24-41e5-b363-51fd435b663d" providerId="ADAL" clId="{CD4108EB-F21D-4703-B054-93162FDEF721}" dt="2026-04-19T18:15:02.428" v="274" actId="26606"/>
          <ac:spMkLst>
            <pc:docMk/>
            <pc:sldMk cId="3854042680" sldId="261"/>
            <ac:spMk id="17" creationId="{047BFA19-D45E-416B-A404-7AF2F3F27017}"/>
          </ac:spMkLst>
        </pc:spChg>
        <pc:spChg chg="add">
          <ac:chgData name="Antoinette Lundahl" userId="339fb520-0a24-41e5-b363-51fd435b663d" providerId="ADAL" clId="{CD4108EB-F21D-4703-B054-93162FDEF721}" dt="2026-04-19T18:15:02.428" v="274" actId="26606"/>
          <ac:spMkLst>
            <pc:docMk/>
            <pc:sldMk cId="3854042680" sldId="261"/>
            <ac:spMk id="19" creationId="{8E0105E7-23DB-4CF2-8258-FF47C7620F6E}"/>
          </ac:spMkLst>
        </pc:spChg>
        <pc:spChg chg="add">
          <ac:chgData name="Antoinette Lundahl" userId="339fb520-0a24-41e5-b363-51fd435b663d" providerId="ADAL" clId="{CD4108EB-F21D-4703-B054-93162FDEF721}" dt="2026-04-19T18:15:02.428" v="274" actId="26606"/>
          <ac:spMkLst>
            <pc:docMk/>
            <pc:sldMk cId="3854042680" sldId="261"/>
            <ac:spMk id="21" creationId="{074B4F7D-14B2-478B-8BF5-01E4E0C5D263}"/>
          </ac:spMkLst>
        </pc:spChg>
      </pc:sldChg>
      <pc:sldChg chg="addSp delSp modSp mod">
        <pc:chgData name="Antoinette Lundahl" userId="339fb520-0a24-41e5-b363-51fd435b663d" providerId="ADAL" clId="{CD4108EB-F21D-4703-B054-93162FDEF721}" dt="2026-04-19T18:18:55.766" v="342" actId="20577"/>
        <pc:sldMkLst>
          <pc:docMk/>
          <pc:sldMk cId="1104098260" sldId="263"/>
        </pc:sldMkLst>
        <pc:spChg chg="mod">
          <ac:chgData name="Antoinette Lundahl" userId="339fb520-0a24-41e5-b363-51fd435b663d" providerId="ADAL" clId="{CD4108EB-F21D-4703-B054-93162FDEF721}" dt="2026-04-19T18:18:55.766" v="342" actId="20577"/>
          <ac:spMkLst>
            <pc:docMk/>
            <pc:sldMk cId="1104098260" sldId="263"/>
            <ac:spMk id="2" creationId="{7C04BE79-86A0-6123-630F-F0AEFD94301D}"/>
          </ac:spMkLst>
        </pc:spChg>
        <pc:spChg chg="mod">
          <ac:chgData name="Antoinette Lundahl" userId="339fb520-0a24-41e5-b363-51fd435b663d" providerId="ADAL" clId="{CD4108EB-F21D-4703-B054-93162FDEF721}" dt="2026-04-19T18:16:45.072" v="307" actId="26606"/>
          <ac:spMkLst>
            <pc:docMk/>
            <pc:sldMk cId="1104098260" sldId="263"/>
            <ac:spMk id="7" creationId="{92929A4A-3901-BC2F-69C1-8D3B1557A198}"/>
          </ac:spMkLst>
        </pc:spChg>
        <pc:spChg chg="del">
          <ac:chgData name="Antoinette Lundahl" userId="339fb520-0a24-41e5-b363-51fd435b663d" providerId="ADAL" clId="{CD4108EB-F21D-4703-B054-93162FDEF721}" dt="2026-04-19T18:16:45.072" v="307" actId="26606"/>
          <ac:spMkLst>
            <pc:docMk/>
            <pc:sldMk cId="1104098260" sldId="263"/>
            <ac:spMk id="8" creationId="{C3896A03-3945-419A-B66B-4EE266EDD152}"/>
          </ac:spMkLst>
        </pc:spChg>
        <pc:spChg chg="del">
          <ac:chgData name="Antoinette Lundahl" userId="339fb520-0a24-41e5-b363-51fd435b663d" providerId="ADAL" clId="{CD4108EB-F21D-4703-B054-93162FDEF721}" dt="2026-04-19T18:16:45.072" v="307" actId="26606"/>
          <ac:spMkLst>
            <pc:docMk/>
            <pc:sldMk cId="1104098260" sldId="263"/>
            <ac:spMk id="10" creationId="{B34F5AD2-EDBD-4BBD-A55C-EAFFD0C7097A}"/>
          </ac:spMkLst>
        </pc:spChg>
        <pc:spChg chg="add">
          <ac:chgData name="Antoinette Lundahl" userId="339fb520-0a24-41e5-b363-51fd435b663d" providerId="ADAL" clId="{CD4108EB-F21D-4703-B054-93162FDEF721}" dt="2026-04-19T18:16:45.072" v="307" actId="26606"/>
          <ac:spMkLst>
            <pc:docMk/>
            <pc:sldMk cId="1104098260" sldId="263"/>
            <ac:spMk id="15" creationId="{DAF1966E-FD40-4A4A-B61B-C4DF7FA05F06}"/>
          </ac:spMkLst>
        </pc:spChg>
        <pc:spChg chg="add">
          <ac:chgData name="Antoinette Lundahl" userId="339fb520-0a24-41e5-b363-51fd435b663d" providerId="ADAL" clId="{CD4108EB-F21D-4703-B054-93162FDEF721}" dt="2026-04-19T18:16:45.072" v="307" actId="26606"/>
          <ac:spMkLst>
            <pc:docMk/>
            <pc:sldMk cId="1104098260" sldId="263"/>
            <ac:spMk id="17" creationId="{047BFA19-D45E-416B-A404-7AF2F3F27017}"/>
          </ac:spMkLst>
        </pc:spChg>
        <pc:spChg chg="add">
          <ac:chgData name="Antoinette Lundahl" userId="339fb520-0a24-41e5-b363-51fd435b663d" providerId="ADAL" clId="{CD4108EB-F21D-4703-B054-93162FDEF721}" dt="2026-04-19T18:16:45.072" v="307" actId="26606"/>
          <ac:spMkLst>
            <pc:docMk/>
            <pc:sldMk cId="1104098260" sldId="263"/>
            <ac:spMk id="19" creationId="{8E0105E7-23DB-4CF2-8258-FF47C7620F6E}"/>
          </ac:spMkLst>
        </pc:spChg>
        <pc:spChg chg="add">
          <ac:chgData name="Antoinette Lundahl" userId="339fb520-0a24-41e5-b363-51fd435b663d" providerId="ADAL" clId="{CD4108EB-F21D-4703-B054-93162FDEF721}" dt="2026-04-19T18:16:45.072" v="307" actId="26606"/>
          <ac:spMkLst>
            <pc:docMk/>
            <pc:sldMk cId="1104098260" sldId="263"/>
            <ac:spMk id="21" creationId="{074B4F7D-14B2-478B-8BF5-01E4E0C5D263}"/>
          </ac:spMkLst>
        </pc:spChg>
      </pc:sldChg>
      <pc:sldChg chg="addSp delSp modSp mod">
        <pc:chgData name="Antoinette Lundahl" userId="339fb520-0a24-41e5-b363-51fd435b663d" providerId="ADAL" clId="{CD4108EB-F21D-4703-B054-93162FDEF721}" dt="2026-04-20T19:11:30.859" v="1869" actId="27636"/>
        <pc:sldMkLst>
          <pc:docMk/>
          <pc:sldMk cId="1179231990" sldId="265"/>
        </pc:sldMkLst>
        <pc:spChg chg="mod">
          <ac:chgData name="Antoinette Lundahl" userId="339fb520-0a24-41e5-b363-51fd435b663d" providerId="ADAL" clId="{CD4108EB-F21D-4703-B054-93162FDEF721}" dt="2026-04-19T18:17:47.243" v="328" actId="26606"/>
          <ac:spMkLst>
            <pc:docMk/>
            <pc:sldMk cId="1179231990" sldId="265"/>
            <ac:spMk id="2" creationId="{7C04BE79-86A0-6123-630F-F0AEFD94301D}"/>
          </ac:spMkLst>
        </pc:spChg>
        <pc:spChg chg="mod">
          <ac:chgData name="Antoinette Lundahl" userId="339fb520-0a24-41e5-b363-51fd435b663d" providerId="ADAL" clId="{CD4108EB-F21D-4703-B054-93162FDEF721}" dt="2026-04-20T19:11:30.859" v="1869" actId="27636"/>
          <ac:spMkLst>
            <pc:docMk/>
            <pc:sldMk cId="1179231990" sldId="265"/>
            <ac:spMk id="7" creationId="{92929A4A-3901-BC2F-69C1-8D3B1557A198}"/>
          </ac:spMkLst>
        </pc:spChg>
        <pc:spChg chg="del">
          <ac:chgData name="Antoinette Lundahl" userId="339fb520-0a24-41e5-b363-51fd435b663d" providerId="ADAL" clId="{CD4108EB-F21D-4703-B054-93162FDEF721}" dt="2026-04-19T18:17:47.243" v="328" actId="26606"/>
          <ac:spMkLst>
            <pc:docMk/>
            <pc:sldMk cId="1179231990" sldId="265"/>
            <ac:spMk id="8" creationId="{C3896A03-3945-419A-B66B-4EE266EDD152}"/>
          </ac:spMkLst>
        </pc:spChg>
        <pc:spChg chg="del">
          <ac:chgData name="Antoinette Lundahl" userId="339fb520-0a24-41e5-b363-51fd435b663d" providerId="ADAL" clId="{CD4108EB-F21D-4703-B054-93162FDEF721}" dt="2026-04-19T18:17:47.243" v="328" actId="26606"/>
          <ac:spMkLst>
            <pc:docMk/>
            <pc:sldMk cId="1179231990" sldId="265"/>
            <ac:spMk id="10" creationId="{B34F5AD2-EDBD-4BBD-A55C-EAFFD0C7097A}"/>
          </ac:spMkLst>
        </pc:spChg>
        <pc:spChg chg="add">
          <ac:chgData name="Antoinette Lundahl" userId="339fb520-0a24-41e5-b363-51fd435b663d" providerId="ADAL" clId="{CD4108EB-F21D-4703-B054-93162FDEF721}" dt="2026-04-19T18:17:47.243" v="328" actId="26606"/>
          <ac:spMkLst>
            <pc:docMk/>
            <pc:sldMk cId="1179231990" sldId="265"/>
            <ac:spMk id="15" creationId="{DAF1966E-FD40-4A4A-B61B-C4DF7FA05F06}"/>
          </ac:spMkLst>
        </pc:spChg>
        <pc:spChg chg="add">
          <ac:chgData name="Antoinette Lundahl" userId="339fb520-0a24-41e5-b363-51fd435b663d" providerId="ADAL" clId="{CD4108EB-F21D-4703-B054-93162FDEF721}" dt="2026-04-19T18:17:47.243" v="328" actId="26606"/>
          <ac:spMkLst>
            <pc:docMk/>
            <pc:sldMk cId="1179231990" sldId="265"/>
            <ac:spMk id="17" creationId="{047BFA19-D45E-416B-A404-7AF2F3F27017}"/>
          </ac:spMkLst>
        </pc:spChg>
        <pc:spChg chg="add">
          <ac:chgData name="Antoinette Lundahl" userId="339fb520-0a24-41e5-b363-51fd435b663d" providerId="ADAL" clId="{CD4108EB-F21D-4703-B054-93162FDEF721}" dt="2026-04-19T18:17:47.243" v="328" actId="26606"/>
          <ac:spMkLst>
            <pc:docMk/>
            <pc:sldMk cId="1179231990" sldId="265"/>
            <ac:spMk id="19" creationId="{8E0105E7-23DB-4CF2-8258-FF47C7620F6E}"/>
          </ac:spMkLst>
        </pc:spChg>
        <pc:spChg chg="add">
          <ac:chgData name="Antoinette Lundahl" userId="339fb520-0a24-41e5-b363-51fd435b663d" providerId="ADAL" clId="{CD4108EB-F21D-4703-B054-93162FDEF721}" dt="2026-04-19T18:17:47.243" v="328" actId="26606"/>
          <ac:spMkLst>
            <pc:docMk/>
            <pc:sldMk cId="1179231990" sldId="265"/>
            <ac:spMk id="21" creationId="{074B4F7D-14B2-478B-8BF5-01E4E0C5D263}"/>
          </ac:spMkLst>
        </pc:spChg>
      </pc:sldChg>
      <pc:sldChg chg="modSp del mod">
        <pc:chgData name="Antoinette Lundahl" userId="339fb520-0a24-41e5-b363-51fd435b663d" providerId="ADAL" clId="{CD4108EB-F21D-4703-B054-93162FDEF721}" dt="2026-04-19T18:33:10.230" v="744" actId="47"/>
        <pc:sldMkLst>
          <pc:docMk/>
          <pc:sldMk cId="2274548399" sldId="266"/>
        </pc:sldMkLst>
        <pc:spChg chg="mod">
          <ac:chgData name="Antoinette Lundahl" userId="339fb520-0a24-41e5-b363-51fd435b663d" providerId="ADAL" clId="{CD4108EB-F21D-4703-B054-93162FDEF721}" dt="2026-04-19T18:32:25.211" v="739" actId="20577"/>
          <ac:spMkLst>
            <pc:docMk/>
            <pc:sldMk cId="2274548399" sldId="266"/>
            <ac:spMk id="7" creationId="{92929A4A-3901-BC2F-69C1-8D3B1557A198}"/>
          </ac:spMkLst>
        </pc:spChg>
      </pc:sldChg>
      <pc:sldChg chg="addSp delSp modSp mod">
        <pc:chgData name="Antoinette Lundahl" userId="339fb520-0a24-41e5-b363-51fd435b663d" providerId="ADAL" clId="{CD4108EB-F21D-4703-B054-93162FDEF721}" dt="2026-04-20T18:54:18.253" v="891" actId="5793"/>
        <pc:sldMkLst>
          <pc:docMk/>
          <pc:sldMk cId="2408174380" sldId="268"/>
        </pc:sldMkLst>
        <pc:spChg chg="mod">
          <ac:chgData name="Antoinette Lundahl" userId="339fb520-0a24-41e5-b363-51fd435b663d" providerId="ADAL" clId="{CD4108EB-F21D-4703-B054-93162FDEF721}" dt="2026-04-19T18:22:12.365" v="387" actId="26606"/>
          <ac:spMkLst>
            <pc:docMk/>
            <pc:sldMk cId="2408174380" sldId="268"/>
            <ac:spMk id="2" creationId="{DDA6CEF0-14B0-7700-34A7-74F0897D339A}"/>
          </ac:spMkLst>
        </pc:spChg>
        <pc:spChg chg="mod">
          <ac:chgData name="Antoinette Lundahl" userId="339fb520-0a24-41e5-b363-51fd435b663d" providerId="ADAL" clId="{CD4108EB-F21D-4703-B054-93162FDEF721}" dt="2026-04-20T18:54:18.253" v="891" actId="5793"/>
          <ac:spMkLst>
            <pc:docMk/>
            <pc:sldMk cId="2408174380" sldId="268"/>
            <ac:spMk id="7" creationId="{C531D18A-7173-E0CB-7A18-C412975C878F}"/>
          </ac:spMkLst>
        </pc:spChg>
        <pc:spChg chg="del">
          <ac:chgData name="Antoinette Lundahl" userId="339fb520-0a24-41e5-b363-51fd435b663d" providerId="ADAL" clId="{CD4108EB-F21D-4703-B054-93162FDEF721}" dt="2026-04-19T18:22:12.365" v="387" actId="26606"/>
          <ac:spMkLst>
            <pc:docMk/>
            <pc:sldMk cId="2408174380" sldId="268"/>
            <ac:spMk id="8" creationId="{F91D22AC-5E4F-AAC2-771F-575090DB94EA}"/>
          </ac:spMkLst>
        </pc:spChg>
        <pc:spChg chg="del">
          <ac:chgData name="Antoinette Lundahl" userId="339fb520-0a24-41e5-b363-51fd435b663d" providerId="ADAL" clId="{CD4108EB-F21D-4703-B054-93162FDEF721}" dt="2026-04-19T18:22:12.365" v="387" actId="26606"/>
          <ac:spMkLst>
            <pc:docMk/>
            <pc:sldMk cId="2408174380" sldId="268"/>
            <ac:spMk id="10" creationId="{0F55402C-191C-E2F7-C941-8875676DC72A}"/>
          </ac:spMkLst>
        </pc:spChg>
        <pc:spChg chg="add">
          <ac:chgData name="Antoinette Lundahl" userId="339fb520-0a24-41e5-b363-51fd435b663d" providerId="ADAL" clId="{CD4108EB-F21D-4703-B054-93162FDEF721}" dt="2026-04-19T18:22:12.365" v="387" actId="26606"/>
          <ac:spMkLst>
            <pc:docMk/>
            <pc:sldMk cId="2408174380" sldId="268"/>
            <ac:spMk id="15" creationId="{777A147A-9ED8-46B4-8660-1B3C2AA880B5}"/>
          </ac:spMkLst>
        </pc:spChg>
        <pc:spChg chg="add">
          <ac:chgData name="Antoinette Lundahl" userId="339fb520-0a24-41e5-b363-51fd435b663d" providerId="ADAL" clId="{CD4108EB-F21D-4703-B054-93162FDEF721}" dt="2026-04-19T18:22:12.365" v="387" actId="26606"/>
          <ac:spMkLst>
            <pc:docMk/>
            <pc:sldMk cId="2408174380" sldId="268"/>
            <ac:spMk id="17" creationId="{5D6C15A0-C087-4593-8414-2B4EC1CDC3DE}"/>
          </ac:spMkLst>
        </pc:spChg>
      </pc:sldChg>
      <pc:sldChg chg="del">
        <pc:chgData name="Antoinette Lundahl" userId="339fb520-0a24-41e5-b363-51fd435b663d" providerId="ADAL" clId="{CD4108EB-F21D-4703-B054-93162FDEF721}" dt="2026-04-19T18:28:12.828" v="420" actId="47"/>
        <pc:sldMkLst>
          <pc:docMk/>
          <pc:sldMk cId="2719129232" sldId="269"/>
        </pc:sldMkLst>
      </pc:sldChg>
      <pc:sldChg chg="addSp delSp modSp mod">
        <pc:chgData name="Antoinette Lundahl" userId="339fb520-0a24-41e5-b363-51fd435b663d" providerId="ADAL" clId="{CD4108EB-F21D-4703-B054-93162FDEF721}" dt="2026-04-19T18:23:14.760" v="392" actId="6549"/>
        <pc:sldMkLst>
          <pc:docMk/>
          <pc:sldMk cId="3860433552" sldId="273"/>
        </pc:sldMkLst>
        <pc:spChg chg="mod">
          <ac:chgData name="Antoinette Lundahl" userId="339fb520-0a24-41e5-b363-51fd435b663d" providerId="ADAL" clId="{CD4108EB-F21D-4703-B054-93162FDEF721}" dt="2026-04-19T18:17:41.763" v="327" actId="26606"/>
          <ac:spMkLst>
            <pc:docMk/>
            <pc:sldMk cId="3860433552" sldId="273"/>
            <ac:spMk id="2" creationId="{E48EE3BE-CD82-BDB5-6D3B-7F5A3DF69C74}"/>
          </ac:spMkLst>
        </pc:spChg>
        <pc:spChg chg="mod">
          <ac:chgData name="Antoinette Lundahl" userId="339fb520-0a24-41e5-b363-51fd435b663d" providerId="ADAL" clId="{CD4108EB-F21D-4703-B054-93162FDEF721}" dt="2026-04-19T18:23:14.760" v="392" actId="6549"/>
          <ac:spMkLst>
            <pc:docMk/>
            <pc:sldMk cId="3860433552" sldId="273"/>
            <ac:spMk id="7" creationId="{D0C0693D-67D4-6E02-2FF8-486AE7DE5AD9}"/>
          </ac:spMkLst>
        </pc:spChg>
        <pc:spChg chg="del">
          <ac:chgData name="Antoinette Lundahl" userId="339fb520-0a24-41e5-b363-51fd435b663d" providerId="ADAL" clId="{CD4108EB-F21D-4703-B054-93162FDEF721}" dt="2026-04-19T18:17:41.763" v="327" actId="26606"/>
          <ac:spMkLst>
            <pc:docMk/>
            <pc:sldMk cId="3860433552" sldId="273"/>
            <ac:spMk id="8" creationId="{A1C7296A-828F-882F-4137-F0DD258F039A}"/>
          </ac:spMkLst>
        </pc:spChg>
        <pc:spChg chg="del">
          <ac:chgData name="Antoinette Lundahl" userId="339fb520-0a24-41e5-b363-51fd435b663d" providerId="ADAL" clId="{CD4108EB-F21D-4703-B054-93162FDEF721}" dt="2026-04-19T18:17:41.763" v="327" actId="26606"/>
          <ac:spMkLst>
            <pc:docMk/>
            <pc:sldMk cId="3860433552" sldId="273"/>
            <ac:spMk id="10" creationId="{4993F6D4-ECB6-7212-3047-35905B62E6ED}"/>
          </ac:spMkLst>
        </pc:spChg>
        <pc:spChg chg="add">
          <ac:chgData name="Antoinette Lundahl" userId="339fb520-0a24-41e5-b363-51fd435b663d" providerId="ADAL" clId="{CD4108EB-F21D-4703-B054-93162FDEF721}" dt="2026-04-19T18:17:41.763" v="327" actId="26606"/>
          <ac:spMkLst>
            <pc:docMk/>
            <pc:sldMk cId="3860433552" sldId="273"/>
            <ac:spMk id="15" creationId="{DAF1966E-FD40-4A4A-B61B-C4DF7FA05F06}"/>
          </ac:spMkLst>
        </pc:spChg>
        <pc:spChg chg="add">
          <ac:chgData name="Antoinette Lundahl" userId="339fb520-0a24-41e5-b363-51fd435b663d" providerId="ADAL" clId="{CD4108EB-F21D-4703-B054-93162FDEF721}" dt="2026-04-19T18:17:41.763" v="327" actId="26606"/>
          <ac:spMkLst>
            <pc:docMk/>
            <pc:sldMk cId="3860433552" sldId="273"/>
            <ac:spMk id="17" creationId="{047BFA19-D45E-416B-A404-7AF2F3F27017}"/>
          </ac:spMkLst>
        </pc:spChg>
        <pc:spChg chg="add">
          <ac:chgData name="Antoinette Lundahl" userId="339fb520-0a24-41e5-b363-51fd435b663d" providerId="ADAL" clId="{CD4108EB-F21D-4703-B054-93162FDEF721}" dt="2026-04-19T18:17:41.763" v="327" actId="26606"/>
          <ac:spMkLst>
            <pc:docMk/>
            <pc:sldMk cId="3860433552" sldId="273"/>
            <ac:spMk id="19" creationId="{8E0105E7-23DB-4CF2-8258-FF47C7620F6E}"/>
          </ac:spMkLst>
        </pc:spChg>
        <pc:spChg chg="add">
          <ac:chgData name="Antoinette Lundahl" userId="339fb520-0a24-41e5-b363-51fd435b663d" providerId="ADAL" clId="{CD4108EB-F21D-4703-B054-93162FDEF721}" dt="2026-04-19T18:17:41.763" v="327" actId="26606"/>
          <ac:spMkLst>
            <pc:docMk/>
            <pc:sldMk cId="3860433552" sldId="273"/>
            <ac:spMk id="21" creationId="{074B4F7D-14B2-478B-8BF5-01E4E0C5D263}"/>
          </ac:spMkLst>
        </pc:spChg>
      </pc:sldChg>
      <pc:sldChg chg="addSp delSp modSp mod">
        <pc:chgData name="Antoinette Lundahl" userId="339fb520-0a24-41e5-b363-51fd435b663d" providerId="ADAL" clId="{CD4108EB-F21D-4703-B054-93162FDEF721}" dt="2026-04-20T18:54:46.889" v="908" actId="20577"/>
        <pc:sldMkLst>
          <pc:docMk/>
          <pc:sldMk cId="2176632870" sldId="274"/>
        </pc:sldMkLst>
        <pc:spChg chg="mod">
          <ac:chgData name="Antoinette Lundahl" userId="339fb520-0a24-41e5-b363-51fd435b663d" providerId="ADAL" clId="{CD4108EB-F21D-4703-B054-93162FDEF721}" dt="2026-04-19T18:21:28.495" v="379" actId="26606"/>
          <ac:spMkLst>
            <pc:docMk/>
            <pc:sldMk cId="2176632870" sldId="274"/>
            <ac:spMk id="2" creationId="{C5169C69-18CE-B88A-EE7C-046AE237F5D6}"/>
          </ac:spMkLst>
        </pc:spChg>
        <pc:spChg chg="mod">
          <ac:chgData name="Antoinette Lundahl" userId="339fb520-0a24-41e5-b363-51fd435b663d" providerId="ADAL" clId="{CD4108EB-F21D-4703-B054-93162FDEF721}" dt="2026-04-20T18:54:46.889" v="908" actId="20577"/>
          <ac:spMkLst>
            <pc:docMk/>
            <pc:sldMk cId="2176632870" sldId="274"/>
            <ac:spMk id="7" creationId="{EC2F36A2-02FD-9AC7-3F8E-631012DDDED0}"/>
          </ac:spMkLst>
        </pc:spChg>
        <pc:spChg chg="add del">
          <ac:chgData name="Antoinette Lundahl" userId="339fb520-0a24-41e5-b363-51fd435b663d" providerId="ADAL" clId="{CD4108EB-F21D-4703-B054-93162FDEF721}" dt="2026-04-19T18:21:28.495" v="379" actId="26606"/>
          <ac:spMkLst>
            <pc:docMk/>
            <pc:sldMk cId="2176632870" sldId="274"/>
            <ac:spMk id="8" creationId="{F33B30C5-C2D2-8913-6CB5-F9D8AE3E5B1E}"/>
          </ac:spMkLst>
        </pc:spChg>
        <pc:spChg chg="add del">
          <ac:chgData name="Antoinette Lundahl" userId="339fb520-0a24-41e5-b363-51fd435b663d" providerId="ADAL" clId="{CD4108EB-F21D-4703-B054-93162FDEF721}" dt="2026-04-19T18:21:28.495" v="379" actId="26606"/>
          <ac:spMkLst>
            <pc:docMk/>
            <pc:sldMk cId="2176632870" sldId="274"/>
            <ac:spMk id="10" creationId="{1DF63D31-2BF6-044E-3794-964D3761ABB5}"/>
          </ac:spMkLst>
        </pc:spChg>
        <pc:spChg chg="add">
          <ac:chgData name="Antoinette Lundahl" userId="339fb520-0a24-41e5-b363-51fd435b663d" providerId="ADAL" clId="{CD4108EB-F21D-4703-B054-93162FDEF721}" dt="2026-04-19T18:21:28.495" v="379" actId="26606"/>
          <ac:spMkLst>
            <pc:docMk/>
            <pc:sldMk cId="2176632870" sldId="274"/>
            <ac:spMk id="12" creationId="{777A147A-9ED8-46B4-8660-1B3C2AA880B5}"/>
          </ac:spMkLst>
        </pc:spChg>
        <pc:spChg chg="add">
          <ac:chgData name="Antoinette Lundahl" userId="339fb520-0a24-41e5-b363-51fd435b663d" providerId="ADAL" clId="{CD4108EB-F21D-4703-B054-93162FDEF721}" dt="2026-04-19T18:21:28.495" v="379" actId="26606"/>
          <ac:spMkLst>
            <pc:docMk/>
            <pc:sldMk cId="2176632870" sldId="274"/>
            <ac:spMk id="13" creationId="{5D6C15A0-C087-4593-8414-2B4EC1CDC3DE}"/>
          </ac:spMkLst>
        </pc:spChg>
        <pc:spChg chg="add del">
          <ac:chgData name="Antoinette Lundahl" userId="339fb520-0a24-41e5-b363-51fd435b663d" providerId="ADAL" clId="{CD4108EB-F21D-4703-B054-93162FDEF721}" dt="2026-04-19T18:20:19.462" v="371" actId="26606"/>
          <ac:spMkLst>
            <pc:docMk/>
            <pc:sldMk cId="2176632870" sldId="274"/>
            <ac:spMk id="15" creationId="{DAF1966E-FD40-4A4A-B61B-C4DF7FA05F06}"/>
          </ac:spMkLst>
        </pc:spChg>
        <pc:spChg chg="add del">
          <ac:chgData name="Antoinette Lundahl" userId="339fb520-0a24-41e5-b363-51fd435b663d" providerId="ADAL" clId="{CD4108EB-F21D-4703-B054-93162FDEF721}" dt="2026-04-19T18:20:19.462" v="371" actId="26606"/>
          <ac:spMkLst>
            <pc:docMk/>
            <pc:sldMk cId="2176632870" sldId="274"/>
            <ac:spMk id="17" creationId="{047BFA19-D45E-416B-A404-7AF2F3F27017}"/>
          </ac:spMkLst>
        </pc:spChg>
        <pc:spChg chg="add del">
          <ac:chgData name="Antoinette Lundahl" userId="339fb520-0a24-41e5-b363-51fd435b663d" providerId="ADAL" clId="{CD4108EB-F21D-4703-B054-93162FDEF721}" dt="2026-04-19T18:20:19.462" v="371" actId="26606"/>
          <ac:spMkLst>
            <pc:docMk/>
            <pc:sldMk cId="2176632870" sldId="274"/>
            <ac:spMk id="19" creationId="{8E0105E7-23DB-4CF2-8258-FF47C7620F6E}"/>
          </ac:spMkLst>
        </pc:spChg>
        <pc:spChg chg="add del">
          <ac:chgData name="Antoinette Lundahl" userId="339fb520-0a24-41e5-b363-51fd435b663d" providerId="ADAL" clId="{CD4108EB-F21D-4703-B054-93162FDEF721}" dt="2026-04-19T18:20:19.462" v="371" actId="26606"/>
          <ac:spMkLst>
            <pc:docMk/>
            <pc:sldMk cId="2176632870" sldId="274"/>
            <ac:spMk id="21" creationId="{074B4F7D-14B2-478B-8BF5-01E4E0C5D263}"/>
          </ac:spMkLst>
        </pc:spChg>
        <pc:spChg chg="add del">
          <ac:chgData name="Antoinette Lundahl" userId="339fb520-0a24-41e5-b363-51fd435b663d" providerId="ADAL" clId="{CD4108EB-F21D-4703-B054-93162FDEF721}" dt="2026-04-19T18:20:35.565" v="373" actId="26606"/>
          <ac:spMkLst>
            <pc:docMk/>
            <pc:sldMk cId="2176632870" sldId="274"/>
            <ac:spMk id="26" creationId="{DAF1966E-FD40-4A4A-B61B-C4DF7FA05F06}"/>
          </ac:spMkLst>
        </pc:spChg>
        <pc:spChg chg="add del">
          <ac:chgData name="Antoinette Lundahl" userId="339fb520-0a24-41e5-b363-51fd435b663d" providerId="ADAL" clId="{CD4108EB-F21D-4703-B054-93162FDEF721}" dt="2026-04-19T18:20:35.565" v="373" actId="26606"/>
          <ac:spMkLst>
            <pc:docMk/>
            <pc:sldMk cId="2176632870" sldId="274"/>
            <ac:spMk id="28" creationId="{047BFA19-D45E-416B-A404-7AF2F3F27017}"/>
          </ac:spMkLst>
        </pc:spChg>
        <pc:spChg chg="add del">
          <ac:chgData name="Antoinette Lundahl" userId="339fb520-0a24-41e5-b363-51fd435b663d" providerId="ADAL" clId="{CD4108EB-F21D-4703-B054-93162FDEF721}" dt="2026-04-19T18:20:35.565" v="373" actId="26606"/>
          <ac:spMkLst>
            <pc:docMk/>
            <pc:sldMk cId="2176632870" sldId="274"/>
            <ac:spMk id="30" creationId="{8E0105E7-23DB-4CF2-8258-FF47C7620F6E}"/>
          </ac:spMkLst>
        </pc:spChg>
        <pc:spChg chg="add del">
          <ac:chgData name="Antoinette Lundahl" userId="339fb520-0a24-41e5-b363-51fd435b663d" providerId="ADAL" clId="{CD4108EB-F21D-4703-B054-93162FDEF721}" dt="2026-04-19T18:20:35.565" v="373" actId="26606"/>
          <ac:spMkLst>
            <pc:docMk/>
            <pc:sldMk cId="2176632870" sldId="274"/>
            <ac:spMk id="32" creationId="{074B4F7D-14B2-478B-8BF5-01E4E0C5D263}"/>
          </ac:spMkLst>
        </pc:spChg>
        <pc:spChg chg="add del">
          <ac:chgData name="Antoinette Lundahl" userId="339fb520-0a24-41e5-b363-51fd435b663d" providerId="ADAL" clId="{CD4108EB-F21D-4703-B054-93162FDEF721}" dt="2026-04-19T18:20:37.301" v="375" actId="26606"/>
          <ac:spMkLst>
            <pc:docMk/>
            <pc:sldMk cId="2176632870" sldId="274"/>
            <ac:spMk id="34" creationId="{2029D5AD-8348-4446-B191-6A9B6FE03F21}"/>
          </ac:spMkLst>
        </pc:spChg>
        <pc:spChg chg="add del">
          <ac:chgData name="Antoinette Lundahl" userId="339fb520-0a24-41e5-b363-51fd435b663d" providerId="ADAL" clId="{CD4108EB-F21D-4703-B054-93162FDEF721}" dt="2026-04-19T18:20:37.301" v="375" actId="26606"/>
          <ac:spMkLst>
            <pc:docMk/>
            <pc:sldMk cId="2176632870" sldId="274"/>
            <ac:spMk id="35" creationId="{A3F395A2-2B64-4749-BD93-2F159C7E1FB5}"/>
          </ac:spMkLst>
        </pc:spChg>
        <pc:spChg chg="add del">
          <ac:chgData name="Antoinette Lundahl" userId="339fb520-0a24-41e5-b363-51fd435b663d" providerId="ADAL" clId="{CD4108EB-F21D-4703-B054-93162FDEF721}" dt="2026-04-19T18:20:37.301" v="375" actId="26606"/>
          <ac:spMkLst>
            <pc:docMk/>
            <pc:sldMk cId="2176632870" sldId="274"/>
            <ac:spMk id="36" creationId="{5CF0135B-EAB8-4CA0-896C-2D897ECD28BC}"/>
          </ac:spMkLst>
        </pc:spChg>
        <pc:spChg chg="add del">
          <ac:chgData name="Antoinette Lundahl" userId="339fb520-0a24-41e5-b363-51fd435b663d" providerId="ADAL" clId="{CD4108EB-F21D-4703-B054-93162FDEF721}" dt="2026-04-19T18:20:37.301" v="375" actId="26606"/>
          <ac:spMkLst>
            <pc:docMk/>
            <pc:sldMk cId="2176632870" sldId="274"/>
            <ac:spMk id="37" creationId="{92C3387C-D24F-4737-8A37-1DC5CFF09CFA}"/>
          </ac:spMkLst>
        </pc:spChg>
        <pc:spChg chg="add del">
          <ac:chgData name="Antoinette Lundahl" userId="339fb520-0a24-41e5-b363-51fd435b663d" providerId="ADAL" clId="{CD4108EB-F21D-4703-B054-93162FDEF721}" dt="2026-04-19T18:20:43.058" v="377" actId="26606"/>
          <ac:spMkLst>
            <pc:docMk/>
            <pc:sldMk cId="2176632870" sldId="274"/>
            <ac:spMk id="39" creationId="{DAF1966E-FD40-4A4A-B61B-C4DF7FA05F06}"/>
          </ac:spMkLst>
        </pc:spChg>
        <pc:spChg chg="add del">
          <ac:chgData name="Antoinette Lundahl" userId="339fb520-0a24-41e5-b363-51fd435b663d" providerId="ADAL" clId="{CD4108EB-F21D-4703-B054-93162FDEF721}" dt="2026-04-19T18:20:43.058" v="377" actId="26606"/>
          <ac:spMkLst>
            <pc:docMk/>
            <pc:sldMk cId="2176632870" sldId="274"/>
            <ac:spMk id="40" creationId="{047BFA19-D45E-416B-A404-7AF2F3F27017}"/>
          </ac:spMkLst>
        </pc:spChg>
        <pc:spChg chg="add del">
          <ac:chgData name="Antoinette Lundahl" userId="339fb520-0a24-41e5-b363-51fd435b663d" providerId="ADAL" clId="{CD4108EB-F21D-4703-B054-93162FDEF721}" dt="2026-04-19T18:20:43.058" v="377" actId="26606"/>
          <ac:spMkLst>
            <pc:docMk/>
            <pc:sldMk cId="2176632870" sldId="274"/>
            <ac:spMk id="41" creationId="{8E0105E7-23DB-4CF2-8258-FF47C7620F6E}"/>
          </ac:spMkLst>
        </pc:spChg>
        <pc:spChg chg="add del">
          <ac:chgData name="Antoinette Lundahl" userId="339fb520-0a24-41e5-b363-51fd435b663d" providerId="ADAL" clId="{CD4108EB-F21D-4703-B054-93162FDEF721}" dt="2026-04-19T18:20:43.058" v="377" actId="26606"/>
          <ac:spMkLst>
            <pc:docMk/>
            <pc:sldMk cId="2176632870" sldId="274"/>
            <ac:spMk id="42" creationId="{074B4F7D-14B2-478B-8BF5-01E4E0C5D263}"/>
          </ac:spMkLst>
        </pc:spChg>
      </pc:sldChg>
      <pc:sldChg chg="modSp mod">
        <pc:chgData name="Antoinette Lundahl" userId="339fb520-0a24-41e5-b363-51fd435b663d" providerId="ADAL" clId="{CD4108EB-F21D-4703-B054-93162FDEF721}" dt="2026-04-19T18:25:38.358" v="411" actId="20577"/>
        <pc:sldMkLst>
          <pc:docMk/>
          <pc:sldMk cId="417815213" sldId="275"/>
        </pc:sldMkLst>
        <pc:spChg chg="mod">
          <ac:chgData name="Antoinette Lundahl" userId="339fb520-0a24-41e5-b363-51fd435b663d" providerId="ADAL" clId="{CD4108EB-F21D-4703-B054-93162FDEF721}" dt="2026-04-19T18:25:38.358" v="411" actId="20577"/>
          <ac:spMkLst>
            <pc:docMk/>
            <pc:sldMk cId="417815213" sldId="275"/>
            <ac:spMk id="3" creationId="{3137E8CD-884A-3A09-B58C-17F2E3042062}"/>
          </ac:spMkLst>
        </pc:spChg>
      </pc:sldChg>
      <pc:sldChg chg="modSp add mod ord">
        <pc:chgData name="Antoinette Lundahl" userId="339fb520-0a24-41e5-b363-51fd435b663d" providerId="ADAL" clId="{CD4108EB-F21D-4703-B054-93162FDEF721}" dt="2026-04-20T19:08:00.921" v="1651" actId="20577"/>
        <pc:sldMkLst>
          <pc:docMk/>
          <pc:sldMk cId="2058707919" sldId="276"/>
        </pc:sldMkLst>
        <pc:spChg chg="mod">
          <ac:chgData name="Antoinette Lundahl" userId="339fb520-0a24-41e5-b363-51fd435b663d" providerId="ADAL" clId="{CD4108EB-F21D-4703-B054-93162FDEF721}" dt="2026-04-19T18:27:15.982" v="416"/>
          <ac:spMkLst>
            <pc:docMk/>
            <pc:sldMk cId="2058707919" sldId="276"/>
            <ac:spMk id="2" creationId="{C51EC716-26FD-082A-ADC3-CE763EA1B05F}"/>
          </ac:spMkLst>
        </pc:spChg>
        <pc:spChg chg="mod">
          <ac:chgData name="Antoinette Lundahl" userId="339fb520-0a24-41e5-b363-51fd435b663d" providerId="ADAL" clId="{CD4108EB-F21D-4703-B054-93162FDEF721}" dt="2026-04-20T19:08:00.921" v="1651" actId="20577"/>
          <ac:spMkLst>
            <pc:docMk/>
            <pc:sldMk cId="2058707919" sldId="276"/>
            <ac:spMk id="7" creationId="{2EDD2F7B-19DC-4F47-1DC4-E152FBF71526}"/>
          </ac:spMkLst>
        </pc:spChg>
      </pc:sldChg>
      <pc:sldChg chg="modSp add mod">
        <pc:chgData name="Antoinette Lundahl" userId="339fb520-0a24-41e5-b363-51fd435b663d" providerId="ADAL" clId="{CD4108EB-F21D-4703-B054-93162FDEF721}" dt="2026-04-20T19:01:08.717" v="1270" actId="20577"/>
        <pc:sldMkLst>
          <pc:docMk/>
          <pc:sldMk cId="1265848565" sldId="277"/>
        </pc:sldMkLst>
        <pc:spChg chg="mod">
          <ac:chgData name="Antoinette Lundahl" userId="339fb520-0a24-41e5-b363-51fd435b663d" providerId="ADAL" clId="{CD4108EB-F21D-4703-B054-93162FDEF721}" dt="2026-04-19T18:28:36.720" v="422"/>
          <ac:spMkLst>
            <pc:docMk/>
            <pc:sldMk cId="1265848565" sldId="277"/>
            <ac:spMk id="2" creationId="{C95F9FDA-0707-49F8-3CEE-404108C406A5}"/>
          </ac:spMkLst>
        </pc:spChg>
        <pc:spChg chg="mod">
          <ac:chgData name="Antoinette Lundahl" userId="339fb520-0a24-41e5-b363-51fd435b663d" providerId="ADAL" clId="{CD4108EB-F21D-4703-B054-93162FDEF721}" dt="2026-04-20T19:01:08.717" v="1270" actId="20577"/>
          <ac:spMkLst>
            <pc:docMk/>
            <pc:sldMk cId="1265848565" sldId="277"/>
            <ac:spMk id="7" creationId="{FB692CB4-AB07-136D-387B-B6519722C777}"/>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kise-my.sharepoint.com/personal/antoinette_lundahl_ki_se/Documents/Documents/Sj&#228;lvskadestudien%20Sverige%202021/Quantitative%20results%20Questionnaire%20study%202021.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https://kise-my.sharepoint.com/personal/antoinette_lundahl_ki_se/Documents/Documents/Sj&#228;lvskadestudien%20Sverige%202021/Quantitative%20results%20Questionnaire%20study%202021.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kise-my.sharepoint.com/personal/antoinette_lundahl_ki_se/Documents/Documents/Sj&#228;lvskadestudien%20Sverige%202021/Quantitative%20results%20Questionnaire%20study%202021.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r>
              <a:rPr lang="en-GB" dirty="0" err="1"/>
              <a:t>Enligt</a:t>
            </a:r>
            <a:r>
              <a:rPr lang="en-GB" dirty="0"/>
              <a:t> din</a:t>
            </a:r>
            <a:r>
              <a:rPr lang="en-GB" baseline="0" dirty="0"/>
              <a:t> </a:t>
            </a:r>
            <a:r>
              <a:rPr lang="en-GB" baseline="0" dirty="0" err="1"/>
              <a:t>erfarenhet</a:t>
            </a:r>
            <a:r>
              <a:rPr lang="en-GB" baseline="0" dirty="0"/>
              <a:t>, </a:t>
            </a:r>
            <a:r>
              <a:rPr lang="en-GB" baseline="0" dirty="0" err="1"/>
              <a:t>minskar</a:t>
            </a:r>
            <a:r>
              <a:rPr lang="en-GB" baseline="0" dirty="0"/>
              <a:t> </a:t>
            </a:r>
            <a:r>
              <a:rPr lang="en-GB" baseline="0" dirty="0" err="1"/>
              <a:t>självskadebeteendet</a:t>
            </a:r>
            <a:r>
              <a:rPr lang="en-GB" baseline="0" dirty="0"/>
              <a:t> </a:t>
            </a:r>
            <a:r>
              <a:rPr lang="en-GB" baseline="0" dirty="0" err="1"/>
              <a:t>hos</a:t>
            </a:r>
            <a:r>
              <a:rPr lang="en-GB" baseline="0" dirty="0"/>
              <a:t> dessa </a:t>
            </a:r>
            <a:r>
              <a:rPr lang="en-GB" baseline="0" dirty="0" err="1"/>
              <a:t>patienter</a:t>
            </a:r>
            <a:r>
              <a:rPr lang="en-GB" baseline="0" dirty="0"/>
              <a:t> </a:t>
            </a:r>
            <a:r>
              <a:rPr lang="en-GB" baseline="0" dirty="0" err="1"/>
              <a:t>efter</a:t>
            </a:r>
            <a:r>
              <a:rPr lang="en-GB" baseline="0" dirty="0"/>
              <a:t> </a:t>
            </a:r>
            <a:r>
              <a:rPr lang="en-GB" baseline="0" dirty="0" err="1"/>
              <a:t>mer</a:t>
            </a:r>
            <a:r>
              <a:rPr lang="en-GB" baseline="0" dirty="0"/>
              <a:t> </a:t>
            </a:r>
            <a:r>
              <a:rPr lang="en-GB" baseline="0" dirty="0" err="1"/>
              <a:t>än</a:t>
            </a:r>
            <a:r>
              <a:rPr lang="en-GB" baseline="0" dirty="0"/>
              <a:t> </a:t>
            </a:r>
            <a:r>
              <a:rPr lang="en-GB" baseline="0" dirty="0" err="1"/>
              <a:t>en</a:t>
            </a:r>
            <a:r>
              <a:rPr lang="en-GB" baseline="0" dirty="0"/>
              <a:t> </a:t>
            </a:r>
            <a:r>
              <a:rPr lang="en-GB" baseline="0" dirty="0" err="1"/>
              <a:t>veckas</a:t>
            </a:r>
            <a:r>
              <a:rPr lang="en-GB" baseline="0" dirty="0"/>
              <a:t> </a:t>
            </a:r>
            <a:r>
              <a:rPr lang="en-GB" baseline="0" dirty="0" err="1"/>
              <a:t>tvångsvård</a:t>
            </a:r>
            <a:r>
              <a:rPr lang="en-GB" baseline="0" dirty="0"/>
              <a:t>?</a:t>
            </a:r>
            <a:endParaRPr lang="en-GB" dirty="0"/>
          </a:p>
        </c:rich>
      </c:tx>
      <c:overlay val="0"/>
      <c:spPr>
        <a:noFill/>
        <a:ln>
          <a:noFill/>
        </a:ln>
        <a:effectLst/>
      </c:spPr>
      <c:txPr>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endParaRPr lang="en-GB"/>
        </a:p>
      </c:txPr>
    </c:title>
    <c:autoTitleDeleted val="0"/>
    <c:plotArea>
      <c:layout/>
      <c:pieChart>
        <c:varyColors val="1"/>
        <c:ser>
          <c:idx val="0"/>
          <c:order val="0"/>
          <c:tx>
            <c:strRef>
              <c:f>'Blad 23'!$A$6</c:f>
              <c:strCache>
                <c:ptCount val="1"/>
                <c:pt idx="0">
                  <c:v>In your experience, does the self-harm behaviour of these patients decrease from admissions longer than a week?</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2972-46FF-8AC5-C473DAA6B759}"/>
              </c:ext>
            </c:extLst>
          </c:dPt>
          <c:dPt>
            <c:idx val="1"/>
            <c:bubble3D val="0"/>
            <c:spPr>
              <a:solidFill>
                <a:schemeClr val="bg1">
                  <a:lumMod val="75000"/>
                </a:schemeClr>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2972-46FF-8AC5-C473DAA6B759}"/>
              </c:ext>
            </c:extLst>
          </c:dPt>
          <c:dPt>
            <c:idx val="2"/>
            <c:bubble3D val="0"/>
            <c:spPr>
              <a:solidFill>
                <a:srgbClr val="CC3399"/>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2972-46FF-8AC5-C473DAA6B759}"/>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sv-SE"/>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 23'!$AH$5:$AH$7</c:f>
              <c:strCache>
                <c:ptCount val="3"/>
                <c:pt idx="0">
                  <c:v>Yes</c:v>
                </c:pt>
                <c:pt idx="1">
                  <c:v>Makes no difference</c:v>
                </c:pt>
                <c:pt idx="2">
                  <c:v>No, they self-harm more</c:v>
                </c:pt>
              </c:strCache>
            </c:strRef>
          </c:cat>
          <c:val>
            <c:numRef>
              <c:f>'Blad 23'!$B$8:$B$10</c:f>
              <c:numCache>
                <c:formatCode>0</c:formatCode>
                <c:ptCount val="3"/>
                <c:pt idx="0">
                  <c:v>6.5693430656934311</c:v>
                </c:pt>
                <c:pt idx="1">
                  <c:v>25.547445255474454</c:v>
                </c:pt>
                <c:pt idx="2">
                  <c:v>67.883211678832112</c:v>
                </c:pt>
              </c:numCache>
            </c:numRef>
          </c:val>
          <c:extLst>
            <c:ext xmlns:c16="http://schemas.microsoft.com/office/drawing/2014/chart" uri="{C3380CC4-5D6E-409C-BE32-E72D297353CC}">
              <c16:uniqueId val="{00000006-2972-46FF-8AC5-C473DAA6B759}"/>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r>
              <a:rPr lang="en-GB" dirty="0" err="1"/>
              <a:t>Enligt</a:t>
            </a:r>
            <a:r>
              <a:rPr lang="en-GB" dirty="0"/>
              <a:t> din</a:t>
            </a:r>
            <a:r>
              <a:rPr lang="en-GB" baseline="0" dirty="0"/>
              <a:t> </a:t>
            </a:r>
            <a:r>
              <a:rPr lang="en-GB" baseline="0" dirty="0" err="1"/>
              <a:t>erfarenhet</a:t>
            </a:r>
            <a:r>
              <a:rPr lang="en-GB" baseline="0" dirty="0"/>
              <a:t>, </a:t>
            </a:r>
            <a:r>
              <a:rPr lang="en-GB" baseline="0" dirty="0" err="1"/>
              <a:t>minskar</a:t>
            </a:r>
            <a:r>
              <a:rPr lang="en-GB" baseline="0" dirty="0"/>
              <a:t> </a:t>
            </a:r>
            <a:r>
              <a:rPr lang="en-GB" baseline="0" dirty="0" err="1"/>
              <a:t>självskadebeteendet</a:t>
            </a:r>
            <a:r>
              <a:rPr lang="en-GB" baseline="0" dirty="0"/>
              <a:t> </a:t>
            </a:r>
            <a:r>
              <a:rPr lang="en-GB" baseline="0" dirty="0" err="1"/>
              <a:t>hos</a:t>
            </a:r>
            <a:r>
              <a:rPr lang="en-GB" baseline="0" dirty="0"/>
              <a:t> dessa </a:t>
            </a:r>
            <a:r>
              <a:rPr lang="en-GB" baseline="0" dirty="0" err="1"/>
              <a:t>patienter</a:t>
            </a:r>
            <a:r>
              <a:rPr lang="en-GB" baseline="0" dirty="0"/>
              <a:t> </a:t>
            </a:r>
            <a:r>
              <a:rPr lang="en-GB" baseline="0" dirty="0" err="1"/>
              <a:t>efter</a:t>
            </a:r>
            <a:r>
              <a:rPr lang="en-GB" baseline="0" dirty="0"/>
              <a:t> </a:t>
            </a:r>
            <a:r>
              <a:rPr lang="en-GB" baseline="0" dirty="0" err="1"/>
              <a:t>mer</a:t>
            </a:r>
            <a:r>
              <a:rPr lang="en-GB" baseline="0" dirty="0"/>
              <a:t> </a:t>
            </a:r>
            <a:r>
              <a:rPr lang="en-GB" baseline="0" dirty="0" err="1"/>
              <a:t>än</a:t>
            </a:r>
            <a:r>
              <a:rPr lang="en-GB" baseline="0" dirty="0"/>
              <a:t> </a:t>
            </a:r>
            <a:r>
              <a:rPr lang="en-GB" baseline="0" dirty="0" err="1"/>
              <a:t>en</a:t>
            </a:r>
            <a:r>
              <a:rPr lang="en-GB" baseline="0" dirty="0"/>
              <a:t> </a:t>
            </a:r>
            <a:r>
              <a:rPr lang="en-GB" baseline="0" dirty="0" err="1"/>
              <a:t>veckas</a:t>
            </a:r>
            <a:r>
              <a:rPr lang="en-GB" baseline="0" dirty="0"/>
              <a:t> </a:t>
            </a:r>
            <a:r>
              <a:rPr lang="en-GB" baseline="0" dirty="0" err="1"/>
              <a:t>tvångsvård</a:t>
            </a:r>
            <a:r>
              <a:rPr lang="en-GB" baseline="0" dirty="0"/>
              <a:t>?</a:t>
            </a:r>
            <a:endParaRPr lang="en-GB" dirty="0"/>
          </a:p>
        </c:rich>
      </c:tx>
      <c:overlay val="0"/>
      <c:spPr>
        <a:noFill/>
        <a:ln>
          <a:noFill/>
        </a:ln>
        <a:effectLst/>
      </c:spPr>
      <c:txPr>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endParaRPr lang="en-GB"/>
        </a:p>
      </c:txPr>
    </c:title>
    <c:autoTitleDeleted val="0"/>
    <c:plotArea>
      <c:layout/>
      <c:pieChart>
        <c:varyColors val="1"/>
        <c:dLbls>
          <c:dLblPos val="inEnd"/>
          <c:showLegendKey val="0"/>
          <c:showVal val="0"/>
          <c:showCatName val="0"/>
          <c:showSerName val="0"/>
          <c:showPercent val="1"/>
          <c:showBubbleSize val="0"/>
          <c:showLeaderLines val="0"/>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sv-SE"/>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err="1"/>
              <a:t>Tror</a:t>
            </a:r>
            <a:r>
              <a:rPr lang="en-GB" dirty="0"/>
              <a:t> du det </a:t>
            </a:r>
            <a:r>
              <a:rPr lang="en-GB" dirty="0" err="1"/>
              <a:t>är</a:t>
            </a:r>
            <a:r>
              <a:rPr lang="en-GB" dirty="0"/>
              <a:t> </a:t>
            </a:r>
            <a:r>
              <a:rPr lang="en-GB" dirty="0" err="1"/>
              <a:t>möjligt</a:t>
            </a:r>
            <a:r>
              <a:rPr lang="en-GB" dirty="0"/>
              <a:t> </a:t>
            </a:r>
            <a:r>
              <a:rPr lang="en-GB" dirty="0" err="1"/>
              <a:t>att</a:t>
            </a:r>
            <a:r>
              <a:rPr lang="en-GB" dirty="0"/>
              <a:t> </a:t>
            </a:r>
            <a:r>
              <a:rPr lang="en-GB" dirty="0" err="1"/>
              <a:t>minska</a:t>
            </a:r>
            <a:r>
              <a:rPr lang="en-GB" dirty="0"/>
              <a:t> </a:t>
            </a:r>
            <a:r>
              <a:rPr lang="en-GB"/>
              <a:t>tvångsvårdtiden</a:t>
            </a:r>
            <a:r>
              <a:rPr lang="en-GB" baseline="0" dirty="0"/>
              <a:t> </a:t>
            </a:r>
            <a:r>
              <a:rPr lang="en-GB" baseline="0" dirty="0" err="1"/>
              <a:t>på</a:t>
            </a:r>
            <a:r>
              <a:rPr lang="en-GB" baseline="0" dirty="0"/>
              <a:t> din </a:t>
            </a:r>
            <a:r>
              <a:rPr lang="en-GB" baseline="0" dirty="0" err="1"/>
              <a:t>avdelning</a:t>
            </a:r>
            <a:r>
              <a:rPr lang="en-GB" baseline="0" dirty="0"/>
              <a:t> </a:t>
            </a:r>
            <a:r>
              <a:rPr lang="en-GB" baseline="0" dirty="0" err="1"/>
              <a:t>utan</a:t>
            </a:r>
            <a:r>
              <a:rPr lang="en-GB" baseline="0" dirty="0"/>
              <a:t> </a:t>
            </a:r>
            <a:r>
              <a:rPr lang="en-GB" baseline="0" dirty="0" err="1"/>
              <a:t>att</a:t>
            </a:r>
            <a:r>
              <a:rPr lang="en-GB" baseline="0" dirty="0"/>
              <a:t> </a:t>
            </a:r>
            <a:r>
              <a:rPr lang="en-GB" baseline="0" dirty="0" err="1"/>
              <a:t>försämra</a:t>
            </a:r>
            <a:r>
              <a:rPr lang="en-GB" baseline="0" dirty="0"/>
              <a:t> </a:t>
            </a:r>
            <a:r>
              <a:rPr lang="en-GB" baseline="0" dirty="0" err="1"/>
              <a:t>vårdkvaliteten</a:t>
            </a:r>
            <a:r>
              <a:rPr lang="en-GB" baseline="0" dirty="0"/>
              <a:t> för </a:t>
            </a:r>
            <a:r>
              <a:rPr lang="en-GB" baseline="0" dirty="0" err="1"/>
              <a:t>patienter</a:t>
            </a:r>
            <a:r>
              <a:rPr lang="en-GB" baseline="0" dirty="0"/>
              <a:t> med </a:t>
            </a:r>
            <a:r>
              <a:rPr lang="en-GB" baseline="0" dirty="0" err="1"/>
              <a:t>självskadebeteende</a:t>
            </a:r>
            <a:r>
              <a:rPr lang="en-GB" baseline="0" dirty="0"/>
              <a:t>? </a:t>
            </a:r>
            <a:endParaRPr lang="en-GB" dirty="0"/>
          </a:p>
        </c:rich>
      </c:tx>
      <c:layout>
        <c:manualLayout>
          <c:xMode val="edge"/>
          <c:yMode val="edge"/>
          <c:x val="0.13372586365409528"/>
          <c:y val="2.6838868936840544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pieChart>
        <c:varyColors val="1"/>
        <c:ser>
          <c:idx val="0"/>
          <c:order val="0"/>
          <c:tx>
            <c:strRef>
              <c:f>'Blad 23'!$A$20</c:f>
              <c:strCache>
                <c:ptCount val="1"/>
                <c:pt idx="0">
                  <c:v>Do you think it is possible to decrease the duration of admissions at your ward without impairing care quality for the patients with self-harm behaviour? </c:v>
                </c:pt>
              </c:strCache>
            </c:strRef>
          </c:tx>
          <c:spPr>
            <a:ln>
              <a:solidFill>
                <a:schemeClr val="bg1">
                  <a:lumMod val="85000"/>
                </a:schemeClr>
              </a:solidFill>
            </a:ln>
          </c:spPr>
          <c:dPt>
            <c:idx val="0"/>
            <c:bubble3D val="0"/>
            <c:spPr>
              <a:solidFill>
                <a:schemeClr val="bg1">
                  <a:lumMod val="85000"/>
                </a:schemeClr>
              </a:solidFill>
              <a:ln>
                <a:solidFill>
                  <a:schemeClr val="bg1">
                    <a:lumMod val="85000"/>
                  </a:schemeClr>
                </a:solidFill>
              </a:ln>
              <a:effectLst/>
            </c:spPr>
            <c:extLst>
              <c:ext xmlns:c16="http://schemas.microsoft.com/office/drawing/2014/chart" uri="{C3380CC4-5D6E-409C-BE32-E72D297353CC}">
                <c16:uniqueId val="{00000001-ACE8-4681-979C-6AA3BAB06AC7}"/>
              </c:ext>
            </c:extLst>
          </c:dPt>
          <c:dPt>
            <c:idx val="1"/>
            <c:bubble3D val="0"/>
            <c:spPr>
              <a:solidFill>
                <a:schemeClr val="accent1"/>
              </a:solidFill>
              <a:ln>
                <a:solidFill>
                  <a:schemeClr val="bg1">
                    <a:lumMod val="85000"/>
                  </a:schemeClr>
                </a:solidFill>
              </a:ln>
              <a:effectLst/>
            </c:spPr>
            <c:extLst>
              <c:ext xmlns:c16="http://schemas.microsoft.com/office/drawing/2014/chart" uri="{C3380CC4-5D6E-409C-BE32-E72D297353CC}">
                <c16:uniqueId val="{00000003-ACE8-4681-979C-6AA3BAB06AC7}"/>
              </c:ext>
            </c:extLst>
          </c:dPt>
          <c:dLbls>
            <c:dLbl>
              <c:idx val="0"/>
              <c:tx>
                <c:rich>
                  <a:bodyPr/>
                  <a:lstStyle/>
                  <a:p>
                    <a:fld id="{2997E555-6ADF-4D7A-8AD8-761E306D2C1F}" type="VALUE">
                      <a:rPr lang="en-US" smtClean="0"/>
                      <a:pPr/>
                      <a:t>[VALUE]</a:t>
                    </a:fld>
                    <a:r>
                      <a:rPr lang="en-US" dirty="0"/>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ACE8-4681-979C-6AA3BAB06AC7}"/>
                </c:ext>
              </c:extLst>
            </c:dLbl>
            <c:dLbl>
              <c:idx val="1"/>
              <c:layout>
                <c:manualLayout>
                  <c:x val="-3.3830934592605402E-2"/>
                  <c:y val="-7.0070436035620451E-2"/>
                </c:manualLayout>
              </c:layout>
              <c:tx>
                <c:rich>
                  <a:bodyPr/>
                  <a:lstStyle/>
                  <a:p>
                    <a:fld id="{19F5877E-4464-4B96-A11F-2BD14A654823}"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ACE8-4681-979C-6AA3BAB06AC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showLegendKey val="0"/>
            <c:showVal val="0"/>
            <c:showCatName val="0"/>
            <c:showSerName val="0"/>
            <c:showPercent val="0"/>
            <c:showBubbleSize val="0"/>
            <c:extLst>
              <c:ext xmlns:c15="http://schemas.microsoft.com/office/drawing/2012/chart" uri="{CE6537A1-D6FC-4f65-9D91-7224C49458BB}"/>
            </c:extLst>
          </c:dLbls>
          <c:cat>
            <c:strRef>
              <c:f>'Blad 23'!$C$22:$C$23</c:f>
              <c:strCache>
                <c:ptCount val="2"/>
                <c:pt idx="0">
                  <c:v>No, it’s not possible to decrease the current durations of admissions without impairing care quality </c:v>
                </c:pt>
                <c:pt idx="1">
                  <c:v>Yes, it’s possible to decrease the current durations of admissions without impairing care quality </c:v>
                </c:pt>
              </c:strCache>
            </c:strRef>
          </c:cat>
          <c:val>
            <c:numRef>
              <c:f>'Blad 23'!$B$22:$B$23</c:f>
              <c:numCache>
                <c:formatCode>0</c:formatCode>
                <c:ptCount val="2"/>
                <c:pt idx="0">
                  <c:v>18.518518518518519</c:v>
                </c:pt>
                <c:pt idx="1">
                  <c:v>81.481481481481481</c:v>
                </c:pt>
              </c:numCache>
            </c:numRef>
          </c:val>
          <c:extLst>
            <c:ext xmlns:c16="http://schemas.microsoft.com/office/drawing/2014/chart" uri="{C3380CC4-5D6E-409C-BE32-E72D297353CC}">
              <c16:uniqueId val="{00000004-ACE8-4681-979C-6AA3BAB06AC7}"/>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sv-SE"/>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0.42265</cdr:x>
      <cdr:y>0.21286</cdr:y>
    </cdr:from>
    <cdr:to>
      <cdr:x>0.47689</cdr:x>
      <cdr:y>0.31816</cdr:y>
    </cdr:to>
    <cdr:sp macro="" textlink="">
      <cdr:nvSpPr>
        <cdr:cNvPr id="2" name="TextBox 1">
          <a:extLst xmlns:a="http://schemas.openxmlformats.org/drawingml/2006/main">
            <a:ext uri="{FF2B5EF4-FFF2-40B4-BE49-F238E27FC236}">
              <a16:creationId xmlns:a16="http://schemas.microsoft.com/office/drawing/2014/main" id="{F6E65440-BF79-E460-BF6B-25493F9A86E7}"/>
            </a:ext>
          </a:extLst>
        </cdr:cNvPr>
        <cdr:cNvSpPr txBox="1"/>
      </cdr:nvSpPr>
      <cdr:spPr>
        <a:xfrm xmlns:a="http://schemas.openxmlformats.org/drawingml/2006/main">
          <a:off x="2865875" y="1185334"/>
          <a:ext cx="367748" cy="58640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sv-SE" sz="1800" kern="1200" dirty="0"/>
            <a:t>Ja</a:t>
          </a:r>
          <a:endParaRPr lang="en-GB" sz="1800" kern="1200" dirty="0"/>
        </a:p>
      </cdr:txBody>
    </cdr:sp>
  </cdr:relSizeAnchor>
</c:userShapes>
</file>

<file path=ppt/drawings/drawing2.xml><?xml version="1.0" encoding="utf-8"?>
<c:userShapes xmlns:c="http://schemas.openxmlformats.org/drawingml/2006/chart">
  <cdr:relSizeAnchor xmlns:cdr="http://schemas.openxmlformats.org/drawingml/2006/chartDrawing">
    <cdr:from>
      <cdr:x>0.24693</cdr:x>
      <cdr:y>0.80742</cdr:y>
    </cdr:from>
    <cdr:to>
      <cdr:x>0.30287</cdr:x>
      <cdr:y>0.89408</cdr:y>
    </cdr:to>
    <cdr:sp macro="" textlink="">
      <cdr:nvSpPr>
        <cdr:cNvPr id="2" name="TextBox 1">
          <a:extLst xmlns:a="http://schemas.openxmlformats.org/drawingml/2006/main">
            <a:ext uri="{FF2B5EF4-FFF2-40B4-BE49-F238E27FC236}">
              <a16:creationId xmlns:a16="http://schemas.microsoft.com/office/drawing/2014/main" id="{F7D24C02-3E28-358A-339D-76EBF39433A5}"/>
            </a:ext>
          </a:extLst>
        </cdr:cNvPr>
        <cdr:cNvSpPr txBox="1"/>
      </cdr:nvSpPr>
      <cdr:spPr>
        <a:xfrm xmlns:a="http://schemas.openxmlformats.org/drawingml/2006/main">
          <a:off x="1798984" y="4167074"/>
          <a:ext cx="407504" cy="44726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sv-SE" sz="1100" kern="1200" dirty="0"/>
            <a:t>JA</a:t>
          </a:r>
          <a:endParaRPr lang="en-GB" sz="1100" kern="1200" dirty="0"/>
        </a:p>
      </cdr:txBody>
    </cdr:sp>
  </cdr:relSizeAnchor>
  <cdr:relSizeAnchor xmlns:cdr="http://schemas.openxmlformats.org/drawingml/2006/chartDrawing">
    <cdr:from>
      <cdr:x>0.65136</cdr:x>
      <cdr:y>0.27204</cdr:y>
    </cdr:from>
    <cdr:to>
      <cdr:x>0.71821</cdr:x>
      <cdr:y>0.32789</cdr:y>
    </cdr:to>
    <cdr:sp macro="" textlink="">
      <cdr:nvSpPr>
        <cdr:cNvPr id="3" name="TextBox 2">
          <a:extLst xmlns:a="http://schemas.openxmlformats.org/drawingml/2006/main">
            <a:ext uri="{FF2B5EF4-FFF2-40B4-BE49-F238E27FC236}">
              <a16:creationId xmlns:a16="http://schemas.microsoft.com/office/drawing/2014/main" id="{4256BC2D-204F-CB97-4C45-C091F6D263B9}"/>
            </a:ext>
          </a:extLst>
        </cdr:cNvPr>
        <cdr:cNvSpPr txBox="1"/>
      </cdr:nvSpPr>
      <cdr:spPr>
        <a:xfrm xmlns:a="http://schemas.openxmlformats.org/drawingml/2006/main">
          <a:off x="4745405" y="1403996"/>
          <a:ext cx="487017" cy="28823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sv-SE" sz="1100" kern="1200" dirty="0"/>
            <a:t>NEJ</a:t>
          </a:r>
          <a:endParaRPr lang="en-GB" sz="1100" kern="12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E7C0A4-5790-4BF2-90FC-9492D70E4E9E}" type="datetimeFigureOut">
              <a:rPr lang="en-GB" smtClean="0"/>
              <a:t>20/04/2026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021EBD-48F5-4B85-851F-FA3CC2CBAE92}" type="slidenum">
              <a:rPr lang="en-GB" smtClean="0"/>
              <a:t>‹#›</a:t>
            </a:fld>
            <a:endParaRPr lang="en-GB"/>
          </a:p>
        </p:txBody>
      </p:sp>
    </p:spTree>
    <p:extLst>
      <p:ext uri="{BB962C8B-B14F-4D97-AF65-F5344CB8AC3E}">
        <p14:creationId xmlns:p14="http://schemas.microsoft.com/office/powerpoint/2010/main" val="1506685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dirty="0"/>
              <a:t>94% av jourläkarna kände igen fenomenet med tvångsvård </a:t>
            </a:r>
            <a:r>
              <a:rPr lang="sv-SE"/>
              <a:t>som Ulysseskontrakt vid BPD</a:t>
            </a:r>
            <a:endParaRPr lang="en-GB"/>
          </a:p>
        </p:txBody>
      </p:sp>
      <p:sp>
        <p:nvSpPr>
          <p:cNvPr id="4" name="Slide Number Placeholder 3"/>
          <p:cNvSpPr>
            <a:spLocks noGrp="1"/>
          </p:cNvSpPr>
          <p:nvPr>
            <p:ph type="sldNum" sz="quarter" idx="5"/>
          </p:nvPr>
        </p:nvSpPr>
        <p:spPr/>
        <p:txBody>
          <a:bodyPr/>
          <a:lstStyle/>
          <a:p>
            <a:fld id="{65021EBD-48F5-4B85-851F-FA3CC2CBAE92}" type="slidenum">
              <a:rPr lang="en-GB" smtClean="0"/>
              <a:t>2</a:t>
            </a:fld>
            <a:endParaRPr lang="en-GB"/>
          </a:p>
        </p:txBody>
      </p:sp>
    </p:spTree>
    <p:extLst>
      <p:ext uri="{BB962C8B-B14F-4D97-AF65-F5344CB8AC3E}">
        <p14:creationId xmlns:p14="http://schemas.microsoft.com/office/powerpoint/2010/main" val="926246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Austin Bradford </a:t>
            </a:r>
            <a:r>
              <a:rPr lang="sv-SE" sz="1200" dirty="0" err="1"/>
              <a:t>Hill’s</a:t>
            </a:r>
            <a:r>
              <a:rPr lang="sv-SE" sz="1200" dirty="0"/>
              <a:t> </a:t>
            </a:r>
            <a:r>
              <a:rPr lang="sv-SE" sz="1200" dirty="0" err="1"/>
              <a:t>Criteria</a:t>
            </a:r>
            <a:r>
              <a:rPr lang="sv-SE" sz="1200" dirty="0"/>
              <a:t>, epidemiologisk statistisk metod för att undersöka potentiella orsakssamband mellan en riskfaktor i miljön och ett sjukdomstillstånd. Nio kriterier. Fem kriterier uppfyllda, tre delvis uppfyllda, vilket tyder att det kan finnas orsakssamband åtminstone till en liten grad (</a:t>
            </a:r>
            <a:r>
              <a:rPr lang="sv-SE" sz="1200" dirty="0" err="1"/>
              <a:t>Large</a:t>
            </a:r>
            <a:r>
              <a:rPr lang="sv-SE" sz="1200" dirty="0"/>
              <a:t> et al. 2017). Starkare association för yngre kvinnor, svagare för äldre män.</a:t>
            </a:r>
          </a:p>
          <a:p>
            <a:endParaRPr lang="en-GB" dirty="0"/>
          </a:p>
        </p:txBody>
      </p:sp>
      <p:sp>
        <p:nvSpPr>
          <p:cNvPr id="4" name="Slide Number Placeholder 3"/>
          <p:cNvSpPr>
            <a:spLocks noGrp="1"/>
          </p:cNvSpPr>
          <p:nvPr>
            <p:ph type="sldNum" sz="quarter" idx="5"/>
          </p:nvPr>
        </p:nvSpPr>
        <p:spPr/>
        <p:txBody>
          <a:bodyPr/>
          <a:lstStyle/>
          <a:p>
            <a:fld id="{65021EBD-48F5-4B85-851F-FA3CC2CBAE92}" type="slidenum">
              <a:rPr lang="en-GB" smtClean="0"/>
              <a:t>10</a:t>
            </a:fld>
            <a:endParaRPr lang="en-GB"/>
          </a:p>
        </p:txBody>
      </p:sp>
    </p:spTree>
    <p:extLst>
      <p:ext uri="{BB962C8B-B14F-4D97-AF65-F5344CB8AC3E}">
        <p14:creationId xmlns:p14="http://schemas.microsoft.com/office/powerpoint/2010/main" val="1394836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85EC02-0CCC-FE07-9A52-506824621F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771EE3-C740-7206-804A-E02FE24AAD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DEB867-2D81-76A7-A70A-DAFC8E52303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Austin Bradford </a:t>
            </a:r>
            <a:r>
              <a:rPr lang="sv-SE" sz="1200" dirty="0" err="1"/>
              <a:t>Hill’s</a:t>
            </a:r>
            <a:r>
              <a:rPr lang="sv-SE" sz="1200" dirty="0"/>
              <a:t> </a:t>
            </a:r>
            <a:r>
              <a:rPr lang="sv-SE" sz="1200" dirty="0" err="1"/>
              <a:t>Criteria</a:t>
            </a:r>
            <a:r>
              <a:rPr lang="sv-SE" sz="1200" dirty="0"/>
              <a:t>, epidemiologisk statistisk metod för att undersöka potentiella orsakssamband mellan en riskfaktor i miljön och ett sjukdomstillstånd. Nio kriterier. Fem kriterier uppfyllda, tre delvis uppfyllda, vilket tyder att det kan finnas orsakssamband åtminstone till en liten grad (</a:t>
            </a:r>
            <a:r>
              <a:rPr lang="sv-SE" sz="1200" dirty="0" err="1"/>
              <a:t>Large</a:t>
            </a:r>
            <a:r>
              <a:rPr lang="sv-SE" sz="1200" dirty="0"/>
              <a:t> et al. 2017). Starkare association för yngre kvinnor, svagare för äldre män.</a:t>
            </a:r>
          </a:p>
          <a:p>
            <a:endParaRPr lang="en-GB" dirty="0"/>
          </a:p>
        </p:txBody>
      </p:sp>
      <p:sp>
        <p:nvSpPr>
          <p:cNvPr id="4" name="Slide Number Placeholder 3">
            <a:extLst>
              <a:ext uri="{FF2B5EF4-FFF2-40B4-BE49-F238E27FC236}">
                <a16:creationId xmlns:a16="http://schemas.microsoft.com/office/drawing/2014/main" id="{56C3E59E-1354-7C50-45CB-27BA5320B18C}"/>
              </a:ext>
            </a:extLst>
          </p:cNvPr>
          <p:cNvSpPr>
            <a:spLocks noGrp="1"/>
          </p:cNvSpPr>
          <p:nvPr>
            <p:ph type="sldNum" sz="quarter" idx="5"/>
          </p:nvPr>
        </p:nvSpPr>
        <p:spPr/>
        <p:txBody>
          <a:bodyPr/>
          <a:lstStyle/>
          <a:p>
            <a:fld id="{65021EBD-48F5-4B85-851F-FA3CC2CBAE92}" type="slidenum">
              <a:rPr lang="en-GB" smtClean="0"/>
              <a:t>11</a:t>
            </a:fld>
            <a:endParaRPr lang="en-GB"/>
          </a:p>
        </p:txBody>
      </p:sp>
    </p:spTree>
    <p:extLst>
      <p:ext uri="{BB962C8B-B14F-4D97-AF65-F5344CB8AC3E}">
        <p14:creationId xmlns:p14="http://schemas.microsoft.com/office/powerpoint/2010/main" val="550756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1A4416B-10E1-3A98-651C-E0565824B9A0}"/>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8BDEB7C8-5A04-40CD-0DA4-0C79EC3C72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07627BC7-46E5-B79A-B323-BD292D8AEEB8}"/>
              </a:ext>
            </a:extLst>
          </p:cNvPr>
          <p:cNvSpPr>
            <a:spLocks noGrp="1"/>
          </p:cNvSpPr>
          <p:nvPr>
            <p:ph type="dt" sz="half" idx="10"/>
          </p:nvPr>
        </p:nvSpPr>
        <p:spPr/>
        <p:txBody>
          <a:bodyPr/>
          <a:lstStyle/>
          <a:p>
            <a:fld id="{DDFE79A4-EAE9-4B9E-BCDE-4FC8A2B53F59}" type="datetimeFigureOut">
              <a:rPr lang="sv-SE" smtClean="0"/>
              <a:t>2026-04-20</a:t>
            </a:fld>
            <a:endParaRPr lang="sv-SE"/>
          </a:p>
        </p:txBody>
      </p:sp>
      <p:sp>
        <p:nvSpPr>
          <p:cNvPr id="5" name="Platshållare för sidfot 4">
            <a:extLst>
              <a:ext uri="{FF2B5EF4-FFF2-40B4-BE49-F238E27FC236}">
                <a16:creationId xmlns:a16="http://schemas.microsoft.com/office/drawing/2014/main" id="{01310F7A-63BF-F764-AB5E-F34F2C26D68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DF9D34C-6F8C-F36E-617D-FA426B132980}"/>
              </a:ext>
            </a:extLst>
          </p:cNvPr>
          <p:cNvSpPr>
            <a:spLocks noGrp="1"/>
          </p:cNvSpPr>
          <p:nvPr>
            <p:ph type="sldNum" sz="quarter" idx="12"/>
          </p:nvPr>
        </p:nvSpPr>
        <p:spPr/>
        <p:txBody>
          <a:bodyPr/>
          <a:lstStyle/>
          <a:p>
            <a:fld id="{96FDA420-5393-463B-ACD6-EC4A911C1F22}" type="slidenum">
              <a:rPr lang="sv-SE" smtClean="0"/>
              <a:t>‹#›</a:t>
            </a:fld>
            <a:endParaRPr lang="sv-SE"/>
          </a:p>
        </p:txBody>
      </p:sp>
    </p:spTree>
    <p:extLst>
      <p:ext uri="{BB962C8B-B14F-4D97-AF65-F5344CB8AC3E}">
        <p14:creationId xmlns:p14="http://schemas.microsoft.com/office/powerpoint/2010/main" val="28926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8D892F-4420-36AD-53D8-99E90199DB18}"/>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FF4C493-C909-0DC6-6ABE-BA24D2CAA8A7}"/>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367EE8C-2EEE-0609-A8C9-655C82C84A2B}"/>
              </a:ext>
            </a:extLst>
          </p:cNvPr>
          <p:cNvSpPr>
            <a:spLocks noGrp="1"/>
          </p:cNvSpPr>
          <p:nvPr>
            <p:ph type="dt" sz="half" idx="10"/>
          </p:nvPr>
        </p:nvSpPr>
        <p:spPr/>
        <p:txBody>
          <a:bodyPr/>
          <a:lstStyle/>
          <a:p>
            <a:fld id="{DDFE79A4-EAE9-4B9E-BCDE-4FC8A2B53F59}" type="datetimeFigureOut">
              <a:rPr lang="sv-SE" smtClean="0"/>
              <a:t>2026-04-20</a:t>
            </a:fld>
            <a:endParaRPr lang="sv-SE"/>
          </a:p>
        </p:txBody>
      </p:sp>
      <p:sp>
        <p:nvSpPr>
          <p:cNvPr id="5" name="Platshållare för sidfot 4">
            <a:extLst>
              <a:ext uri="{FF2B5EF4-FFF2-40B4-BE49-F238E27FC236}">
                <a16:creationId xmlns:a16="http://schemas.microsoft.com/office/drawing/2014/main" id="{B4AA32A6-82BB-8E21-1031-5FB4F4E0515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54F95D6-F163-4DBC-DA51-DC6335477986}"/>
              </a:ext>
            </a:extLst>
          </p:cNvPr>
          <p:cNvSpPr>
            <a:spLocks noGrp="1"/>
          </p:cNvSpPr>
          <p:nvPr>
            <p:ph type="sldNum" sz="quarter" idx="12"/>
          </p:nvPr>
        </p:nvSpPr>
        <p:spPr/>
        <p:txBody>
          <a:bodyPr/>
          <a:lstStyle/>
          <a:p>
            <a:fld id="{96FDA420-5393-463B-ACD6-EC4A911C1F22}" type="slidenum">
              <a:rPr lang="sv-SE" smtClean="0"/>
              <a:t>‹#›</a:t>
            </a:fld>
            <a:endParaRPr lang="sv-SE"/>
          </a:p>
        </p:txBody>
      </p:sp>
    </p:spTree>
    <p:extLst>
      <p:ext uri="{BB962C8B-B14F-4D97-AF65-F5344CB8AC3E}">
        <p14:creationId xmlns:p14="http://schemas.microsoft.com/office/powerpoint/2010/main" val="2046071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B0C8B65C-AA7F-D8AE-E7D7-111D19CCB5AF}"/>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3BAE47D9-C9B5-70DB-B2FC-4DDD3FF85640}"/>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E58B1AE-80E9-3EAA-8346-08F33686EEA3}"/>
              </a:ext>
            </a:extLst>
          </p:cNvPr>
          <p:cNvSpPr>
            <a:spLocks noGrp="1"/>
          </p:cNvSpPr>
          <p:nvPr>
            <p:ph type="dt" sz="half" idx="10"/>
          </p:nvPr>
        </p:nvSpPr>
        <p:spPr/>
        <p:txBody>
          <a:bodyPr/>
          <a:lstStyle/>
          <a:p>
            <a:fld id="{DDFE79A4-EAE9-4B9E-BCDE-4FC8A2B53F59}" type="datetimeFigureOut">
              <a:rPr lang="sv-SE" smtClean="0"/>
              <a:t>2026-04-20</a:t>
            </a:fld>
            <a:endParaRPr lang="sv-SE"/>
          </a:p>
        </p:txBody>
      </p:sp>
      <p:sp>
        <p:nvSpPr>
          <p:cNvPr id="5" name="Platshållare för sidfot 4">
            <a:extLst>
              <a:ext uri="{FF2B5EF4-FFF2-40B4-BE49-F238E27FC236}">
                <a16:creationId xmlns:a16="http://schemas.microsoft.com/office/drawing/2014/main" id="{D757BCEA-B6D7-A445-89A6-91C74E10433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A11CF45-26FF-69C3-8CEE-302D2CF4C3C9}"/>
              </a:ext>
            </a:extLst>
          </p:cNvPr>
          <p:cNvSpPr>
            <a:spLocks noGrp="1"/>
          </p:cNvSpPr>
          <p:nvPr>
            <p:ph type="sldNum" sz="quarter" idx="12"/>
          </p:nvPr>
        </p:nvSpPr>
        <p:spPr/>
        <p:txBody>
          <a:bodyPr/>
          <a:lstStyle/>
          <a:p>
            <a:fld id="{96FDA420-5393-463B-ACD6-EC4A911C1F22}" type="slidenum">
              <a:rPr lang="sv-SE" smtClean="0"/>
              <a:t>‹#›</a:t>
            </a:fld>
            <a:endParaRPr lang="sv-SE"/>
          </a:p>
        </p:txBody>
      </p:sp>
    </p:spTree>
    <p:extLst>
      <p:ext uri="{BB962C8B-B14F-4D97-AF65-F5344CB8AC3E}">
        <p14:creationId xmlns:p14="http://schemas.microsoft.com/office/powerpoint/2010/main" val="2441990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9930943-72A3-3782-52B7-EDE317B49C9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4FF58FE-22DC-6A6E-6F52-5D76DF68B13E}"/>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72CA108-8EA5-6D9D-3E75-29954CD29D77}"/>
              </a:ext>
            </a:extLst>
          </p:cNvPr>
          <p:cNvSpPr>
            <a:spLocks noGrp="1"/>
          </p:cNvSpPr>
          <p:nvPr>
            <p:ph type="dt" sz="half" idx="10"/>
          </p:nvPr>
        </p:nvSpPr>
        <p:spPr/>
        <p:txBody>
          <a:bodyPr/>
          <a:lstStyle/>
          <a:p>
            <a:fld id="{DDFE79A4-EAE9-4B9E-BCDE-4FC8A2B53F59}" type="datetimeFigureOut">
              <a:rPr lang="sv-SE" smtClean="0"/>
              <a:t>2026-04-20</a:t>
            </a:fld>
            <a:endParaRPr lang="sv-SE"/>
          </a:p>
        </p:txBody>
      </p:sp>
      <p:sp>
        <p:nvSpPr>
          <p:cNvPr id="5" name="Platshållare för sidfot 4">
            <a:extLst>
              <a:ext uri="{FF2B5EF4-FFF2-40B4-BE49-F238E27FC236}">
                <a16:creationId xmlns:a16="http://schemas.microsoft.com/office/drawing/2014/main" id="{6AB57312-E697-AD6A-6658-F099E09152B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9C58526-E537-A076-DC0E-52F600AECF7D}"/>
              </a:ext>
            </a:extLst>
          </p:cNvPr>
          <p:cNvSpPr>
            <a:spLocks noGrp="1"/>
          </p:cNvSpPr>
          <p:nvPr>
            <p:ph type="sldNum" sz="quarter" idx="12"/>
          </p:nvPr>
        </p:nvSpPr>
        <p:spPr/>
        <p:txBody>
          <a:bodyPr/>
          <a:lstStyle/>
          <a:p>
            <a:fld id="{96FDA420-5393-463B-ACD6-EC4A911C1F22}" type="slidenum">
              <a:rPr lang="sv-SE" smtClean="0"/>
              <a:t>‹#›</a:t>
            </a:fld>
            <a:endParaRPr lang="sv-SE"/>
          </a:p>
        </p:txBody>
      </p:sp>
    </p:spTree>
    <p:extLst>
      <p:ext uri="{BB962C8B-B14F-4D97-AF65-F5344CB8AC3E}">
        <p14:creationId xmlns:p14="http://schemas.microsoft.com/office/powerpoint/2010/main" val="4268502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ABC7784-CE02-8194-F472-AD29F0BADE80}"/>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9D1F97E4-94FA-AB8D-6A01-D678EE6FF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A7C8D732-8DE4-9C43-1A87-216DA5A79794}"/>
              </a:ext>
            </a:extLst>
          </p:cNvPr>
          <p:cNvSpPr>
            <a:spLocks noGrp="1"/>
          </p:cNvSpPr>
          <p:nvPr>
            <p:ph type="dt" sz="half" idx="10"/>
          </p:nvPr>
        </p:nvSpPr>
        <p:spPr/>
        <p:txBody>
          <a:bodyPr/>
          <a:lstStyle/>
          <a:p>
            <a:fld id="{DDFE79A4-EAE9-4B9E-BCDE-4FC8A2B53F59}" type="datetimeFigureOut">
              <a:rPr lang="sv-SE" smtClean="0"/>
              <a:t>2026-04-20</a:t>
            </a:fld>
            <a:endParaRPr lang="sv-SE"/>
          </a:p>
        </p:txBody>
      </p:sp>
      <p:sp>
        <p:nvSpPr>
          <p:cNvPr id="5" name="Platshållare för sidfot 4">
            <a:extLst>
              <a:ext uri="{FF2B5EF4-FFF2-40B4-BE49-F238E27FC236}">
                <a16:creationId xmlns:a16="http://schemas.microsoft.com/office/drawing/2014/main" id="{B85B2B3E-2C52-0609-8733-8DE2C9FA8A8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84D4161-5943-2892-259E-6D6F9E5B0F42}"/>
              </a:ext>
            </a:extLst>
          </p:cNvPr>
          <p:cNvSpPr>
            <a:spLocks noGrp="1"/>
          </p:cNvSpPr>
          <p:nvPr>
            <p:ph type="sldNum" sz="quarter" idx="12"/>
          </p:nvPr>
        </p:nvSpPr>
        <p:spPr/>
        <p:txBody>
          <a:bodyPr/>
          <a:lstStyle/>
          <a:p>
            <a:fld id="{96FDA420-5393-463B-ACD6-EC4A911C1F22}" type="slidenum">
              <a:rPr lang="sv-SE" smtClean="0"/>
              <a:t>‹#›</a:t>
            </a:fld>
            <a:endParaRPr lang="sv-SE"/>
          </a:p>
        </p:txBody>
      </p:sp>
    </p:spTree>
    <p:extLst>
      <p:ext uri="{BB962C8B-B14F-4D97-AF65-F5344CB8AC3E}">
        <p14:creationId xmlns:p14="http://schemas.microsoft.com/office/powerpoint/2010/main" val="710009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83197FB-BB9B-955B-43C5-C12C5A580C4B}"/>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DDD8480-2673-515E-DFD4-1B1A6A36B40B}"/>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EB767EA8-0EA0-63FA-7F3F-994479B73899}"/>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B8CB5F01-27DB-6062-2F56-E84ABC757735}"/>
              </a:ext>
            </a:extLst>
          </p:cNvPr>
          <p:cNvSpPr>
            <a:spLocks noGrp="1"/>
          </p:cNvSpPr>
          <p:nvPr>
            <p:ph type="dt" sz="half" idx="10"/>
          </p:nvPr>
        </p:nvSpPr>
        <p:spPr/>
        <p:txBody>
          <a:bodyPr/>
          <a:lstStyle/>
          <a:p>
            <a:fld id="{DDFE79A4-EAE9-4B9E-BCDE-4FC8A2B53F59}" type="datetimeFigureOut">
              <a:rPr lang="sv-SE" smtClean="0"/>
              <a:t>2026-04-20</a:t>
            </a:fld>
            <a:endParaRPr lang="sv-SE"/>
          </a:p>
        </p:txBody>
      </p:sp>
      <p:sp>
        <p:nvSpPr>
          <p:cNvPr id="6" name="Platshållare för sidfot 5">
            <a:extLst>
              <a:ext uri="{FF2B5EF4-FFF2-40B4-BE49-F238E27FC236}">
                <a16:creationId xmlns:a16="http://schemas.microsoft.com/office/drawing/2014/main" id="{CB53E987-3AC0-1839-AD54-6975FC0963C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5E8F450-C66B-7966-0DA2-3389AD81D90C}"/>
              </a:ext>
            </a:extLst>
          </p:cNvPr>
          <p:cNvSpPr>
            <a:spLocks noGrp="1"/>
          </p:cNvSpPr>
          <p:nvPr>
            <p:ph type="sldNum" sz="quarter" idx="12"/>
          </p:nvPr>
        </p:nvSpPr>
        <p:spPr/>
        <p:txBody>
          <a:bodyPr/>
          <a:lstStyle/>
          <a:p>
            <a:fld id="{96FDA420-5393-463B-ACD6-EC4A911C1F22}" type="slidenum">
              <a:rPr lang="sv-SE" smtClean="0"/>
              <a:t>‹#›</a:t>
            </a:fld>
            <a:endParaRPr lang="sv-SE"/>
          </a:p>
        </p:txBody>
      </p:sp>
    </p:spTree>
    <p:extLst>
      <p:ext uri="{BB962C8B-B14F-4D97-AF65-F5344CB8AC3E}">
        <p14:creationId xmlns:p14="http://schemas.microsoft.com/office/powerpoint/2010/main" val="944053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F065A26-B0E2-3546-6BFE-A6E2F27F6FF0}"/>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767B0A7-572D-CF6E-8640-9012F2F704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8D77973-04AF-C92F-7FD8-AA6FBD2C761F}"/>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617F8731-F2ED-509D-9229-A2A67DCBAE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D8606E8-F460-CB55-FA48-7749773A6B85}"/>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624086BD-4212-FBA2-8B54-B94ECFABB498}"/>
              </a:ext>
            </a:extLst>
          </p:cNvPr>
          <p:cNvSpPr>
            <a:spLocks noGrp="1"/>
          </p:cNvSpPr>
          <p:nvPr>
            <p:ph type="dt" sz="half" idx="10"/>
          </p:nvPr>
        </p:nvSpPr>
        <p:spPr/>
        <p:txBody>
          <a:bodyPr/>
          <a:lstStyle/>
          <a:p>
            <a:fld id="{DDFE79A4-EAE9-4B9E-BCDE-4FC8A2B53F59}" type="datetimeFigureOut">
              <a:rPr lang="sv-SE" smtClean="0"/>
              <a:t>2026-04-20</a:t>
            </a:fld>
            <a:endParaRPr lang="sv-SE"/>
          </a:p>
        </p:txBody>
      </p:sp>
      <p:sp>
        <p:nvSpPr>
          <p:cNvPr id="8" name="Platshållare för sidfot 7">
            <a:extLst>
              <a:ext uri="{FF2B5EF4-FFF2-40B4-BE49-F238E27FC236}">
                <a16:creationId xmlns:a16="http://schemas.microsoft.com/office/drawing/2014/main" id="{334F6625-1D2E-FBFB-2845-270B2C380DDD}"/>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884599D4-15CF-2FA5-2070-E36C1F70D934}"/>
              </a:ext>
            </a:extLst>
          </p:cNvPr>
          <p:cNvSpPr>
            <a:spLocks noGrp="1"/>
          </p:cNvSpPr>
          <p:nvPr>
            <p:ph type="sldNum" sz="quarter" idx="12"/>
          </p:nvPr>
        </p:nvSpPr>
        <p:spPr/>
        <p:txBody>
          <a:bodyPr/>
          <a:lstStyle/>
          <a:p>
            <a:fld id="{96FDA420-5393-463B-ACD6-EC4A911C1F22}" type="slidenum">
              <a:rPr lang="sv-SE" smtClean="0"/>
              <a:t>‹#›</a:t>
            </a:fld>
            <a:endParaRPr lang="sv-SE"/>
          </a:p>
        </p:txBody>
      </p:sp>
    </p:spTree>
    <p:extLst>
      <p:ext uri="{BB962C8B-B14F-4D97-AF65-F5344CB8AC3E}">
        <p14:creationId xmlns:p14="http://schemas.microsoft.com/office/powerpoint/2010/main" val="1571463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0ED0505-FD73-E44F-EB0E-BB13060321E7}"/>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FCCEB1B1-FEF4-078E-75E7-CC84726A0C13}"/>
              </a:ext>
            </a:extLst>
          </p:cNvPr>
          <p:cNvSpPr>
            <a:spLocks noGrp="1"/>
          </p:cNvSpPr>
          <p:nvPr>
            <p:ph type="dt" sz="half" idx="10"/>
          </p:nvPr>
        </p:nvSpPr>
        <p:spPr/>
        <p:txBody>
          <a:bodyPr/>
          <a:lstStyle/>
          <a:p>
            <a:fld id="{DDFE79A4-EAE9-4B9E-BCDE-4FC8A2B53F59}" type="datetimeFigureOut">
              <a:rPr lang="sv-SE" smtClean="0"/>
              <a:t>2026-04-20</a:t>
            </a:fld>
            <a:endParaRPr lang="sv-SE"/>
          </a:p>
        </p:txBody>
      </p:sp>
      <p:sp>
        <p:nvSpPr>
          <p:cNvPr id="4" name="Platshållare för sidfot 3">
            <a:extLst>
              <a:ext uri="{FF2B5EF4-FFF2-40B4-BE49-F238E27FC236}">
                <a16:creationId xmlns:a16="http://schemas.microsoft.com/office/drawing/2014/main" id="{81CC3047-CF31-EEE8-BB26-A99EACB50D1F}"/>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E011D8B3-6107-DD7A-FE76-764C0AA49C5E}"/>
              </a:ext>
            </a:extLst>
          </p:cNvPr>
          <p:cNvSpPr>
            <a:spLocks noGrp="1"/>
          </p:cNvSpPr>
          <p:nvPr>
            <p:ph type="sldNum" sz="quarter" idx="12"/>
          </p:nvPr>
        </p:nvSpPr>
        <p:spPr/>
        <p:txBody>
          <a:bodyPr/>
          <a:lstStyle/>
          <a:p>
            <a:fld id="{96FDA420-5393-463B-ACD6-EC4A911C1F22}" type="slidenum">
              <a:rPr lang="sv-SE" smtClean="0"/>
              <a:t>‹#›</a:t>
            </a:fld>
            <a:endParaRPr lang="sv-SE"/>
          </a:p>
        </p:txBody>
      </p:sp>
    </p:spTree>
    <p:extLst>
      <p:ext uri="{BB962C8B-B14F-4D97-AF65-F5344CB8AC3E}">
        <p14:creationId xmlns:p14="http://schemas.microsoft.com/office/powerpoint/2010/main" val="2470380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D8C9D9D3-122A-B990-47F2-67CE1CC1A05E}"/>
              </a:ext>
            </a:extLst>
          </p:cNvPr>
          <p:cNvSpPr>
            <a:spLocks noGrp="1"/>
          </p:cNvSpPr>
          <p:nvPr>
            <p:ph type="dt" sz="half" idx="10"/>
          </p:nvPr>
        </p:nvSpPr>
        <p:spPr/>
        <p:txBody>
          <a:bodyPr/>
          <a:lstStyle/>
          <a:p>
            <a:fld id="{DDFE79A4-EAE9-4B9E-BCDE-4FC8A2B53F59}" type="datetimeFigureOut">
              <a:rPr lang="sv-SE" smtClean="0"/>
              <a:t>2026-04-20</a:t>
            </a:fld>
            <a:endParaRPr lang="sv-SE"/>
          </a:p>
        </p:txBody>
      </p:sp>
      <p:sp>
        <p:nvSpPr>
          <p:cNvPr id="3" name="Platshållare för sidfot 2">
            <a:extLst>
              <a:ext uri="{FF2B5EF4-FFF2-40B4-BE49-F238E27FC236}">
                <a16:creationId xmlns:a16="http://schemas.microsoft.com/office/drawing/2014/main" id="{110C3D11-5712-459C-CE20-8756AEB66AC7}"/>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3736FB3B-CBB3-BF95-B746-181B9A1F8C4D}"/>
              </a:ext>
            </a:extLst>
          </p:cNvPr>
          <p:cNvSpPr>
            <a:spLocks noGrp="1"/>
          </p:cNvSpPr>
          <p:nvPr>
            <p:ph type="sldNum" sz="quarter" idx="12"/>
          </p:nvPr>
        </p:nvSpPr>
        <p:spPr/>
        <p:txBody>
          <a:bodyPr/>
          <a:lstStyle/>
          <a:p>
            <a:fld id="{96FDA420-5393-463B-ACD6-EC4A911C1F22}" type="slidenum">
              <a:rPr lang="sv-SE" smtClean="0"/>
              <a:t>‹#›</a:t>
            </a:fld>
            <a:endParaRPr lang="sv-SE"/>
          </a:p>
        </p:txBody>
      </p:sp>
    </p:spTree>
    <p:extLst>
      <p:ext uri="{BB962C8B-B14F-4D97-AF65-F5344CB8AC3E}">
        <p14:creationId xmlns:p14="http://schemas.microsoft.com/office/powerpoint/2010/main" val="1466559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395F0B-7588-7991-E0FE-21EAEC76EAF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F88833F1-F33C-7494-CA7C-046D0F47DF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B8D41F30-D492-10BA-3812-39CA281608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43C776C-DC89-894D-884D-634D85BD0B01}"/>
              </a:ext>
            </a:extLst>
          </p:cNvPr>
          <p:cNvSpPr>
            <a:spLocks noGrp="1"/>
          </p:cNvSpPr>
          <p:nvPr>
            <p:ph type="dt" sz="half" idx="10"/>
          </p:nvPr>
        </p:nvSpPr>
        <p:spPr/>
        <p:txBody>
          <a:bodyPr/>
          <a:lstStyle/>
          <a:p>
            <a:fld id="{DDFE79A4-EAE9-4B9E-BCDE-4FC8A2B53F59}" type="datetimeFigureOut">
              <a:rPr lang="sv-SE" smtClean="0"/>
              <a:t>2026-04-20</a:t>
            </a:fld>
            <a:endParaRPr lang="sv-SE"/>
          </a:p>
        </p:txBody>
      </p:sp>
      <p:sp>
        <p:nvSpPr>
          <p:cNvPr id="6" name="Platshållare för sidfot 5">
            <a:extLst>
              <a:ext uri="{FF2B5EF4-FFF2-40B4-BE49-F238E27FC236}">
                <a16:creationId xmlns:a16="http://schemas.microsoft.com/office/drawing/2014/main" id="{8A21E06B-CFAE-49C1-8A0E-53D32DEA356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DCE8112-9AFE-5EAB-A13B-D55B586C706C}"/>
              </a:ext>
            </a:extLst>
          </p:cNvPr>
          <p:cNvSpPr>
            <a:spLocks noGrp="1"/>
          </p:cNvSpPr>
          <p:nvPr>
            <p:ph type="sldNum" sz="quarter" idx="12"/>
          </p:nvPr>
        </p:nvSpPr>
        <p:spPr/>
        <p:txBody>
          <a:bodyPr/>
          <a:lstStyle/>
          <a:p>
            <a:fld id="{96FDA420-5393-463B-ACD6-EC4A911C1F22}" type="slidenum">
              <a:rPr lang="sv-SE" smtClean="0"/>
              <a:t>‹#›</a:t>
            </a:fld>
            <a:endParaRPr lang="sv-SE"/>
          </a:p>
        </p:txBody>
      </p:sp>
    </p:spTree>
    <p:extLst>
      <p:ext uri="{BB962C8B-B14F-4D97-AF65-F5344CB8AC3E}">
        <p14:creationId xmlns:p14="http://schemas.microsoft.com/office/powerpoint/2010/main" val="2188566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A33E556-1C48-53A4-DCA2-128DD8BF842E}"/>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24E2EA14-443B-B478-F647-7FE4E5D21D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E0136904-04C2-23A0-20E2-D7B11DE726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9147E2FF-215B-C875-ABA5-C3E64767E501}"/>
              </a:ext>
            </a:extLst>
          </p:cNvPr>
          <p:cNvSpPr>
            <a:spLocks noGrp="1"/>
          </p:cNvSpPr>
          <p:nvPr>
            <p:ph type="dt" sz="half" idx="10"/>
          </p:nvPr>
        </p:nvSpPr>
        <p:spPr/>
        <p:txBody>
          <a:bodyPr/>
          <a:lstStyle/>
          <a:p>
            <a:fld id="{DDFE79A4-EAE9-4B9E-BCDE-4FC8A2B53F59}" type="datetimeFigureOut">
              <a:rPr lang="sv-SE" smtClean="0"/>
              <a:t>2026-04-20</a:t>
            </a:fld>
            <a:endParaRPr lang="sv-SE"/>
          </a:p>
        </p:txBody>
      </p:sp>
      <p:sp>
        <p:nvSpPr>
          <p:cNvPr id="6" name="Platshållare för sidfot 5">
            <a:extLst>
              <a:ext uri="{FF2B5EF4-FFF2-40B4-BE49-F238E27FC236}">
                <a16:creationId xmlns:a16="http://schemas.microsoft.com/office/drawing/2014/main" id="{4B4972E2-E576-0260-E881-C6DDC3C15D9C}"/>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35B5B97-E5BD-6B2A-3409-8A0F0DFA633E}"/>
              </a:ext>
            </a:extLst>
          </p:cNvPr>
          <p:cNvSpPr>
            <a:spLocks noGrp="1"/>
          </p:cNvSpPr>
          <p:nvPr>
            <p:ph type="sldNum" sz="quarter" idx="12"/>
          </p:nvPr>
        </p:nvSpPr>
        <p:spPr/>
        <p:txBody>
          <a:bodyPr/>
          <a:lstStyle/>
          <a:p>
            <a:fld id="{96FDA420-5393-463B-ACD6-EC4A911C1F22}" type="slidenum">
              <a:rPr lang="sv-SE" smtClean="0"/>
              <a:t>‹#›</a:t>
            </a:fld>
            <a:endParaRPr lang="sv-SE"/>
          </a:p>
        </p:txBody>
      </p:sp>
    </p:spTree>
    <p:extLst>
      <p:ext uri="{BB962C8B-B14F-4D97-AF65-F5344CB8AC3E}">
        <p14:creationId xmlns:p14="http://schemas.microsoft.com/office/powerpoint/2010/main" val="1930913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5F916EE1-7029-657E-8879-DC9875A2CE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5BDA1D6-C6F1-4113-0553-92F5F4C348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B0D1D99-4F49-35D5-D4E1-D54461A657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FE79A4-EAE9-4B9E-BCDE-4FC8A2B53F59}" type="datetimeFigureOut">
              <a:rPr lang="sv-SE" smtClean="0"/>
              <a:t>2026-04-20</a:t>
            </a:fld>
            <a:endParaRPr lang="sv-SE"/>
          </a:p>
        </p:txBody>
      </p:sp>
      <p:sp>
        <p:nvSpPr>
          <p:cNvPr id="5" name="Platshållare för sidfot 4">
            <a:extLst>
              <a:ext uri="{FF2B5EF4-FFF2-40B4-BE49-F238E27FC236}">
                <a16:creationId xmlns:a16="http://schemas.microsoft.com/office/drawing/2014/main" id="{CCDB857B-5A82-8358-724D-A763963CB1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C01AEC96-47EF-0514-0326-2CE0C1C492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FDA420-5393-463B-ACD6-EC4A911C1F22}" type="slidenum">
              <a:rPr lang="sv-SE" smtClean="0"/>
              <a:t>‹#›</a:t>
            </a:fld>
            <a:endParaRPr lang="sv-SE"/>
          </a:p>
        </p:txBody>
      </p:sp>
    </p:spTree>
    <p:extLst>
      <p:ext uri="{BB962C8B-B14F-4D97-AF65-F5344CB8AC3E}">
        <p14:creationId xmlns:p14="http://schemas.microsoft.com/office/powerpoint/2010/main" val="3771013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BAD76F3E-3A97-486B-B402-44400A8B9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DB1F2551-61E2-A616-AF2C-5B7D71AF068E}"/>
              </a:ext>
            </a:extLst>
          </p:cNvPr>
          <p:cNvSpPr>
            <a:spLocks noGrp="1"/>
          </p:cNvSpPr>
          <p:nvPr>
            <p:ph type="ctrTitle"/>
          </p:nvPr>
        </p:nvSpPr>
        <p:spPr>
          <a:xfrm>
            <a:off x="838199" y="1093788"/>
            <a:ext cx="10506455" cy="2967208"/>
          </a:xfrm>
        </p:spPr>
        <p:txBody>
          <a:bodyPr>
            <a:normAutofit/>
          </a:bodyPr>
          <a:lstStyle/>
          <a:p>
            <a:pPr algn="l"/>
            <a:r>
              <a:rPr lang="sv-SE" sz="5000" dirty="0"/>
              <a:t>Varför är det så svårt att undvika tvångsvård för patienter med borderline personlighetssyndrom (BPD)? </a:t>
            </a:r>
            <a:br>
              <a:rPr lang="sv-SE" sz="5000" dirty="0"/>
            </a:br>
            <a:endParaRPr lang="sv-SE" sz="5000" i="1" dirty="0"/>
          </a:p>
        </p:txBody>
      </p:sp>
      <p:sp>
        <p:nvSpPr>
          <p:cNvPr id="3" name="Underrubrik 2">
            <a:extLst>
              <a:ext uri="{FF2B5EF4-FFF2-40B4-BE49-F238E27FC236}">
                <a16:creationId xmlns:a16="http://schemas.microsoft.com/office/drawing/2014/main" id="{D6A092F7-8809-C301-70F6-52DB134A5665}"/>
              </a:ext>
            </a:extLst>
          </p:cNvPr>
          <p:cNvSpPr>
            <a:spLocks noGrp="1"/>
          </p:cNvSpPr>
          <p:nvPr>
            <p:ph type="subTitle" idx="1"/>
          </p:nvPr>
        </p:nvSpPr>
        <p:spPr>
          <a:xfrm>
            <a:off x="7400924" y="4619624"/>
            <a:ext cx="3946779" cy="1038225"/>
          </a:xfrm>
        </p:spPr>
        <p:txBody>
          <a:bodyPr>
            <a:normAutofit/>
          </a:bodyPr>
          <a:lstStyle/>
          <a:p>
            <a:pPr algn="r"/>
            <a:r>
              <a:rPr lang="sv-SE" sz="2200"/>
              <a:t>Antoinette Lundahl, filosofie doktor i medicinsk etik, specialistläkare i psykiatri</a:t>
            </a:r>
          </a:p>
        </p:txBody>
      </p:sp>
      <p:sp>
        <p:nvSpPr>
          <p:cNvPr id="23" name="Rectangle 22">
            <a:extLst>
              <a:ext uri="{FF2B5EF4-FFF2-40B4-BE49-F238E27FC236}">
                <a16:creationId xmlns:a16="http://schemas.microsoft.com/office/drawing/2014/main" id="{391F6B52-91F4-4AEB-B6DB-29FEBCF28C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4331166"/>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5" name="Rectangle 24">
            <a:extLst>
              <a:ext uri="{FF2B5EF4-FFF2-40B4-BE49-F238E27FC236}">
                <a16:creationId xmlns:a16="http://schemas.microsoft.com/office/drawing/2014/main" id="{2CD6F061-7C53-44F4-9794-953DB70A45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346882" y="2348839"/>
            <a:ext cx="54864" cy="394677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29539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E796764-1FF9-B1D0-109A-BDADB69AF13B}"/>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DD10FBB8-223F-E3CE-FBEA-9971149F30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4DF4A648-0A46-BE88-870D-1778509060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9" name="Rectangle 18">
            <a:extLst>
              <a:ext uri="{FF2B5EF4-FFF2-40B4-BE49-F238E27FC236}">
                <a16:creationId xmlns:a16="http://schemas.microsoft.com/office/drawing/2014/main" id="{3964C534-BBA4-3039-5011-98AE40E879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C51EC716-26FD-082A-ADC3-CE763EA1B05F}"/>
              </a:ext>
            </a:extLst>
          </p:cNvPr>
          <p:cNvSpPr>
            <a:spLocks noGrp="1"/>
          </p:cNvSpPr>
          <p:nvPr>
            <p:ph type="title"/>
          </p:nvPr>
        </p:nvSpPr>
        <p:spPr>
          <a:xfrm>
            <a:off x="1011936" y="495477"/>
            <a:ext cx="10168128" cy="1179576"/>
          </a:xfrm>
        </p:spPr>
        <p:txBody>
          <a:bodyPr vert="horz" lIns="91440" tIns="45720" rIns="91440" bIns="45720" rtlCol="0" anchor="ctr">
            <a:normAutofit/>
          </a:bodyPr>
          <a:lstStyle/>
          <a:p>
            <a:r>
              <a:rPr lang="sv-SE" sz="3700" kern="1200" dirty="0">
                <a:solidFill>
                  <a:schemeClr val="tx1"/>
                </a:solidFill>
                <a:latin typeface="+mj-lt"/>
                <a:ea typeface="+mj-ea"/>
                <a:cs typeface="+mj-cs"/>
              </a:rPr>
              <a:t>Men fungerar slutenvård/tvångsvård suicidpreventivt för patienter med andra diagnoser?</a:t>
            </a:r>
            <a:endParaRPr lang="en-US" sz="3700" kern="1200" dirty="0">
              <a:solidFill>
                <a:schemeClr val="tx1"/>
              </a:solidFill>
              <a:latin typeface="+mj-lt"/>
              <a:ea typeface="+mj-ea"/>
              <a:cs typeface="+mj-cs"/>
            </a:endParaRPr>
          </a:p>
        </p:txBody>
      </p:sp>
      <p:sp>
        <p:nvSpPr>
          <p:cNvPr id="21" name="Rectangle 20">
            <a:extLst>
              <a:ext uri="{FF2B5EF4-FFF2-40B4-BE49-F238E27FC236}">
                <a16:creationId xmlns:a16="http://schemas.microsoft.com/office/drawing/2014/main" id="{8C9599F2-1242-ECCF-F925-E933323B87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 name="textruta 6">
            <a:extLst>
              <a:ext uri="{FF2B5EF4-FFF2-40B4-BE49-F238E27FC236}">
                <a16:creationId xmlns:a16="http://schemas.microsoft.com/office/drawing/2014/main" id="{2EDD2F7B-19DC-4F47-1DC4-E152FBF71526}"/>
              </a:ext>
            </a:extLst>
          </p:cNvPr>
          <p:cNvSpPr txBox="1"/>
          <p:nvPr/>
        </p:nvSpPr>
        <p:spPr>
          <a:xfrm>
            <a:off x="1115568" y="2481943"/>
            <a:ext cx="10168128" cy="3695020"/>
          </a:xfrm>
          <a:prstGeom prst="rect">
            <a:avLst/>
          </a:prstGeom>
        </p:spPr>
        <p:txBody>
          <a:bodyPr vert="horz" lIns="91440" tIns="45720" rIns="91440" bIns="45720" rtlCol="0">
            <a:normAutofit fontScale="92500" lnSpcReduction="20000"/>
          </a:bodyPr>
          <a:lstStyle/>
          <a:p>
            <a:pPr>
              <a:lnSpc>
                <a:spcPct val="90000"/>
              </a:lnSpc>
              <a:spcAft>
                <a:spcPts val="600"/>
              </a:spcAft>
            </a:pPr>
            <a:r>
              <a:rPr lang="sv-SE" sz="2200" dirty="0"/>
              <a:t>Stark association mellan slutenvård och suicid, som visserligen till stor del kan förklaras av urval. </a:t>
            </a:r>
          </a:p>
          <a:p>
            <a:pPr>
              <a:lnSpc>
                <a:spcPct val="90000"/>
              </a:lnSpc>
              <a:spcAft>
                <a:spcPts val="600"/>
              </a:spcAft>
            </a:pPr>
            <a:endParaRPr lang="sv-SE" sz="2200" dirty="0"/>
          </a:p>
          <a:p>
            <a:pPr>
              <a:lnSpc>
                <a:spcPct val="90000"/>
              </a:lnSpc>
              <a:spcAft>
                <a:spcPts val="600"/>
              </a:spcAft>
            </a:pPr>
            <a:r>
              <a:rPr lang="sv-SE" sz="2200" dirty="0"/>
              <a:t>Slutenvård och tvångsvård i synnerhet är starkt associerade med förhöjd suicidrisk. Associationen är så stark att ett kausalt samband sannolikt föreligger i någon utsträckning. Starkare association för yngre kvinnor, svagare för äldre män.</a:t>
            </a:r>
          </a:p>
          <a:p>
            <a:pPr>
              <a:lnSpc>
                <a:spcPct val="90000"/>
              </a:lnSpc>
              <a:spcAft>
                <a:spcPts val="600"/>
              </a:spcAft>
            </a:pPr>
            <a:r>
              <a:rPr lang="sv-SE" sz="2200" dirty="0"/>
              <a:t>Sammantaget verkar slutenvård eller tvångsvård inte minska suicidrisken överlag, även om det sannolikt sekundärt kan göra det när man behandlar allvarliga psykiska tillstånd hos vissa individer. (Franklin et al. 2017, </a:t>
            </a:r>
            <a:r>
              <a:rPr lang="sv-SE" sz="2200" dirty="0" err="1"/>
              <a:t>Large</a:t>
            </a:r>
            <a:r>
              <a:rPr lang="sv-SE" sz="2200" dirty="0"/>
              <a:t> et al. 2017, Lundahl 2024, Emanuel et al. 2025)</a:t>
            </a:r>
          </a:p>
          <a:p>
            <a:pPr>
              <a:lnSpc>
                <a:spcPct val="90000"/>
              </a:lnSpc>
              <a:spcAft>
                <a:spcPts val="600"/>
              </a:spcAft>
            </a:pPr>
            <a:endParaRPr lang="sv-SE" sz="2200" dirty="0"/>
          </a:p>
          <a:p>
            <a:pPr>
              <a:lnSpc>
                <a:spcPct val="90000"/>
              </a:lnSpc>
              <a:spcAft>
                <a:spcPts val="600"/>
              </a:spcAft>
            </a:pPr>
            <a:r>
              <a:rPr lang="sv-SE" sz="2200" dirty="0"/>
              <a:t>Tvångsvård verkar ha mer potential att öka </a:t>
            </a:r>
            <a:r>
              <a:rPr lang="sv-SE" sz="2200" dirty="0" err="1"/>
              <a:t>suicidaliteten</a:t>
            </a:r>
            <a:r>
              <a:rPr lang="sv-SE" sz="2200" dirty="0"/>
              <a:t> än frivillig vård. Det kan upplevas traumatiserande att bli inlåst, tappa kontrollen, bli påtvingad vårdinsatser och förlora sin autonomi. Patienter kan också tappa tilltron till sin egen förmåga att själva hantera framtida kriser.</a:t>
            </a:r>
          </a:p>
          <a:p>
            <a:pPr indent="-228600">
              <a:lnSpc>
                <a:spcPct val="90000"/>
              </a:lnSpc>
              <a:spcAft>
                <a:spcPts val="600"/>
              </a:spcAft>
              <a:buFont typeface="Arial" panose="020B0604020202020204" pitchFamily="34" charset="0"/>
              <a:buChar char="•"/>
            </a:pPr>
            <a:endParaRPr lang="en-US" sz="2200" dirty="0"/>
          </a:p>
        </p:txBody>
      </p:sp>
    </p:spTree>
    <p:extLst>
      <p:ext uri="{BB962C8B-B14F-4D97-AF65-F5344CB8AC3E}">
        <p14:creationId xmlns:p14="http://schemas.microsoft.com/office/powerpoint/2010/main" val="2058707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252DE47-A6B3-CAA0-AA59-6884C22DAB12}"/>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6744E6AE-9544-8AA4-E531-FA74A1CE62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FCD434D1-8D86-EFD8-F64F-3742BDC66B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9" name="Rectangle 18">
            <a:extLst>
              <a:ext uri="{FF2B5EF4-FFF2-40B4-BE49-F238E27FC236}">
                <a16:creationId xmlns:a16="http://schemas.microsoft.com/office/drawing/2014/main" id="{B0D62436-19A8-37B4-466E-95DA94AC6B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C95F9FDA-0707-49F8-3CEE-404108C406A5}"/>
              </a:ext>
            </a:extLst>
          </p:cNvPr>
          <p:cNvSpPr>
            <a:spLocks noGrp="1"/>
          </p:cNvSpPr>
          <p:nvPr>
            <p:ph type="title"/>
          </p:nvPr>
        </p:nvSpPr>
        <p:spPr>
          <a:xfrm>
            <a:off x="1011936" y="495477"/>
            <a:ext cx="10168128" cy="1179576"/>
          </a:xfrm>
        </p:spPr>
        <p:txBody>
          <a:bodyPr vert="horz" lIns="91440" tIns="45720" rIns="91440" bIns="45720" rtlCol="0" anchor="ctr">
            <a:normAutofit/>
          </a:bodyPr>
          <a:lstStyle/>
          <a:p>
            <a:r>
              <a:rPr lang="sv-SE" sz="3700" kern="1200" dirty="0">
                <a:solidFill>
                  <a:schemeClr val="tx1"/>
                </a:solidFill>
                <a:latin typeface="+mj-lt"/>
                <a:ea typeface="+mj-ea"/>
                <a:cs typeface="+mj-cs"/>
              </a:rPr>
              <a:t>Generellt om tvångsvård: bör användas efter noggrant vägande av risker mot nytta</a:t>
            </a:r>
            <a:endParaRPr lang="en-US" sz="3700" kern="1200" dirty="0">
              <a:solidFill>
                <a:schemeClr val="tx1"/>
              </a:solidFill>
              <a:latin typeface="+mj-lt"/>
              <a:ea typeface="+mj-ea"/>
              <a:cs typeface="+mj-cs"/>
            </a:endParaRPr>
          </a:p>
        </p:txBody>
      </p:sp>
      <p:sp>
        <p:nvSpPr>
          <p:cNvPr id="21" name="Rectangle 20">
            <a:extLst>
              <a:ext uri="{FF2B5EF4-FFF2-40B4-BE49-F238E27FC236}">
                <a16:creationId xmlns:a16="http://schemas.microsoft.com/office/drawing/2014/main" id="{2B1A5BA4-E69E-8C4E-F108-84B5FDBFEE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 name="textruta 6">
            <a:extLst>
              <a:ext uri="{FF2B5EF4-FFF2-40B4-BE49-F238E27FC236}">
                <a16:creationId xmlns:a16="http://schemas.microsoft.com/office/drawing/2014/main" id="{FB692CB4-AB07-136D-387B-B6519722C777}"/>
              </a:ext>
            </a:extLst>
          </p:cNvPr>
          <p:cNvSpPr txBox="1"/>
          <p:nvPr/>
        </p:nvSpPr>
        <p:spPr>
          <a:xfrm>
            <a:off x="1115568" y="2481943"/>
            <a:ext cx="10168128" cy="3695020"/>
          </a:xfrm>
          <a:prstGeom prst="rect">
            <a:avLst/>
          </a:prstGeom>
        </p:spPr>
        <p:txBody>
          <a:bodyPr vert="horz" lIns="91440" tIns="45720" rIns="91440" bIns="45720" rtlCol="0">
            <a:normAutofit lnSpcReduction="10000"/>
          </a:bodyPr>
          <a:lstStyle/>
          <a:p>
            <a:pPr>
              <a:lnSpc>
                <a:spcPct val="90000"/>
              </a:lnSpc>
              <a:spcAft>
                <a:spcPts val="600"/>
              </a:spcAft>
            </a:pPr>
            <a:r>
              <a:rPr lang="sv-SE" sz="2200" dirty="0"/>
              <a:t>Tvångsvård ska vara ett undantag – frivillighet är normen. Tvångsvård är inte alltid det ”säkra alternativet”, utan kan medföra negativa konsekvenser, särskilt för patienter där nyttan med inlåsningen inte är tydlig. Inlåsning i sig verkar inte minska suicidrisken (annat än kanske på mycket kort sikt).</a:t>
            </a:r>
          </a:p>
          <a:p>
            <a:pPr>
              <a:lnSpc>
                <a:spcPct val="90000"/>
              </a:lnSpc>
              <a:spcAft>
                <a:spcPts val="600"/>
              </a:spcAft>
            </a:pPr>
            <a:endParaRPr lang="sv-SE" sz="2200" dirty="0"/>
          </a:p>
          <a:p>
            <a:pPr>
              <a:lnSpc>
                <a:spcPct val="90000"/>
              </a:lnSpc>
              <a:spcAft>
                <a:spcPts val="600"/>
              </a:spcAft>
            </a:pPr>
            <a:r>
              <a:rPr lang="sv-SE" sz="2200" dirty="0"/>
              <a:t>Proportionalitet vid användande av tvångsvård: den förväntade nyttan ska överväga riskerna.</a:t>
            </a:r>
          </a:p>
          <a:p>
            <a:pPr>
              <a:lnSpc>
                <a:spcPct val="90000"/>
              </a:lnSpc>
              <a:spcAft>
                <a:spcPts val="600"/>
              </a:spcAft>
            </a:pPr>
            <a:endParaRPr lang="sv-SE" sz="2200" dirty="0"/>
          </a:p>
          <a:p>
            <a:pPr>
              <a:lnSpc>
                <a:spcPct val="90000"/>
              </a:lnSpc>
              <a:spcAft>
                <a:spcPts val="600"/>
              </a:spcAft>
            </a:pPr>
            <a:r>
              <a:rPr lang="sv-SE" sz="2200" dirty="0"/>
              <a:t>När någon ändå behöver tvångsvårdas bör patientens upplevelser och reaktioner särskilt beaktas i omvårdnadsarbetet. Diskussion kring avvägningar risk-nytta kan lyftas tex. vid ronden. Viktigt med information till patienten, tydlighet, gott bemötande, undvika inlåsning om möjligt (tex egna utgångar). </a:t>
            </a:r>
          </a:p>
        </p:txBody>
      </p:sp>
    </p:spTree>
    <p:extLst>
      <p:ext uri="{BB962C8B-B14F-4D97-AF65-F5344CB8AC3E}">
        <p14:creationId xmlns:p14="http://schemas.microsoft.com/office/powerpoint/2010/main" val="1265848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38607-BF41-A5BB-E2AD-4DB09FC5241B}"/>
              </a:ext>
            </a:extLst>
          </p:cNvPr>
          <p:cNvSpPr>
            <a:spLocks noGrp="1"/>
          </p:cNvSpPr>
          <p:nvPr>
            <p:ph type="title"/>
          </p:nvPr>
        </p:nvSpPr>
        <p:spPr>
          <a:xfrm>
            <a:off x="838200" y="365126"/>
            <a:ext cx="10515600" cy="878884"/>
          </a:xfrm>
        </p:spPr>
        <p:txBody>
          <a:bodyPr/>
          <a:lstStyle/>
          <a:p>
            <a:r>
              <a:rPr lang="sv-SE" dirty="0"/>
              <a:t>Referenser i urval</a:t>
            </a:r>
            <a:endParaRPr lang="en-GB" dirty="0"/>
          </a:p>
        </p:txBody>
      </p:sp>
      <p:sp>
        <p:nvSpPr>
          <p:cNvPr id="3" name="Content Placeholder 2">
            <a:extLst>
              <a:ext uri="{FF2B5EF4-FFF2-40B4-BE49-F238E27FC236}">
                <a16:creationId xmlns:a16="http://schemas.microsoft.com/office/drawing/2014/main" id="{3137E8CD-884A-3A09-B58C-17F2E3042062}"/>
              </a:ext>
            </a:extLst>
          </p:cNvPr>
          <p:cNvSpPr>
            <a:spLocks noGrp="1"/>
          </p:cNvSpPr>
          <p:nvPr>
            <p:ph idx="1"/>
          </p:nvPr>
        </p:nvSpPr>
        <p:spPr>
          <a:xfrm>
            <a:off x="838200" y="1244010"/>
            <a:ext cx="10515600" cy="4932953"/>
          </a:xfrm>
        </p:spPr>
        <p:txBody>
          <a:bodyPr>
            <a:normAutofit fontScale="92500" lnSpcReduction="20000"/>
          </a:bodyPr>
          <a:lstStyle/>
          <a:p>
            <a:r>
              <a:rPr lang="en-GB" sz="1600" dirty="0"/>
              <a:t>Coyle, T. N., Shaver, J. A., &amp; Linehan, M. M. (2018). On the potential for iatrogenic effects of psychiatric crisis services: The example of dialectical </a:t>
            </a:r>
            <a:r>
              <a:rPr lang="en-GB" sz="1600" dirty="0" err="1"/>
              <a:t>behavior</a:t>
            </a:r>
            <a:r>
              <a:rPr lang="en-GB" sz="1600" dirty="0"/>
              <a:t> therapy for adult women with borderline personality disorder. Journal of consulting and clinical psychology, 86(2), 116.</a:t>
            </a:r>
          </a:p>
          <a:p>
            <a:r>
              <a:rPr lang="en-GB" sz="1600" dirty="0"/>
              <a:t>Emanuel, N., Welle, P., &amp; </a:t>
            </a:r>
            <a:r>
              <a:rPr lang="en-GB" sz="1600" dirty="0" err="1"/>
              <a:t>Bolotnyy</a:t>
            </a:r>
            <a:r>
              <a:rPr lang="en-GB" sz="1600" dirty="0"/>
              <a:t>, V. (2025). </a:t>
            </a:r>
            <a:r>
              <a:rPr lang="en-GB" sz="1600" i="1" dirty="0"/>
              <a:t>A danger to self and others: Health and criminal consequences of involuntary hospitalization</a:t>
            </a:r>
            <a:r>
              <a:rPr lang="en-GB" sz="1600" dirty="0"/>
              <a:t>. Federal Reserve Bank of New York.</a:t>
            </a:r>
          </a:p>
          <a:p>
            <a:r>
              <a:rPr lang="en-GB" sz="1600" dirty="0"/>
              <a:t>Franklin et al. (2017). Risk factors for suicidal thoughts and </a:t>
            </a:r>
            <a:r>
              <a:rPr lang="en-GB" sz="1600" dirty="0" err="1"/>
              <a:t>behaviors</a:t>
            </a:r>
            <a:r>
              <a:rPr lang="en-GB" sz="1600" dirty="0"/>
              <a:t>: A meta-analysis of 50 years of research. </a:t>
            </a:r>
            <a:r>
              <a:rPr lang="en-GB" sz="1600" i="1" dirty="0"/>
              <a:t>Psychological bulletin</a:t>
            </a:r>
            <a:r>
              <a:rPr lang="en-GB" sz="1600" dirty="0"/>
              <a:t>, </a:t>
            </a:r>
            <a:r>
              <a:rPr lang="en-GB" sz="1600" i="1" dirty="0"/>
              <a:t>143</a:t>
            </a:r>
            <a:r>
              <a:rPr lang="en-GB" sz="1600" dirty="0"/>
              <a:t>(2), 187.</a:t>
            </a:r>
          </a:p>
          <a:p>
            <a:r>
              <a:rPr lang="en-GB" sz="1600" dirty="0"/>
              <a:t>Huber, Christian G, Andres R. Schneeberger, Eva </a:t>
            </a:r>
            <a:r>
              <a:rPr lang="en-GB" sz="1600" dirty="0" err="1"/>
              <a:t>Kowalinski</a:t>
            </a:r>
            <a:r>
              <a:rPr lang="en-GB" sz="1600" dirty="0"/>
              <a:t>, Daniela Fröhlich, Stefanie von Felten, Marc Walter,… and Undine E. Lang. (2016). Suicide risk and absconding in psychiatric hospitals with and without open door policies: a 15 year, observational study. The Lancet Psychiatry, 3(9), 842–849.</a:t>
            </a:r>
          </a:p>
          <a:p>
            <a:r>
              <a:rPr lang="en-GB" sz="1600" dirty="0"/>
              <a:t>Jordan, Joshua T., E. Dale, and McNiel. 2020. Perceived coercion during admission into psychiatric </a:t>
            </a:r>
            <a:r>
              <a:rPr lang="en-GB" sz="1600" dirty="0" err="1"/>
              <a:t>hospitalixation</a:t>
            </a:r>
            <a:r>
              <a:rPr lang="en-GB" sz="1600" dirty="0"/>
              <a:t> increases risk of suicide attempts after discharge. Suicide and Life-Threatening </a:t>
            </a:r>
            <a:r>
              <a:rPr lang="en-GB" sz="1600" dirty="0" err="1"/>
              <a:t>Behavior</a:t>
            </a:r>
            <a:r>
              <a:rPr lang="en-GB" sz="1600" dirty="0"/>
              <a:t> 50(1): 180–188.</a:t>
            </a:r>
            <a:endParaRPr lang="en-US" sz="1600" dirty="0"/>
          </a:p>
          <a:p>
            <a:r>
              <a:rPr lang="en-GB" sz="1600" dirty="0"/>
              <a:t>Large et al. (2017). In-patient suicide: selection of people at risk, failure of protection and the possibility of causation. </a:t>
            </a:r>
            <a:r>
              <a:rPr lang="en-GB" sz="1600" i="1" dirty="0" err="1"/>
              <a:t>BJPsych</a:t>
            </a:r>
            <a:r>
              <a:rPr lang="en-GB" sz="1600" i="1" dirty="0"/>
              <a:t> open</a:t>
            </a:r>
            <a:r>
              <a:rPr lang="en-GB" sz="1600" dirty="0"/>
              <a:t>, </a:t>
            </a:r>
            <a:r>
              <a:rPr lang="en-GB" sz="1600" i="1" dirty="0"/>
              <a:t>3</a:t>
            </a:r>
            <a:r>
              <a:rPr lang="en-GB" sz="1600" dirty="0"/>
              <a:t>(3), 102-105.</a:t>
            </a:r>
          </a:p>
          <a:p>
            <a:r>
              <a:rPr lang="en-GB" sz="1600" dirty="0"/>
              <a:t>Lundahl, A., Helgesson, G. &amp; Juth, N. Against Ulysses contracts for patients with borderline personality disorder. Med Health Care and </a:t>
            </a:r>
            <a:r>
              <a:rPr lang="en-GB" sz="1600" dirty="0" err="1"/>
              <a:t>Philos</a:t>
            </a:r>
            <a:r>
              <a:rPr lang="en-GB" sz="1600" dirty="0"/>
              <a:t> 2020;23:695–703.</a:t>
            </a:r>
          </a:p>
          <a:p>
            <a:pPr lvl="0"/>
            <a:r>
              <a:rPr lang="en-US" sz="1600" dirty="0"/>
              <a:t>Lundahl A, Torenfält M, Helgesson G, Juth N. Patients with borderline personality disorder and the effects of compulsory admissions on self-harm </a:t>
            </a:r>
            <a:r>
              <a:rPr lang="en-US" sz="1600" dirty="0" err="1"/>
              <a:t>behaviour</a:t>
            </a:r>
            <a:r>
              <a:rPr lang="en-US" sz="1600" dirty="0"/>
              <a:t>: a questionnaire study. </a:t>
            </a:r>
            <a:r>
              <a:rPr lang="en-US" sz="1600" i="1" dirty="0"/>
              <a:t>Nord J Psychiatry. </a:t>
            </a:r>
            <a:r>
              <a:rPr lang="en-US" sz="1600" dirty="0"/>
              <a:t>2023 Jul;77(5):498-505. </a:t>
            </a:r>
            <a:endParaRPr lang="en-GB" sz="1600" dirty="0"/>
          </a:p>
          <a:p>
            <a:pPr lvl="0"/>
            <a:r>
              <a:rPr lang="en-US" sz="1600" dirty="0"/>
              <a:t>Lundahl A, Helgesson G, Juth N. Is compulsory care ethically justified for patients with borderline personality disorder? </a:t>
            </a:r>
            <a:r>
              <a:rPr lang="en-US" sz="1600" i="1" dirty="0"/>
              <a:t>Clinical Ethics</a:t>
            </a:r>
            <a:r>
              <a:rPr lang="en-US" sz="1600" dirty="0"/>
              <a:t>, 2024; 19(1), 35-46.</a:t>
            </a:r>
          </a:p>
          <a:p>
            <a:r>
              <a:rPr lang="en-GB" sz="1600" dirty="0"/>
              <a:t>Lundahl, A. (2024). Suicide-preventive compulsory admission is not a proportionate measure–time for clinicians to recognise the associated risks. </a:t>
            </a:r>
            <a:r>
              <a:rPr lang="en-GB" sz="1600" i="1" dirty="0"/>
              <a:t>Monash bioethics review</a:t>
            </a:r>
            <a:r>
              <a:rPr lang="en-GB" sz="1600" dirty="0"/>
              <a:t>, 1-14.</a:t>
            </a:r>
            <a:endParaRPr lang="en-GB" sz="1800" dirty="0"/>
          </a:p>
          <a:p>
            <a:endParaRPr lang="en-GB" dirty="0"/>
          </a:p>
        </p:txBody>
      </p:sp>
    </p:spTree>
    <p:extLst>
      <p:ext uri="{BB962C8B-B14F-4D97-AF65-F5344CB8AC3E}">
        <p14:creationId xmlns:p14="http://schemas.microsoft.com/office/powerpoint/2010/main" val="417815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9" name="Rectangle 18">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7C04BE79-86A0-6123-630F-F0AEFD94301D}"/>
              </a:ext>
            </a:extLst>
          </p:cNvPr>
          <p:cNvSpPr>
            <a:spLocks noGrp="1"/>
          </p:cNvSpPr>
          <p:nvPr>
            <p:ph type="title"/>
          </p:nvPr>
        </p:nvSpPr>
        <p:spPr>
          <a:xfrm>
            <a:off x="1115568" y="548640"/>
            <a:ext cx="10168128" cy="1179576"/>
          </a:xfrm>
        </p:spPr>
        <p:txBody>
          <a:bodyPr vert="horz" lIns="91440" tIns="45720" rIns="91440" bIns="45720" rtlCol="0" anchor="ctr">
            <a:normAutofit/>
          </a:bodyPr>
          <a:lstStyle/>
          <a:p>
            <a:r>
              <a:rPr lang="en-US" sz="3700" kern="1200" dirty="0" err="1">
                <a:solidFill>
                  <a:schemeClr val="tx1"/>
                </a:solidFill>
                <a:latin typeface="+mj-lt"/>
                <a:ea typeface="+mj-ea"/>
                <a:cs typeface="+mj-cs"/>
              </a:rPr>
              <a:t>Vanlig</a:t>
            </a:r>
            <a:r>
              <a:rPr lang="en-US" sz="3700" kern="1200" dirty="0">
                <a:solidFill>
                  <a:schemeClr val="tx1"/>
                </a:solidFill>
                <a:latin typeface="+mj-lt"/>
                <a:ea typeface="+mj-ea"/>
                <a:cs typeface="+mj-cs"/>
              </a:rPr>
              <a:t> </a:t>
            </a:r>
            <a:r>
              <a:rPr lang="en-US" sz="3700" kern="1200" dirty="0" err="1">
                <a:solidFill>
                  <a:schemeClr val="tx1"/>
                </a:solidFill>
                <a:latin typeface="+mj-lt"/>
                <a:ea typeface="+mj-ea"/>
                <a:cs typeface="+mj-cs"/>
              </a:rPr>
              <a:t>symtombild</a:t>
            </a:r>
            <a:r>
              <a:rPr lang="en-US" sz="3700" kern="1200" dirty="0">
                <a:solidFill>
                  <a:schemeClr val="tx1"/>
                </a:solidFill>
                <a:latin typeface="+mj-lt"/>
                <a:ea typeface="+mj-ea"/>
                <a:cs typeface="+mj-cs"/>
              </a:rPr>
              <a:t> för </a:t>
            </a:r>
            <a:r>
              <a:rPr lang="en-US" sz="3700" kern="1200" dirty="0" err="1">
                <a:solidFill>
                  <a:schemeClr val="tx1"/>
                </a:solidFill>
                <a:latin typeface="+mj-lt"/>
                <a:ea typeface="+mj-ea"/>
                <a:cs typeface="+mj-cs"/>
              </a:rPr>
              <a:t>självskadande</a:t>
            </a:r>
            <a:r>
              <a:rPr lang="en-US" sz="3700" kern="1200" dirty="0">
                <a:solidFill>
                  <a:schemeClr val="tx1"/>
                </a:solidFill>
                <a:latin typeface="+mj-lt"/>
                <a:ea typeface="+mj-ea"/>
                <a:cs typeface="+mj-cs"/>
              </a:rPr>
              <a:t> </a:t>
            </a:r>
            <a:r>
              <a:rPr lang="en-US" sz="3700" kern="1200" dirty="0" err="1">
                <a:solidFill>
                  <a:schemeClr val="tx1"/>
                </a:solidFill>
                <a:latin typeface="+mj-lt"/>
                <a:ea typeface="+mj-ea"/>
                <a:cs typeface="+mj-cs"/>
              </a:rPr>
              <a:t>patienter</a:t>
            </a:r>
            <a:r>
              <a:rPr lang="en-US" sz="3700" kern="1200" dirty="0">
                <a:solidFill>
                  <a:schemeClr val="tx1"/>
                </a:solidFill>
                <a:latin typeface="+mj-lt"/>
                <a:ea typeface="+mj-ea"/>
                <a:cs typeface="+mj-cs"/>
              </a:rPr>
              <a:t> med drag av </a:t>
            </a:r>
            <a:r>
              <a:rPr lang="en-US" sz="3700" dirty="0"/>
              <a:t>BPD</a:t>
            </a:r>
            <a:endParaRPr lang="en-US" sz="3700" kern="1200" dirty="0">
              <a:solidFill>
                <a:schemeClr val="tx1"/>
              </a:solidFill>
              <a:latin typeface="+mj-lt"/>
              <a:ea typeface="+mj-ea"/>
              <a:cs typeface="+mj-cs"/>
            </a:endParaRPr>
          </a:p>
        </p:txBody>
      </p:sp>
      <p:sp>
        <p:nvSpPr>
          <p:cNvPr id="21" name="Rectangle 20">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 name="textruta 6">
            <a:extLst>
              <a:ext uri="{FF2B5EF4-FFF2-40B4-BE49-F238E27FC236}">
                <a16:creationId xmlns:a16="http://schemas.microsoft.com/office/drawing/2014/main" id="{92929A4A-3901-BC2F-69C1-8D3B1557A198}"/>
              </a:ext>
            </a:extLst>
          </p:cNvPr>
          <p:cNvSpPr txBox="1"/>
          <p:nvPr/>
        </p:nvSpPr>
        <p:spPr>
          <a:xfrm>
            <a:off x="1115568" y="2481943"/>
            <a:ext cx="10168128" cy="3695020"/>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2000" dirty="0"/>
              <a:t>Sedan </a:t>
            </a:r>
            <a:r>
              <a:rPr lang="en-US" sz="2000" dirty="0" err="1"/>
              <a:t>ungdomen</a:t>
            </a:r>
            <a:r>
              <a:rPr lang="en-US" sz="2000" dirty="0"/>
              <a:t> </a:t>
            </a:r>
            <a:r>
              <a:rPr lang="en-US" sz="2000" dirty="0" err="1"/>
              <a:t>kroniskt</a:t>
            </a:r>
            <a:r>
              <a:rPr lang="en-US" sz="2000" dirty="0"/>
              <a:t> </a:t>
            </a:r>
            <a:r>
              <a:rPr lang="en-US" sz="2000" dirty="0" err="1"/>
              <a:t>fluktuerande</a:t>
            </a:r>
            <a:r>
              <a:rPr lang="en-US" sz="2000" dirty="0"/>
              <a:t> </a:t>
            </a:r>
            <a:r>
              <a:rPr lang="en-US" sz="2000" dirty="0" err="1"/>
              <a:t>illabefinnande</a:t>
            </a:r>
            <a:endParaRPr lang="en-US" sz="2000" dirty="0"/>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a:t>Svart-</a:t>
            </a:r>
            <a:r>
              <a:rPr lang="en-US" sz="2000" dirty="0" err="1"/>
              <a:t>vitt</a:t>
            </a:r>
            <a:r>
              <a:rPr lang="en-US" sz="2000" dirty="0"/>
              <a:t> </a:t>
            </a:r>
            <a:r>
              <a:rPr lang="en-US" sz="2000" dirty="0" err="1"/>
              <a:t>tänkande</a:t>
            </a:r>
            <a:r>
              <a:rPr lang="en-US" sz="2000" dirty="0"/>
              <a:t>, </a:t>
            </a:r>
            <a:r>
              <a:rPr lang="en-US" sz="2000" dirty="0" err="1"/>
              <a:t>växlande</a:t>
            </a:r>
            <a:r>
              <a:rPr lang="en-US" sz="2000" dirty="0"/>
              <a:t> </a:t>
            </a:r>
            <a:r>
              <a:rPr lang="en-US" sz="2000" dirty="0" err="1"/>
              <a:t>självbild</a:t>
            </a:r>
            <a:r>
              <a:rPr lang="en-US" sz="2000" dirty="0"/>
              <a:t>, </a:t>
            </a:r>
            <a:r>
              <a:rPr lang="en-US" sz="2000" dirty="0" err="1"/>
              <a:t>snabba</a:t>
            </a:r>
            <a:r>
              <a:rPr lang="en-US" sz="2000" dirty="0"/>
              <a:t> </a:t>
            </a:r>
            <a:r>
              <a:rPr lang="en-US" sz="2000" dirty="0" err="1"/>
              <a:t>växlingar</a:t>
            </a:r>
            <a:r>
              <a:rPr lang="en-US" sz="2000" dirty="0"/>
              <a:t> </a:t>
            </a:r>
            <a:r>
              <a:rPr lang="en-US" sz="2000" dirty="0" err="1"/>
              <a:t>i</a:t>
            </a:r>
            <a:r>
              <a:rPr lang="en-US" sz="2000" dirty="0"/>
              <a:t> </a:t>
            </a:r>
            <a:r>
              <a:rPr lang="en-US" sz="2000" dirty="0" err="1"/>
              <a:t>känslor</a:t>
            </a:r>
            <a:endParaRPr lang="en-US" sz="2000" dirty="0"/>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err="1"/>
              <a:t>Känsliga</a:t>
            </a:r>
            <a:r>
              <a:rPr lang="en-US" sz="2000" dirty="0"/>
              <a:t> för </a:t>
            </a:r>
            <a:r>
              <a:rPr lang="en-US" sz="2000" dirty="0" err="1"/>
              <a:t>avvisanden</a:t>
            </a:r>
            <a:r>
              <a:rPr lang="en-US" sz="2000" dirty="0"/>
              <a:t>, separation, </a:t>
            </a:r>
            <a:r>
              <a:rPr lang="en-US" sz="2000" dirty="0" err="1"/>
              <a:t>svårt</a:t>
            </a:r>
            <a:r>
              <a:rPr lang="en-US" sz="2000" dirty="0"/>
              <a:t> </a:t>
            </a:r>
            <a:r>
              <a:rPr lang="en-US" sz="2000" dirty="0" err="1"/>
              <a:t>hantera</a:t>
            </a:r>
            <a:r>
              <a:rPr lang="en-US" sz="2000" dirty="0"/>
              <a:t> </a:t>
            </a:r>
            <a:r>
              <a:rPr lang="en-US" sz="2000" dirty="0" err="1"/>
              <a:t>livets</a:t>
            </a:r>
            <a:r>
              <a:rPr lang="en-US" sz="2000" dirty="0"/>
              <a:t> </a:t>
            </a:r>
            <a:r>
              <a:rPr lang="en-US" sz="2000" dirty="0" err="1"/>
              <a:t>frustrationer</a:t>
            </a:r>
            <a:endParaRPr lang="en-US" sz="2000" dirty="0"/>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err="1"/>
              <a:t>Självskadebeteende</a:t>
            </a:r>
            <a:r>
              <a:rPr lang="en-US" sz="2000" dirty="0"/>
              <a:t> </a:t>
            </a:r>
            <a:r>
              <a:rPr lang="en-US" sz="2000" dirty="0" err="1"/>
              <a:t>inkl</a:t>
            </a:r>
            <a:r>
              <a:rPr lang="en-US" sz="2000" dirty="0"/>
              <a:t>. </a:t>
            </a:r>
            <a:r>
              <a:rPr lang="en-US" sz="2000" dirty="0" err="1"/>
              <a:t>suicidförsök</a:t>
            </a:r>
            <a:endParaRPr lang="en-US" sz="2000" dirty="0"/>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a:t>Aktiv </a:t>
            </a:r>
            <a:r>
              <a:rPr lang="en-US" sz="2000" dirty="0" err="1"/>
              <a:t>passivitet</a:t>
            </a:r>
            <a:r>
              <a:rPr lang="en-US" sz="2000" dirty="0"/>
              <a:t>: </a:t>
            </a:r>
            <a:r>
              <a:rPr lang="en-US" sz="2000" dirty="0" err="1"/>
              <a:t>aktiv</a:t>
            </a:r>
            <a:r>
              <a:rPr lang="en-US" sz="2000" dirty="0"/>
              <a:t> </a:t>
            </a:r>
            <a:r>
              <a:rPr lang="en-US" sz="2000" dirty="0" err="1"/>
              <a:t>vilja</a:t>
            </a:r>
            <a:r>
              <a:rPr lang="en-US" sz="2000" dirty="0"/>
              <a:t> </a:t>
            </a:r>
            <a:r>
              <a:rPr lang="en-US" sz="2000" dirty="0" err="1"/>
              <a:t>att</a:t>
            </a:r>
            <a:r>
              <a:rPr lang="en-US" sz="2000" dirty="0"/>
              <a:t> </a:t>
            </a:r>
            <a:r>
              <a:rPr lang="en-US" sz="2000" dirty="0" err="1"/>
              <a:t>andra</a:t>
            </a:r>
            <a:r>
              <a:rPr lang="en-US" sz="2000" dirty="0"/>
              <a:t> tar </a:t>
            </a:r>
            <a:r>
              <a:rPr lang="en-US" sz="2000" dirty="0" err="1"/>
              <a:t>ansvaret</a:t>
            </a:r>
            <a:r>
              <a:rPr lang="en-US" sz="2000" dirty="0"/>
              <a:t> för dem vid </a:t>
            </a:r>
            <a:r>
              <a:rPr lang="en-US" sz="2000" dirty="0" err="1"/>
              <a:t>kriser</a:t>
            </a:r>
            <a:r>
              <a:rPr lang="en-US" sz="2000" dirty="0"/>
              <a:t>. </a:t>
            </a:r>
            <a:r>
              <a:rPr lang="en-US" sz="2000" dirty="0" err="1"/>
              <a:t>Tvångsvård</a:t>
            </a:r>
            <a:r>
              <a:rPr lang="en-US" sz="2000" dirty="0"/>
              <a:t> </a:t>
            </a:r>
            <a:r>
              <a:rPr lang="en-US" sz="2000" dirty="0" err="1"/>
              <a:t>kan</a:t>
            </a:r>
            <a:r>
              <a:rPr lang="en-US" sz="2000" dirty="0"/>
              <a:t> </a:t>
            </a:r>
            <a:r>
              <a:rPr lang="en-US" sz="2000" dirty="0" err="1"/>
              <a:t>bli</a:t>
            </a:r>
            <a:r>
              <a:rPr lang="en-US" sz="2000" dirty="0"/>
              <a:t> </a:t>
            </a:r>
            <a:r>
              <a:rPr lang="en-US" sz="2000" dirty="0" err="1"/>
              <a:t>en</a:t>
            </a:r>
            <a:r>
              <a:rPr lang="en-US" sz="2000" dirty="0"/>
              <a:t> </a:t>
            </a:r>
            <a:r>
              <a:rPr lang="en-US" sz="2000" dirty="0" err="1"/>
              <a:t>typ</a:t>
            </a:r>
            <a:r>
              <a:rPr lang="en-US" sz="2000" dirty="0"/>
              <a:t> av “Ulysses-</a:t>
            </a:r>
            <a:r>
              <a:rPr lang="en-US" sz="2000" dirty="0" err="1"/>
              <a:t>kontrakt</a:t>
            </a:r>
            <a:r>
              <a:rPr lang="en-US" sz="2000" dirty="0"/>
              <a:t>” (Lundahl et al. 2020).</a:t>
            </a:r>
          </a:p>
        </p:txBody>
      </p:sp>
    </p:spTree>
    <p:extLst>
      <p:ext uri="{BB962C8B-B14F-4D97-AF65-F5344CB8AC3E}">
        <p14:creationId xmlns:p14="http://schemas.microsoft.com/office/powerpoint/2010/main" val="3854042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9" name="Rectangle 18">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7C04BE79-86A0-6123-630F-F0AEFD94301D}"/>
              </a:ext>
            </a:extLst>
          </p:cNvPr>
          <p:cNvSpPr>
            <a:spLocks noGrp="1"/>
          </p:cNvSpPr>
          <p:nvPr>
            <p:ph type="title"/>
          </p:nvPr>
        </p:nvSpPr>
        <p:spPr>
          <a:xfrm>
            <a:off x="1115568" y="548640"/>
            <a:ext cx="10168128" cy="1179576"/>
          </a:xfrm>
        </p:spPr>
        <p:txBody>
          <a:bodyPr vert="horz" lIns="91440" tIns="45720" rIns="91440" bIns="45720" rtlCol="0" anchor="ctr">
            <a:normAutofit/>
          </a:bodyPr>
          <a:lstStyle/>
          <a:p>
            <a:r>
              <a:rPr lang="en-US" sz="3700" kern="1200" dirty="0" err="1">
                <a:solidFill>
                  <a:schemeClr val="tx1"/>
                </a:solidFill>
                <a:latin typeface="+mj-lt"/>
                <a:ea typeface="+mj-ea"/>
                <a:cs typeface="+mj-cs"/>
              </a:rPr>
              <a:t>Patienter</a:t>
            </a:r>
            <a:r>
              <a:rPr lang="en-US" sz="3700" kern="1200" dirty="0">
                <a:solidFill>
                  <a:schemeClr val="tx1"/>
                </a:solidFill>
                <a:latin typeface="+mj-lt"/>
                <a:ea typeface="+mj-ea"/>
                <a:cs typeface="+mj-cs"/>
              </a:rPr>
              <a:t> med BPD och </a:t>
            </a:r>
            <a:r>
              <a:rPr lang="en-US" sz="3700" kern="1200" dirty="0" err="1">
                <a:solidFill>
                  <a:schemeClr val="tx1"/>
                </a:solidFill>
                <a:latin typeface="+mj-lt"/>
                <a:ea typeface="+mj-ea"/>
                <a:cs typeface="+mj-cs"/>
              </a:rPr>
              <a:t>självskadebeteende</a:t>
            </a:r>
            <a:r>
              <a:rPr lang="en-US" sz="3700" kern="1200" dirty="0">
                <a:solidFill>
                  <a:schemeClr val="tx1"/>
                </a:solidFill>
                <a:latin typeface="+mj-lt"/>
                <a:ea typeface="+mj-ea"/>
                <a:cs typeface="+mj-cs"/>
              </a:rPr>
              <a:t> </a:t>
            </a:r>
            <a:r>
              <a:rPr lang="en-US" sz="3700" kern="1200" dirty="0" err="1">
                <a:solidFill>
                  <a:schemeClr val="tx1"/>
                </a:solidFill>
                <a:latin typeface="+mj-lt"/>
                <a:ea typeface="+mj-ea"/>
                <a:cs typeface="+mj-cs"/>
              </a:rPr>
              <a:t>blir</a:t>
            </a:r>
            <a:r>
              <a:rPr lang="en-US" sz="3700" kern="1200" dirty="0">
                <a:solidFill>
                  <a:schemeClr val="tx1"/>
                </a:solidFill>
                <a:latin typeface="+mj-lt"/>
                <a:ea typeface="+mj-ea"/>
                <a:cs typeface="+mj-cs"/>
              </a:rPr>
              <a:t> </a:t>
            </a:r>
            <a:r>
              <a:rPr lang="en-US" sz="3700" kern="1200" dirty="0" err="1">
                <a:solidFill>
                  <a:schemeClr val="tx1"/>
                </a:solidFill>
                <a:latin typeface="+mj-lt"/>
                <a:ea typeface="+mj-ea"/>
                <a:cs typeface="+mj-cs"/>
              </a:rPr>
              <a:t>ofta</a:t>
            </a:r>
            <a:r>
              <a:rPr lang="en-US" sz="3700" kern="1200" dirty="0">
                <a:solidFill>
                  <a:schemeClr val="tx1"/>
                </a:solidFill>
                <a:latin typeface="+mj-lt"/>
                <a:ea typeface="+mj-ea"/>
                <a:cs typeface="+mj-cs"/>
              </a:rPr>
              <a:t> </a:t>
            </a:r>
            <a:r>
              <a:rPr lang="en-US" sz="3700" kern="1200" dirty="0" err="1">
                <a:solidFill>
                  <a:schemeClr val="tx1"/>
                </a:solidFill>
                <a:latin typeface="+mj-lt"/>
                <a:ea typeface="+mj-ea"/>
                <a:cs typeface="+mj-cs"/>
              </a:rPr>
              <a:t>tvångsvårdade</a:t>
            </a:r>
            <a:r>
              <a:rPr lang="en-US" sz="3700" kern="1200" dirty="0">
                <a:solidFill>
                  <a:schemeClr val="tx1"/>
                </a:solidFill>
                <a:latin typeface="+mj-lt"/>
                <a:ea typeface="+mj-ea"/>
                <a:cs typeface="+mj-cs"/>
              </a:rPr>
              <a:t> men det </a:t>
            </a:r>
            <a:r>
              <a:rPr lang="en-US" sz="3700" kern="1200" dirty="0" err="1">
                <a:solidFill>
                  <a:schemeClr val="tx1"/>
                </a:solidFill>
                <a:latin typeface="+mj-lt"/>
                <a:ea typeface="+mj-ea"/>
                <a:cs typeface="+mj-cs"/>
              </a:rPr>
              <a:t>brukar</a:t>
            </a:r>
            <a:r>
              <a:rPr lang="en-US" sz="3700" kern="1200" dirty="0">
                <a:solidFill>
                  <a:schemeClr val="tx1"/>
                </a:solidFill>
                <a:latin typeface="+mj-lt"/>
                <a:ea typeface="+mj-ea"/>
                <a:cs typeface="+mj-cs"/>
              </a:rPr>
              <a:t> </a:t>
            </a:r>
            <a:r>
              <a:rPr lang="en-US" sz="3700" kern="1200" dirty="0" err="1">
                <a:solidFill>
                  <a:schemeClr val="tx1"/>
                </a:solidFill>
                <a:latin typeface="+mj-lt"/>
                <a:ea typeface="+mj-ea"/>
                <a:cs typeface="+mj-cs"/>
              </a:rPr>
              <a:t>inte</a:t>
            </a:r>
            <a:r>
              <a:rPr lang="en-US" sz="3700" kern="1200" dirty="0">
                <a:solidFill>
                  <a:schemeClr val="tx1"/>
                </a:solidFill>
                <a:latin typeface="+mj-lt"/>
                <a:ea typeface="+mj-ea"/>
                <a:cs typeface="+mj-cs"/>
              </a:rPr>
              <a:t> </a:t>
            </a:r>
            <a:r>
              <a:rPr lang="en-US" sz="3700" kern="1200" dirty="0" err="1">
                <a:solidFill>
                  <a:schemeClr val="tx1"/>
                </a:solidFill>
                <a:latin typeface="+mj-lt"/>
                <a:ea typeface="+mj-ea"/>
                <a:cs typeface="+mj-cs"/>
              </a:rPr>
              <a:t>bli</a:t>
            </a:r>
            <a:r>
              <a:rPr lang="en-US" sz="3700" kern="1200" dirty="0">
                <a:solidFill>
                  <a:schemeClr val="tx1"/>
                </a:solidFill>
                <a:latin typeface="+mj-lt"/>
                <a:ea typeface="+mj-ea"/>
                <a:cs typeface="+mj-cs"/>
              </a:rPr>
              <a:t> </a:t>
            </a:r>
            <a:r>
              <a:rPr lang="en-US" sz="3700" kern="1200" dirty="0" err="1">
                <a:solidFill>
                  <a:schemeClr val="tx1"/>
                </a:solidFill>
                <a:latin typeface="+mj-lt"/>
                <a:ea typeface="+mj-ea"/>
                <a:cs typeface="+mj-cs"/>
              </a:rPr>
              <a:t>så</a:t>
            </a:r>
            <a:r>
              <a:rPr lang="en-US" sz="3700" kern="1200" dirty="0">
                <a:solidFill>
                  <a:schemeClr val="tx1"/>
                </a:solidFill>
                <a:latin typeface="+mj-lt"/>
                <a:ea typeface="+mj-ea"/>
                <a:cs typeface="+mj-cs"/>
              </a:rPr>
              <a:t> bra</a:t>
            </a:r>
          </a:p>
        </p:txBody>
      </p:sp>
      <p:sp>
        <p:nvSpPr>
          <p:cNvPr id="21" name="Rectangle 20">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 name="textruta 6">
            <a:extLst>
              <a:ext uri="{FF2B5EF4-FFF2-40B4-BE49-F238E27FC236}">
                <a16:creationId xmlns:a16="http://schemas.microsoft.com/office/drawing/2014/main" id="{92929A4A-3901-BC2F-69C1-8D3B1557A198}"/>
              </a:ext>
            </a:extLst>
          </p:cNvPr>
          <p:cNvSpPr txBox="1"/>
          <p:nvPr/>
        </p:nvSpPr>
        <p:spPr>
          <a:xfrm>
            <a:off x="1115568" y="2481943"/>
            <a:ext cx="10168128" cy="3695020"/>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1900" dirty="0" err="1"/>
              <a:t>Ofta</a:t>
            </a:r>
            <a:r>
              <a:rPr lang="en-US" sz="1900" dirty="0"/>
              <a:t> </a:t>
            </a:r>
            <a:r>
              <a:rPr lang="en-US" sz="1900" dirty="0" err="1"/>
              <a:t>unga</a:t>
            </a:r>
            <a:r>
              <a:rPr lang="en-US" sz="1900" dirty="0"/>
              <a:t> </a:t>
            </a:r>
            <a:r>
              <a:rPr lang="en-US" sz="1900" dirty="0" err="1"/>
              <a:t>kvinnor</a:t>
            </a:r>
            <a:r>
              <a:rPr lang="en-US" sz="1900" dirty="0"/>
              <a:t>, </a:t>
            </a:r>
            <a:r>
              <a:rPr lang="en-US" sz="1900" dirty="0" err="1"/>
              <a:t>utgör</a:t>
            </a:r>
            <a:r>
              <a:rPr lang="en-US" sz="1900" dirty="0"/>
              <a:t> ca 10% av </a:t>
            </a:r>
            <a:r>
              <a:rPr lang="en-US" sz="1900" dirty="0" err="1"/>
              <a:t>öppenvårdspatienterna</a:t>
            </a:r>
            <a:r>
              <a:rPr lang="en-US" sz="1900" dirty="0"/>
              <a:t> och ca 20% av </a:t>
            </a:r>
            <a:r>
              <a:rPr lang="en-US" sz="1900" dirty="0" err="1"/>
              <a:t>slutenvårdspatienterna</a:t>
            </a:r>
            <a:r>
              <a:rPr lang="en-US" sz="1900" dirty="0"/>
              <a:t> </a:t>
            </a:r>
          </a:p>
          <a:p>
            <a:pPr indent="-228600">
              <a:lnSpc>
                <a:spcPct val="90000"/>
              </a:lnSpc>
              <a:spcAft>
                <a:spcPts val="600"/>
              </a:spcAft>
              <a:buFont typeface="Arial" panose="020B0604020202020204" pitchFamily="34" charset="0"/>
              <a:buChar char="•"/>
            </a:pPr>
            <a:endParaRPr lang="en-US" sz="1900" dirty="0"/>
          </a:p>
          <a:p>
            <a:pPr indent="-228600">
              <a:lnSpc>
                <a:spcPct val="90000"/>
              </a:lnSpc>
              <a:spcAft>
                <a:spcPts val="600"/>
              </a:spcAft>
              <a:buFont typeface="Arial" panose="020B0604020202020204" pitchFamily="34" charset="0"/>
              <a:buChar char="•"/>
            </a:pPr>
            <a:r>
              <a:rPr lang="en-US" sz="1900" dirty="0" err="1"/>
              <a:t>Självskadebeteendet</a:t>
            </a:r>
            <a:r>
              <a:rPr lang="en-US" sz="1900" dirty="0"/>
              <a:t> </a:t>
            </a:r>
            <a:r>
              <a:rPr lang="en-US" sz="1900" dirty="0" err="1"/>
              <a:t>tenderar</a:t>
            </a:r>
            <a:r>
              <a:rPr lang="en-US" sz="1900" dirty="0"/>
              <a:t> </a:t>
            </a:r>
            <a:r>
              <a:rPr lang="en-US" sz="1900" dirty="0" err="1"/>
              <a:t>att</a:t>
            </a:r>
            <a:r>
              <a:rPr lang="en-US" sz="1900" dirty="0"/>
              <a:t> </a:t>
            </a:r>
            <a:r>
              <a:rPr lang="en-US" sz="1900" dirty="0" err="1"/>
              <a:t>tillta</a:t>
            </a:r>
            <a:r>
              <a:rPr lang="en-US" sz="1900" dirty="0"/>
              <a:t> redan </a:t>
            </a:r>
            <a:r>
              <a:rPr lang="en-US" sz="1900" dirty="0" err="1"/>
              <a:t>efter</a:t>
            </a:r>
            <a:r>
              <a:rPr lang="en-US" sz="1900" dirty="0"/>
              <a:t> </a:t>
            </a:r>
            <a:r>
              <a:rPr lang="en-US" sz="1900" dirty="0" err="1"/>
              <a:t>några</a:t>
            </a:r>
            <a:r>
              <a:rPr lang="en-US" sz="1900" dirty="0"/>
              <a:t> </a:t>
            </a:r>
            <a:r>
              <a:rPr lang="en-US" sz="1900" dirty="0" err="1"/>
              <a:t>dagars</a:t>
            </a:r>
            <a:r>
              <a:rPr lang="en-US" sz="1900" dirty="0"/>
              <a:t> </a:t>
            </a:r>
            <a:r>
              <a:rPr lang="en-US" sz="1900" dirty="0" err="1"/>
              <a:t>vårdtid</a:t>
            </a:r>
            <a:endParaRPr lang="en-US" sz="1900" dirty="0"/>
          </a:p>
          <a:p>
            <a:pPr indent="-228600">
              <a:lnSpc>
                <a:spcPct val="90000"/>
              </a:lnSpc>
              <a:spcAft>
                <a:spcPts val="600"/>
              </a:spcAft>
              <a:buFont typeface="Arial" panose="020B0604020202020204" pitchFamily="34" charset="0"/>
              <a:buChar char="•"/>
            </a:pPr>
            <a:endParaRPr lang="en-US" sz="1900" dirty="0"/>
          </a:p>
          <a:p>
            <a:pPr indent="-228600">
              <a:lnSpc>
                <a:spcPct val="90000"/>
              </a:lnSpc>
              <a:spcAft>
                <a:spcPts val="600"/>
              </a:spcAft>
              <a:buFont typeface="Arial" panose="020B0604020202020204" pitchFamily="34" charset="0"/>
              <a:buChar char="•"/>
            </a:pPr>
            <a:r>
              <a:rPr lang="en-US" sz="1900" dirty="0"/>
              <a:t>Ingen </a:t>
            </a:r>
            <a:r>
              <a:rPr lang="en-US" sz="1900" dirty="0" err="1"/>
              <a:t>visad</a:t>
            </a:r>
            <a:r>
              <a:rPr lang="en-US" sz="1900" dirty="0"/>
              <a:t> </a:t>
            </a:r>
            <a:r>
              <a:rPr lang="en-US" sz="1900" dirty="0" err="1"/>
              <a:t>suicid-minskande</a:t>
            </a:r>
            <a:r>
              <a:rPr lang="en-US" sz="1900" dirty="0"/>
              <a:t> </a:t>
            </a:r>
            <a:r>
              <a:rPr lang="en-US" sz="1900" dirty="0" err="1"/>
              <a:t>effekt</a:t>
            </a:r>
            <a:r>
              <a:rPr lang="en-US" sz="1900" dirty="0"/>
              <a:t> av </a:t>
            </a:r>
            <a:r>
              <a:rPr lang="en-US" sz="1900" dirty="0" err="1"/>
              <a:t>slutenvård</a:t>
            </a:r>
            <a:endParaRPr lang="en-US" sz="1900" dirty="0"/>
          </a:p>
          <a:p>
            <a:pPr indent="-228600">
              <a:lnSpc>
                <a:spcPct val="90000"/>
              </a:lnSpc>
              <a:spcAft>
                <a:spcPts val="600"/>
              </a:spcAft>
              <a:buFont typeface="Arial" panose="020B0604020202020204" pitchFamily="34" charset="0"/>
              <a:buChar char="•"/>
            </a:pPr>
            <a:endParaRPr lang="en-US" sz="1900" dirty="0"/>
          </a:p>
          <a:p>
            <a:pPr indent="-228600">
              <a:lnSpc>
                <a:spcPct val="90000"/>
              </a:lnSpc>
              <a:spcAft>
                <a:spcPts val="600"/>
              </a:spcAft>
              <a:buFont typeface="Arial" panose="020B0604020202020204" pitchFamily="34" charset="0"/>
              <a:buChar char="•"/>
            </a:pPr>
            <a:r>
              <a:rPr lang="en-US" sz="1900" dirty="0" err="1"/>
              <a:t>Önskar</a:t>
            </a:r>
            <a:r>
              <a:rPr lang="en-US" sz="1900" dirty="0"/>
              <a:t> </a:t>
            </a:r>
            <a:r>
              <a:rPr lang="en-US" sz="1900" dirty="0" err="1"/>
              <a:t>ibland</a:t>
            </a:r>
            <a:r>
              <a:rPr lang="en-US" sz="1900" dirty="0"/>
              <a:t> </a:t>
            </a:r>
            <a:r>
              <a:rPr lang="en-US" sz="1900" dirty="0" err="1"/>
              <a:t>indirekt</a:t>
            </a:r>
            <a:r>
              <a:rPr lang="en-US" sz="1900" dirty="0"/>
              <a:t> </a:t>
            </a:r>
            <a:r>
              <a:rPr lang="en-US" sz="1900" dirty="0" err="1"/>
              <a:t>bli</a:t>
            </a:r>
            <a:r>
              <a:rPr lang="en-US" sz="1900" dirty="0"/>
              <a:t> </a:t>
            </a:r>
            <a:r>
              <a:rPr lang="en-US" sz="1900" dirty="0" err="1"/>
              <a:t>tvångsvårdade</a:t>
            </a:r>
            <a:endParaRPr lang="en-US" sz="1900" dirty="0"/>
          </a:p>
          <a:p>
            <a:pPr indent="-228600">
              <a:lnSpc>
                <a:spcPct val="90000"/>
              </a:lnSpc>
              <a:spcAft>
                <a:spcPts val="600"/>
              </a:spcAft>
              <a:buFont typeface="Arial" panose="020B0604020202020204" pitchFamily="34" charset="0"/>
              <a:buChar char="•"/>
            </a:pPr>
            <a:endParaRPr lang="en-US" sz="1900" dirty="0"/>
          </a:p>
          <a:p>
            <a:pPr indent="-228600">
              <a:lnSpc>
                <a:spcPct val="90000"/>
              </a:lnSpc>
              <a:spcAft>
                <a:spcPts val="600"/>
              </a:spcAft>
              <a:buFont typeface="Arial" panose="020B0604020202020204" pitchFamily="34" charset="0"/>
              <a:buChar char="•"/>
            </a:pPr>
            <a:r>
              <a:rPr lang="en-US" sz="1900" dirty="0"/>
              <a:t>Kan </a:t>
            </a:r>
            <a:r>
              <a:rPr lang="en-US" sz="1900" dirty="0" err="1"/>
              <a:t>bli</a:t>
            </a:r>
            <a:r>
              <a:rPr lang="en-US" sz="1900" dirty="0"/>
              <a:t> </a:t>
            </a:r>
            <a:r>
              <a:rPr lang="en-US" sz="1900" dirty="0" err="1"/>
              <a:t>långa</a:t>
            </a:r>
            <a:r>
              <a:rPr lang="en-US" sz="1900" dirty="0"/>
              <a:t> </a:t>
            </a:r>
            <a:r>
              <a:rPr lang="en-US" sz="1900" dirty="0" err="1"/>
              <a:t>vårdtider</a:t>
            </a:r>
            <a:r>
              <a:rPr lang="en-US" sz="1900" dirty="0"/>
              <a:t> under LPT, </a:t>
            </a:r>
            <a:r>
              <a:rPr lang="en-US" sz="1900" dirty="0" err="1"/>
              <a:t>svårt</a:t>
            </a:r>
            <a:r>
              <a:rPr lang="en-US" sz="1900" dirty="0"/>
              <a:t> </a:t>
            </a:r>
            <a:r>
              <a:rPr lang="en-US" sz="1900" dirty="0" err="1"/>
              <a:t>att</a:t>
            </a:r>
            <a:r>
              <a:rPr lang="en-US" sz="1900" dirty="0"/>
              <a:t> </a:t>
            </a:r>
            <a:r>
              <a:rPr lang="en-US" sz="1900" dirty="0" err="1"/>
              <a:t>skriva</a:t>
            </a:r>
            <a:r>
              <a:rPr lang="en-US" sz="1900" dirty="0"/>
              <a:t> </a:t>
            </a:r>
            <a:r>
              <a:rPr lang="en-US" sz="1900" dirty="0" err="1"/>
              <a:t>ut</a:t>
            </a:r>
            <a:r>
              <a:rPr lang="en-US" sz="1900" dirty="0"/>
              <a:t> </a:t>
            </a:r>
            <a:r>
              <a:rPr lang="en-US" sz="1900" dirty="0" err="1"/>
              <a:t>pga</a:t>
            </a:r>
            <a:r>
              <a:rPr lang="en-US" sz="1900" dirty="0"/>
              <a:t> </a:t>
            </a:r>
            <a:r>
              <a:rPr lang="en-US" sz="1900" dirty="0" err="1"/>
              <a:t>tilltagande</a:t>
            </a:r>
            <a:r>
              <a:rPr lang="en-US" sz="1900" dirty="0"/>
              <a:t> </a:t>
            </a:r>
            <a:r>
              <a:rPr lang="en-US" sz="1900" dirty="0" err="1"/>
              <a:t>självskador</a:t>
            </a:r>
            <a:r>
              <a:rPr lang="en-US" sz="1900" dirty="0"/>
              <a:t> </a:t>
            </a:r>
            <a:r>
              <a:rPr lang="en-US" sz="1900" dirty="0" err="1"/>
              <a:t>eller</a:t>
            </a:r>
            <a:r>
              <a:rPr lang="en-US" sz="1900" dirty="0"/>
              <a:t> suicidal </a:t>
            </a:r>
            <a:r>
              <a:rPr lang="en-US" sz="1900" dirty="0" err="1"/>
              <a:t>kommunikation</a:t>
            </a:r>
            <a:r>
              <a:rPr lang="en-US" sz="1900" dirty="0"/>
              <a:t> </a:t>
            </a:r>
            <a:r>
              <a:rPr lang="en-US" sz="1900" dirty="0" err="1"/>
              <a:t>inför</a:t>
            </a:r>
            <a:r>
              <a:rPr lang="en-US" sz="1900" dirty="0"/>
              <a:t> </a:t>
            </a:r>
            <a:r>
              <a:rPr lang="en-US" sz="1900" dirty="0" err="1"/>
              <a:t>utskrivning</a:t>
            </a:r>
            <a:endParaRPr lang="en-US" sz="1900" dirty="0"/>
          </a:p>
        </p:txBody>
      </p:sp>
    </p:spTree>
    <p:extLst>
      <p:ext uri="{BB962C8B-B14F-4D97-AF65-F5344CB8AC3E}">
        <p14:creationId xmlns:p14="http://schemas.microsoft.com/office/powerpoint/2010/main" val="1104098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7C04BE79-86A0-6123-630F-F0AEFD94301D}"/>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300" kern="1200" dirty="0" err="1">
                <a:solidFill>
                  <a:srgbClr val="FFFFFF"/>
                </a:solidFill>
                <a:latin typeface="+mj-lt"/>
                <a:ea typeface="+mj-ea"/>
                <a:cs typeface="+mj-cs"/>
              </a:rPr>
              <a:t>Enkätstudie</a:t>
            </a:r>
            <a:r>
              <a:rPr lang="en-US" sz="3300" kern="1200" dirty="0">
                <a:solidFill>
                  <a:srgbClr val="FFFFFF"/>
                </a:solidFill>
                <a:latin typeface="+mj-lt"/>
                <a:ea typeface="+mj-ea"/>
                <a:cs typeface="+mj-cs"/>
              </a:rPr>
              <a:t> till </a:t>
            </a:r>
            <a:r>
              <a:rPr lang="en-US" sz="3300" kern="1200" dirty="0" err="1">
                <a:solidFill>
                  <a:srgbClr val="FFFFFF"/>
                </a:solidFill>
                <a:latin typeface="+mj-lt"/>
                <a:ea typeface="+mj-ea"/>
                <a:cs typeface="+mj-cs"/>
              </a:rPr>
              <a:t>slutenvårds</a:t>
            </a:r>
            <a:r>
              <a:rPr lang="en-US" sz="3300" kern="1200" dirty="0">
                <a:solidFill>
                  <a:srgbClr val="FFFFFF"/>
                </a:solidFill>
                <a:latin typeface="+mj-lt"/>
                <a:ea typeface="+mj-ea"/>
                <a:cs typeface="+mj-cs"/>
              </a:rPr>
              <a:t>-personal </a:t>
            </a:r>
            <a:r>
              <a:rPr lang="en-US" sz="3300" dirty="0" err="1">
                <a:solidFill>
                  <a:srgbClr val="FFFFFF"/>
                </a:solidFill>
              </a:rPr>
              <a:t>i</a:t>
            </a:r>
            <a:r>
              <a:rPr lang="en-US" sz="3300" kern="1200" dirty="0">
                <a:solidFill>
                  <a:srgbClr val="FFFFFF"/>
                </a:solidFill>
                <a:latin typeface="+mj-lt"/>
                <a:ea typeface="+mj-ea"/>
                <a:cs typeface="+mj-cs"/>
              </a:rPr>
              <a:t> Sverige 2021</a:t>
            </a:r>
          </a:p>
        </p:txBody>
      </p:sp>
      <p:graphicFrame>
        <p:nvGraphicFramePr>
          <p:cNvPr id="3" name="Chart 2">
            <a:extLst>
              <a:ext uri="{FF2B5EF4-FFF2-40B4-BE49-F238E27FC236}">
                <a16:creationId xmlns:a16="http://schemas.microsoft.com/office/drawing/2014/main" id="{2902C7F9-B06F-812A-6508-66771045175F}"/>
              </a:ext>
            </a:extLst>
          </p:cNvPr>
          <p:cNvGraphicFramePr>
            <a:graphicFrameLocks/>
          </p:cNvGraphicFramePr>
          <p:nvPr>
            <p:extLst>
              <p:ext uri="{D42A27DB-BD31-4B8C-83A1-F6EECF244321}">
                <p14:modId xmlns:p14="http://schemas.microsoft.com/office/powerpoint/2010/main" val="1500228586"/>
              </p:ext>
            </p:extLst>
          </p:nvPr>
        </p:nvGraphicFramePr>
        <p:xfrm>
          <a:off x="4777316" y="643466"/>
          <a:ext cx="6780700" cy="556873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BFF5BAFD-A367-3563-6163-2C02F96DC2B5}"/>
              </a:ext>
            </a:extLst>
          </p:cNvPr>
          <p:cNvSpPr txBox="1"/>
          <p:nvPr/>
        </p:nvSpPr>
        <p:spPr>
          <a:xfrm>
            <a:off x="5700452" y="4907769"/>
            <a:ext cx="2467214" cy="369332"/>
          </a:xfrm>
          <a:prstGeom prst="rect">
            <a:avLst/>
          </a:prstGeom>
          <a:noFill/>
        </p:spPr>
        <p:txBody>
          <a:bodyPr wrap="none" rtlCol="0">
            <a:spAutoFit/>
          </a:bodyPr>
          <a:lstStyle/>
          <a:p>
            <a:r>
              <a:rPr lang="sv-SE" dirty="0"/>
              <a:t>Nej, de </a:t>
            </a:r>
            <a:r>
              <a:rPr lang="sv-SE" dirty="0" err="1"/>
              <a:t>självskadar</a:t>
            </a:r>
            <a:r>
              <a:rPr lang="sv-SE" dirty="0"/>
              <a:t> mera</a:t>
            </a:r>
            <a:endParaRPr lang="en-GB" dirty="0"/>
          </a:p>
        </p:txBody>
      </p:sp>
      <p:sp>
        <p:nvSpPr>
          <p:cNvPr id="5" name="TextBox 4">
            <a:extLst>
              <a:ext uri="{FF2B5EF4-FFF2-40B4-BE49-F238E27FC236}">
                <a16:creationId xmlns:a16="http://schemas.microsoft.com/office/drawing/2014/main" id="{356929A4-FC73-46C4-8271-B6A504C11346}"/>
              </a:ext>
            </a:extLst>
          </p:cNvPr>
          <p:cNvSpPr txBox="1"/>
          <p:nvPr/>
        </p:nvSpPr>
        <p:spPr>
          <a:xfrm>
            <a:off x="8080513" y="3427835"/>
            <a:ext cx="1468351" cy="369332"/>
          </a:xfrm>
          <a:prstGeom prst="rect">
            <a:avLst/>
          </a:prstGeom>
          <a:noFill/>
        </p:spPr>
        <p:txBody>
          <a:bodyPr wrap="none" rtlCol="0">
            <a:spAutoFit/>
          </a:bodyPr>
          <a:lstStyle/>
          <a:p>
            <a:r>
              <a:rPr lang="sv-SE" dirty="0"/>
              <a:t>Ingen skillnad</a:t>
            </a:r>
            <a:endParaRPr lang="en-GB" dirty="0"/>
          </a:p>
        </p:txBody>
      </p:sp>
      <p:sp>
        <p:nvSpPr>
          <p:cNvPr id="6" name="TextBox 5">
            <a:extLst>
              <a:ext uri="{FF2B5EF4-FFF2-40B4-BE49-F238E27FC236}">
                <a16:creationId xmlns:a16="http://schemas.microsoft.com/office/drawing/2014/main" id="{EF1A51FB-2933-D1A5-B065-6C0ACA066EB8}"/>
              </a:ext>
            </a:extLst>
          </p:cNvPr>
          <p:cNvSpPr txBox="1"/>
          <p:nvPr/>
        </p:nvSpPr>
        <p:spPr>
          <a:xfrm>
            <a:off x="944217" y="5536096"/>
            <a:ext cx="4726230" cy="923330"/>
          </a:xfrm>
          <a:prstGeom prst="rect">
            <a:avLst/>
          </a:prstGeom>
          <a:noFill/>
        </p:spPr>
        <p:txBody>
          <a:bodyPr wrap="none" rtlCol="0">
            <a:spAutoFit/>
          </a:bodyPr>
          <a:lstStyle/>
          <a:p>
            <a:r>
              <a:rPr lang="en-US" altLang="sv-SE" dirty="0"/>
              <a:t>422 </a:t>
            </a:r>
            <a:r>
              <a:rPr lang="en-US" altLang="sv-SE" dirty="0" err="1"/>
              <a:t>enkäter</a:t>
            </a:r>
            <a:r>
              <a:rPr lang="en-US" altLang="sv-SE" dirty="0"/>
              <a:t> till 21 </a:t>
            </a:r>
            <a:r>
              <a:rPr lang="en-US" altLang="sv-SE" dirty="0" err="1"/>
              <a:t>avdelningar</a:t>
            </a:r>
            <a:r>
              <a:rPr lang="en-US" altLang="sv-SE" dirty="0"/>
              <a:t> (</a:t>
            </a:r>
            <a:r>
              <a:rPr lang="en-US" altLang="sv-SE" dirty="0" err="1"/>
              <a:t>en</a:t>
            </a:r>
            <a:r>
              <a:rPr lang="en-US" altLang="sv-SE" dirty="0"/>
              <a:t> </a:t>
            </a:r>
            <a:r>
              <a:rPr lang="en-US" altLang="sv-SE" dirty="0" err="1"/>
              <a:t>i</a:t>
            </a:r>
            <a:r>
              <a:rPr lang="en-US" altLang="sv-SE" dirty="0"/>
              <a:t> </a:t>
            </a:r>
            <a:r>
              <a:rPr lang="en-US" altLang="sv-SE" dirty="0" err="1"/>
              <a:t>varje</a:t>
            </a:r>
            <a:r>
              <a:rPr lang="en-US" altLang="sv-SE" dirty="0"/>
              <a:t> region)</a:t>
            </a:r>
          </a:p>
          <a:p>
            <a:r>
              <a:rPr lang="en-US" altLang="sv-SE" dirty="0"/>
              <a:t>66% </a:t>
            </a:r>
            <a:r>
              <a:rPr lang="en-US" altLang="sv-SE" dirty="0" err="1"/>
              <a:t>svarsfrekvens</a:t>
            </a:r>
            <a:endParaRPr lang="en-US" altLang="sv-SE" dirty="0"/>
          </a:p>
          <a:p>
            <a:r>
              <a:rPr lang="en-US" dirty="0" err="1"/>
              <a:t>Vårdpersonal</a:t>
            </a:r>
            <a:r>
              <a:rPr lang="en-US" dirty="0"/>
              <a:t>: </a:t>
            </a:r>
            <a:r>
              <a:rPr lang="en-US" dirty="0" err="1"/>
              <a:t>främst</a:t>
            </a:r>
            <a:r>
              <a:rPr lang="en-US" dirty="0"/>
              <a:t> </a:t>
            </a:r>
            <a:r>
              <a:rPr lang="en-US" dirty="0" err="1"/>
              <a:t>sjuksköterskor</a:t>
            </a:r>
            <a:r>
              <a:rPr lang="en-US" dirty="0"/>
              <a:t> </a:t>
            </a:r>
            <a:r>
              <a:rPr lang="en-US" dirty="0" err="1"/>
              <a:t>och</a:t>
            </a:r>
            <a:r>
              <a:rPr lang="en-US" dirty="0"/>
              <a:t> </a:t>
            </a:r>
            <a:r>
              <a:rPr lang="en-US" dirty="0" err="1"/>
              <a:t>skötare</a:t>
            </a:r>
            <a:endParaRPr lang="en-GB" dirty="0"/>
          </a:p>
        </p:txBody>
      </p:sp>
    </p:spTree>
    <p:extLst>
      <p:ext uri="{BB962C8B-B14F-4D97-AF65-F5344CB8AC3E}">
        <p14:creationId xmlns:p14="http://schemas.microsoft.com/office/powerpoint/2010/main" val="383789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B2DEDCD-7E37-CBBF-FC42-9BAA8342D359}"/>
            </a:ext>
          </a:extLst>
        </p:cNvPr>
        <p:cNvGrpSpPr/>
        <p:nvPr/>
      </p:nvGrpSpPr>
      <p:grpSpPr>
        <a:xfrm>
          <a:off x="0" y="0"/>
          <a:ext cx="0" cy="0"/>
          <a:chOff x="0" y="0"/>
          <a:chExt cx="0" cy="0"/>
        </a:xfrm>
      </p:grpSpPr>
      <p:sp>
        <p:nvSpPr>
          <p:cNvPr id="15" name="Down Arrow 7">
            <a:extLst>
              <a:ext uri="{FF2B5EF4-FFF2-40B4-BE49-F238E27FC236}">
                <a16:creationId xmlns:a16="http://schemas.microsoft.com/office/drawing/2014/main" id="{8D5C8E02-2B66-88B6-3239-5DB85809C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D52D6BEC-CC10-C39B-1FAE-C4CEC1E7252F}"/>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300" kern="1200" dirty="0" err="1">
                <a:solidFill>
                  <a:srgbClr val="FFFFFF"/>
                </a:solidFill>
                <a:latin typeface="+mj-lt"/>
                <a:ea typeface="+mj-ea"/>
                <a:cs typeface="+mj-cs"/>
              </a:rPr>
              <a:t>Enkätstudie</a:t>
            </a:r>
            <a:r>
              <a:rPr lang="en-US" sz="3300" kern="1200" dirty="0">
                <a:solidFill>
                  <a:srgbClr val="FFFFFF"/>
                </a:solidFill>
                <a:latin typeface="+mj-lt"/>
                <a:ea typeface="+mj-ea"/>
                <a:cs typeface="+mj-cs"/>
              </a:rPr>
              <a:t> till </a:t>
            </a:r>
            <a:r>
              <a:rPr lang="en-US" sz="3300" kern="1200" dirty="0" err="1">
                <a:solidFill>
                  <a:srgbClr val="FFFFFF"/>
                </a:solidFill>
                <a:latin typeface="+mj-lt"/>
                <a:ea typeface="+mj-ea"/>
                <a:cs typeface="+mj-cs"/>
              </a:rPr>
              <a:t>slutenvårds</a:t>
            </a:r>
            <a:r>
              <a:rPr lang="en-US" sz="3300" kern="1200" dirty="0">
                <a:solidFill>
                  <a:srgbClr val="FFFFFF"/>
                </a:solidFill>
                <a:latin typeface="+mj-lt"/>
                <a:ea typeface="+mj-ea"/>
                <a:cs typeface="+mj-cs"/>
              </a:rPr>
              <a:t>-personal </a:t>
            </a:r>
            <a:r>
              <a:rPr lang="en-US" sz="3300" dirty="0" err="1">
                <a:solidFill>
                  <a:srgbClr val="FFFFFF"/>
                </a:solidFill>
              </a:rPr>
              <a:t>i</a:t>
            </a:r>
            <a:r>
              <a:rPr lang="en-US" sz="3300" kern="1200" dirty="0">
                <a:solidFill>
                  <a:srgbClr val="FFFFFF"/>
                </a:solidFill>
                <a:latin typeface="+mj-lt"/>
                <a:ea typeface="+mj-ea"/>
                <a:cs typeface="+mj-cs"/>
              </a:rPr>
              <a:t> Sverige 2021</a:t>
            </a:r>
          </a:p>
        </p:txBody>
      </p:sp>
      <p:graphicFrame>
        <p:nvGraphicFramePr>
          <p:cNvPr id="3" name="Chart 2">
            <a:extLst>
              <a:ext uri="{FF2B5EF4-FFF2-40B4-BE49-F238E27FC236}">
                <a16:creationId xmlns:a16="http://schemas.microsoft.com/office/drawing/2014/main" id="{78DDD775-F6F0-9940-2E6A-02C453670CB0}"/>
              </a:ext>
            </a:extLst>
          </p:cNvPr>
          <p:cNvGraphicFramePr>
            <a:graphicFrameLocks/>
          </p:cNvGraphicFramePr>
          <p:nvPr/>
        </p:nvGraphicFramePr>
        <p:xfrm>
          <a:off x="4777316" y="643466"/>
          <a:ext cx="6780700" cy="556873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Diagram 2">
            <a:extLst>
              <a:ext uri="{FF2B5EF4-FFF2-40B4-BE49-F238E27FC236}">
                <a16:creationId xmlns:a16="http://schemas.microsoft.com/office/drawing/2014/main" id="{BE7B4EDC-A11F-40E8-409C-934E1A478420}"/>
              </a:ext>
            </a:extLst>
          </p:cNvPr>
          <p:cNvGraphicFramePr>
            <a:graphicFrameLocks/>
          </p:cNvGraphicFramePr>
          <p:nvPr>
            <p:extLst>
              <p:ext uri="{D42A27DB-BD31-4B8C-83A1-F6EECF244321}">
                <p14:modId xmlns:p14="http://schemas.microsoft.com/office/powerpoint/2010/main" val="2312945732"/>
              </p:ext>
            </p:extLst>
          </p:nvPr>
        </p:nvGraphicFramePr>
        <p:xfrm>
          <a:off x="4527804" y="643466"/>
          <a:ext cx="7285382" cy="516098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08014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870C3A-001A-923D-C25B-BD1174EE300F}"/>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9" name="Rectangle 18">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E48EE3BE-CD82-BDB5-6D3B-7F5A3DF69C74}"/>
              </a:ext>
            </a:extLst>
          </p:cNvPr>
          <p:cNvSpPr>
            <a:spLocks noGrp="1"/>
          </p:cNvSpPr>
          <p:nvPr>
            <p:ph type="title"/>
          </p:nvPr>
        </p:nvSpPr>
        <p:spPr>
          <a:xfrm>
            <a:off x="1115568" y="548640"/>
            <a:ext cx="10168128" cy="1179576"/>
          </a:xfrm>
        </p:spPr>
        <p:txBody>
          <a:bodyPr vert="horz" lIns="91440" tIns="45720" rIns="91440" bIns="45720" rtlCol="0" anchor="ctr">
            <a:normAutofit/>
          </a:bodyPr>
          <a:lstStyle/>
          <a:p>
            <a:r>
              <a:rPr lang="en-US" sz="3100" kern="1200">
                <a:solidFill>
                  <a:schemeClr val="tx1"/>
                </a:solidFill>
                <a:latin typeface="+mj-lt"/>
                <a:ea typeface="+mj-ea"/>
                <a:cs typeface="+mj-cs"/>
              </a:rPr>
              <a:t>Det fans icke-medicinska skäl till tvångsvård som inte gynnade patienten (enkätstudie till slutenvårds-personal i Sverige 2021)</a:t>
            </a:r>
          </a:p>
        </p:txBody>
      </p:sp>
      <p:sp>
        <p:nvSpPr>
          <p:cNvPr id="21" name="Rectangle 20">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 name="textruta 6">
            <a:extLst>
              <a:ext uri="{FF2B5EF4-FFF2-40B4-BE49-F238E27FC236}">
                <a16:creationId xmlns:a16="http://schemas.microsoft.com/office/drawing/2014/main" id="{D0C0693D-67D4-6E02-2FF8-486AE7DE5AD9}"/>
              </a:ext>
            </a:extLst>
          </p:cNvPr>
          <p:cNvSpPr txBox="1"/>
          <p:nvPr/>
        </p:nvSpPr>
        <p:spPr>
          <a:xfrm>
            <a:off x="1115568" y="2481943"/>
            <a:ext cx="10168128" cy="3695020"/>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000" dirty="0" err="1"/>
              <a:t>Patienten</a:t>
            </a:r>
            <a:r>
              <a:rPr lang="en-US" sz="2000" dirty="0"/>
              <a:t> </a:t>
            </a:r>
            <a:r>
              <a:rPr lang="en-US" sz="2000" dirty="0" err="1"/>
              <a:t>saknar</a:t>
            </a:r>
            <a:r>
              <a:rPr lang="en-US" sz="2000" dirty="0"/>
              <a:t> </a:t>
            </a:r>
            <a:r>
              <a:rPr lang="en-US" sz="2000" dirty="0" err="1"/>
              <a:t>boende</a:t>
            </a:r>
            <a:r>
              <a:rPr lang="en-US" sz="2000" dirty="0"/>
              <a:t>: 63%</a:t>
            </a:r>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err="1"/>
              <a:t>Läkare</a:t>
            </a:r>
            <a:r>
              <a:rPr lang="en-US" sz="2000" dirty="0"/>
              <a:t> </a:t>
            </a:r>
            <a:r>
              <a:rPr lang="en-US" sz="2000" dirty="0" err="1"/>
              <a:t>är</a:t>
            </a:r>
            <a:r>
              <a:rPr lang="en-US" sz="2000" dirty="0"/>
              <a:t> </a:t>
            </a:r>
            <a:r>
              <a:rPr lang="en-US" sz="2000" dirty="0" err="1"/>
              <a:t>rädda</a:t>
            </a:r>
            <a:r>
              <a:rPr lang="en-US" sz="2000" dirty="0"/>
              <a:t> för </a:t>
            </a:r>
            <a:r>
              <a:rPr lang="en-US" sz="2000" dirty="0" err="1"/>
              <a:t>att</a:t>
            </a:r>
            <a:r>
              <a:rPr lang="en-US" sz="2000" dirty="0"/>
              <a:t> </a:t>
            </a:r>
            <a:r>
              <a:rPr lang="en-US" sz="2000" dirty="0" err="1"/>
              <a:t>bli</a:t>
            </a:r>
            <a:r>
              <a:rPr lang="en-US" sz="2000" dirty="0"/>
              <a:t> </a:t>
            </a:r>
            <a:r>
              <a:rPr lang="en-US" sz="2000" dirty="0" err="1"/>
              <a:t>anmälda</a:t>
            </a:r>
            <a:r>
              <a:rPr lang="en-US" sz="2000" dirty="0"/>
              <a:t>: 48%</a:t>
            </a:r>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err="1"/>
              <a:t>Bristande</a:t>
            </a:r>
            <a:r>
              <a:rPr lang="en-US" sz="2000" dirty="0"/>
              <a:t> </a:t>
            </a:r>
            <a:r>
              <a:rPr lang="en-US" sz="2000" dirty="0" err="1"/>
              <a:t>öppenvård</a:t>
            </a:r>
            <a:r>
              <a:rPr lang="en-US" sz="2000" dirty="0"/>
              <a:t>: 32%</a:t>
            </a:r>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a:t>Andra </a:t>
            </a:r>
            <a:r>
              <a:rPr lang="en-US" sz="2000" dirty="0" err="1"/>
              <a:t>begär</a:t>
            </a:r>
            <a:r>
              <a:rPr lang="en-US" sz="2000" dirty="0"/>
              <a:t> det (</a:t>
            </a:r>
            <a:r>
              <a:rPr lang="en-US" sz="2000" dirty="0" err="1"/>
              <a:t>släkt</a:t>
            </a:r>
            <a:r>
              <a:rPr lang="en-US" sz="2000" dirty="0"/>
              <a:t>, </a:t>
            </a:r>
            <a:r>
              <a:rPr lang="en-US" sz="2000" dirty="0" err="1"/>
              <a:t>andra</a:t>
            </a:r>
            <a:r>
              <a:rPr lang="en-US" sz="2000" dirty="0"/>
              <a:t> </a:t>
            </a:r>
            <a:r>
              <a:rPr lang="en-US" sz="2000" dirty="0" err="1"/>
              <a:t>vårdgivare</a:t>
            </a:r>
            <a:r>
              <a:rPr lang="en-US" sz="2000" dirty="0"/>
              <a:t>): 30%</a:t>
            </a:r>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r>
              <a:rPr lang="en-US" sz="2000" dirty="0"/>
              <a:t>Det </a:t>
            </a:r>
            <a:r>
              <a:rPr lang="en-US" sz="2000" dirty="0" err="1"/>
              <a:t>finns</a:t>
            </a:r>
            <a:r>
              <a:rPr lang="en-US" sz="2000" dirty="0"/>
              <a:t> inga </a:t>
            </a:r>
            <a:r>
              <a:rPr lang="en-US" sz="2000" dirty="0" err="1"/>
              <a:t>icke-mediciska</a:t>
            </a:r>
            <a:r>
              <a:rPr lang="en-US" sz="2000" dirty="0"/>
              <a:t> </a:t>
            </a:r>
            <a:r>
              <a:rPr lang="en-US" sz="2000" dirty="0" err="1"/>
              <a:t>skäl</a:t>
            </a:r>
            <a:r>
              <a:rPr lang="en-US" sz="2000" dirty="0"/>
              <a:t>: 11%</a:t>
            </a:r>
          </a:p>
        </p:txBody>
      </p:sp>
    </p:spTree>
    <p:extLst>
      <p:ext uri="{BB962C8B-B14F-4D97-AF65-F5344CB8AC3E}">
        <p14:creationId xmlns:p14="http://schemas.microsoft.com/office/powerpoint/2010/main" val="3860433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DAF1966E-FD40-4A4A-B61B-C4DF7FA05F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047BFA19-D45E-416B-A404-7AF2F3F270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rgbClr val="E1E1E1"/>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9" name="Rectangle 18">
            <a:extLst>
              <a:ext uri="{FF2B5EF4-FFF2-40B4-BE49-F238E27FC236}">
                <a16:creationId xmlns:a16="http://schemas.microsoft.com/office/drawing/2014/main" id="{8E0105E7-23DB-4CF2-8258-FF47C762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ubrik 1">
            <a:extLst>
              <a:ext uri="{FF2B5EF4-FFF2-40B4-BE49-F238E27FC236}">
                <a16:creationId xmlns:a16="http://schemas.microsoft.com/office/drawing/2014/main" id="{7C04BE79-86A0-6123-630F-F0AEFD94301D}"/>
              </a:ext>
            </a:extLst>
          </p:cNvPr>
          <p:cNvSpPr>
            <a:spLocks noGrp="1"/>
          </p:cNvSpPr>
          <p:nvPr>
            <p:ph type="title"/>
          </p:nvPr>
        </p:nvSpPr>
        <p:spPr>
          <a:xfrm>
            <a:off x="1115568" y="548640"/>
            <a:ext cx="10168128" cy="1179576"/>
          </a:xfrm>
        </p:spPr>
        <p:txBody>
          <a:bodyPr vert="horz" lIns="91440" tIns="45720" rIns="91440" bIns="45720" rtlCol="0" anchor="ctr">
            <a:normAutofit/>
          </a:bodyPr>
          <a:lstStyle/>
          <a:p>
            <a:r>
              <a:rPr lang="en-US" sz="3700" kern="1200">
                <a:solidFill>
                  <a:schemeClr val="tx1"/>
                </a:solidFill>
                <a:latin typeface="+mj-lt"/>
                <a:ea typeface="+mj-ea"/>
                <a:cs typeface="+mj-cs"/>
              </a:rPr>
              <a:t>Hur kan användandet av tvångsvård och slutenvårdsrelaterade negativa effekter minska?</a:t>
            </a:r>
          </a:p>
        </p:txBody>
      </p:sp>
      <p:sp>
        <p:nvSpPr>
          <p:cNvPr id="21" name="Rectangle 20">
            <a:extLst>
              <a:ext uri="{FF2B5EF4-FFF2-40B4-BE49-F238E27FC236}">
                <a16:creationId xmlns:a16="http://schemas.microsoft.com/office/drawing/2014/main" id="{074B4F7D-14B2-478B-8BF5-01E4E0C5D2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5895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7" name="textruta 6">
            <a:extLst>
              <a:ext uri="{FF2B5EF4-FFF2-40B4-BE49-F238E27FC236}">
                <a16:creationId xmlns:a16="http://schemas.microsoft.com/office/drawing/2014/main" id="{92929A4A-3901-BC2F-69C1-8D3B1557A198}"/>
              </a:ext>
            </a:extLst>
          </p:cNvPr>
          <p:cNvSpPr txBox="1"/>
          <p:nvPr/>
        </p:nvSpPr>
        <p:spPr>
          <a:xfrm>
            <a:off x="1115568" y="2481943"/>
            <a:ext cx="10168128" cy="3695020"/>
          </a:xfrm>
          <a:prstGeom prst="rect">
            <a:avLst/>
          </a:prstGeom>
        </p:spPr>
        <p:txBody>
          <a:bodyPr vert="horz" lIns="91440" tIns="45720" rIns="91440" bIns="45720" rtlCol="0">
            <a:normAutofit lnSpcReduction="10000"/>
          </a:bodyPr>
          <a:lstStyle/>
          <a:p>
            <a:pPr>
              <a:lnSpc>
                <a:spcPct val="90000"/>
              </a:lnSpc>
              <a:spcAft>
                <a:spcPts val="600"/>
              </a:spcAft>
            </a:pPr>
            <a:r>
              <a:rPr lang="en-US" sz="2200" i="1" dirty="0"/>
              <a:t>Förslag</a:t>
            </a:r>
          </a:p>
          <a:p>
            <a:pPr indent="-228600">
              <a:lnSpc>
                <a:spcPct val="90000"/>
              </a:lnSpc>
              <a:spcAft>
                <a:spcPts val="600"/>
              </a:spcAft>
              <a:buFont typeface="Arial" panose="020B0604020202020204" pitchFamily="34" charset="0"/>
              <a:buChar char="•"/>
            </a:pPr>
            <a:r>
              <a:rPr lang="en-US" sz="2200" dirty="0"/>
              <a:t>Ge patient och </a:t>
            </a:r>
            <a:r>
              <a:rPr lang="en-US" sz="2200" dirty="0" err="1"/>
              <a:t>anhöriga</a:t>
            </a:r>
            <a:r>
              <a:rPr lang="en-US" sz="2200" dirty="0"/>
              <a:t> information om </a:t>
            </a:r>
            <a:r>
              <a:rPr lang="en-US" sz="2200" dirty="0" err="1"/>
              <a:t>vad</a:t>
            </a:r>
            <a:r>
              <a:rPr lang="en-US" sz="2200" dirty="0"/>
              <a:t> </a:t>
            </a:r>
            <a:r>
              <a:rPr lang="en-US" sz="2200" dirty="0" err="1"/>
              <a:t>som</a:t>
            </a:r>
            <a:r>
              <a:rPr lang="en-US" sz="2200" dirty="0"/>
              <a:t> </a:t>
            </a:r>
            <a:r>
              <a:rPr lang="en-US" sz="2200" dirty="0" err="1"/>
              <a:t>är</a:t>
            </a:r>
            <a:r>
              <a:rPr lang="en-US" sz="2200" dirty="0"/>
              <a:t> </a:t>
            </a:r>
            <a:r>
              <a:rPr lang="en-US" sz="2200" dirty="0" err="1"/>
              <a:t>hjälpsamt</a:t>
            </a:r>
            <a:endParaRPr lang="en-US" sz="2200" dirty="0"/>
          </a:p>
          <a:p>
            <a:pPr indent="-228600">
              <a:lnSpc>
                <a:spcPct val="90000"/>
              </a:lnSpc>
              <a:spcAft>
                <a:spcPts val="600"/>
              </a:spcAft>
              <a:buFont typeface="Arial" panose="020B0604020202020204" pitchFamily="34" charset="0"/>
              <a:buChar char="•"/>
            </a:pPr>
            <a:r>
              <a:rPr lang="en-US" sz="2200" dirty="0"/>
              <a:t>Korta </a:t>
            </a:r>
            <a:r>
              <a:rPr lang="en-US" sz="2200" dirty="0" err="1"/>
              <a:t>frivilliga</a:t>
            </a:r>
            <a:r>
              <a:rPr lang="en-US" sz="2200" dirty="0"/>
              <a:t> </a:t>
            </a:r>
            <a:r>
              <a:rPr lang="en-US" sz="2200" dirty="0" err="1"/>
              <a:t>inläggningar</a:t>
            </a:r>
            <a:r>
              <a:rPr lang="en-US" sz="2200" dirty="0"/>
              <a:t>, 1-3 </a:t>
            </a:r>
            <a:r>
              <a:rPr lang="en-US" sz="2200" dirty="0" err="1"/>
              <a:t>dagar</a:t>
            </a:r>
            <a:r>
              <a:rPr lang="en-US" sz="2200" dirty="0"/>
              <a:t> med </a:t>
            </a:r>
            <a:r>
              <a:rPr lang="en-US" sz="2200" dirty="0" err="1"/>
              <a:t>samarbetsinriktad</a:t>
            </a:r>
            <a:r>
              <a:rPr lang="en-US" sz="2200" dirty="0"/>
              <a:t> </a:t>
            </a:r>
            <a:r>
              <a:rPr lang="en-US" sz="2200" dirty="0" err="1"/>
              <a:t>vårdmiljö</a:t>
            </a:r>
            <a:endParaRPr lang="en-US" sz="2200" dirty="0"/>
          </a:p>
          <a:p>
            <a:pPr indent="-228600">
              <a:lnSpc>
                <a:spcPct val="90000"/>
              </a:lnSpc>
              <a:spcAft>
                <a:spcPts val="600"/>
              </a:spcAft>
              <a:buFont typeface="Arial" panose="020B0604020202020204" pitchFamily="34" charset="0"/>
              <a:buChar char="•"/>
            </a:pPr>
            <a:r>
              <a:rPr lang="en-US" sz="2200" dirty="0" err="1"/>
              <a:t>Lära</a:t>
            </a:r>
            <a:r>
              <a:rPr lang="en-US" sz="2200" dirty="0"/>
              <a:t> </a:t>
            </a:r>
            <a:r>
              <a:rPr lang="en-US" sz="2200" dirty="0" err="1"/>
              <a:t>patienterna</a:t>
            </a:r>
            <a:r>
              <a:rPr lang="en-US" sz="2200" dirty="0"/>
              <a:t> </a:t>
            </a:r>
            <a:r>
              <a:rPr lang="en-US" sz="2200" dirty="0" err="1"/>
              <a:t>färdigheter</a:t>
            </a:r>
            <a:r>
              <a:rPr lang="en-US" sz="2200" dirty="0"/>
              <a:t> </a:t>
            </a:r>
            <a:r>
              <a:rPr lang="en-US" sz="2200" dirty="0" err="1"/>
              <a:t>att</a:t>
            </a:r>
            <a:r>
              <a:rPr lang="en-US" sz="2200" dirty="0"/>
              <a:t> </a:t>
            </a:r>
            <a:r>
              <a:rPr lang="en-US" sz="2200" dirty="0" err="1"/>
              <a:t>hantera</a:t>
            </a:r>
            <a:r>
              <a:rPr lang="en-US" sz="2200" dirty="0"/>
              <a:t> </a:t>
            </a:r>
            <a:r>
              <a:rPr lang="en-US" sz="2200" dirty="0" err="1"/>
              <a:t>kriser</a:t>
            </a:r>
            <a:r>
              <a:rPr lang="en-US" sz="2200" dirty="0"/>
              <a:t> och </a:t>
            </a:r>
            <a:r>
              <a:rPr lang="en-US" sz="2200" dirty="0" err="1"/>
              <a:t>svåra</a:t>
            </a:r>
            <a:r>
              <a:rPr lang="en-US" sz="2200" dirty="0"/>
              <a:t> </a:t>
            </a:r>
            <a:r>
              <a:rPr lang="en-US" sz="2200" dirty="0" err="1"/>
              <a:t>känslor</a:t>
            </a:r>
            <a:endParaRPr lang="en-US" sz="2200" dirty="0"/>
          </a:p>
          <a:p>
            <a:pPr indent="-228600">
              <a:lnSpc>
                <a:spcPct val="90000"/>
              </a:lnSpc>
              <a:spcAft>
                <a:spcPts val="600"/>
              </a:spcAft>
              <a:buFont typeface="Arial" panose="020B0604020202020204" pitchFamily="34" charset="0"/>
              <a:buChar char="•"/>
            </a:pPr>
            <a:r>
              <a:rPr lang="en-US" sz="2200" dirty="0" err="1"/>
              <a:t>Öppen</a:t>
            </a:r>
            <a:r>
              <a:rPr lang="en-US" sz="2200" dirty="0"/>
              <a:t>-</a:t>
            </a:r>
            <a:r>
              <a:rPr lang="en-US" sz="2200" dirty="0" err="1"/>
              <a:t>dörr</a:t>
            </a:r>
            <a:r>
              <a:rPr lang="en-US" sz="2200" dirty="0"/>
              <a:t>-policy</a:t>
            </a:r>
          </a:p>
          <a:p>
            <a:pPr indent="-228600">
              <a:lnSpc>
                <a:spcPct val="90000"/>
              </a:lnSpc>
              <a:spcAft>
                <a:spcPts val="600"/>
              </a:spcAft>
              <a:buFont typeface="Arial" panose="020B0604020202020204" pitchFamily="34" charset="0"/>
              <a:buChar char="•"/>
            </a:pPr>
            <a:r>
              <a:rPr lang="en-US" sz="2200" dirty="0" err="1"/>
              <a:t>Självvald</a:t>
            </a:r>
            <a:r>
              <a:rPr lang="en-US" sz="2200" dirty="0"/>
              <a:t> </a:t>
            </a:r>
            <a:r>
              <a:rPr lang="en-US" sz="2200" dirty="0" err="1"/>
              <a:t>inläggning</a:t>
            </a:r>
            <a:r>
              <a:rPr lang="en-US" sz="2200" dirty="0"/>
              <a:t> </a:t>
            </a:r>
            <a:r>
              <a:rPr lang="en-US" sz="2200" dirty="0" err="1"/>
              <a:t>kan</a:t>
            </a:r>
            <a:r>
              <a:rPr lang="en-US" sz="2200" dirty="0"/>
              <a:t> </a:t>
            </a:r>
            <a:r>
              <a:rPr lang="en-US" sz="2200" dirty="0" err="1"/>
              <a:t>fungera</a:t>
            </a:r>
            <a:r>
              <a:rPr lang="en-US" sz="2200" dirty="0"/>
              <a:t> för </a:t>
            </a:r>
            <a:r>
              <a:rPr lang="en-US" sz="2200" dirty="0" err="1"/>
              <a:t>vissa</a:t>
            </a:r>
            <a:r>
              <a:rPr lang="en-US" sz="2200" dirty="0"/>
              <a:t> </a:t>
            </a:r>
            <a:r>
              <a:rPr lang="en-US" sz="2200" dirty="0" err="1"/>
              <a:t>patienter</a:t>
            </a:r>
            <a:endParaRPr lang="en-US" sz="2200" dirty="0"/>
          </a:p>
          <a:p>
            <a:pPr indent="-228600">
              <a:lnSpc>
                <a:spcPct val="90000"/>
              </a:lnSpc>
              <a:spcAft>
                <a:spcPts val="600"/>
              </a:spcAft>
              <a:buFont typeface="Arial" panose="020B0604020202020204" pitchFamily="34" charset="0"/>
              <a:buChar char="•"/>
            </a:pPr>
            <a:r>
              <a:rPr lang="en-US" sz="2200" dirty="0" err="1"/>
              <a:t>Kontakt</a:t>
            </a:r>
            <a:r>
              <a:rPr lang="en-US" sz="2200" dirty="0"/>
              <a:t> med </a:t>
            </a:r>
            <a:r>
              <a:rPr lang="en-US" sz="2200" dirty="0" err="1"/>
              <a:t>mobila</a:t>
            </a:r>
            <a:r>
              <a:rPr lang="en-US" sz="2200" dirty="0"/>
              <a:t> team, </a:t>
            </a:r>
            <a:r>
              <a:rPr lang="en-US" sz="2200" dirty="0" err="1"/>
              <a:t>tätare</a:t>
            </a:r>
            <a:r>
              <a:rPr lang="en-US" sz="2200" dirty="0"/>
              <a:t> </a:t>
            </a:r>
            <a:r>
              <a:rPr lang="en-US" sz="2200" dirty="0" err="1"/>
              <a:t>öppenvårdskontakt</a:t>
            </a:r>
            <a:r>
              <a:rPr lang="en-US" sz="2200" dirty="0"/>
              <a:t> vid </a:t>
            </a:r>
            <a:r>
              <a:rPr lang="en-US" sz="2200" dirty="0" err="1"/>
              <a:t>kriser</a:t>
            </a:r>
            <a:endParaRPr lang="en-US" sz="2200" dirty="0"/>
          </a:p>
          <a:p>
            <a:pPr indent="-228600">
              <a:lnSpc>
                <a:spcPct val="90000"/>
              </a:lnSpc>
              <a:spcAft>
                <a:spcPts val="600"/>
              </a:spcAft>
              <a:buFont typeface="Arial" panose="020B0604020202020204" pitchFamily="34" charset="0"/>
              <a:buChar char="•"/>
            </a:pPr>
            <a:r>
              <a:rPr lang="en-US" sz="2200" dirty="0" err="1"/>
              <a:t>Tydlig</a:t>
            </a:r>
            <a:r>
              <a:rPr lang="en-US" sz="2200" dirty="0"/>
              <a:t> </a:t>
            </a:r>
            <a:r>
              <a:rPr lang="en-US" sz="2200" dirty="0" err="1"/>
              <a:t>vårdplan</a:t>
            </a:r>
            <a:r>
              <a:rPr lang="en-US" sz="2200" dirty="0"/>
              <a:t>/</a:t>
            </a:r>
            <a:r>
              <a:rPr lang="en-US" sz="2200" dirty="0" err="1"/>
              <a:t>krisplan</a:t>
            </a:r>
            <a:r>
              <a:rPr lang="en-US" sz="2200" dirty="0"/>
              <a:t> </a:t>
            </a:r>
          </a:p>
          <a:p>
            <a:pPr indent="-228600">
              <a:lnSpc>
                <a:spcPct val="90000"/>
              </a:lnSpc>
              <a:spcAft>
                <a:spcPts val="600"/>
              </a:spcAft>
              <a:buFont typeface="Arial" panose="020B0604020202020204" pitchFamily="34" charset="0"/>
              <a:buChar char="•"/>
            </a:pPr>
            <a:r>
              <a:rPr lang="en-US" sz="2200" dirty="0" err="1"/>
              <a:t>Viktigt</a:t>
            </a:r>
            <a:r>
              <a:rPr lang="en-US" sz="2200" dirty="0"/>
              <a:t> </a:t>
            </a:r>
            <a:r>
              <a:rPr lang="en-US" sz="2200" dirty="0" err="1"/>
              <a:t>att</a:t>
            </a:r>
            <a:r>
              <a:rPr lang="en-US" sz="2200" dirty="0"/>
              <a:t> </a:t>
            </a:r>
            <a:r>
              <a:rPr lang="en-US" sz="2200" dirty="0" err="1"/>
              <a:t>dokumentera</a:t>
            </a:r>
            <a:r>
              <a:rPr lang="en-US" sz="2200" dirty="0"/>
              <a:t> </a:t>
            </a:r>
            <a:r>
              <a:rPr lang="en-US" sz="2200" dirty="0" err="1"/>
              <a:t>väl</a:t>
            </a:r>
            <a:endParaRPr lang="en-US" sz="2200" dirty="0"/>
          </a:p>
          <a:p>
            <a:pPr indent="-228600">
              <a:lnSpc>
                <a:spcPct val="90000"/>
              </a:lnSpc>
              <a:spcAft>
                <a:spcPts val="600"/>
              </a:spcAft>
              <a:buFont typeface="Arial" panose="020B0604020202020204" pitchFamily="34" charset="0"/>
              <a:buChar char="•"/>
            </a:pPr>
            <a:r>
              <a:rPr lang="en-US" sz="2200" dirty="0" err="1"/>
              <a:t>Sambedömning</a:t>
            </a:r>
            <a:r>
              <a:rPr lang="en-US" sz="2200" dirty="0"/>
              <a:t> med </a:t>
            </a:r>
            <a:r>
              <a:rPr lang="en-US" sz="2200" dirty="0" err="1"/>
              <a:t>två</a:t>
            </a:r>
            <a:r>
              <a:rPr lang="en-US" sz="2200" dirty="0"/>
              <a:t> </a:t>
            </a:r>
            <a:r>
              <a:rPr lang="en-US" sz="2200" dirty="0" err="1"/>
              <a:t>eller</a:t>
            </a:r>
            <a:r>
              <a:rPr lang="en-US" sz="2200" dirty="0"/>
              <a:t> </a:t>
            </a:r>
            <a:r>
              <a:rPr lang="en-US" sz="2200" dirty="0" err="1"/>
              <a:t>flera</a:t>
            </a:r>
            <a:r>
              <a:rPr lang="en-US" sz="2200" dirty="0"/>
              <a:t> </a:t>
            </a:r>
            <a:r>
              <a:rPr lang="en-US" sz="2200" dirty="0" err="1"/>
              <a:t>specialister</a:t>
            </a:r>
            <a:r>
              <a:rPr lang="en-US" sz="2200" dirty="0"/>
              <a:t> </a:t>
            </a:r>
            <a:r>
              <a:rPr lang="en-US" sz="2200" dirty="0" err="1"/>
              <a:t>i</a:t>
            </a:r>
            <a:r>
              <a:rPr lang="en-US" sz="2200" dirty="0"/>
              <a:t> </a:t>
            </a:r>
            <a:r>
              <a:rPr lang="en-US" sz="2200" dirty="0" err="1"/>
              <a:t>svåra</a:t>
            </a:r>
            <a:r>
              <a:rPr lang="en-US" sz="2200" dirty="0"/>
              <a:t> </a:t>
            </a:r>
            <a:r>
              <a:rPr lang="en-US" sz="2200" dirty="0" err="1"/>
              <a:t>ärenden</a:t>
            </a:r>
            <a:endParaRPr lang="en-US" sz="2200" dirty="0"/>
          </a:p>
          <a:p>
            <a:pPr indent="-228600">
              <a:lnSpc>
                <a:spcPct val="90000"/>
              </a:lnSpc>
              <a:spcAft>
                <a:spcPts val="600"/>
              </a:spcAft>
              <a:buFont typeface="Arial" panose="020B0604020202020204" pitchFamily="34" charset="0"/>
              <a:buChar char="•"/>
            </a:pPr>
            <a:endParaRPr lang="en-US" sz="2200" dirty="0"/>
          </a:p>
        </p:txBody>
      </p:sp>
    </p:spTree>
    <p:extLst>
      <p:ext uri="{BB962C8B-B14F-4D97-AF65-F5344CB8AC3E}">
        <p14:creationId xmlns:p14="http://schemas.microsoft.com/office/powerpoint/2010/main" val="1179231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631BFDE-BBB4-75A2-875B-4EE8BFF6B972}"/>
            </a:ext>
          </a:extLst>
        </p:cNvPr>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C5169C69-18CE-B88A-EE7C-046AE237F5D6}"/>
              </a:ext>
            </a:extLst>
          </p:cNvPr>
          <p:cNvSpPr>
            <a:spLocks noGrp="1"/>
          </p:cNvSpPr>
          <p:nvPr>
            <p:ph type="title"/>
          </p:nvPr>
        </p:nvSpPr>
        <p:spPr>
          <a:xfrm>
            <a:off x="841248" y="548640"/>
            <a:ext cx="3600860" cy="5431536"/>
          </a:xfrm>
        </p:spPr>
        <p:txBody>
          <a:bodyPr vert="horz" lIns="91440" tIns="45720" rIns="91440" bIns="45720" rtlCol="0" anchor="ctr">
            <a:normAutofit/>
          </a:bodyPr>
          <a:lstStyle/>
          <a:p>
            <a:r>
              <a:rPr lang="en-US" sz="4200" kern="1200" dirty="0">
                <a:solidFill>
                  <a:schemeClr val="tx1"/>
                </a:solidFill>
                <a:latin typeface="+mj-lt"/>
                <a:ea typeface="+mj-ea"/>
                <a:cs typeface="+mj-cs"/>
              </a:rPr>
              <a:t>Tips </a:t>
            </a:r>
            <a:r>
              <a:rPr lang="en-US" sz="4200" kern="1200" dirty="0" err="1">
                <a:solidFill>
                  <a:schemeClr val="tx1"/>
                </a:solidFill>
                <a:latin typeface="+mj-lt"/>
                <a:ea typeface="+mj-ea"/>
                <a:cs typeface="+mj-cs"/>
              </a:rPr>
              <a:t>från</a:t>
            </a:r>
            <a:r>
              <a:rPr lang="en-US" sz="4200" kern="1200" dirty="0">
                <a:solidFill>
                  <a:schemeClr val="tx1"/>
                </a:solidFill>
                <a:latin typeface="+mj-lt"/>
                <a:ea typeface="+mj-ea"/>
                <a:cs typeface="+mj-cs"/>
              </a:rPr>
              <a:t> </a:t>
            </a:r>
            <a:r>
              <a:rPr lang="en-US" sz="4200" kern="1200" dirty="0" err="1">
                <a:solidFill>
                  <a:schemeClr val="tx1"/>
                </a:solidFill>
                <a:latin typeface="+mj-lt"/>
                <a:ea typeface="+mj-ea"/>
                <a:cs typeface="+mj-cs"/>
              </a:rPr>
              <a:t>klinikern</a:t>
            </a:r>
            <a:r>
              <a:rPr lang="en-US" sz="4200" kern="1200" dirty="0">
                <a:solidFill>
                  <a:schemeClr val="tx1"/>
                </a:solidFill>
                <a:latin typeface="+mj-lt"/>
                <a:ea typeface="+mj-ea"/>
                <a:cs typeface="+mj-cs"/>
              </a:rPr>
              <a:t> om </a:t>
            </a:r>
            <a:r>
              <a:rPr lang="en-US" sz="4200" kern="1200" dirty="0" err="1">
                <a:solidFill>
                  <a:schemeClr val="tx1"/>
                </a:solidFill>
                <a:latin typeface="+mj-lt"/>
                <a:ea typeface="+mj-ea"/>
                <a:cs typeface="+mj-cs"/>
              </a:rPr>
              <a:t>akut</a:t>
            </a:r>
            <a:r>
              <a:rPr lang="en-US" sz="4200" kern="1200" dirty="0">
                <a:solidFill>
                  <a:schemeClr val="tx1"/>
                </a:solidFill>
                <a:latin typeface="+mj-lt"/>
                <a:ea typeface="+mj-ea"/>
                <a:cs typeface="+mj-cs"/>
              </a:rPr>
              <a:t>-</a:t>
            </a:r>
            <a:r>
              <a:rPr lang="en-US" sz="4200" kern="1200" dirty="0" err="1">
                <a:solidFill>
                  <a:schemeClr val="tx1"/>
                </a:solidFill>
                <a:latin typeface="+mj-lt"/>
                <a:ea typeface="+mj-ea"/>
                <a:cs typeface="+mj-cs"/>
              </a:rPr>
              <a:t>handläggnings</a:t>
            </a:r>
            <a:r>
              <a:rPr lang="en-US" sz="4200" kern="1200" dirty="0">
                <a:solidFill>
                  <a:schemeClr val="tx1"/>
                </a:solidFill>
                <a:latin typeface="+mj-lt"/>
                <a:ea typeface="+mj-ea"/>
                <a:cs typeface="+mj-cs"/>
              </a:rPr>
              <a:t>-plan för </a:t>
            </a:r>
            <a:r>
              <a:rPr lang="en-US" sz="4200" kern="1200" dirty="0" err="1">
                <a:solidFill>
                  <a:schemeClr val="tx1"/>
                </a:solidFill>
                <a:latin typeface="+mj-lt"/>
                <a:ea typeface="+mj-ea"/>
                <a:cs typeface="+mj-cs"/>
              </a:rPr>
              <a:t>patienter</a:t>
            </a:r>
            <a:r>
              <a:rPr lang="en-US" sz="4200" kern="1200" dirty="0">
                <a:solidFill>
                  <a:schemeClr val="tx1"/>
                </a:solidFill>
                <a:latin typeface="+mj-lt"/>
                <a:ea typeface="+mj-ea"/>
                <a:cs typeface="+mj-cs"/>
              </a:rPr>
              <a:t> med BPD</a:t>
            </a:r>
          </a:p>
        </p:txBody>
      </p:sp>
      <p:sp>
        <p:nvSpPr>
          <p:cNvPr id="13"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ruta 6">
            <a:extLst>
              <a:ext uri="{FF2B5EF4-FFF2-40B4-BE49-F238E27FC236}">
                <a16:creationId xmlns:a16="http://schemas.microsoft.com/office/drawing/2014/main" id="{EC2F36A2-02FD-9AC7-3F8E-631012DDDED0}"/>
              </a:ext>
            </a:extLst>
          </p:cNvPr>
          <p:cNvSpPr txBox="1"/>
          <p:nvPr/>
        </p:nvSpPr>
        <p:spPr>
          <a:xfrm>
            <a:off x="5126418" y="552091"/>
            <a:ext cx="6224335" cy="5431536"/>
          </a:xfrm>
          <a:prstGeom prst="rect">
            <a:avLst/>
          </a:prstGeom>
        </p:spPr>
        <p:txBody>
          <a:bodyPr vert="horz" lIns="91440" tIns="45720" rIns="91440" bIns="45720" rtlCol="0" anchor="ctr">
            <a:normAutofit/>
          </a:bodyPr>
          <a:lstStyle/>
          <a:p>
            <a:pPr>
              <a:lnSpc>
                <a:spcPct val="90000"/>
              </a:lnSpc>
              <a:spcAft>
                <a:spcPts val="800"/>
              </a:spcAft>
            </a:pPr>
            <a:r>
              <a:rPr lang="en-US" sz="1900" b="1" dirty="0"/>
              <a:t>Förslag till </a:t>
            </a:r>
            <a:r>
              <a:rPr lang="en-US" sz="1900" b="1" dirty="0" err="1"/>
              <a:t>krisplan</a:t>
            </a:r>
            <a:r>
              <a:rPr lang="en-US" sz="1900" b="1" dirty="0"/>
              <a:t> (</a:t>
            </a:r>
            <a:r>
              <a:rPr lang="en-US" sz="1900" b="1" dirty="0" err="1"/>
              <a:t>exempel</a:t>
            </a:r>
            <a:r>
              <a:rPr lang="en-US" sz="1900" b="1" dirty="0"/>
              <a:t>)</a:t>
            </a:r>
          </a:p>
          <a:p>
            <a:pPr>
              <a:lnSpc>
                <a:spcPct val="90000"/>
              </a:lnSpc>
              <a:spcAft>
                <a:spcPts val="800"/>
              </a:spcAft>
            </a:pPr>
            <a:r>
              <a:rPr lang="en-US" sz="1900" i="1" dirty="0"/>
              <a:t>Vid </a:t>
            </a:r>
            <a:r>
              <a:rPr lang="en-US" sz="1900" i="1" dirty="0" err="1"/>
              <a:t>starka</a:t>
            </a:r>
            <a:r>
              <a:rPr lang="en-US" sz="1900" i="1" dirty="0"/>
              <a:t> </a:t>
            </a:r>
            <a:r>
              <a:rPr lang="en-US" sz="1900" i="1" dirty="0" err="1"/>
              <a:t>känslogenombrott</a:t>
            </a:r>
            <a:r>
              <a:rPr lang="en-US" sz="1900" i="1" dirty="0"/>
              <a:t>:</a:t>
            </a:r>
          </a:p>
          <a:p>
            <a:pPr>
              <a:lnSpc>
                <a:spcPct val="90000"/>
              </a:lnSpc>
              <a:spcAft>
                <a:spcPts val="800"/>
              </a:spcAft>
            </a:pPr>
            <a:r>
              <a:rPr lang="en-US" sz="1900" dirty="0"/>
              <a:t>1. </a:t>
            </a:r>
            <a:r>
              <a:rPr lang="en-US" sz="1900" i="1" dirty="0"/>
              <a:t>Stanna </a:t>
            </a:r>
            <a:r>
              <a:rPr lang="en-US" sz="1900" i="1" dirty="0" err="1"/>
              <a:t>upp</a:t>
            </a:r>
            <a:endParaRPr lang="en-US" sz="1900" dirty="0"/>
          </a:p>
          <a:p>
            <a:pPr>
              <a:lnSpc>
                <a:spcPct val="90000"/>
              </a:lnSpc>
              <a:spcAft>
                <a:spcPts val="800"/>
              </a:spcAft>
            </a:pPr>
            <a:r>
              <a:rPr lang="en-US" sz="1900" dirty="0"/>
              <a:t>2. </a:t>
            </a:r>
            <a:r>
              <a:rPr lang="en-US" sz="1900" i="1" dirty="0" err="1"/>
              <a:t>Observera</a:t>
            </a:r>
            <a:r>
              <a:rPr lang="en-US" sz="1900" i="1" dirty="0"/>
              <a:t> </a:t>
            </a:r>
            <a:r>
              <a:rPr lang="en-US" sz="1900" i="1" dirty="0" err="1"/>
              <a:t>känslan</a:t>
            </a:r>
            <a:r>
              <a:rPr lang="en-US" sz="1900" i="1" dirty="0"/>
              <a:t>/</a:t>
            </a:r>
            <a:r>
              <a:rPr lang="en-US" sz="1900" i="1" dirty="0" err="1"/>
              <a:t>känslorna</a:t>
            </a:r>
            <a:r>
              <a:rPr lang="en-US" sz="1900" i="1" dirty="0"/>
              <a:t> </a:t>
            </a:r>
            <a:r>
              <a:rPr lang="en-US" sz="1900" i="1" dirty="0" err="1"/>
              <a:t>inom</a:t>
            </a:r>
            <a:r>
              <a:rPr lang="en-US" sz="1900" i="1" dirty="0"/>
              <a:t> dig</a:t>
            </a:r>
            <a:r>
              <a:rPr lang="en-US" sz="1900" dirty="0"/>
              <a:t> - initial </a:t>
            </a:r>
            <a:r>
              <a:rPr lang="en-US" sz="1900" dirty="0" err="1"/>
              <a:t>rädsla</a:t>
            </a:r>
            <a:r>
              <a:rPr lang="en-US" sz="1900" dirty="0"/>
              <a:t> för </a:t>
            </a:r>
            <a:r>
              <a:rPr lang="en-US" sz="1900" dirty="0" err="1"/>
              <a:t>att</a:t>
            </a:r>
            <a:r>
              <a:rPr lang="en-US" sz="1900" dirty="0"/>
              <a:t> </a:t>
            </a:r>
            <a:r>
              <a:rPr lang="en-US" sz="1900" dirty="0" err="1"/>
              <a:t>bli</a:t>
            </a:r>
            <a:r>
              <a:rPr lang="en-US" sz="1900" dirty="0"/>
              <a:t> </a:t>
            </a:r>
            <a:r>
              <a:rPr lang="en-US" sz="1900" dirty="0" err="1"/>
              <a:t>avvisad</a:t>
            </a:r>
            <a:r>
              <a:rPr lang="en-US" sz="1900" dirty="0"/>
              <a:t> </a:t>
            </a:r>
            <a:r>
              <a:rPr lang="en-US" sz="1900" dirty="0" err="1"/>
              <a:t>eller</a:t>
            </a:r>
            <a:r>
              <a:rPr lang="en-US" sz="1900" dirty="0"/>
              <a:t> </a:t>
            </a:r>
            <a:r>
              <a:rPr lang="en-US" sz="1900" dirty="0" err="1"/>
              <a:t>illa</a:t>
            </a:r>
            <a:r>
              <a:rPr lang="en-US" sz="1900" dirty="0"/>
              <a:t> </a:t>
            </a:r>
            <a:r>
              <a:rPr lang="en-US" sz="1900" dirty="0" err="1"/>
              <a:t>bemött</a:t>
            </a:r>
            <a:r>
              <a:rPr lang="en-US" sz="1900" dirty="0"/>
              <a:t> </a:t>
            </a:r>
            <a:r>
              <a:rPr lang="en-US" sz="1900" dirty="0" err="1"/>
              <a:t>kan</a:t>
            </a:r>
            <a:r>
              <a:rPr lang="en-US" sz="1900" dirty="0"/>
              <a:t> </a:t>
            </a:r>
            <a:r>
              <a:rPr lang="en-US" sz="1900" dirty="0" err="1"/>
              <a:t>ge</a:t>
            </a:r>
            <a:r>
              <a:rPr lang="en-US" sz="1900" dirty="0"/>
              <a:t> </a:t>
            </a:r>
            <a:r>
              <a:rPr lang="en-US" sz="1900" dirty="0" err="1"/>
              <a:t>sekundär</a:t>
            </a:r>
            <a:r>
              <a:rPr lang="en-US" sz="1900" dirty="0"/>
              <a:t> </a:t>
            </a:r>
            <a:r>
              <a:rPr lang="en-US" sz="1900" dirty="0" err="1"/>
              <a:t>ilska</a:t>
            </a:r>
            <a:r>
              <a:rPr lang="en-US" sz="1900" dirty="0"/>
              <a:t>, </a:t>
            </a:r>
            <a:r>
              <a:rPr lang="en-US" sz="1900" dirty="0" err="1"/>
              <a:t>därför</a:t>
            </a:r>
            <a:r>
              <a:rPr lang="en-US" sz="1900" dirty="0"/>
              <a:t> </a:t>
            </a:r>
            <a:r>
              <a:rPr lang="en-US" sz="1900" dirty="0" err="1"/>
              <a:t>kan</a:t>
            </a:r>
            <a:r>
              <a:rPr lang="en-US" sz="1900" dirty="0"/>
              <a:t> det </a:t>
            </a:r>
            <a:r>
              <a:rPr lang="en-US" sz="1900" dirty="0" err="1"/>
              <a:t>finnas</a:t>
            </a:r>
            <a:r>
              <a:rPr lang="en-US" sz="1900" dirty="0"/>
              <a:t> </a:t>
            </a:r>
            <a:r>
              <a:rPr lang="en-US" sz="1900" dirty="0" err="1"/>
              <a:t>flera</a:t>
            </a:r>
            <a:r>
              <a:rPr lang="en-US" sz="1900" dirty="0"/>
              <a:t> </a:t>
            </a:r>
            <a:r>
              <a:rPr lang="en-US" sz="1900" dirty="0" err="1"/>
              <a:t>olika</a:t>
            </a:r>
            <a:r>
              <a:rPr lang="en-US" sz="1900" dirty="0"/>
              <a:t> </a:t>
            </a:r>
            <a:r>
              <a:rPr lang="en-US" sz="1900" dirty="0" err="1"/>
              <a:t>känslor</a:t>
            </a:r>
            <a:r>
              <a:rPr lang="en-US" sz="1900" dirty="0"/>
              <a:t> </a:t>
            </a:r>
            <a:r>
              <a:rPr lang="en-US" sz="1900" dirty="0" err="1"/>
              <a:t>samtidigt</a:t>
            </a:r>
            <a:r>
              <a:rPr lang="en-US" sz="1900" dirty="0"/>
              <a:t>.  </a:t>
            </a:r>
          </a:p>
          <a:p>
            <a:pPr>
              <a:lnSpc>
                <a:spcPct val="90000"/>
              </a:lnSpc>
              <a:spcAft>
                <a:spcPts val="800"/>
              </a:spcAft>
            </a:pPr>
            <a:r>
              <a:rPr lang="en-US" sz="1900" dirty="0"/>
              <a:t>3.</a:t>
            </a:r>
            <a:r>
              <a:rPr lang="en-US" sz="1900" i="1" dirty="0"/>
              <a:t> </a:t>
            </a:r>
            <a:r>
              <a:rPr lang="en-US" sz="1900" i="1" dirty="0" err="1"/>
              <a:t>Acceptera</a:t>
            </a:r>
            <a:r>
              <a:rPr lang="en-US" sz="1900" i="1" dirty="0"/>
              <a:t> </a:t>
            </a:r>
            <a:r>
              <a:rPr lang="en-US" sz="1900" i="1" dirty="0" err="1"/>
              <a:t>att</a:t>
            </a:r>
            <a:r>
              <a:rPr lang="en-US" sz="1900" i="1" dirty="0"/>
              <a:t> </a:t>
            </a:r>
            <a:r>
              <a:rPr lang="en-US" sz="1900" i="1" dirty="0" err="1"/>
              <a:t>känslan</a:t>
            </a:r>
            <a:r>
              <a:rPr lang="en-US" sz="1900" i="1" dirty="0"/>
              <a:t> </a:t>
            </a:r>
            <a:r>
              <a:rPr lang="en-US" sz="1900" i="1" dirty="0" err="1"/>
              <a:t>får</a:t>
            </a:r>
            <a:r>
              <a:rPr lang="en-US" sz="1900" i="1" dirty="0"/>
              <a:t> </a:t>
            </a:r>
            <a:r>
              <a:rPr lang="en-US" sz="1900" i="1" dirty="0" err="1"/>
              <a:t>finnas</a:t>
            </a:r>
            <a:r>
              <a:rPr lang="en-US" sz="1900" i="1" dirty="0"/>
              <a:t> </a:t>
            </a:r>
            <a:r>
              <a:rPr lang="en-US" sz="1900" dirty="0"/>
              <a:t>- om man </a:t>
            </a:r>
            <a:r>
              <a:rPr lang="en-US" sz="1900" dirty="0" err="1"/>
              <a:t>flyr</a:t>
            </a:r>
            <a:r>
              <a:rPr lang="en-US" sz="1900" dirty="0"/>
              <a:t> </a:t>
            </a:r>
            <a:r>
              <a:rPr lang="en-US" sz="1900" dirty="0" err="1"/>
              <a:t>känslorna</a:t>
            </a:r>
            <a:r>
              <a:rPr lang="en-US" sz="1900" dirty="0"/>
              <a:t> </a:t>
            </a:r>
            <a:r>
              <a:rPr lang="en-US" sz="1900" dirty="0" err="1"/>
              <a:t>blir</a:t>
            </a:r>
            <a:r>
              <a:rPr lang="en-US" sz="1900" dirty="0"/>
              <a:t> de bara </a:t>
            </a:r>
            <a:r>
              <a:rPr lang="en-US" sz="1900" dirty="0" err="1"/>
              <a:t>starkare</a:t>
            </a:r>
            <a:r>
              <a:rPr lang="en-US" sz="1900" dirty="0"/>
              <a:t>.  </a:t>
            </a:r>
          </a:p>
          <a:p>
            <a:pPr>
              <a:lnSpc>
                <a:spcPct val="90000"/>
              </a:lnSpc>
              <a:spcAft>
                <a:spcPts val="800"/>
              </a:spcAft>
            </a:pPr>
            <a:r>
              <a:rPr lang="en-US" sz="1900" dirty="0"/>
              <a:t>4. </a:t>
            </a:r>
            <a:r>
              <a:rPr lang="en-US" sz="1900" i="1" dirty="0" err="1"/>
              <a:t>Välj</a:t>
            </a:r>
            <a:r>
              <a:rPr lang="en-US" sz="1900" i="1" dirty="0"/>
              <a:t> </a:t>
            </a:r>
            <a:r>
              <a:rPr lang="en-US" sz="1900" i="1" dirty="0" err="1"/>
              <a:t>hur</a:t>
            </a:r>
            <a:r>
              <a:rPr lang="en-US" sz="1900" i="1" dirty="0"/>
              <a:t> och </a:t>
            </a:r>
            <a:r>
              <a:rPr lang="en-US" sz="1900" i="1" dirty="0" err="1"/>
              <a:t>när</a:t>
            </a:r>
            <a:r>
              <a:rPr lang="en-US" sz="1900" i="1" dirty="0"/>
              <a:t> du </a:t>
            </a:r>
            <a:r>
              <a:rPr lang="en-US" sz="1900" i="1" dirty="0" err="1"/>
              <a:t>vill</a:t>
            </a:r>
            <a:r>
              <a:rPr lang="en-US" sz="1900" i="1" dirty="0"/>
              <a:t> </a:t>
            </a:r>
            <a:r>
              <a:rPr lang="en-US" sz="1900" i="1" dirty="0" err="1"/>
              <a:t>agera</a:t>
            </a:r>
            <a:r>
              <a:rPr lang="en-US" sz="1900" dirty="0"/>
              <a:t> </a:t>
            </a:r>
            <a:br>
              <a:rPr lang="en-US" sz="1900" dirty="0"/>
            </a:br>
            <a:r>
              <a:rPr lang="en-US" sz="1900" dirty="0"/>
              <a:t>(Ska </a:t>
            </a:r>
            <a:r>
              <a:rPr lang="en-US" sz="1900" dirty="0" err="1"/>
              <a:t>problemet</a:t>
            </a:r>
            <a:r>
              <a:rPr lang="en-US" sz="1900" dirty="0"/>
              <a:t> </a:t>
            </a:r>
            <a:r>
              <a:rPr lang="en-US" sz="1900" dirty="0" err="1"/>
              <a:t>lösas</a:t>
            </a:r>
            <a:r>
              <a:rPr lang="en-US" sz="1900" dirty="0"/>
              <a:t> nu </a:t>
            </a:r>
            <a:r>
              <a:rPr lang="en-US" sz="1900" dirty="0" err="1"/>
              <a:t>eller</a:t>
            </a:r>
            <a:r>
              <a:rPr lang="en-US" sz="1900" dirty="0"/>
              <a:t> </a:t>
            </a:r>
            <a:r>
              <a:rPr lang="en-US" sz="1900" dirty="0" err="1"/>
              <a:t>senare</a:t>
            </a:r>
            <a:r>
              <a:rPr lang="en-US" sz="1900" dirty="0"/>
              <a:t>? Ska jag </a:t>
            </a:r>
            <a:r>
              <a:rPr lang="en-US" sz="1900" dirty="0" err="1"/>
              <a:t>avstå</a:t>
            </a:r>
            <a:r>
              <a:rPr lang="en-US" sz="1900" dirty="0"/>
              <a:t> </a:t>
            </a:r>
            <a:r>
              <a:rPr lang="en-US" sz="1900" dirty="0" err="1"/>
              <a:t>från</a:t>
            </a:r>
            <a:r>
              <a:rPr lang="en-US" sz="1900" dirty="0"/>
              <a:t> </a:t>
            </a:r>
            <a:r>
              <a:rPr lang="en-US" sz="1900" dirty="0" err="1"/>
              <a:t>att</a:t>
            </a:r>
            <a:r>
              <a:rPr lang="en-US" sz="1900" dirty="0"/>
              <a:t> </a:t>
            </a:r>
            <a:r>
              <a:rPr lang="en-US" sz="1900" dirty="0" err="1"/>
              <a:t>agera</a:t>
            </a:r>
            <a:r>
              <a:rPr lang="en-US" sz="1900" dirty="0"/>
              <a:t> och </a:t>
            </a:r>
            <a:r>
              <a:rPr lang="en-US" sz="1900" dirty="0" err="1"/>
              <a:t>acceptera</a:t>
            </a:r>
            <a:r>
              <a:rPr lang="en-US" sz="1900" dirty="0"/>
              <a:t> </a:t>
            </a:r>
            <a:r>
              <a:rPr lang="en-US" sz="1900" dirty="0" err="1"/>
              <a:t>en</a:t>
            </a:r>
            <a:r>
              <a:rPr lang="en-US" sz="1900" dirty="0"/>
              <a:t> situation </a:t>
            </a:r>
            <a:r>
              <a:rPr lang="en-US" sz="1900" dirty="0" err="1"/>
              <a:t>som</a:t>
            </a:r>
            <a:r>
              <a:rPr lang="en-US" sz="1900" dirty="0"/>
              <a:t> jag </a:t>
            </a:r>
            <a:r>
              <a:rPr lang="en-US" sz="1900" dirty="0" err="1"/>
              <a:t>inte</a:t>
            </a:r>
            <a:r>
              <a:rPr lang="en-US" sz="1900" dirty="0"/>
              <a:t> </a:t>
            </a:r>
            <a:r>
              <a:rPr lang="en-US" sz="1900" dirty="0" err="1"/>
              <a:t>kan</a:t>
            </a:r>
            <a:r>
              <a:rPr lang="en-US" sz="1900" dirty="0"/>
              <a:t> </a:t>
            </a:r>
            <a:r>
              <a:rPr lang="en-US" sz="1900" dirty="0" err="1"/>
              <a:t>förändra</a:t>
            </a:r>
            <a:r>
              <a:rPr lang="en-US" sz="1900" dirty="0"/>
              <a:t>? Ska jag </a:t>
            </a:r>
            <a:r>
              <a:rPr lang="en-US" sz="1900" dirty="0" err="1"/>
              <a:t>gå</a:t>
            </a:r>
            <a:r>
              <a:rPr lang="en-US" sz="1900" dirty="0"/>
              <a:t> </a:t>
            </a:r>
            <a:r>
              <a:rPr lang="en-US" sz="1900" dirty="0" err="1"/>
              <a:t>undan</a:t>
            </a:r>
            <a:r>
              <a:rPr lang="en-US" sz="1900" dirty="0"/>
              <a:t> </a:t>
            </a:r>
            <a:r>
              <a:rPr lang="en-US" sz="1900" dirty="0" err="1"/>
              <a:t>en</a:t>
            </a:r>
            <a:r>
              <a:rPr lang="en-US" sz="1900" dirty="0"/>
              <a:t> </a:t>
            </a:r>
            <a:r>
              <a:rPr lang="en-US" sz="1900" dirty="0" err="1"/>
              <a:t>stund</a:t>
            </a:r>
            <a:r>
              <a:rPr lang="en-US" sz="1900" dirty="0"/>
              <a:t> för </a:t>
            </a:r>
            <a:r>
              <a:rPr lang="en-US" sz="1900" dirty="0" err="1"/>
              <a:t>att</a:t>
            </a:r>
            <a:r>
              <a:rPr lang="en-US" sz="1900" dirty="0"/>
              <a:t> </a:t>
            </a:r>
            <a:r>
              <a:rPr lang="en-US" sz="1900" dirty="0" err="1"/>
              <a:t>lugna</a:t>
            </a:r>
            <a:r>
              <a:rPr lang="en-US" sz="1900" dirty="0"/>
              <a:t> </a:t>
            </a:r>
            <a:r>
              <a:rPr lang="en-US" sz="1900" dirty="0" err="1"/>
              <a:t>mig</a:t>
            </a:r>
            <a:r>
              <a:rPr lang="en-US" sz="1900" dirty="0"/>
              <a:t>? </a:t>
            </a:r>
          </a:p>
          <a:p>
            <a:pPr>
              <a:lnSpc>
                <a:spcPct val="90000"/>
              </a:lnSpc>
              <a:spcAft>
                <a:spcPts val="800"/>
              </a:spcAft>
            </a:pPr>
            <a:endParaRPr lang="en-US" sz="1900" dirty="0"/>
          </a:p>
          <a:p>
            <a:pPr>
              <a:lnSpc>
                <a:spcPct val="90000"/>
              </a:lnSpc>
              <a:spcAft>
                <a:spcPts val="800"/>
              </a:spcAft>
            </a:pPr>
            <a:r>
              <a:rPr lang="en-US" sz="1900" dirty="0"/>
              <a:t>Träning I </a:t>
            </a:r>
            <a:r>
              <a:rPr lang="en-US" sz="1900" dirty="0" err="1"/>
              <a:t>lugnt</a:t>
            </a:r>
            <a:r>
              <a:rPr lang="en-US" sz="1900" dirty="0"/>
              <a:t> </a:t>
            </a:r>
            <a:r>
              <a:rPr lang="en-US" sz="1900" dirty="0" err="1"/>
              <a:t>skede</a:t>
            </a:r>
            <a:r>
              <a:rPr lang="en-US" sz="1900" dirty="0"/>
              <a:t>: </a:t>
            </a:r>
            <a:r>
              <a:rPr lang="en-US" sz="1900" i="1" dirty="0" err="1"/>
              <a:t>Känslodagbok</a:t>
            </a:r>
            <a:r>
              <a:rPr lang="en-US" sz="1900" i="1" dirty="0"/>
              <a:t> och </a:t>
            </a:r>
            <a:r>
              <a:rPr lang="en-US" sz="1900" i="1" dirty="0" err="1"/>
              <a:t>dag</a:t>
            </a:r>
            <a:r>
              <a:rPr lang="en-US" sz="1900" i="1" dirty="0"/>
              <a:t>-schema</a:t>
            </a:r>
            <a:r>
              <a:rPr lang="en-US" sz="1900" dirty="0"/>
              <a:t> </a:t>
            </a:r>
            <a:r>
              <a:rPr lang="en-US" sz="1900" dirty="0" err="1"/>
              <a:t>kan</a:t>
            </a:r>
            <a:r>
              <a:rPr lang="en-US" sz="1900" dirty="0"/>
              <a:t> </a:t>
            </a:r>
            <a:r>
              <a:rPr lang="en-US" sz="1900" dirty="0" err="1"/>
              <a:t>vara</a:t>
            </a:r>
            <a:r>
              <a:rPr lang="en-US" sz="1900" dirty="0"/>
              <a:t> </a:t>
            </a:r>
            <a:r>
              <a:rPr lang="en-US" sz="1900" dirty="0" err="1"/>
              <a:t>hjälpsamt</a:t>
            </a:r>
            <a:r>
              <a:rPr lang="en-US" sz="1900" dirty="0"/>
              <a:t> för </a:t>
            </a:r>
            <a:r>
              <a:rPr lang="en-US" sz="1900" dirty="0" err="1"/>
              <a:t>att</a:t>
            </a:r>
            <a:r>
              <a:rPr lang="en-US" sz="1900" dirty="0"/>
              <a:t> </a:t>
            </a:r>
            <a:r>
              <a:rPr lang="en-US" sz="1900" dirty="0" err="1"/>
              <a:t>få</a:t>
            </a:r>
            <a:r>
              <a:rPr lang="en-US" sz="1900" dirty="0"/>
              <a:t> </a:t>
            </a:r>
            <a:r>
              <a:rPr lang="en-US" sz="1900" dirty="0" err="1"/>
              <a:t>bättre</a:t>
            </a:r>
            <a:r>
              <a:rPr lang="en-US" sz="1900" dirty="0"/>
              <a:t> </a:t>
            </a:r>
            <a:r>
              <a:rPr lang="en-US" sz="1900" dirty="0" err="1"/>
              <a:t>struktur</a:t>
            </a:r>
            <a:r>
              <a:rPr lang="en-US" sz="1900" dirty="0"/>
              <a:t> </a:t>
            </a:r>
            <a:r>
              <a:rPr lang="en-US" sz="1900" dirty="0" err="1"/>
              <a:t>i</a:t>
            </a:r>
            <a:r>
              <a:rPr lang="en-US" sz="1900" dirty="0"/>
              <a:t> </a:t>
            </a:r>
            <a:r>
              <a:rPr lang="en-US" sz="1900" dirty="0" err="1"/>
              <a:t>tillvaron</a:t>
            </a:r>
            <a:r>
              <a:rPr lang="en-US" sz="1900" dirty="0"/>
              <a:t> och </a:t>
            </a:r>
            <a:r>
              <a:rPr lang="en-US" sz="1900" dirty="0" err="1"/>
              <a:t>känna</a:t>
            </a:r>
            <a:r>
              <a:rPr lang="en-US" sz="1900" dirty="0"/>
              <a:t> </a:t>
            </a:r>
            <a:r>
              <a:rPr lang="en-US" sz="1900" dirty="0" err="1"/>
              <a:t>igen</a:t>
            </a:r>
            <a:r>
              <a:rPr lang="en-US" sz="1900" dirty="0"/>
              <a:t> </a:t>
            </a:r>
            <a:r>
              <a:rPr lang="en-US" sz="1900" dirty="0" err="1"/>
              <a:t>sina</a:t>
            </a:r>
            <a:r>
              <a:rPr lang="en-US" sz="1900" dirty="0"/>
              <a:t> </a:t>
            </a:r>
            <a:r>
              <a:rPr lang="en-US" sz="1900" dirty="0" err="1"/>
              <a:t>reaktionsmönster</a:t>
            </a:r>
            <a:r>
              <a:rPr lang="en-US" sz="1900" dirty="0"/>
              <a:t> och </a:t>
            </a:r>
            <a:r>
              <a:rPr lang="en-US" sz="1900" dirty="0" err="1"/>
              <a:t>känslor</a:t>
            </a:r>
            <a:r>
              <a:rPr lang="en-US" sz="1900" dirty="0"/>
              <a:t>.</a:t>
            </a:r>
          </a:p>
          <a:p>
            <a:pPr>
              <a:lnSpc>
                <a:spcPct val="90000"/>
              </a:lnSpc>
              <a:spcAft>
                <a:spcPts val="800"/>
              </a:spcAft>
            </a:pPr>
            <a:endParaRPr lang="en-US" sz="1900" dirty="0">
              <a:effectLst/>
            </a:endParaRPr>
          </a:p>
        </p:txBody>
      </p:sp>
    </p:spTree>
    <p:extLst>
      <p:ext uri="{BB962C8B-B14F-4D97-AF65-F5344CB8AC3E}">
        <p14:creationId xmlns:p14="http://schemas.microsoft.com/office/powerpoint/2010/main" val="2176632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0289AF2-903C-BC01-F572-0B97750BB037}"/>
            </a:ext>
          </a:extLst>
        </p:cNvPr>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DDA6CEF0-14B0-7700-34A7-74F0897D339A}"/>
              </a:ext>
            </a:extLst>
          </p:cNvPr>
          <p:cNvSpPr>
            <a:spLocks noGrp="1"/>
          </p:cNvSpPr>
          <p:nvPr>
            <p:ph type="title"/>
          </p:nvPr>
        </p:nvSpPr>
        <p:spPr>
          <a:xfrm>
            <a:off x="841248" y="548640"/>
            <a:ext cx="3600860" cy="5431536"/>
          </a:xfrm>
        </p:spPr>
        <p:txBody>
          <a:bodyPr vert="horz" lIns="91440" tIns="45720" rIns="91440" bIns="45720" rtlCol="0" anchor="ctr">
            <a:normAutofit/>
          </a:bodyPr>
          <a:lstStyle/>
          <a:p>
            <a:r>
              <a:rPr lang="en-US" sz="4200" kern="1200" dirty="0">
                <a:solidFill>
                  <a:schemeClr val="tx1"/>
                </a:solidFill>
                <a:latin typeface="+mj-lt"/>
                <a:ea typeface="+mj-ea"/>
                <a:cs typeface="+mj-cs"/>
              </a:rPr>
              <a:t>Tips </a:t>
            </a:r>
            <a:r>
              <a:rPr lang="en-US" sz="4200" kern="1200" dirty="0" err="1">
                <a:solidFill>
                  <a:schemeClr val="tx1"/>
                </a:solidFill>
                <a:latin typeface="+mj-lt"/>
                <a:ea typeface="+mj-ea"/>
                <a:cs typeface="+mj-cs"/>
              </a:rPr>
              <a:t>från</a:t>
            </a:r>
            <a:r>
              <a:rPr lang="en-US" sz="4200" kern="1200" dirty="0">
                <a:solidFill>
                  <a:schemeClr val="tx1"/>
                </a:solidFill>
                <a:latin typeface="+mj-lt"/>
                <a:ea typeface="+mj-ea"/>
                <a:cs typeface="+mj-cs"/>
              </a:rPr>
              <a:t> </a:t>
            </a:r>
            <a:r>
              <a:rPr lang="en-US" sz="4200" kern="1200" dirty="0" err="1">
                <a:solidFill>
                  <a:schemeClr val="tx1"/>
                </a:solidFill>
                <a:latin typeface="+mj-lt"/>
                <a:ea typeface="+mj-ea"/>
                <a:cs typeface="+mj-cs"/>
              </a:rPr>
              <a:t>klinikern</a:t>
            </a:r>
            <a:r>
              <a:rPr lang="en-US" sz="4200" kern="1200" dirty="0">
                <a:solidFill>
                  <a:schemeClr val="tx1"/>
                </a:solidFill>
                <a:latin typeface="+mj-lt"/>
                <a:ea typeface="+mj-ea"/>
                <a:cs typeface="+mj-cs"/>
              </a:rPr>
              <a:t> om </a:t>
            </a:r>
            <a:r>
              <a:rPr lang="en-US" sz="4200" kern="1200" dirty="0" err="1">
                <a:solidFill>
                  <a:schemeClr val="tx1"/>
                </a:solidFill>
                <a:latin typeface="+mj-lt"/>
                <a:ea typeface="+mj-ea"/>
                <a:cs typeface="+mj-cs"/>
              </a:rPr>
              <a:t>akut</a:t>
            </a:r>
            <a:r>
              <a:rPr lang="en-US" sz="4200" kern="1200" dirty="0">
                <a:solidFill>
                  <a:schemeClr val="tx1"/>
                </a:solidFill>
                <a:latin typeface="+mj-lt"/>
                <a:ea typeface="+mj-ea"/>
                <a:cs typeface="+mj-cs"/>
              </a:rPr>
              <a:t>-</a:t>
            </a:r>
            <a:r>
              <a:rPr lang="en-US" sz="4200" kern="1200" dirty="0" err="1">
                <a:solidFill>
                  <a:schemeClr val="tx1"/>
                </a:solidFill>
                <a:latin typeface="+mj-lt"/>
                <a:ea typeface="+mj-ea"/>
                <a:cs typeface="+mj-cs"/>
              </a:rPr>
              <a:t>handläggnings</a:t>
            </a:r>
            <a:r>
              <a:rPr lang="en-US" sz="4200" kern="1200" dirty="0">
                <a:solidFill>
                  <a:schemeClr val="tx1"/>
                </a:solidFill>
                <a:latin typeface="+mj-lt"/>
                <a:ea typeface="+mj-ea"/>
                <a:cs typeface="+mj-cs"/>
              </a:rPr>
              <a:t>-plan för </a:t>
            </a:r>
            <a:r>
              <a:rPr lang="en-US" sz="4200" kern="1200" dirty="0" err="1">
                <a:solidFill>
                  <a:schemeClr val="tx1"/>
                </a:solidFill>
                <a:latin typeface="+mj-lt"/>
                <a:ea typeface="+mj-ea"/>
                <a:cs typeface="+mj-cs"/>
              </a:rPr>
              <a:t>patienter</a:t>
            </a:r>
            <a:r>
              <a:rPr lang="en-US" sz="4200" kern="1200" dirty="0">
                <a:solidFill>
                  <a:schemeClr val="tx1"/>
                </a:solidFill>
                <a:latin typeface="+mj-lt"/>
                <a:ea typeface="+mj-ea"/>
                <a:cs typeface="+mj-cs"/>
              </a:rPr>
              <a:t> med BPD</a:t>
            </a:r>
          </a:p>
        </p:txBody>
      </p:sp>
      <p:sp>
        <p:nvSpPr>
          <p:cNvPr id="17"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sX0" fmla="*/ 0 w 4480560"/>
              <a:gd name="csY0" fmla="*/ 0 h 18288"/>
              <a:gd name="csX1" fmla="*/ 595274 w 4480560"/>
              <a:gd name="csY1" fmla="*/ 0 h 18288"/>
              <a:gd name="csX2" fmla="*/ 1100938 w 4480560"/>
              <a:gd name="csY2" fmla="*/ 0 h 18288"/>
              <a:gd name="csX3" fmla="*/ 1651406 w 4480560"/>
              <a:gd name="csY3" fmla="*/ 0 h 18288"/>
              <a:gd name="csX4" fmla="*/ 2336292 w 4480560"/>
              <a:gd name="csY4" fmla="*/ 0 h 18288"/>
              <a:gd name="csX5" fmla="*/ 2931566 w 4480560"/>
              <a:gd name="csY5" fmla="*/ 0 h 18288"/>
              <a:gd name="csX6" fmla="*/ 3482035 w 4480560"/>
              <a:gd name="csY6" fmla="*/ 0 h 18288"/>
              <a:gd name="csX7" fmla="*/ 4480560 w 4480560"/>
              <a:gd name="csY7" fmla="*/ 0 h 18288"/>
              <a:gd name="csX8" fmla="*/ 4480560 w 4480560"/>
              <a:gd name="csY8" fmla="*/ 18288 h 18288"/>
              <a:gd name="csX9" fmla="*/ 3840480 w 4480560"/>
              <a:gd name="csY9" fmla="*/ 18288 h 18288"/>
              <a:gd name="csX10" fmla="*/ 3290011 w 4480560"/>
              <a:gd name="csY10" fmla="*/ 18288 h 18288"/>
              <a:gd name="csX11" fmla="*/ 2560320 w 4480560"/>
              <a:gd name="csY11" fmla="*/ 18288 h 18288"/>
              <a:gd name="csX12" fmla="*/ 1965046 w 4480560"/>
              <a:gd name="csY12" fmla="*/ 18288 h 18288"/>
              <a:gd name="csX13" fmla="*/ 1459382 w 4480560"/>
              <a:gd name="csY13" fmla="*/ 18288 h 18288"/>
              <a:gd name="csX14" fmla="*/ 774497 w 4480560"/>
              <a:gd name="csY14" fmla="*/ 18288 h 18288"/>
              <a:gd name="csX15" fmla="*/ 0 w 4480560"/>
              <a:gd name="csY15" fmla="*/ 18288 h 18288"/>
              <a:gd name="csX16" fmla="*/ 0 w 448056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ruta 6">
            <a:extLst>
              <a:ext uri="{FF2B5EF4-FFF2-40B4-BE49-F238E27FC236}">
                <a16:creationId xmlns:a16="http://schemas.microsoft.com/office/drawing/2014/main" id="{C531D18A-7173-E0CB-7A18-C412975C878F}"/>
              </a:ext>
            </a:extLst>
          </p:cNvPr>
          <p:cNvSpPr txBox="1"/>
          <p:nvPr/>
        </p:nvSpPr>
        <p:spPr>
          <a:xfrm>
            <a:off x="5126418" y="552091"/>
            <a:ext cx="6224335" cy="5431536"/>
          </a:xfrm>
          <a:prstGeom prst="rect">
            <a:avLst/>
          </a:prstGeom>
        </p:spPr>
        <p:txBody>
          <a:bodyPr vert="horz" lIns="91440" tIns="45720" rIns="91440" bIns="45720" rtlCol="0" anchor="ctr">
            <a:normAutofit/>
          </a:bodyPr>
          <a:lstStyle/>
          <a:p>
            <a:pPr>
              <a:lnSpc>
                <a:spcPct val="90000"/>
              </a:lnSpc>
              <a:spcAft>
                <a:spcPts val="800"/>
              </a:spcAft>
            </a:pPr>
            <a:r>
              <a:rPr lang="en-US" sz="1900" b="1" dirty="0"/>
              <a:t>Förslag till </a:t>
            </a:r>
            <a:r>
              <a:rPr lang="en-US" sz="1900" b="1" dirty="0" err="1"/>
              <a:t>krisplan</a:t>
            </a:r>
            <a:r>
              <a:rPr lang="en-US" sz="1900" b="1" dirty="0"/>
              <a:t>, </a:t>
            </a:r>
            <a:r>
              <a:rPr lang="en-US" sz="1900" b="1" dirty="0" err="1"/>
              <a:t>fortsättning</a:t>
            </a:r>
            <a:endParaRPr lang="en-US" sz="1900" b="1" dirty="0">
              <a:effectLst/>
            </a:endParaRPr>
          </a:p>
          <a:p>
            <a:pPr>
              <a:lnSpc>
                <a:spcPct val="90000"/>
              </a:lnSpc>
              <a:spcAft>
                <a:spcPts val="800"/>
              </a:spcAft>
            </a:pPr>
            <a:r>
              <a:rPr lang="en-US" sz="1900" b="1" dirty="0" err="1">
                <a:effectLst/>
              </a:rPr>
              <a:t>På</a:t>
            </a:r>
            <a:r>
              <a:rPr lang="en-US" sz="1900" b="1" dirty="0">
                <a:effectLst/>
              </a:rPr>
              <a:t> </a:t>
            </a:r>
            <a:r>
              <a:rPr lang="en-US" sz="1900" b="1" dirty="0" err="1">
                <a:effectLst/>
              </a:rPr>
              <a:t>akuten</a:t>
            </a:r>
            <a:r>
              <a:rPr lang="en-US" sz="1900" b="1" dirty="0">
                <a:effectLst/>
              </a:rPr>
              <a:t>, vid </a:t>
            </a:r>
            <a:r>
              <a:rPr lang="en-US" sz="1900" b="1" dirty="0" err="1">
                <a:effectLst/>
              </a:rPr>
              <a:t>akuta</a:t>
            </a:r>
            <a:r>
              <a:rPr lang="en-US" sz="1900" b="1" dirty="0">
                <a:effectLst/>
              </a:rPr>
              <a:t> </a:t>
            </a:r>
            <a:r>
              <a:rPr lang="en-US" sz="1900" b="1" dirty="0" err="1">
                <a:effectLst/>
              </a:rPr>
              <a:t>starka</a:t>
            </a:r>
            <a:r>
              <a:rPr lang="en-US" sz="1900" b="1" dirty="0">
                <a:effectLst/>
              </a:rPr>
              <a:t> </a:t>
            </a:r>
            <a:r>
              <a:rPr lang="en-US" sz="1900" b="1" dirty="0" err="1">
                <a:effectLst/>
              </a:rPr>
              <a:t>känslogenombrott</a:t>
            </a:r>
            <a:r>
              <a:rPr lang="en-US" sz="1900" b="1" dirty="0">
                <a:effectLst/>
              </a:rPr>
              <a:t>:</a:t>
            </a:r>
            <a:endParaRPr lang="en-US" sz="1900" dirty="0">
              <a:effectLst/>
            </a:endParaRPr>
          </a:p>
          <a:p>
            <a:pPr>
              <a:lnSpc>
                <a:spcPct val="90000"/>
              </a:lnSpc>
              <a:spcAft>
                <a:spcPts val="800"/>
              </a:spcAft>
            </a:pPr>
            <a:r>
              <a:rPr lang="en-US" sz="1900" dirty="0">
                <a:effectLst/>
              </a:rPr>
              <a:t>1. </a:t>
            </a:r>
            <a:r>
              <a:rPr lang="en-US" sz="1900" dirty="0" err="1">
                <a:effectLst/>
              </a:rPr>
              <a:t>Akutläkare</a:t>
            </a:r>
            <a:r>
              <a:rPr lang="en-US" sz="1900" dirty="0">
                <a:effectLst/>
              </a:rPr>
              <a:t> </a:t>
            </a:r>
            <a:r>
              <a:rPr lang="en-US" sz="1900" dirty="0" err="1">
                <a:effectLst/>
              </a:rPr>
              <a:t>uppmuntras</a:t>
            </a:r>
            <a:r>
              <a:rPr lang="en-US" sz="1900" dirty="0">
                <a:effectLst/>
              </a:rPr>
              <a:t> </a:t>
            </a:r>
            <a:r>
              <a:rPr lang="en-US" sz="1900" dirty="0" err="1">
                <a:effectLst/>
              </a:rPr>
              <a:t>lyssna</a:t>
            </a:r>
            <a:r>
              <a:rPr lang="en-US" sz="1900" dirty="0">
                <a:effectLst/>
              </a:rPr>
              <a:t> </a:t>
            </a:r>
            <a:r>
              <a:rPr lang="en-US" sz="1900" dirty="0" err="1">
                <a:effectLst/>
              </a:rPr>
              <a:t>på</a:t>
            </a:r>
            <a:r>
              <a:rPr lang="en-US" sz="1900" dirty="0">
                <a:effectLst/>
              </a:rPr>
              <a:t> </a:t>
            </a:r>
            <a:r>
              <a:rPr lang="en-US" sz="1900" dirty="0" err="1">
                <a:effectLst/>
              </a:rPr>
              <a:t>patientens</a:t>
            </a:r>
            <a:r>
              <a:rPr lang="en-US" sz="1900" dirty="0">
                <a:effectLst/>
              </a:rPr>
              <a:t> problem och </a:t>
            </a:r>
            <a:r>
              <a:rPr lang="en-US" sz="1900" dirty="0" err="1">
                <a:effectLst/>
              </a:rPr>
              <a:t>påminna</a:t>
            </a:r>
            <a:r>
              <a:rPr lang="en-US" sz="1900" dirty="0">
                <a:effectLst/>
              </a:rPr>
              <a:t> </a:t>
            </a:r>
            <a:r>
              <a:rPr lang="en-US" sz="1900" dirty="0" err="1">
                <a:effectLst/>
              </a:rPr>
              <a:t>henne</a:t>
            </a:r>
            <a:r>
              <a:rPr lang="en-US" sz="1900" dirty="0">
                <a:effectLst/>
              </a:rPr>
              <a:t> om </a:t>
            </a:r>
            <a:r>
              <a:rPr lang="en-US" sz="1900" dirty="0" err="1">
                <a:effectLst/>
              </a:rPr>
              <a:t>att</a:t>
            </a:r>
            <a:r>
              <a:rPr lang="en-US" sz="1900" dirty="0">
                <a:effectLst/>
              </a:rPr>
              <a:t> man </a:t>
            </a:r>
            <a:r>
              <a:rPr lang="en-US" sz="1900" dirty="0" err="1">
                <a:effectLst/>
              </a:rPr>
              <a:t>vill</a:t>
            </a:r>
            <a:r>
              <a:rPr lang="en-US" sz="1900" dirty="0">
                <a:effectLst/>
              </a:rPr>
              <a:t> </a:t>
            </a:r>
            <a:r>
              <a:rPr lang="en-US" sz="1900" dirty="0" err="1">
                <a:effectLst/>
              </a:rPr>
              <a:t>henne</a:t>
            </a:r>
            <a:r>
              <a:rPr lang="en-US" sz="1900" dirty="0">
                <a:effectLst/>
              </a:rPr>
              <a:t> </a:t>
            </a:r>
            <a:r>
              <a:rPr lang="en-US" sz="1900" dirty="0" err="1">
                <a:effectLst/>
              </a:rPr>
              <a:t>väl</a:t>
            </a:r>
            <a:r>
              <a:rPr lang="en-US" sz="1900" dirty="0">
                <a:effectLst/>
              </a:rPr>
              <a:t> - vi </a:t>
            </a:r>
            <a:r>
              <a:rPr lang="en-US" sz="1900" dirty="0" err="1">
                <a:effectLst/>
              </a:rPr>
              <a:t>är</a:t>
            </a:r>
            <a:r>
              <a:rPr lang="en-US" sz="1900" dirty="0">
                <a:effectLst/>
              </a:rPr>
              <a:t> </a:t>
            </a:r>
            <a:r>
              <a:rPr lang="en-US" sz="1900" dirty="0" err="1">
                <a:effectLst/>
              </a:rPr>
              <a:t>här</a:t>
            </a:r>
            <a:r>
              <a:rPr lang="en-US" sz="1900" dirty="0">
                <a:effectLst/>
              </a:rPr>
              <a:t> för </a:t>
            </a:r>
            <a:r>
              <a:rPr lang="en-US" sz="1900" dirty="0" err="1">
                <a:effectLst/>
              </a:rPr>
              <a:t>att</a:t>
            </a:r>
            <a:r>
              <a:rPr lang="en-US" sz="1900" dirty="0">
                <a:effectLst/>
              </a:rPr>
              <a:t> </a:t>
            </a:r>
            <a:r>
              <a:rPr lang="en-US" sz="1900" dirty="0" err="1">
                <a:effectLst/>
              </a:rPr>
              <a:t>hjälpa</a:t>
            </a:r>
            <a:r>
              <a:rPr lang="en-US" sz="1900" dirty="0">
                <a:effectLst/>
              </a:rPr>
              <a:t> </a:t>
            </a:r>
            <a:r>
              <a:rPr lang="en-US" sz="1900" dirty="0" err="1">
                <a:effectLst/>
              </a:rPr>
              <a:t>henne</a:t>
            </a:r>
            <a:r>
              <a:rPr lang="en-US" sz="1900" dirty="0">
                <a:effectLst/>
              </a:rPr>
              <a:t>.</a:t>
            </a:r>
          </a:p>
          <a:p>
            <a:pPr>
              <a:lnSpc>
                <a:spcPct val="90000"/>
              </a:lnSpc>
              <a:spcAft>
                <a:spcPts val="800"/>
              </a:spcAft>
            </a:pPr>
            <a:r>
              <a:rPr lang="en-US" sz="1900" dirty="0">
                <a:effectLst/>
              </a:rPr>
              <a:t>2. </a:t>
            </a:r>
            <a:r>
              <a:rPr lang="en-US" sz="1900" dirty="0" err="1">
                <a:effectLst/>
              </a:rPr>
              <a:t>Påminna</a:t>
            </a:r>
            <a:r>
              <a:rPr lang="en-US" sz="1900" dirty="0">
                <a:effectLst/>
              </a:rPr>
              <a:t> </a:t>
            </a:r>
            <a:r>
              <a:rPr lang="en-US" sz="1900" dirty="0" err="1">
                <a:effectLst/>
              </a:rPr>
              <a:t>patienterna</a:t>
            </a:r>
            <a:r>
              <a:rPr lang="en-US" sz="1900" dirty="0">
                <a:effectLst/>
              </a:rPr>
              <a:t> om </a:t>
            </a:r>
            <a:r>
              <a:rPr lang="en-US" sz="1900" dirty="0" err="1">
                <a:effectLst/>
              </a:rPr>
              <a:t>färdigheterna</a:t>
            </a:r>
            <a:r>
              <a:rPr lang="en-US" sz="1900" dirty="0">
                <a:effectLst/>
              </a:rPr>
              <a:t> </a:t>
            </a:r>
            <a:r>
              <a:rPr lang="en-US" sz="1900" dirty="0" err="1">
                <a:effectLst/>
              </a:rPr>
              <a:t>beskrivna</a:t>
            </a:r>
            <a:r>
              <a:rPr lang="en-US" sz="1900" dirty="0">
                <a:effectLst/>
              </a:rPr>
              <a:t> </a:t>
            </a:r>
            <a:r>
              <a:rPr lang="en-US" sz="1900" dirty="0" err="1">
                <a:effectLst/>
              </a:rPr>
              <a:t>ovan</a:t>
            </a:r>
            <a:r>
              <a:rPr lang="en-US" sz="1900" dirty="0">
                <a:effectLst/>
              </a:rPr>
              <a:t>. </a:t>
            </a:r>
          </a:p>
          <a:p>
            <a:pPr>
              <a:lnSpc>
                <a:spcPct val="90000"/>
              </a:lnSpc>
              <a:spcAft>
                <a:spcPts val="800"/>
              </a:spcAft>
            </a:pPr>
            <a:r>
              <a:rPr lang="en-US" sz="1900" dirty="0">
                <a:effectLst/>
              </a:rPr>
              <a:t>3. </a:t>
            </a:r>
            <a:r>
              <a:rPr lang="en-US" sz="1900" dirty="0" err="1">
                <a:effectLst/>
              </a:rPr>
              <a:t>Erbjuda</a:t>
            </a:r>
            <a:r>
              <a:rPr lang="en-US" sz="1900" dirty="0">
                <a:effectLst/>
              </a:rPr>
              <a:t> 25-50 mg </a:t>
            </a:r>
            <a:r>
              <a:rPr lang="en-US" sz="1900" dirty="0" err="1">
                <a:effectLst/>
              </a:rPr>
              <a:t>Lergigan</a:t>
            </a:r>
            <a:r>
              <a:rPr lang="en-US" sz="1900" dirty="0">
                <a:effectLst/>
              </a:rPr>
              <a:t>, 10-15 mg </a:t>
            </a:r>
            <a:r>
              <a:rPr lang="en-US" sz="1900" dirty="0" err="1">
                <a:effectLst/>
              </a:rPr>
              <a:t>olanzapin</a:t>
            </a:r>
            <a:r>
              <a:rPr lang="en-US" sz="1900" dirty="0">
                <a:effectLst/>
              </a:rPr>
              <a:t> </a:t>
            </a:r>
            <a:r>
              <a:rPr lang="en-US" sz="1900" dirty="0" err="1">
                <a:effectLst/>
              </a:rPr>
              <a:t>på</a:t>
            </a:r>
            <a:r>
              <a:rPr lang="en-US" sz="1900" dirty="0">
                <a:effectLst/>
              </a:rPr>
              <a:t> </a:t>
            </a:r>
            <a:r>
              <a:rPr lang="en-US" sz="1900" dirty="0" err="1">
                <a:effectLst/>
              </a:rPr>
              <a:t>akuten</a:t>
            </a:r>
            <a:r>
              <a:rPr lang="en-US" sz="1900" dirty="0">
                <a:effectLst/>
              </a:rPr>
              <a:t> om </a:t>
            </a:r>
            <a:r>
              <a:rPr lang="en-US" sz="1900" dirty="0" err="1">
                <a:effectLst/>
              </a:rPr>
              <a:t>medicinering</a:t>
            </a:r>
            <a:r>
              <a:rPr lang="en-US" sz="1900" dirty="0">
                <a:effectLst/>
              </a:rPr>
              <a:t> </a:t>
            </a:r>
            <a:r>
              <a:rPr lang="en-US" sz="1900" dirty="0" err="1">
                <a:effectLst/>
              </a:rPr>
              <a:t>behövs</a:t>
            </a:r>
            <a:r>
              <a:rPr lang="en-US" sz="1900" dirty="0">
                <a:effectLst/>
              </a:rPr>
              <a:t>.</a:t>
            </a:r>
          </a:p>
          <a:p>
            <a:pPr>
              <a:lnSpc>
                <a:spcPct val="90000"/>
              </a:lnSpc>
              <a:spcAft>
                <a:spcPts val="800"/>
              </a:spcAft>
            </a:pPr>
            <a:r>
              <a:rPr lang="en-US" sz="1900" dirty="0">
                <a:effectLst/>
              </a:rPr>
              <a:t>4. </a:t>
            </a:r>
            <a:r>
              <a:rPr lang="en-US" sz="1900" dirty="0" err="1">
                <a:effectLst/>
              </a:rPr>
              <a:t>Erbjuda</a:t>
            </a:r>
            <a:r>
              <a:rPr lang="en-US" sz="1900" dirty="0">
                <a:effectLst/>
              </a:rPr>
              <a:t> </a:t>
            </a:r>
            <a:r>
              <a:rPr lang="en-US" sz="1900" dirty="0" err="1">
                <a:effectLst/>
              </a:rPr>
              <a:t>frivillig</a:t>
            </a:r>
            <a:r>
              <a:rPr lang="en-US" sz="1900" dirty="0">
                <a:effectLst/>
              </a:rPr>
              <a:t> </a:t>
            </a:r>
            <a:r>
              <a:rPr lang="en-US" sz="1900" dirty="0" err="1">
                <a:effectLst/>
              </a:rPr>
              <a:t>inläggning</a:t>
            </a:r>
            <a:r>
              <a:rPr lang="en-US" sz="1900" dirty="0">
                <a:effectLst/>
              </a:rPr>
              <a:t>, </a:t>
            </a:r>
            <a:r>
              <a:rPr lang="en-US" sz="1900" dirty="0" err="1">
                <a:effectLst/>
              </a:rPr>
              <a:t>omkring</a:t>
            </a:r>
            <a:r>
              <a:rPr lang="en-US" sz="1900" dirty="0">
                <a:effectLst/>
              </a:rPr>
              <a:t> 3 </a:t>
            </a:r>
            <a:r>
              <a:rPr lang="en-US" sz="1900" dirty="0" err="1">
                <a:effectLst/>
              </a:rPr>
              <a:t>dagar</a:t>
            </a:r>
            <a:r>
              <a:rPr lang="en-US" sz="1900" dirty="0">
                <a:effectLst/>
              </a:rPr>
              <a:t> </a:t>
            </a:r>
            <a:r>
              <a:rPr lang="en-US" sz="1900" dirty="0" err="1">
                <a:effectLst/>
              </a:rPr>
              <a:t>lång</a:t>
            </a:r>
            <a:r>
              <a:rPr lang="en-US" sz="1900" dirty="0">
                <a:effectLst/>
              </a:rPr>
              <a:t>, </a:t>
            </a:r>
            <a:r>
              <a:rPr lang="en-US" sz="1900" dirty="0" err="1">
                <a:effectLst/>
              </a:rPr>
              <a:t>på</a:t>
            </a:r>
            <a:r>
              <a:rPr lang="en-US" sz="1900" dirty="0">
                <a:effectLst/>
              </a:rPr>
              <a:t> </a:t>
            </a:r>
            <a:r>
              <a:rPr lang="en-US" sz="1900" dirty="0" err="1">
                <a:effectLst/>
              </a:rPr>
              <a:t>avdelning</a:t>
            </a:r>
            <a:r>
              <a:rPr lang="en-US" sz="1900" dirty="0">
                <a:effectLst/>
              </a:rPr>
              <a:t> XX (</a:t>
            </a:r>
            <a:r>
              <a:rPr lang="en-US" sz="1900" dirty="0" err="1">
                <a:effectLst/>
              </a:rPr>
              <a:t>eller</a:t>
            </a:r>
            <a:r>
              <a:rPr lang="en-US" sz="1900" dirty="0">
                <a:effectLst/>
              </a:rPr>
              <a:t> YY om det </a:t>
            </a:r>
            <a:r>
              <a:rPr lang="en-US" sz="1900" dirty="0" err="1">
                <a:effectLst/>
              </a:rPr>
              <a:t>ej</a:t>
            </a:r>
            <a:r>
              <a:rPr lang="en-US" sz="1900" dirty="0">
                <a:effectLst/>
              </a:rPr>
              <a:t> </a:t>
            </a:r>
            <a:r>
              <a:rPr lang="en-US" sz="1900" dirty="0" err="1">
                <a:effectLst/>
              </a:rPr>
              <a:t>finns</a:t>
            </a:r>
            <a:r>
              <a:rPr lang="en-US" sz="1900" dirty="0">
                <a:effectLst/>
              </a:rPr>
              <a:t> plats </a:t>
            </a:r>
            <a:r>
              <a:rPr lang="en-US" sz="1900" dirty="0" err="1">
                <a:effectLst/>
              </a:rPr>
              <a:t>på</a:t>
            </a:r>
            <a:r>
              <a:rPr lang="en-US" sz="1900" dirty="0">
                <a:effectLst/>
              </a:rPr>
              <a:t> </a:t>
            </a:r>
            <a:r>
              <a:rPr lang="en-US" sz="1900" dirty="0" err="1">
                <a:effectLst/>
              </a:rPr>
              <a:t>avdelning</a:t>
            </a:r>
            <a:r>
              <a:rPr lang="en-US" sz="1900" dirty="0">
                <a:effectLst/>
              </a:rPr>
              <a:t> XX)</a:t>
            </a:r>
          </a:p>
          <a:p>
            <a:pPr>
              <a:lnSpc>
                <a:spcPct val="90000"/>
              </a:lnSpc>
              <a:spcAft>
                <a:spcPts val="800"/>
              </a:spcAft>
            </a:pPr>
            <a:r>
              <a:rPr lang="en-US" sz="1900" dirty="0">
                <a:effectLst/>
              </a:rPr>
              <a:t>5. </a:t>
            </a:r>
            <a:r>
              <a:rPr lang="en-US" sz="1900" dirty="0" err="1">
                <a:effectLst/>
              </a:rPr>
              <a:t>Undvika</a:t>
            </a:r>
            <a:r>
              <a:rPr lang="en-US" sz="1900" dirty="0">
                <a:effectLst/>
              </a:rPr>
              <a:t> </a:t>
            </a:r>
            <a:r>
              <a:rPr lang="en-US" sz="1900" dirty="0" err="1">
                <a:effectLst/>
              </a:rPr>
              <a:t>tvångsvård</a:t>
            </a:r>
            <a:r>
              <a:rPr lang="en-US" sz="1900" dirty="0">
                <a:effectLst/>
              </a:rPr>
              <a:t> - </a:t>
            </a:r>
            <a:r>
              <a:rPr lang="en-US" sz="1900" dirty="0" err="1">
                <a:effectLst/>
              </a:rPr>
              <a:t>förklara</a:t>
            </a:r>
            <a:r>
              <a:rPr lang="en-US" sz="1900" dirty="0">
                <a:effectLst/>
              </a:rPr>
              <a:t> för </a:t>
            </a:r>
            <a:r>
              <a:rPr lang="en-US" sz="1900" dirty="0" err="1">
                <a:effectLst/>
              </a:rPr>
              <a:t>patienten</a:t>
            </a:r>
            <a:r>
              <a:rPr lang="en-US" sz="1900" dirty="0">
                <a:effectLst/>
              </a:rPr>
              <a:t> </a:t>
            </a:r>
            <a:r>
              <a:rPr lang="en-US" sz="1900" dirty="0" err="1">
                <a:effectLst/>
              </a:rPr>
              <a:t>att</a:t>
            </a:r>
            <a:r>
              <a:rPr lang="en-US" sz="1900" dirty="0">
                <a:effectLst/>
              </a:rPr>
              <a:t> </a:t>
            </a:r>
            <a:r>
              <a:rPr lang="en-US" sz="1900" dirty="0" err="1">
                <a:effectLst/>
              </a:rPr>
              <a:t>tvångsvård</a:t>
            </a:r>
            <a:r>
              <a:rPr lang="en-US" sz="1900" dirty="0">
                <a:effectLst/>
              </a:rPr>
              <a:t> </a:t>
            </a:r>
            <a:r>
              <a:rPr lang="en-US" sz="1900" dirty="0" err="1">
                <a:effectLst/>
              </a:rPr>
              <a:t>inte</a:t>
            </a:r>
            <a:r>
              <a:rPr lang="en-US" sz="1900" dirty="0">
                <a:effectLst/>
              </a:rPr>
              <a:t> </a:t>
            </a:r>
            <a:r>
              <a:rPr lang="en-US" sz="1900" dirty="0" err="1">
                <a:effectLst/>
              </a:rPr>
              <a:t>är</a:t>
            </a:r>
            <a:r>
              <a:rPr lang="en-US" sz="1900" dirty="0">
                <a:effectLst/>
              </a:rPr>
              <a:t> </a:t>
            </a:r>
            <a:r>
              <a:rPr lang="en-US" sz="1900" dirty="0" err="1">
                <a:effectLst/>
              </a:rPr>
              <a:t>en</a:t>
            </a:r>
            <a:r>
              <a:rPr lang="en-US" sz="1900" dirty="0">
                <a:effectLst/>
              </a:rPr>
              <a:t> bra </a:t>
            </a:r>
            <a:r>
              <a:rPr lang="en-US" sz="1900" dirty="0" err="1">
                <a:effectLst/>
              </a:rPr>
              <a:t>metod</a:t>
            </a:r>
            <a:r>
              <a:rPr lang="en-US" sz="1900" dirty="0">
                <a:effectLst/>
              </a:rPr>
              <a:t> </a:t>
            </a:r>
            <a:r>
              <a:rPr lang="en-US" sz="1900" dirty="0" err="1">
                <a:effectLst/>
              </a:rPr>
              <a:t>i</a:t>
            </a:r>
            <a:r>
              <a:rPr lang="en-US" sz="1900" dirty="0">
                <a:effectLst/>
              </a:rPr>
              <a:t> </a:t>
            </a:r>
            <a:r>
              <a:rPr lang="en-US" sz="1900" dirty="0" err="1">
                <a:effectLst/>
              </a:rPr>
              <a:t>längden</a:t>
            </a:r>
            <a:r>
              <a:rPr lang="en-US" sz="1900" dirty="0">
                <a:effectLst/>
              </a:rPr>
              <a:t> och </a:t>
            </a:r>
            <a:r>
              <a:rPr lang="en-US" sz="1900" dirty="0" err="1">
                <a:effectLst/>
              </a:rPr>
              <a:t>påminna</a:t>
            </a:r>
            <a:r>
              <a:rPr lang="en-US" sz="1900" dirty="0">
                <a:effectLst/>
              </a:rPr>
              <a:t> om </a:t>
            </a:r>
            <a:r>
              <a:rPr lang="en-US" sz="1900" dirty="0" err="1">
                <a:effectLst/>
              </a:rPr>
              <a:t>denna</a:t>
            </a:r>
            <a:r>
              <a:rPr lang="en-US" sz="1900" dirty="0">
                <a:effectLst/>
              </a:rPr>
              <a:t> </a:t>
            </a:r>
            <a:r>
              <a:rPr lang="en-US" sz="1900" dirty="0" err="1">
                <a:effectLst/>
              </a:rPr>
              <a:t>planering</a:t>
            </a:r>
            <a:r>
              <a:rPr lang="en-US" sz="1900" dirty="0">
                <a:effectLst/>
              </a:rPr>
              <a:t>.  </a:t>
            </a:r>
          </a:p>
          <a:p>
            <a:pPr>
              <a:lnSpc>
                <a:spcPct val="90000"/>
              </a:lnSpc>
              <a:spcAft>
                <a:spcPts val="800"/>
              </a:spcAft>
            </a:pPr>
            <a:r>
              <a:rPr lang="en-US" sz="1900" dirty="0">
                <a:effectLst/>
              </a:rPr>
              <a:t>6. Om </a:t>
            </a:r>
            <a:r>
              <a:rPr lang="en-US" sz="1900" dirty="0" err="1">
                <a:effectLst/>
              </a:rPr>
              <a:t>patienten</a:t>
            </a:r>
            <a:r>
              <a:rPr lang="en-US" sz="1900" dirty="0">
                <a:effectLst/>
              </a:rPr>
              <a:t> </a:t>
            </a:r>
            <a:r>
              <a:rPr lang="en-US" sz="1900" dirty="0" err="1">
                <a:effectLst/>
              </a:rPr>
              <a:t>inte</a:t>
            </a:r>
            <a:r>
              <a:rPr lang="en-US" sz="1900" dirty="0">
                <a:effectLst/>
              </a:rPr>
              <a:t> </a:t>
            </a:r>
            <a:r>
              <a:rPr lang="en-US" sz="1900" dirty="0" err="1">
                <a:effectLst/>
              </a:rPr>
              <a:t>vill</a:t>
            </a:r>
            <a:r>
              <a:rPr lang="en-US" sz="1900" dirty="0">
                <a:effectLst/>
              </a:rPr>
              <a:t> </a:t>
            </a:r>
            <a:r>
              <a:rPr lang="en-US" sz="1900" dirty="0" err="1">
                <a:effectLst/>
              </a:rPr>
              <a:t>läggas</a:t>
            </a:r>
            <a:r>
              <a:rPr lang="en-US" sz="1900" dirty="0">
                <a:effectLst/>
              </a:rPr>
              <a:t> in </a:t>
            </a:r>
            <a:r>
              <a:rPr lang="en-US" sz="1900" dirty="0" err="1">
                <a:effectLst/>
              </a:rPr>
              <a:t>kan</a:t>
            </a:r>
            <a:r>
              <a:rPr lang="en-US" sz="1900" dirty="0">
                <a:effectLst/>
              </a:rPr>
              <a:t> </a:t>
            </a:r>
            <a:r>
              <a:rPr lang="en-US" sz="1900" dirty="0" err="1">
                <a:effectLst/>
              </a:rPr>
              <a:t>telefonkontakt</a:t>
            </a:r>
            <a:r>
              <a:rPr lang="en-US" sz="1900" dirty="0">
                <a:effectLst/>
              </a:rPr>
              <a:t> med </a:t>
            </a:r>
            <a:r>
              <a:rPr lang="en-US" sz="1900" dirty="0" err="1">
                <a:effectLst/>
              </a:rPr>
              <a:t>Mobila</a:t>
            </a:r>
            <a:r>
              <a:rPr lang="en-US" sz="1900" dirty="0">
                <a:effectLst/>
              </a:rPr>
              <a:t> </a:t>
            </a:r>
            <a:r>
              <a:rPr lang="en-US" sz="1900" dirty="0" err="1">
                <a:effectLst/>
              </a:rPr>
              <a:t>teamet</a:t>
            </a:r>
            <a:r>
              <a:rPr lang="en-US" sz="1900" dirty="0">
                <a:effectLst/>
              </a:rPr>
              <a:t> </a:t>
            </a:r>
            <a:r>
              <a:rPr lang="en-US" sz="1900" dirty="0" err="1">
                <a:effectLst/>
              </a:rPr>
              <a:t>prövas</a:t>
            </a:r>
            <a:r>
              <a:rPr lang="en-US" sz="1900" dirty="0">
                <a:effectLst/>
              </a:rPr>
              <a:t> </a:t>
            </a:r>
            <a:r>
              <a:rPr lang="en-US" sz="1900" dirty="0" err="1">
                <a:effectLst/>
              </a:rPr>
              <a:t>några</a:t>
            </a:r>
            <a:r>
              <a:rPr lang="en-US" sz="1900" dirty="0">
                <a:effectLst/>
              </a:rPr>
              <a:t> </a:t>
            </a:r>
            <a:r>
              <a:rPr lang="en-US" sz="1900" dirty="0" err="1">
                <a:effectLst/>
              </a:rPr>
              <a:t>kvällar</a:t>
            </a:r>
            <a:r>
              <a:rPr lang="en-US" sz="1900" dirty="0">
                <a:effectLst/>
              </a:rPr>
              <a:t> </a:t>
            </a:r>
            <a:r>
              <a:rPr lang="en-US" sz="1900" dirty="0" err="1">
                <a:effectLst/>
              </a:rPr>
              <a:t>som</a:t>
            </a:r>
            <a:r>
              <a:rPr lang="en-US" sz="1900" dirty="0">
                <a:effectLst/>
              </a:rPr>
              <a:t> </a:t>
            </a:r>
            <a:r>
              <a:rPr lang="en-US" sz="1900" dirty="0" err="1">
                <a:effectLst/>
              </a:rPr>
              <a:t>hjälp</a:t>
            </a:r>
            <a:r>
              <a:rPr lang="en-US" sz="1900" dirty="0">
                <a:effectLst/>
              </a:rPr>
              <a:t> för </a:t>
            </a:r>
            <a:r>
              <a:rPr lang="en-US" sz="1900" dirty="0" err="1">
                <a:effectLst/>
              </a:rPr>
              <a:t>problemlösning</a:t>
            </a:r>
            <a:r>
              <a:rPr lang="en-US" sz="1900" dirty="0">
                <a:effectLst/>
              </a:rPr>
              <a:t> och </a:t>
            </a:r>
            <a:r>
              <a:rPr lang="en-US" sz="1900" dirty="0" err="1">
                <a:effectLst/>
              </a:rPr>
              <a:t>ångesthantering</a:t>
            </a:r>
            <a:r>
              <a:rPr lang="en-US" sz="1900" dirty="0">
                <a:effectLst/>
              </a:rPr>
              <a:t>.</a:t>
            </a:r>
          </a:p>
          <a:p>
            <a:pPr>
              <a:lnSpc>
                <a:spcPct val="90000"/>
              </a:lnSpc>
              <a:spcAft>
                <a:spcPts val="800"/>
              </a:spcAft>
            </a:pPr>
            <a:endParaRPr lang="en-US" sz="1900" dirty="0">
              <a:effectLst/>
            </a:endParaRPr>
          </a:p>
        </p:txBody>
      </p:sp>
    </p:spTree>
    <p:extLst>
      <p:ext uri="{BB962C8B-B14F-4D97-AF65-F5344CB8AC3E}">
        <p14:creationId xmlns:p14="http://schemas.microsoft.com/office/powerpoint/2010/main" val="240817438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C19B858CCCE540A2EF666D8D51C216" ma:contentTypeVersion="3" ma:contentTypeDescription="Create a new document." ma:contentTypeScope="" ma:versionID="8a9d8b5754613ebb55aaefe2b050a41a">
  <xsd:schema xmlns:xsd="http://www.w3.org/2001/XMLSchema" xmlns:xs="http://www.w3.org/2001/XMLSchema" xmlns:p="http://schemas.microsoft.com/office/2006/metadata/properties" xmlns:ns2="5d306b3e-4368-4af6-8d04-bfec1c73e42d" targetNamespace="http://schemas.microsoft.com/office/2006/metadata/properties" ma:root="true" ma:fieldsID="c5805c7ae051bb0d582e1b144e6b0abd" ns2:_="">
    <xsd:import namespace="5d306b3e-4368-4af6-8d04-bfec1c73e42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06b3e-4368-4af6-8d04-bfec1c73e4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54AC31-4AD7-4637-9305-2776A9C5FEDA}"/>
</file>

<file path=customXml/itemProps2.xml><?xml version="1.0" encoding="utf-8"?>
<ds:datastoreItem xmlns:ds="http://schemas.openxmlformats.org/officeDocument/2006/customXml" ds:itemID="{433D1D32-2CD0-455B-8DE6-0FFB6E280A27}"/>
</file>

<file path=customXml/itemProps3.xml><?xml version="1.0" encoding="utf-8"?>
<ds:datastoreItem xmlns:ds="http://schemas.openxmlformats.org/officeDocument/2006/customXml" ds:itemID="{F7B4A6F3-FC6E-4C9E-918D-10BE77EFAF5A}"/>
</file>

<file path=docProps/app.xml><?xml version="1.0" encoding="utf-8"?>
<Properties xmlns="http://schemas.openxmlformats.org/officeDocument/2006/extended-properties" xmlns:vt="http://schemas.openxmlformats.org/officeDocument/2006/docPropsVTypes">
  <TotalTime>300</TotalTime>
  <Words>1505</Words>
  <Application>Microsoft Office PowerPoint</Application>
  <PresentationFormat>Widescreen</PresentationFormat>
  <Paragraphs>106</Paragraphs>
  <Slides>12</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Calibri</vt:lpstr>
      <vt:lpstr>Calibri Light</vt:lpstr>
      <vt:lpstr>Office-tema</vt:lpstr>
      <vt:lpstr>Varför är det så svårt att undvika tvångsvård för patienter med borderline personlighetssyndrom (BPD)?  </vt:lpstr>
      <vt:lpstr>Vanlig symtombild för självskadande patienter med drag av BPD</vt:lpstr>
      <vt:lpstr>Patienter med BPD och självskadebeteende blir ofta tvångsvårdade men det brukar inte bli så bra</vt:lpstr>
      <vt:lpstr>Enkätstudie till slutenvårds-personal i Sverige 2021</vt:lpstr>
      <vt:lpstr>Enkätstudie till slutenvårds-personal i Sverige 2021</vt:lpstr>
      <vt:lpstr>Det fans icke-medicinska skäl till tvångsvård som inte gynnade patienten (enkätstudie till slutenvårds-personal i Sverige 2021)</vt:lpstr>
      <vt:lpstr>Hur kan användandet av tvångsvård och slutenvårdsrelaterade negativa effekter minska?</vt:lpstr>
      <vt:lpstr>Tips från klinikern om akut-handläggnings-plan för patienter med BPD</vt:lpstr>
      <vt:lpstr>Tips från klinikern om akut-handläggnings-plan för patienter med BPD</vt:lpstr>
      <vt:lpstr>Men fungerar slutenvård/tvångsvård suicidpreventivt för patienter med andra diagnoser?</vt:lpstr>
      <vt:lpstr>Generellt om tvångsvård: bör användas efter noggrant vägande av risker mot nytta</vt:lpstr>
      <vt:lpstr>Referenser i urval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Patienter med självskadebeteende i slutenvård, främst med borderline personlighetssyndrom</dc:title>
  <dc:creator>Antoinette Lundahl</dc:creator>
  <cp:lastModifiedBy>Antoinette Lundahl</cp:lastModifiedBy>
  <cp:revision>16</cp:revision>
  <dcterms:created xsi:type="dcterms:W3CDTF">2024-02-28T09:15:30Z</dcterms:created>
  <dcterms:modified xsi:type="dcterms:W3CDTF">2026-04-20T19:11:43Z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0x01010091C19B858CCCE540A2EF666D8D51C216</vt:lpwstr>
  </property>
  <property fmtid="{D5CDD505-2E9C-101B-9397-08002B2CF9AE}" pid="4" name="MediaServiceImageTags">
    <vt:lpwstr/>
  </property>
</Properties>
</file>