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fif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63" r:id="rId5"/>
    <p:sldId id="268" r:id="rId6"/>
    <p:sldId id="465" r:id="rId7"/>
    <p:sldId id="448" r:id="rId8"/>
    <p:sldId id="279" r:id="rId9"/>
    <p:sldId id="281" r:id="rId10"/>
    <p:sldId id="280" r:id="rId11"/>
    <p:sldId id="283" r:id="rId12"/>
    <p:sldId id="287" r:id="rId13"/>
    <p:sldId id="286" r:id="rId14"/>
    <p:sldId id="271" r:id="rId15"/>
    <p:sldId id="304" r:id="rId16"/>
    <p:sldId id="307" r:id="rId17"/>
    <p:sldId id="1765" r:id="rId18"/>
    <p:sldId id="1759" r:id="rId19"/>
    <p:sldId id="284" r:id="rId20"/>
    <p:sldId id="1761" r:id="rId21"/>
    <p:sldId id="1763" r:id="rId22"/>
    <p:sldId id="1762" r:id="rId23"/>
    <p:sldId id="285" r:id="rId24"/>
    <p:sldId id="299" r:id="rId25"/>
    <p:sldId id="298" r:id="rId26"/>
    <p:sldId id="300" r:id="rId27"/>
    <p:sldId id="297" r:id="rId28"/>
    <p:sldId id="305" r:id="rId29"/>
    <p:sldId id="273" r:id="rId30"/>
    <p:sldId id="269" r:id="rId31"/>
    <p:sldId id="275" r:id="rId32"/>
    <p:sldId id="274" r:id="rId33"/>
    <p:sldId id="277" r:id="rId34"/>
    <p:sldId id="278" r:id="rId35"/>
    <p:sldId id="1760" r:id="rId36"/>
    <p:sldId id="272" r:id="rId37"/>
    <p:sldId id="289" r:id="rId38"/>
    <p:sldId id="290" r:id="rId39"/>
    <p:sldId id="293" r:id="rId40"/>
    <p:sldId id="292" r:id="rId41"/>
    <p:sldId id="291" r:id="rId42"/>
    <p:sldId id="302" r:id="rId43"/>
    <p:sldId id="306" r:id="rId44"/>
    <p:sldId id="294" r:id="rId45"/>
    <p:sldId id="1758" r:id="rId46"/>
    <p:sldId id="303" r:id="rId47"/>
    <p:sldId id="466" r:id="rId48"/>
    <p:sldId id="1757" r:id="rId49"/>
    <p:sldId id="270" r:id="rId50"/>
    <p:sldId id="1767" r:id="rId51"/>
    <p:sldId id="1769" r:id="rId52"/>
    <p:sldId id="260" r:id="rId53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72A7F7-955D-D1CA-3D5F-B92EA5D5C428}" name="Fredrik Johansson" initials="FJ" userId="S::fredrik.johansson@ki.se::863f4b97-cb19-46cc-aefc-caac8cfe06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4"/>
    <a:srgbClr val="C7ECDC"/>
    <a:srgbClr val="4F0433"/>
    <a:srgbClr val="CCEBED"/>
    <a:srgbClr val="FFDDD6"/>
    <a:srgbClr val="666666"/>
    <a:srgbClr val="DDDEE0"/>
    <a:srgbClr val="FF876F"/>
    <a:srgbClr val="FFE7C2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6543" autoAdjust="0"/>
  </p:normalViewPr>
  <p:slideViewPr>
    <p:cSldViewPr>
      <p:cViewPr varScale="1">
        <p:scale>
          <a:sx n="121" d="100"/>
          <a:sy n="121" d="100"/>
        </p:scale>
        <p:origin x="485" y="77"/>
      </p:cViewPr>
      <p:guideLst>
        <p:guide orient="horz" pos="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41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Johansson" userId="863f4b97-cb19-46cc-aefc-caac8cfe0662" providerId="ADAL" clId="{D7C2343D-2F50-4060-92EA-C4D1E4768669}"/>
    <pc:docChg chg="undo custSel addSld delSld modSld sldOrd">
      <pc:chgData name="Fredrik Johansson" userId="863f4b97-cb19-46cc-aefc-caac8cfe0662" providerId="ADAL" clId="{D7C2343D-2F50-4060-92EA-C4D1E4768669}" dt="2026-05-06T07:53:43.393" v="2825" actId="20577"/>
      <pc:docMkLst>
        <pc:docMk/>
      </pc:docMkLst>
      <pc:sldChg chg="modSp mod">
        <pc:chgData name="Fredrik Johansson" userId="863f4b97-cb19-46cc-aefc-caac8cfe0662" providerId="ADAL" clId="{D7C2343D-2F50-4060-92EA-C4D1E4768669}" dt="2026-04-26T20:16:08.948" v="1984" actId="20577"/>
        <pc:sldMkLst>
          <pc:docMk/>
          <pc:sldMk cId="1099428093" sldId="263"/>
        </pc:sldMkLst>
        <pc:spChg chg="mod">
          <ac:chgData name="Fredrik Johansson" userId="863f4b97-cb19-46cc-aefc-caac8cfe0662" providerId="ADAL" clId="{D7C2343D-2F50-4060-92EA-C4D1E4768669}" dt="2026-04-26T20:16:08.948" v="1984" actId="20577"/>
          <ac:spMkLst>
            <pc:docMk/>
            <pc:sldMk cId="1099428093" sldId="263"/>
            <ac:spMk id="3" creationId="{1B4D2C54-6FB1-D0FC-01BE-847D5965E867}"/>
          </ac:spMkLst>
        </pc:spChg>
      </pc:sldChg>
      <pc:sldChg chg="del">
        <pc:chgData name="Fredrik Johansson" userId="863f4b97-cb19-46cc-aefc-caac8cfe0662" providerId="ADAL" clId="{D7C2343D-2F50-4060-92EA-C4D1E4768669}" dt="2026-05-06T07:47:21.565" v="2822" actId="2696"/>
        <pc:sldMkLst>
          <pc:docMk/>
          <pc:sldMk cId="343384256" sldId="267"/>
        </pc:sldMkLst>
      </pc:sldChg>
      <pc:sldChg chg="modSp mod">
        <pc:chgData name="Fredrik Johansson" userId="863f4b97-cb19-46cc-aefc-caac8cfe0662" providerId="ADAL" clId="{D7C2343D-2F50-4060-92EA-C4D1E4768669}" dt="2026-04-26T20:20:12.286" v="2055" actId="20577"/>
        <pc:sldMkLst>
          <pc:docMk/>
          <pc:sldMk cId="3986061632" sldId="269"/>
        </pc:sldMkLst>
        <pc:spChg chg="mod">
          <ac:chgData name="Fredrik Johansson" userId="863f4b97-cb19-46cc-aefc-caac8cfe0662" providerId="ADAL" clId="{D7C2343D-2F50-4060-92EA-C4D1E4768669}" dt="2026-04-26T20:20:12.286" v="2055" actId="20577"/>
          <ac:spMkLst>
            <pc:docMk/>
            <pc:sldMk cId="3986061632" sldId="269"/>
            <ac:spMk id="3" creationId="{35EC80F1-809A-A623-C853-D097D7B73D9A}"/>
          </ac:spMkLst>
        </pc:spChg>
      </pc:sldChg>
      <pc:sldChg chg="modSp mod modCm">
        <pc:chgData name="Fredrik Johansson" userId="863f4b97-cb19-46cc-aefc-caac8cfe0662" providerId="ADAL" clId="{D7C2343D-2F50-4060-92EA-C4D1E4768669}" dt="2026-04-27T08:47:49.313" v="2810" actId="20577"/>
        <pc:sldMkLst>
          <pc:docMk/>
          <pc:sldMk cId="954133941" sldId="270"/>
        </pc:sldMkLst>
        <pc:spChg chg="mod">
          <ac:chgData name="Fredrik Johansson" userId="863f4b97-cb19-46cc-aefc-caac8cfe0662" providerId="ADAL" clId="{D7C2343D-2F50-4060-92EA-C4D1E4768669}" dt="2026-04-27T08:47:49.313" v="2810" actId="20577"/>
          <ac:spMkLst>
            <pc:docMk/>
            <pc:sldMk cId="954133941" sldId="270"/>
            <ac:spMk id="2" creationId="{8873A5C4-7F0D-4DD4-B2FB-CC32E9BE95EA}"/>
          </ac:spMkLst>
        </pc:spChg>
        <pc:spChg chg="mod">
          <ac:chgData name="Fredrik Johansson" userId="863f4b97-cb19-46cc-aefc-caac8cfe0662" providerId="ADAL" clId="{D7C2343D-2F50-4060-92EA-C4D1E4768669}" dt="2026-04-27T08:45:43.987" v="2767" actId="21"/>
          <ac:spMkLst>
            <pc:docMk/>
            <pc:sldMk cId="954133941" sldId="270"/>
            <ac:spMk id="3" creationId="{4D95AA9B-6C9D-C4E9-4F11-B99C32EC6A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edrik Johansson" userId="863f4b97-cb19-46cc-aefc-caac8cfe0662" providerId="ADAL" clId="{D7C2343D-2F50-4060-92EA-C4D1E4768669}" dt="2026-04-27T08:47:49.313" v="2810" actId="20577"/>
              <pc2:cmMkLst xmlns:pc2="http://schemas.microsoft.com/office/powerpoint/2019/9/main/command">
                <pc:docMk/>
                <pc:sldMk cId="954133941" sldId="270"/>
                <pc2:cmMk id="{C31C3525-FC82-4732-BF11-B063B1E1384A}"/>
              </pc2:cmMkLst>
            </pc226:cmChg>
          </p:ext>
        </pc:extLst>
      </pc:sldChg>
      <pc:sldChg chg="modSp mod">
        <pc:chgData name="Fredrik Johansson" userId="863f4b97-cb19-46cc-aefc-caac8cfe0662" providerId="ADAL" clId="{D7C2343D-2F50-4060-92EA-C4D1E4768669}" dt="2026-04-26T19:50:43.999" v="895" actId="20577"/>
        <pc:sldMkLst>
          <pc:docMk/>
          <pc:sldMk cId="535666970" sldId="272"/>
        </pc:sldMkLst>
        <pc:spChg chg="mod">
          <ac:chgData name="Fredrik Johansson" userId="863f4b97-cb19-46cc-aefc-caac8cfe0662" providerId="ADAL" clId="{D7C2343D-2F50-4060-92EA-C4D1E4768669}" dt="2026-04-26T19:50:43.999" v="895" actId="20577"/>
          <ac:spMkLst>
            <pc:docMk/>
            <pc:sldMk cId="535666970" sldId="272"/>
            <ac:spMk id="2" creationId="{474FAD66-2CAD-B9F8-E966-DC12CD8209DB}"/>
          </ac:spMkLst>
        </pc:spChg>
        <pc:spChg chg="mod">
          <ac:chgData name="Fredrik Johansson" userId="863f4b97-cb19-46cc-aefc-caac8cfe0662" providerId="ADAL" clId="{D7C2343D-2F50-4060-92EA-C4D1E4768669}" dt="2026-04-26T19:41:55.390" v="859" actId="20577"/>
          <ac:spMkLst>
            <pc:docMk/>
            <pc:sldMk cId="535666970" sldId="272"/>
            <ac:spMk id="3" creationId="{EE17E3E3-652B-3519-47D0-54C27F8FC8A3}"/>
          </ac:spMkLst>
        </pc:spChg>
        <pc:spChg chg="mod">
          <ac:chgData name="Fredrik Johansson" userId="863f4b97-cb19-46cc-aefc-caac8cfe0662" providerId="ADAL" clId="{D7C2343D-2F50-4060-92EA-C4D1E4768669}" dt="2026-04-26T19:28:03.887" v="441" actId="207"/>
          <ac:spMkLst>
            <pc:docMk/>
            <pc:sldMk cId="535666970" sldId="272"/>
            <ac:spMk id="9" creationId="{4504C1C5-8E36-D7CF-B1C6-2D8E0EE97A8C}"/>
          </ac:spMkLst>
        </pc:spChg>
        <pc:spChg chg="mod">
          <ac:chgData name="Fredrik Johansson" userId="863f4b97-cb19-46cc-aefc-caac8cfe0662" providerId="ADAL" clId="{D7C2343D-2F50-4060-92EA-C4D1E4768669}" dt="2026-04-26T19:41:37.739" v="784" actId="14100"/>
          <ac:spMkLst>
            <pc:docMk/>
            <pc:sldMk cId="535666970" sldId="272"/>
            <ac:spMk id="10" creationId="{D50C90A6-BAA8-C674-9D1B-E8063BEDB52E}"/>
          </ac:spMkLst>
        </pc:spChg>
        <pc:picChg chg="mod">
          <ac:chgData name="Fredrik Johansson" userId="863f4b97-cb19-46cc-aefc-caac8cfe0662" providerId="ADAL" clId="{D7C2343D-2F50-4060-92EA-C4D1E4768669}" dt="2026-04-26T19:40:50.056" v="620" actId="1076"/>
          <ac:picMkLst>
            <pc:docMk/>
            <pc:sldMk cId="535666970" sldId="272"/>
            <ac:picMk id="8" creationId="{39C503CE-81E9-C165-4243-34C9DEDE6D43}"/>
          </ac:picMkLst>
        </pc:picChg>
      </pc:sldChg>
      <pc:sldChg chg="modSp mod">
        <pc:chgData name="Fredrik Johansson" userId="863f4b97-cb19-46cc-aefc-caac8cfe0662" providerId="ADAL" clId="{D7C2343D-2F50-4060-92EA-C4D1E4768669}" dt="2026-04-26T19:53:59.538" v="954" actId="20577"/>
        <pc:sldMkLst>
          <pc:docMk/>
          <pc:sldMk cId="2489270641" sldId="273"/>
        </pc:sldMkLst>
        <pc:spChg chg="mod">
          <ac:chgData name="Fredrik Johansson" userId="863f4b97-cb19-46cc-aefc-caac8cfe0662" providerId="ADAL" clId="{D7C2343D-2F50-4060-92EA-C4D1E4768669}" dt="2026-04-26T19:53:59.538" v="954" actId="20577"/>
          <ac:spMkLst>
            <pc:docMk/>
            <pc:sldMk cId="2489270641" sldId="273"/>
            <ac:spMk id="5" creationId="{BF7B5555-ACF1-835D-DB02-3F5C7179AE5C}"/>
          </ac:spMkLst>
        </pc:spChg>
      </pc:sldChg>
      <pc:sldChg chg="modSp mod">
        <pc:chgData name="Fredrik Johansson" userId="863f4b97-cb19-46cc-aefc-caac8cfe0662" providerId="ADAL" clId="{D7C2343D-2F50-4060-92EA-C4D1E4768669}" dt="2026-04-27T08:30:17.410" v="2652" actId="20577"/>
        <pc:sldMkLst>
          <pc:docMk/>
          <pc:sldMk cId="2001585483" sldId="280"/>
        </pc:sldMkLst>
        <pc:spChg chg="mod">
          <ac:chgData name="Fredrik Johansson" userId="863f4b97-cb19-46cc-aefc-caac8cfe0662" providerId="ADAL" clId="{D7C2343D-2F50-4060-92EA-C4D1E4768669}" dt="2026-04-27T08:30:17.410" v="2652" actId="20577"/>
          <ac:spMkLst>
            <pc:docMk/>
            <pc:sldMk cId="2001585483" sldId="280"/>
            <ac:spMk id="3" creationId="{562C415A-14FE-2DC5-143B-D687D58CE8C4}"/>
          </ac:spMkLst>
        </pc:spChg>
      </pc:sldChg>
      <pc:sldChg chg="addSp modSp mod">
        <pc:chgData name="Fredrik Johansson" userId="863f4b97-cb19-46cc-aefc-caac8cfe0662" providerId="ADAL" clId="{D7C2343D-2F50-4060-92EA-C4D1E4768669}" dt="2026-04-27T08:44:03.196" v="2766" actId="1076"/>
        <pc:sldMkLst>
          <pc:docMk/>
          <pc:sldMk cId="3705991233" sldId="281"/>
        </pc:sldMkLst>
        <pc:spChg chg="mod">
          <ac:chgData name="Fredrik Johansson" userId="863f4b97-cb19-46cc-aefc-caac8cfe0662" providerId="ADAL" clId="{D7C2343D-2F50-4060-92EA-C4D1E4768669}" dt="2026-04-27T08:43:53.603" v="2765" actId="14100"/>
          <ac:spMkLst>
            <pc:docMk/>
            <pc:sldMk cId="3705991233" sldId="281"/>
            <ac:spMk id="3" creationId="{8CCC3BDD-B8AB-5575-B77B-43582D004825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8" creationId="{59CD75D9-31CE-4A65-37AC-2A53B170F969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9" creationId="{E8472834-F09D-E521-D322-C4C0E79CA03F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2" creationId="{79F4963A-46B0-C441-21B4-53534C2072ED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3" creationId="{A4D39E7F-3CF9-2949-9225-26ECA6C0B7C0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4" creationId="{7C6CC58A-9ED1-CD03-BC2C-41B1D775135E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5" creationId="{E3ABC6E0-191D-3FA2-290F-C50D13060EC6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6" creationId="{9D41E0C4-AF83-0283-C9C5-803D0E09E81B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7" creationId="{F4377C17-DF30-CDD5-58ED-EB656D2A4F44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8" creationId="{B8EFBB3F-39DC-BCB3-2759-45A1B500D538}"/>
          </ac:spMkLst>
        </pc:spChg>
        <pc:spChg chg="add mod">
          <ac:chgData name="Fredrik Johansson" userId="863f4b97-cb19-46cc-aefc-caac8cfe0662" providerId="ADAL" clId="{D7C2343D-2F50-4060-92EA-C4D1E4768669}" dt="2026-04-27T08:43:48.327" v="2763" actId="164"/>
          <ac:spMkLst>
            <pc:docMk/>
            <pc:sldMk cId="3705991233" sldId="281"/>
            <ac:spMk id="19" creationId="{068452AF-C2B5-D8DA-31B9-B1B03DE8F60B}"/>
          </ac:spMkLst>
        </pc:spChg>
        <pc:grpChg chg="mod">
          <ac:chgData name="Fredrik Johansson" userId="863f4b97-cb19-46cc-aefc-caac8cfe0662" providerId="ADAL" clId="{D7C2343D-2F50-4060-92EA-C4D1E4768669}" dt="2026-04-27T08:44:03.196" v="2766" actId="1076"/>
          <ac:grpSpMkLst>
            <pc:docMk/>
            <pc:sldMk cId="3705991233" sldId="281"/>
            <ac:grpSpMk id="21" creationId="{8EE5D055-4A94-17C0-AD85-561BF3A4F1E0}"/>
          </ac:grpSpMkLst>
        </pc:grpChg>
      </pc:sldChg>
      <pc:sldChg chg="modSp mod">
        <pc:chgData name="Fredrik Johansson" userId="863f4b97-cb19-46cc-aefc-caac8cfe0662" providerId="ADAL" clId="{D7C2343D-2F50-4060-92EA-C4D1E4768669}" dt="2026-04-27T08:31:40.390" v="2653" actId="20577"/>
        <pc:sldMkLst>
          <pc:docMk/>
          <pc:sldMk cId="2236805644" sldId="283"/>
        </pc:sldMkLst>
        <pc:spChg chg="mod">
          <ac:chgData name="Fredrik Johansson" userId="863f4b97-cb19-46cc-aefc-caac8cfe0662" providerId="ADAL" clId="{D7C2343D-2F50-4060-92EA-C4D1E4768669}" dt="2026-04-27T08:31:40.390" v="2653" actId="20577"/>
          <ac:spMkLst>
            <pc:docMk/>
            <pc:sldMk cId="2236805644" sldId="283"/>
            <ac:spMk id="3" creationId="{6594A895-B9AE-9057-D476-D493D276CFAC}"/>
          </ac:spMkLst>
        </pc:spChg>
      </pc:sldChg>
      <pc:sldChg chg="delSp modSp add mod ord">
        <pc:chgData name="Fredrik Johansson" userId="863f4b97-cb19-46cc-aefc-caac8cfe0662" providerId="ADAL" clId="{D7C2343D-2F50-4060-92EA-C4D1E4768669}" dt="2026-04-26T20:24:56.974" v="2115" actId="1076"/>
        <pc:sldMkLst>
          <pc:docMk/>
          <pc:sldMk cId="883513944" sldId="284"/>
        </pc:sldMkLst>
        <pc:spChg chg="mod">
          <ac:chgData name="Fredrik Johansson" userId="863f4b97-cb19-46cc-aefc-caac8cfe0662" providerId="ADAL" clId="{D7C2343D-2F50-4060-92EA-C4D1E4768669}" dt="2026-04-26T20:06:22.723" v="1503" actId="20577"/>
          <ac:spMkLst>
            <pc:docMk/>
            <pc:sldMk cId="883513944" sldId="284"/>
            <ac:spMk id="2" creationId="{6C6EBBF0-CF17-D0F6-6CAD-343F6665F9C8}"/>
          </ac:spMkLst>
        </pc:spChg>
        <pc:picChg chg="mod">
          <ac:chgData name="Fredrik Johansson" userId="863f4b97-cb19-46cc-aefc-caac8cfe0662" providerId="ADAL" clId="{D7C2343D-2F50-4060-92EA-C4D1E4768669}" dt="2026-04-26T20:24:56.974" v="2115" actId="1076"/>
          <ac:picMkLst>
            <pc:docMk/>
            <pc:sldMk cId="883513944" sldId="284"/>
            <ac:picMk id="1026" creationId="{3B8D972A-8929-58D3-BC24-8E15175CB267}"/>
          </ac:picMkLst>
        </pc:picChg>
      </pc:sldChg>
      <pc:sldChg chg="modSp mod modCm">
        <pc:chgData name="Fredrik Johansson" userId="863f4b97-cb19-46cc-aefc-caac8cfe0662" providerId="ADAL" clId="{D7C2343D-2F50-4060-92EA-C4D1E4768669}" dt="2026-04-27T08:16:22.021" v="2144" actId="15"/>
        <pc:sldMkLst>
          <pc:docMk/>
          <pc:sldMk cId="34704675" sldId="287"/>
        </pc:sldMkLst>
        <pc:spChg chg="mod">
          <ac:chgData name="Fredrik Johansson" userId="863f4b97-cb19-46cc-aefc-caac8cfe0662" providerId="ADAL" clId="{D7C2343D-2F50-4060-92EA-C4D1E4768669}" dt="2026-04-27T08:16:22.021" v="2144" actId="15"/>
          <ac:spMkLst>
            <pc:docMk/>
            <pc:sldMk cId="34704675" sldId="287"/>
            <ac:spMk id="3" creationId="{131BFE32-2457-0D47-5907-6D7AD50B7D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edrik Johansson" userId="863f4b97-cb19-46cc-aefc-caac8cfe0662" providerId="ADAL" clId="{D7C2343D-2F50-4060-92EA-C4D1E4768669}" dt="2026-04-27T08:16:21.367" v="2143" actId="20577"/>
              <pc2:cmMkLst xmlns:pc2="http://schemas.microsoft.com/office/powerpoint/2019/9/main/command">
                <pc:docMk/>
                <pc:sldMk cId="34704675" sldId="287"/>
                <pc2:cmMk id="{842F4CA8-1B45-4ECA-86F0-13AB460E79F5}"/>
              </pc2:cmMkLst>
            </pc226:cmChg>
          </p:ext>
        </pc:extLst>
      </pc:sldChg>
      <pc:sldChg chg="modSp mod">
        <pc:chgData name="Fredrik Johansson" userId="863f4b97-cb19-46cc-aefc-caac8cfe0662" providerId="ADAL" clId="{D7C2343D-2F50-4060-92EA-C4D1E4768669}" dt="2026-04-26T20:26:07.602" v="2130" actId="20577"/>
        <pc:sldMkLst>
          <pc:docMk/>
          <pc:sldMk cId="1234665058" sldId="297"/>
        </pc:sldMkLst>
        <pc:spChg chg="mod">
          <ac:chgData name="Fredrik Johansson" userId="863f4b97-cb19-46cc-aefc-caac8cfe0662" providerId="ADAL" clId="{D7C2343D-2F50-4060-92EA-C4D1E4768669}" dt="2026-04-26T20:26:07.602" v="2130" actId="20577"/>
          <ac:spMkLst>
            <pc:docMk/>
            <pc:sldMk cId="1234665058" sldId="297"/>
            <ac:spMk id="3" creationId="{BBAF74FF-B46B-5758-4897-A43D5099B78E}"/>
          </ac:spMkLst>
        </pc:spChg>
      </pc:sldChg>
      <pc:sldChg chg="modSp mod">
        <pc:chgData name="Fredrik Johansson" userId="863f4b97-cb19-46cc-aefc-caac8cfe0662" providerId="ADAL" clId="{D7C2343D-2F50-4060-92EA-C4D1E4768669}" dt="2026-04-26T20:25:34.720" v="2129" actId="207"/>
        <pc:sldMkLst>
          <pc:docMk/>
          <pc:sldMk cId="2056199369" sldId="298"/>
        </pc:sldMkLst>
        <pc:spChg chg="mod">
          <ac:chgData name="Fredrik Johansson" userId="863f4b97-cb19-46cc-aefc-caac8cfe0662" providerId="ADAL" clId="{D7C2343D-2F50-4060-92EA-C4D1E4768669}" dt="2026-04-26T20:25:34.720" v="2129" actId="207"/>
          <ac:spMkLst>
            <pc:docMk/>
            <pc:sldMk cId="2056199369" sldId="298"/>
            <ac:spMk id="2" creationId="{DC8534EB-5EA5-9F2D-66AF-C5B2B0A86084}"/>
          </ac:spMkLst>
        </pc:spChg>
        <pc:spChg chg="mod">
          <ac:chgData name="Fredrik Johansson" userId="863f4b97-cb19-46cc-aefc-caac8cfe0662" providerId="ADAL" clId="{D7C2343D-2F50-4060-92EA-C4D1E4768669}" dt="2026-04-26T20:15:41.773" v="1981" actId="20577"/>
          <ac:spMkLst>
            <pc:docMk/>
            <pc:sldMk cId="2056199369" sldId="298"/>
            <ac:spMk id="3" creationId="{C42957C8-C13D-733A-E5E5-E16014AAF7DC}"/>
          </ac:spMkLst>
        </pc:spChg>
      </pc:sldChg>
      <pc:sldChg chg="modSp mod">
        <pc:chgData name="Fredrik Johansson" userId="863f4b97-cb19-46cc-aefc-caac8cfe0662" providerId="ADAL" clId="{D7C2343D-2F50-4060-92EA-C4D1E4768669}" dt="2026-04-26T20:15:06.556" v="1970" actId="20577"/>
        <pc:sldMkLst>
          <pc:docMk/>
          <pc:sldMk cId="166398946" sldId="300"/>
        </pc:sldMkLst>
        <pc:spChg chg="mod">
          <ac:chgData name="Fredrik Johansson" userId="863f4b97-cb19-46cc-aefc-caac8cfe0662" providerId="ADAL" clId="{D7C2343D-2F50-4060-92EA-C4D1E4768669}" dt="2026-04-26T20:15:06.556" v="1970" actId="20577"/>
          <ac:spMkLst>
            <pc:docMk/>
            <pc:sldMk cId="166398946" sldId="300"/>
            <ac:spMk id="3" creationId="{1EC133FB-156B-E5ED-629D-93D3117C0C16}"/>
          </ac:spMkLst>
        </pc:spChg>
      </pc:sldChg>
      <pc:sldChg chg="modSp mod">
        <pc:chgData name="Fredrik Johansson" userId="863f4b97-cb19-46cc-aefc-caac8cfe0662" providerId="ADAL" clId="{D7C2343D-2F50-4060-92EA-C4D1E4768669}" dt="2026-04-26T19:24:30.574" v="122" actId="20577"/>
        <pc:sldMkLst>
          <pc:docMk/>
          <pc:sldMk cId="2797553181" sldId="302"/>
        </pc:sldMkLst>
        <pc:spChg chg="mod">
          <ac:chgData name="Fredrik Johansson" userId="863f4b97-cb19-46cc-aefc-caac8cfe0662" providerId="ADAL" clId="{D7C2343D-2F50-4060-92EA-C4D1E4768669}" dt="2026-04-26T19:24:30.574" v="122" actId="20577"/>
          <ac:spMkLst>
            <pc:docMk/>
            <pc:sldMk cId="2797553181" sldId="302"/>
            <ac:spMk id="2" creationId="{BA7CEE62-547A-A066-66E9-EFC915FC54B6}"/>
          </ac:spMkLst>
        </pc:spChg>
      </pc:sldChg>
      <pc:sldChg chg="modSp mod">
        <pc:chgData name="Fredrik Johansson" userId="863f4b97-cb19-46cc-aefc-caac8cfe0662" providerId="ADAL" clId="{D7C2343D-2F50-4060-92EA-C4D1E4768669}" dt="2026-05-06T07:53:43.393" v="2825" actId="20577"/>
        <pc:sldMkLst>
          <pc:docMk/>
          <pc:sldMk cId="4213295963" sldId="303"/>
        </pc:sldMkLst>
        <pc:spChg chg="mod">
          <ac:chgData name="Fredrik Johansson" userId="863f4b97-cb19-46cc-aefc-caac8cfe0662" providerId="ADAL" clId="{D7C2343D-2F50-4060-92EA-C4D1E4768669}" dt="2026-05-06T07:53:43.393" v="2825" actId="20577"/>
          <ac:spMkLst>
            <pc:docMk/>
            <pc:sldMk cId="4213295963" sldId="303"/>
            <ac:spMk id="3" creationId="{F0284FD4-65E9-3661-8AE1-A67EE873164D}"/>
          </ac:spMkLst>
        </pc:spChg>
      </pc:sldChg>
      <pc:sldChg chg="ord">
        <pc:chgData name="Fredrik Johansson" userId="863f4b97-cb19-46cc-aefc-caac8cfe0662" providerId="ADAL" clId="{D7C2343D-2F50-4060-92EA-C4D1E4768669}" dt="2026-05-06T07:52:37.884" v="2824"/>
        <pc:sldMkLst>
          <pc:docMk/>
          <pc:sldMk cId="418442135" sldId="306"/>
        </pc:sldMkLst>
      </pc:sldChg>
      <pc:sldChg chg="delSp modSp mod modAnim">
        <pc:chgData name="Fredrik Johansson" userId="863f4b97-cb19-46cc-aefc-caac8cfe0662" providerId="ADAL" clId="{D7C2343D-2F50-4060-92EA-C4D1E4768669}" dt="2026-04-27T08:41:02.229" v="2752" actId="20577"/>
        <pc:sldMkLst>
          <pc:docMk/>
          <pc:sldMk cId="941605161" sldId="307"/>
        </pc:sldMkLst>
        <pc:spChg chg="mod">
          <ac:chgData name="Fredrik Johansson" userId="863f4b97-cb19-46cc-aefc-caac8cfe0662" providerId="ADAL" clId="{D7C2343D-2F50-4060-92EA-C4D1E4768669}" dt="2026-04-27T08:38:21.732" v="2719" actId="20577"/>
          <ac:spMkLst>
            <pc:docMk/>
            <pc:sldMk cId="941605161" sldId="307"/>
            <ac:spMk id="2" creationId="{1E7B9C8F-5496-46D9-9921-16C245677ACF}"/>
          </ac:spMkLst>
        </pc:spChg>
        <pc:spChg chg="mod">
          <ac:chgData name="Fredrik Johansson" userId="863f4b97-cb19-46cc-aefc-caac8cfe0662" providerId="ADAL" clId="{D7C2343D-2F50-4060-92EA-C4D1E4768669}" dt="2026-04-27T08:41:02.229" v="2752" actId="20577"/>
          <ac:spMkLst>
            <pc:docMk/>
            <pc:sldMk cId="941605161" sldId="307"/>
            <ac:spMk id="3" creationId="{8DC09ABC-C399-4D29-8335-CDC806A4FB44}"/>
          </ac:spMkLst>
        </pc:spChg>
        <pc:picChg chg="mod">
          <ac:chgData name="Fredrik Johansson" userId="863f4b97-cb19-46cc-aefc-caac8cfe0662" providerId="ADAL" clId="{D7C2343D-2F50-4060-92EA-C4D1E4768669}" dt="2026-04-27T08:37:27.944" v="2674" actId="1076"/>
          <ac:picMkLst>
            <pc:docMk/>
            <pc:sldMk cId="941605161" sldId="307"/>
            <ac:picMk id="8" creationId="{79A62839-6D85-4F0D-BE2F-7F30FA3D5800}"/>
          </ac:picMkLst>
        </pc:picChg>
      </pc:sldChg>
      <pc:sldChg chg="modSp modAnim">
        <pc:chgData name="Fredrik Johansson" userId="863f4b97-cb19-46cc-aefc-caac8cfe0662" providerId="ADAL" clId="{D7C2343D-2F50-4060-92EA-C4D1E4768669}" dt="2026-04-27T08:32:42.732" v="2656" actId="20577"/>
        <pc:sldMkLst>
          <pc:docMk/>
          <pc:sldMk cId="4131477715" sldId="465"/>
        </pc:sldMkLst>
        <pc:spChg chg="mod">
          <ac:chgData name="Fredrik Johansson" userId="863f4b97-cb19-46cc-aefc-caac8cfe0662" providerId="ADAL" clId="{D7C2343D-2F50-4060-92EA-C4D1E4768669}" dt="2026-04-27T08:32:42.732" v="2656" actId="20577"/>
          <ac:spMkLst>
            <pc:docMk/>
            <pc:sldMk cId="4131477715" sldId="465"/>
            <ac:spMk id="22" creationId="{D546F099-ACAC-48FB-A13E-D2027FB86FCD}"/>
          </ac:spMkLst>
        </pc:spChg>
      </pc:sldChg>
      <pc:sldChg chg="modSp mod">
        <pc:chgData name="Fredrik Johansson" userId="863f4b97-cb19-46cc-aefc-caac8cfe0662" providerId="ADAL" clId="{D7C2343D-2F50-4060-92EA-C4D1E4768669}" dt="2026-04-27T08:29:30.185" v="2651" actId="20577"/>
        <pc:sldMkLst>
          <pc:docMk/>
          <pc:sldMk cId="2502194370" sldId="466"/>
        </pc:sldMkLst>
        <pc:spChg chg="mod">
          <ac:chgData name="Fredrik Johansson" userId="863f4b97-cb19-46cc-aefc-caac8cfe0662" providerId="ADAL" clId="{D7C2343D-2F50-4060-92EA-C4D1E4768669}" dt="2026-04-27T08:29:30.185" v="2651" actId="20577"/>
          <ac:spMkLst>
            <pc:docMk/>
            <pc:sldMk cId="2502194370" sldId="466"/>
            <ac:spMk id="3" creationId="{BEBAFC2B-52DE-4CFE-A815-E1C1B270C233}"/>
          </ac:spMkLst>
        </pc:spChg>
      </pc:sldChg>
      <pc:sldChg chg="addSp modSp new mod">
        <pc:chgData name="Fredrik Johansson" userId="863f4b97-cb19-46cc-aefc-caac8cfe0662" providerId="ADAL" clId="{D7C2343D-2F50-4060-92EA-C4D1E4768669}" dt="2026-04-26T19:40:14.118" v="618" actId="20577"/>
        <pc:sldMkLst>
          <pc:docMk/>
          <pc:sldMk cId="1494277191" sldId="1758"/>
        </pc:sldMkLst>
        <pc:spChg chg="mod">
          <ac:chgData name="Fredrik Johansson" userId="863f4b97-cb19-46cc-aefc-caac8cfe0662" providerId="ADAL" clId="{D7C2343D-2F50-4060-92EA-C4D1E4768669}" dt="2026-04-26T19:40:14.118" v="618" actId="20577"/>
          <ac:spMkLst>
            <pc:docMk/>
            <pc:sldMk cId="1494277191" sldId="1758"/>
            <ac:spMk id="2" creationId="{11D17D8B-3E26-1300-4D3F-F5D0E25A4F6F}"/>
          </ac:spMkLst>
        </pc:spChg>
        <pc:spChg chg="mod">
          <ac:chgData name="Fredrik Johansson" userId="863f4b97-cb19-46cc-aefc-caac8cfe0662" providerId="ADAL" clId="{D7C2343D-2F50-4060-92EA-C4D1E4768669}" dt="2026-04-26T19:36:46.700" v="592" actId="20577"/>
          <ac:spMkLst>
            <pc:docMk/>
            <pc:sldMk cId="1494277191" sldId="1758"/>
            <ac:spMk id="3" creationId="{F63E558A-935C-7D49-0C96-8294D2450385}"/>
          </ac:spMkLst>
        </pc:spChg>
      </pc:sldChg>
      <pc:sldChg chg="addSp delSp modSp new mod">
        <pc:chgData name="Fredrik Johansson" userId="863f4b97-cb19-46cc-aefc-caac8cfe0662" providerId="ADAL" clId="{D7C2343D-2F50-4060-92EA-C4D1E4768669}" dt="2026-04-27T08:41:22.494" v="2755" actId="20577"/>
        <pc:sldMkLst>
          <pc:docMk/>
          <pc:sldMk cId="2456459876" sldId="1759"/>
        </pc:sldMkLst>
        <pc:spChg chg="mod">
          <ac:chgData name="Fredrik Johansson" userId="863f4b97-cb19-46cc-aefc-caac8cfe0662" providerId="ADAL" clId="{D7C2343D-2F50-4060-92EA-C4D1E4768669}" dt="2026-04-26T19:51:21.114" v="942" actId="20577"/>
          <ac:spMkLst>
            <pc:docMk/>
            <pc:sldMk cId="2456459876" sldId="1759"/>
            <ac:spMk id="2" creationId="{1B522B3B-CE61-DB46-E8C2-5A728D410D05}"/>
          </ac:spMkLst>
        </pc:spChg>
        <pc:spChg chg="mod">
          <ac:chgData name="Fredrik Johansson" userId="863f4b97-cb19-46cc-aefc-caac8cfe0662" providerId="ADAL" clId="{D7C2343D-2F50-4060-92EA-C4D1E4768669}" dt="2026-04-27T08:41:22.494" v="2755" actId="20577"/>
          <ac:spMkLst>
            <pc:docMk/>
            <pc:sldMk cId="2456459876" sldId="1759"/>
            <ac:spMk id="3" creationId="{7DCAA7F0-A420-684F-F58F-B6FDCC9211C4}"/>
          </ac:spMkLst>
        </pc:spChg>
        <pc:picChg chg="add mod">
          <ac:chgData name="Fredrik Johansson" userId="863f4b97-cb19-46cc-aefc-caac8cfe0662" providerId="ADAL" clId="{D7C2343D-2F50-4060-92EA-C4D1E4768669}" dt="2026-04-26T20:24:41.690" v="2114" actId="1076"/>
          <ac:picMkLst>
            <pc:docMk/>
            <pc:sldMk cId="2456459876" sldId="1759"/>
            <ac:picMk id="15" creationId="{E8439B23-38FF-4A35-92D6-BEDD4B9ECC9D}"/>
          </ac:picMkLst>
        </pc:picChg>
      </pc:sldChg>
      <pc:sldChg chg="add">
        <pc:chgData name="Fredrik Johansson" userId="863f4b97-cb19-46cc-aefc-caac8cfe0662" providerId="ADAL" clId="{D7C2343D-2F50-4060-92EA-C4D1E4768669}" dt="2026-04-26T19:53:29.959" v="953"/>
        <pc:sldMkLst>
          <pc:docMk/>
          <pc:sldMk cId="4028972254" sldId="1760"/>
        </pc:sldMkLst>
      </pc:sldChg>
      <pc:sldChg chg="addSp modSp add mod">
        <pc:chgData name="Fredrik Johansson" userId="863f4b97-cb19-46cc-aefc-caac8cfe0662" providerId="ADAL" clId="{D7C2343D-2F50-4060-92EA-C4D1E4768669}" dt="2026-04-26T20:14:05.389" v="1955"/>
        <pc:sldMkLst>
          <pc:docMk/>
          <pc:sldMk cId="318700957" sldId="1761"/>
        </pc:sldMkLst>
        <pc:spChg chg="mod">
          <ac:chgData name="Fredrik Johansson" userId="863f4b97-cb19-46cc-aefc-caac8cfe0662" providerId="ADAL" clId="{D7C2343D-2F50-4060-92EA-C4D1E4768669}" dt="2026-04-26T20:13:38.529" v="1949" actId="20577"/>
          <ac:spMkLst>
            <pc:docMk/>
            <pc:sldMk cId="318700957" sldId="1761"/>
            <ac:spMk id="2" creationId="{953BAD58-4572-6EA1-ABB3-9FC74D5FBD32}"/>
          </ac:spMkLst>
        </pc:spChg>
        <pc:spChg chg="mod">
          <ac:chgData name="Fredrik Johansson" userId="863f4b97-cb19-46cc-aefc-caac8cfe0662" providerId="ADAL" clId="{D7C2343D-2F50-4060-92EA-C4D1E4768669}" dt="2026-04-26T20:02:13.782" v="1006" actId="255"/>
          <ac:spMkLst>
            <pc:docMk/>
            <pc:sldMk cId="318700957" sldId="1761"/>
            <ac:spMk id="3" creationId="{B8974985-9C1C-53F2-5DD1-21DA8C83E611}"/>
          </ac:spMkLst>
        </pc:spChg>
      </pc:sldChg>
      <pc:sldChg chg="addSp delSp modSp new mod modClrScheme chgLayout">
        <pc:chgData name="Fredrik Johansson" userId="863f4b97-cb19-46cc-aefc-caac8cfe0662" providerId="ADAL" clId="{D7C2343D-2F50-4060-92EA-C4D1E4768669}" dt="2026-04-26T20:23:30.066" v="2110" actId="478"/>
        <pc:sldMkLst>
          <pc:docMk/>
          <pc:sldMk cId="264023640" sldId="1762"/>
        </pc:sldMkLst>
        <pc:spChg chg="mod">
          <ac:chgData name="Fredrik Johansson" userId="863f4b97-cb19-46cc-aefc-caac8cfe0662" providerId="ADAL" clId="{D7C2343D-2F50-4060-92EA-C4D1E4768669}" dt="2026-04-26T20:17:28.960" v="1989" actId="26606"/>
          <ac:spMkLst>
            <pc:docMk/>
            <pc:sldMk cId="264023640" sldId="1762"/>
            <ac:spMk id="2" creationId="{48DAB139-248A-1565-1396-C4597B260345}"/>
          </ac:spMkLst>
        </pc:spChg>
        <pc:spChg chg="mod">
          <ac:chgData name="Fredrik Johansson" userId="863f4b97-cb19-46cc-aefc-caac8cfe0662" providerId="ADAL" clId="{D7C2343D-2F50-4060-92EA-C4D1E4768669}" dt="2026-04-26T20:22:26.300" v="2070" actId="20577"/>
          <ac:spMkLst>
            <pc:docMk/>
            <pc:sldMk cId="264023640" sldId="1762"/>
            <ac:spMk id="3" creationId="{B8D50933-4CF0-22FA-4844-7CB16AB2A382}"/>
          </ac:spMkLst>
        </pc:spChg>
        <pc:spChg chg="mod">
          <ac:chgData name="Fredrik Johansson" userId="863f4b97-cb19-46cc-aefc-caac8cfe0662" providerId="ADAL" clId="{D7C2343D-2F50-4060-92EA-C4D1E4768669}" dt="2026-04-26T20:17:28.960" v="1989" actId="26606"/>
          <ac:spMkLst>
            <pc:docMk/>
            <pc:sldMk cId="264023640" sldId="1762"/>
            <ac:spMk id="4" creationId="{75B48C28-4994-6862-D1A5-3CC9D572BDBD}"/>
          </ac:spMkLst>
        </pc:spChg>
        <pc:spChg chg="mod">
          <ac:chgData name="Fredrik Johansson" userId="863f4b97-cb19-46cc-aefc-caac8cfe0662" providerId="ADAL" clId="{D7C2343D-2F50-4060-92EA-C4D1E4768669}" dt="2026-04-26T20:17:28.960" v="1989" actId="26606"/>
          <ac:spMkLst>
            <pc:docMk/>
            <pc:sldMk cId="264023640" sldId="1762"/>
            <ac:spMk id="5" creationId="{9E66200C-508E-DAB8-BC9A-FD9A956BC551}"/>
          </ac:spMkLst>
        </pc:spChg>
        <pc:spChg chg="mod">
          <ac:chgData name="Fredrik Johansson" userId="863f4b97-cb19-46cc-aefc-caac8cfe0662" providerId="ADAL" clId="{D7C2343D-2F50-4060-92EA-C4D1E4768669}" dt="2026-04-26T20:17:28.960" v="1989" actId="26606"/>
          <ac:spMkLst>
            <pc:docMk/>
            <pc:sldMk cId="264023640" sldId="1762"/>
            <ac:spMk id="6" creationId="{8AF185B2-B1F5-280E-8B51-37F6918D04DF}"/>
          </ac:spMkLst>
        </pc:spChg>
        <pc:spChg chg="add mod">
          <ac:chgData name="Fredrik Johansson" userId="863f4b97-cb19-46cc-aefc-caac8cfe0662" providerId="ADAL" clId="{D7C2343D-2F50-4060-92EA-C4D1E4768669}" dt="2026-04-26T20:23:23.012" v="2109" actId="1076"/>
          <ac:spMkLst>
            <pc:docMk/>
            <pc:sldMk cId="264023640" sldId="1762"/>
            <ac:spMk id="12" creationId="{BFA634E7-AC05-5A08-A3F1-E5F8F00D792A}"/>
          </ac:spMkLst>
        </pc:spChg>
        <pc:picChg chg="add mod ord">
          <ac:chgData name="Fredrik Johansson" userId="863f4b97-cb19-46cc-aefc-caac8cfe0662" providerId="ADAL" clId="{D7C2343D-2F50-4060-92EA-C4D1E4768669}" dt="2026-04-26T20:21:26.076" v="2059" actId="1076"/>
          <ac:picMkLst>
            <pc:docMk/>
            <pc:sldMk cId="264023640" sldId="1762"/>
            <ac:picMk id="7" creationId="{E6A92BD9-7646-FFF9-3522-E18F3B300354}"/>
          </ac:picMkLst>
        </pc:picChg>
        <pc:picChg chg="add mod">
          <ac:chgData name="Fredrik Johansson" userId="863f4b97-cb19-46cc-aefc-caac8cfe0662" providerId="ADAL" clId="{D7C2343D-2F50-4060-92EA-C4D1E4768669}" dt="2026-04-26T20:21:28.593" v="2060" actId="1076"/>
          <ac:picMkLst>
            <pc:docMk/>
            <pc:sldMk cId="264023640" sldId="1762"/>
            <ac:picMk id="8" creationId="{23BE0FFB-1588-86A9-F33D-A62F3403FF6C}"/>
          </ac:picMkLst>
        </pc:picChg>
        <pc:picChg chg="add mod">
          <ac:chgData name="Fredrik Johansson" userId="863f4b97-cb19-46cc-aefc-caac8cfe0662" providerId="ADAL" clId="{D7C2343D-2F50-4060-92EA-C4D1E4768669}" dt="2026-04-26T20:22:01.342" v="2064" actId="1076"/>
          <ac:picMkLst>
            <pc:docMk/>
            <pc:sldMk cId="264023640" sldId="1762"/>
            <ac:picMk id="9" creationId="{C2A1DD20-3F10-288C-C92C-F8E789AA475A}"/>
          </ac:picMkLst>
        </pc:picChg>
        <pc:picChg chg="add mod">
          <ac:chgData name="Fredrik Johansson" userId="863f4b97-cb19-46cc-aefc-caac8cfe0662" providerId="ADAL" clId="{D7C2343D-2F50-4060-92EA-C4D1E4768669}" dt="2026-04-26T20:21:54.626" v="2063" actId="1076"/>
          <ac:picMkLst>
            <pc:docMk/>
            <pc:sldMk cId="264023640" sldId="1762"/>
            <ac:picMk id="10" creationId="{0BA9D819-8277-E735-E0A9-85806FC1BF5C}"/>
          </ac:picMkLst>
        </pc:picChg>
      </pc:sldChg>
      <pc:sldChg chg="addSp delSp modSp new mod modClrScheme chgLayout">
        <pc:chgData name="Fredrik Johansson" userId="863f4b97-cb19-46cc-aefc-caac8cfe0662" providerId="ADAL" clId="{D7C2343D-2F50-4060-92EA-C4D1E4768669}" dt="2026-04-26T20:13:50.295" v="1951" actId="21"/>
        <pc:sldMkLst>
          <pc:docMk/>
          <pc:sldMk cId="611626859" sldId="1763"/>
        </pc:sldMkLst>
        <pc:spChg chg="mod">
          <ac:chgData name="Fredrik Johansson" userId="863f4b97-cb19-46cc-aefc-caac8cfe0662" providerId="ADAL" clId="{D7C2343D-2F50-4060-92EA-C4D1E4768669}" dt="2026-04-26T20:11:05.365" v="1788" actId="26606"/>
          <ac:spMkLst>
            <pc:docMk/>
            <pc:sldMk cId="611626859" sldId="1763"/>
            <ac:spMk id="2" creationId="{C55BBD37-400C-41B4-B0A5-0C9407E11B0B}"/>
          </ac:spMkLst>
        </pc:spChg>
        <pc:spChg chg="mod">
          <ac:chgData name="Fredrik Johansson" userId="863f4b97-cb19-46cc-aefc-caac8cfe0662" providerId="ADAL" clId="{D7C2343D-2F50-4060-92EA-C4D1E4768669}" dt="2026-04-26T20:11:05.365" v="1788" actId="26606"/>
          <ac:spMkLst>
            <pc:docMk/>
            <pc:sldMk cId="611626859" sldId="1763"/>
            <ac:spMk id="4" creationId="{90747CD8-FB6F-2013-3A56-BB39E889B5AC}"/>
          </ac:spMkLst>
        </pc:spChg>
        <pc:spChg chg="mod">
          <ac:chgData name="Fredrik Johansson" userId="863f4b97-cb19-46cc-aefc-caac8cfe0662" providerId="ADAL" clId="{D7C2343D-2F50-4060-92EA-C4D1E4768669}" dt="2026-04-26T20:11:05.365" v="1788" actId="26606"/>
          <ac:spMkLst>
            <pc:docMk/>
            <pc:sldMk cId="611626859" sldId="1763"/>
            <ac:spMk id="5" creationId="{47B681A0-F55C-9CED-3298-D6D7D1FCBDDB}"/>
          </ac:spMkLst>
        </pc:spChg>
        <pc:spChg chg="mod">
          <ac:chgData name="Fredrik Johansson" userId="863f4b97-cb19-46cc-aefc-caac8cfe0662" providerId="ADAL" clId="{D7C2343D-2F50-4060-92EA-C4D1E4768669}" dt="2026-04-26T20:11:05.365" v="1788" actId="26606"/>
          <ac:spMkLst>
            <pc:docMk/>
            <pc:sldMk cId="611626859" sldId="1763"/>
            <ac:spMk id="6" creationId="{3E50D404-EE67-BDDA-FF11-CCB8EC7985FB}"/>
          </ac:spMkLst>
        </pc:spChg>
        <pc:spChg chg="add mod">
          <ac:chgData name="Fredrik Johansson" userId="863f4b97-cb19-46cc-aefc-caac8cfe0662" providerId="ADAL" clId="{D7C2343D-2F50-4060-92EA-C4D1E4768669}" dt="2026-04-26T20:11:55.314" v="1908" actId="20577"/>
          <ac:spMkLst>
            <pc:docMk/>
            <pc:sldMk cId="611626859" sldId="1763"/>
            <ac:spMk id="11" creationId="{844BC893-B128-E843-648F-AEBD7CF6B70A}"/>
          </ac:spMkLst>
        </pc:spChg>
        <pc:picChg chg="add del mod">
          <ac:chgData name="Fredrik Johansson" userId="863f4b97-cb19-46cc-aefc-caac8cfe0662" providerId="ADAL" clId="{D7C2343D-2F50-4060-92EA-C4D1E4768669}" dt="2026-04-26T20:13:50.295" v="1951" actId="21"/>
          <ac:picMkLst>
            <pc:docMk/>
            <pc:sldMk cId="611626859" sldId="1763"/>
            <ac:picMk id="9" creationId="{44303791-1858-36B9-CB00-B64FC334D9F0}"/>
          </ac:picMkLst>
        </pc:picChg>
      </pc:sldChg>
      <pc:sldChg chg="addSp modSp new mod">
        <pc:chgData name="Fredrik Johansson" userId="863f4b97-cb19-46cc-aefc-caac8cfe0662" providerId="ADAL" clId="{D7C2343D-2F50-4060-92EA-C4D1E4768669}" dt="2026-04-27T08:41:07.702" v="2753" actId="20577"/>
        <pc:sldMkLst>
          <pc:docMk/>
          <pc:sldMk cId="2069374024" sldId="1765"/>
        </pc:sldMkLst>
        <pc:spChg chg="mod">
          <ac:chgData name="Fredrik Johansson" userId="863f4b97-cb19-46cc-aefc-caac8cfe0662" providerId="ADAL" clId="{D7C2343D-2F50-4060-92EA-C4D1E4768669}" dt="2026-04-27T08:38:55.548" v="2749" actId="20577"/>
          <ac:spMkLst>
            <pc:docMk/>
            <pc:sldMk cId="2069374024" sldId="1765"/>
            <ac:spMk id="2" creationId="{464A1128-839D-CFD8-9B0F-811702612B8E}"/>
          </ac:spMkLst>
        </pc:spChg>
        <pc:spChg chg="mod">
          <ac:chgData name="Fredrik Johansson" userId="863f4b97-cb19-46cc-aefc-caac8cfe0662" providerId="ADAL" clId="{D7C2343D-2F50-4060-92EA-C4D1E4768669}" dt="2026-04-27T08:41:07.702" v="2753" actId="20577"/>
          <ac:spMkLst>
            <pc:docMk/>
            <pc:sldMk cId="2069374024" sldId="1765"/>
            <ac:spMk id="3" creationId="{AC388D19-B4D1-0697-1EBC-A41BB4269C3F}"/>
          </ac:spMkLst>
        </pc:spChg>
        <pc:picChg chg="add mod">
          <ac:chgData name="Fredrik Johansson" userId="863f4b97-cb19-46cc-aefc-caac8cfe0662" providerId="ADAL" clId="{D7C2343D-2F50-4060-92EA-C4D1E4768669}" dt="2026-04-27T08:36:58.549" v="2669" actId="1076"/>
          <ac:picMkLst>
            <pc:docMk/>
            <pc:sldMk cId="2069374024" sldId="1765"/>
            <ac:picMk id="7" creationId="{273DFC96-EC35-4106-95A6-91914A59B310}"/>
          </ac:picMkLst>
        </pc:picChg>
      </pc:sldChg>
      <pc:sldChg chg="modSp add del mod modCm">
        <pc:chgData name="Fredrik Johansson" userId="863f4b97-cb19-46cc-aefc-caac8cfe0662" providerId="ADAL" clId="{D7C2343D-2F50-4060-92EA-C4D1E4768669}" dt="2026-04-27T08:47:59.702" v="2818" actId="20577"/>
        <pc:sldMkLst>
          <pc:docMk/>
          <pc:sldMk cId="2748562470" sldId="1767"/>
        </pc:sldMkLst>
        <pc:spChg chg="mod">
          <ac:chgData name="Fredrik Johansson" userId="863f4b97-cb19-46cc-aefc-caac8cfe0662" providerId="ADAL" clId="{D7C2343D-2F50-4060-92EA-C4D1E4768669}" dt="2026-04-27T08:47:59.702" v="2818" actId="20577"/>
          <ac:spMkLst>
            <pc:docMk/>
            <pc:sldMk cId="2748562470" sldId="1767"/>
            <ac:spMk id="2" creationId="{06BBDEA6-689C-2D22-C199-CB9293AD2887}"/>
          </ac:spMkLst>
        </pc:spChg>
        <pc:spChg chg="mod">
          <ac:chgData name="Fredrik Johansson" userId="863f4b97-cb19-46cc-aefc-caac8cfe0662" providerId="ADAL" clId="{D7C2343D-2F50-4060-92EA-C4D1E4768669}" dt="2026-04-27T08:47:05.495" v="2777" actId="21"/>
          <ac:spMkLst>
            <pc:docMk/>
            <pc:sldMk cId="2748562470" sldId="1767"/>
            <ac:spMk id="3" creationId="{444FC061-DC50-94C6-45AC-50359192632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edrik Johansson" userId="863f4b97-cb19-46cc-aefc-caac8cfe0662" providerId="ADAL" clId="{D7C2343D-2F50-4060-92EA-C4D1E4768669}" dt="2026-04-27T08:47:59.702" v="2818" actId="20577"/>
              <pc2:cmMkLst xmlns:pc2="http://schemas.microsoft.com/office/powerpoint/2019/9/main/command">
                <pc:docMk/>
                <pc:sldMk cId="2748562470" sldId="1767"/>
                <pc2:cmMk id="{1D52C6CF-ECA7-40A3-998E-FD086952A913}"/>
              </pc2:cmMkLst>
            </pc226:cmChg>
          </p:ext>
        </pc:extLst>
      </pc:sldChg>
      <pc:sldChg chg="modSp add mod modCm">
        <pc:chgData name="Fredrik Johansson" userId="863f4b97-cb19-46cc-aefc-caac8cfe0662" providerId="ADAL" clId="{D7C2343D-2F50-4060-92EA-C4D1E4768669}" dt="2026-04-27T08:48:06.320" v="2820"/>
        <pc:sldMkLst>
          <pc:docMk/>
          <pc:sldMk cId="138805314" sldId="1769"/>
        </pc:sldMkLst>
        <pc:spChg chg="mod">
          <ac:chgData name="Fredrik Johansson" userId="863f4b97-cb19-46cc-aefc-caac8cfe0662" providerId="ADAL" clId="{D7C2343D-2F50-4060-92EA-C4D1E4768669}" dt="2026-04-27T08:48:06.320" v="2820"/>
          <ac:spMkLst>
            <pc:docMk/>
            <pc:sldMk cId="138805314" sldId="1769"/>
            <ac:spMk id="2" creationId="{3D483679-2414-DC8D-8D42-1F0A7F9AD314}"/>
          </ac:spMkLst>
        </pc:spChg>
        <pc:spChg chg="mod">
          <ac:chgData name="Fredrik Johansson" userId="863f4b97-cb19-46cc-aefc-caac8cfe0662" providerId="ADAL" clId="{D7C2343D-2F50-4060-92EA-C4D1E4768669}" dt="2026-04-27T08:47:36.544" v="2798"/>
          <ac:spMkLst>
            <pc:docMk/>
            <pc:sldMk cId="138805314" sldId="1769"/>
            <ac:spMk id="3" creationId="{F93E3656-8F78-E22D-F1C0-03015B275F1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redrik Johansson" userId="863f4b97-cb19-46cc-aefc-caac8cfe0662" providerId="ADAL" clId="{D7C2343D-2F50-4060-92EA-C4D1E4768669}" dt="2026-04-27T08:47:26.653" v="2796" actId="20577"/>
              <pc2:cmMkLst xmlns:pc2="http://schemas.microsoft.com/office/powerpoint/2019/9/main/command">
                <pc:docMk/>
                <pc:sldMk cId="138805314" sldId="1769"/>
                <pc2:cmMk id="{5A6EB909-CA6F-4536-8C6B-34B114728F62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2026-05-06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DM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DM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here to add text</a:t>
            </a:r>
            <a:endParaRPr lang="sv-S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DM Sans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DM Sans" pitchFamily="2" charset="0"/>
              </a:defRPr>
            </a:lvl1pPr>
          </a:lstStyle>
          <a:p>
            <a:fld id="{E4F6DBA7-38D3-4FF9-B176-AA5B07999DD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M San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DM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92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64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Mediantid</a:t>
            </a:r>
            <a:r>
              <a:rPr lang="en-US" dirty="0"/>
              <a:t> för </a:t>
            </a:r>
            <a:r>
              <a:rPr lang="en-US" dirty="0" err="1"/>
              <a:t>inläggning</a:t>
            </a:r>
            <a:r>
              <a:rPr lang="en-US" dirty="0"/>
              <a:t> 2 </a:t>
            </a:r>
            <a:r>
              <a:rPr lang="en-US" dirty="0" err="1"/>
              <a:t>veckor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53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e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heading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subheading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e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e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6D6D3-6DAE-403F-85AB-A35BA05568AB}" type="datetime4">
              <a:rPr lang="sv-SE"/>
              <a:pPr/>
              <a:t>6 maj 2026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404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851670"/>
            <a:ext cx="7772400" cy="282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4139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57C9B0D4-41C6-B8AE-EB61-778050516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5280620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0CF9FCA-BB63-EAA4-5BF3-C52FD54F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278502"/>
            <a:ext cx="1905000" cy="171450"/>
          </a:xfrm>
        </p:spPr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BED4CF09-3C12-3EF1-D5E7-34A36AB1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278502"/>
            <a:ext cx="685800" cy="171450"/>
          </a:xfrm>
        </p:spPr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heading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</a:t>
            </a:r>
            <a:r>
              <a:rPr lang="sv-SE" noProof="0" dirty="0" err="1"/>
              <a:t>subheading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+ 2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5F560-0FA5-4CC3-99C4-83095CAE330C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504E30-026F-2F4E-8AA4-42B2AD69F8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 hasCustomPrompt="1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2F5674-CEDF-3242-F062-BFE26C95349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A3FCF-EDA7-4D26-BE8D-0D5098A7A2A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FBD3AD7-6C44-F3A0-2593-5418DFBAB09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b="0" i="0" u="none" strike="noStrike" baseline="0" dirty="0">
              <a:solidFill>
                <a:srgbClr val="000000"/>
              </a:solidFill>
              <a:latin typeface="DM Sans" pitchFamily="2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22D20B-A38A-2C1F-3498-AC2B7335FC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23C43-02AB-49EC-8F17-D0526280C47D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images 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DA48D-062A-3C0F-2375-4EA717C42C5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 hasCustomPrompt="1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3CB555F-D425-F70E-7236-981C45B2BAF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11200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Click the first or second icon in the second row of icons to insert an image</a:t>
            </a:r>
            <a:endParaRPr lang="en-GB" b="0" i="0" u="none" strike="noStrike" baseline="0" dirty="0">
              <a:solidFill>
                <a:srgbClr val="000000"/>
              </a:solidFill>
              <a:latin typeface="DM Sans" pitchFamily="2" charset="0"/>
            </a:endParaRP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 hasCustomPrompt="1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4331-D6D1-4E26-B16A-55BB8118C67A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64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sv-S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Write</a:t>
            </a:r>
            <a:r>
              <a:rPr lang="sv-SE" dirty="0"/>
              <a:t> text </a:t>
            </a:r>
            <a:r>
              <a:rPr lang="sv-SE" dirty="0" err="1"/>
              <a:t>here</a:t>
            </a:r>
            <a:endParaRPr lang="sv-SE" dirty="0"/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four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22778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dirty="0"/>
              <a:t>Karolinska Institutet - a </a:t>
            </a:r>
            <a:r>
              <a:rPr lang="sv-SE" dirty="0" err="1"/>
              <a:t>medical</a:t>
            </a:r>
            <a:r>
              <a:rPr lang="sv-SE" dirty="0"/>
              <a:t> </a:t>
            </a:r>
            <a:r>
              <a:rPr lang="sv-SE" dirty="0" err="1"/>
              <a:t>university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556C4A7E-66B8-4D02-A897-C064A39C4051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3" r:id="rId9"/>
    <p:sldLayoutId id="2147483659" r:id="rId10"/>
    <p:sldLayoutId id="2147483662" r:id="rId11"/>
    <p:sldLayoutId id="2147483664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fif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f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1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lanepe.2025.101504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noProof="0" dirty="0"/>
              <a:t>Psykiatrisk tvångvård – forskningsläget idag och möjliga vägar framåt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4D2C54-6FB1-D0FC-01BE-847D5965E8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  <a:p>
            <a:pPr algn="ctr"/>
            <a:r>
              <a:rPr lang="sv-SE" noProof="0" dirty="0"/>
              <a:t>John Wallert, docent, </a:t>
            </a:r>
            <a:r>
              <a:rPr lang="sv-SE" noProof="0" dirty="0" err="1"/>
              <a:t>bitr</a:t>
            </a:r>
            <a:r>
              <a:rPr lang="sv-SE" noProof="0" dirty="0"/>
              <a:t> lektor, teamledare</a:t>
            </a:r>
          </a:p>
          <a:p>
            <a:pPr algn="ctr"/>
            <a:r>
              <a:rPr lang="sv-SE" dirty="0"/>
              <a:t>Fred Johansson, post dok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Karolinska Institutet</a:t>
            </a:r>
          </a:p>
          <a:p>
            <a:pPr algn="ctr"/>
            <a:r>
              <a:rPr lang="sv-SE" dirty="0"/>
              <a:t>CNS / MEB / CPF</a:t>
            </a:r>
          </a:p>
          <a:p>
            <a:endParaRPr lang="sv-SE" dirty="0"/>
          </a:p>
          <a:p>
            <a:endParaRPr lang="sv-SE" noProof="0" dirty="0"/>
          </a:p>
          <a:p>
            <a:pPr algn="ctr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9942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CCEE-3F7A-EC3D-7D54-FEDD726E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Risk efter utskrivning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9929-CB59-A203-B7E9-CC8EB764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3307114" cy="3190191"/>
          </a:xfrm>
        </p:spPr>
        <p:txBody>
          <a:bodyPr/>
          <a:lstStyle/>
          <a:p>
            <a:r>
              <a:rPr lang="sv-SE" noProof="0" dirty="0"/>
              <a:t>~1% dör i suicid året efter utskrivning </a:t>
            </a:r>
            <a:r>
              <a:rPr lang="sv-SE" sz="1200" noProof="0" dirty="0"/>
              <a:t>(Grossmann et al., 2026)</a:t>
            </a:r>
          </a:p>
          <a:p>
            <a:r>
              <a:rPr lang="sv-SE" noProof="0" dirty="0"/>
              <a:t>Högre risk än för andra psykiatriska populationer</a:t>
            </a:r>
          </a:p>
          <a:p>
            <a:r>
              <a:rPr lang="sv-SE" noProof="0" dirty="0"/>
              <a:t>En tredjedel återinläggs under tvång </a:t>
            </a:r>
            <a:r>
              <a:rPr lang="sv-SE" sz="1200" noProof="0" dirty="0"/>
              <a:t>(</a:t>
            </a:r>
            <a:r>
              <a:rPr lang="sv-SE" sz="1200" noProof="0" dirty="0" err="1"/>
              <a:t>Lay</a:t>
            </a:r>
            <a:r>
              <a:rPr lang="sv-SE" sz="1200" noProof="0" dirty="0"/>
              <a:t> et al., 2019)</a:t>
            </a:r>
            <a:endParaRPr lang="sv-SE" noProof="0" dirty="0"/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FEA31-F614-E069-336C-B56C50D61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7ACC8-2D59-FA93-2E8D-267B1819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72A04-BD25-89C7-1E7F-D7ACEA74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10</a:t>
            </a:fld>
            <a:endParaRPr lang="sv-S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7165C-F8A5-0E87-BEE1-02E3E28D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00" y="1110765"/>
            <a:ext cx="5188147" cy="35798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76F76A6-8EAF-4BF7-A510-13C79CC97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6" y="3587139"/>
            <a:ext cx="1005881" cy="10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C310-6FB4-D670-A4E7-4B361952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Suicidrisk efter utskrivning från tvångsvård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84FCA-864C-F906-63D1-80BEC6B8C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0278" y="814230"/>
            <a:ext cx="5664154" cy="32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136B3-646C-134B-CAA2-EFF0046AE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FFD1-4C23-2C0B-278E-A447DC27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1221-2E30-860B-FB31-1DA84024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11</a:t>
            </a:fld>
            <a:endParaRPr lang="sv-SE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E87C5-5BE2-EE9E-C628-7724CEE3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54" y="4163986"/>
            <a:ext cx="5796136" cy="771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E9860-5D87-5EA1-C5D8-278D0FF41D3E}"/>
              </a:ext>
            </a:extLst>
          </p:cNvPr>
          <p:cNvSpPr txBox="1"/>
          <p:nvPr/>
        </p:nvSpPr>
        <p:spPr>
          <a:xfrm>
            <a:off x="7317186" y="4163986"/>
            <a:ext cx="1964762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(Grossmann et al. The Lancet RHE, 2026)</a:t>
            </a:r>
          </a:p>
        </p:txBody>
      </p:sp>
    </p:spTree>
    <p:extLst>
      <p:ext uri="{BB962C8B-B14F-4D97-AF65-F5344CB8AC3E}">
        <p14:creationId xmlns:p14="http://schemas.microsoft.com/office/powerpoint/2010/main" val="23173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52F9B-8B56-4076-9D18-AF8A041C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Tvångsvårdade – en heterogen patientgrupp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FD858-07D1-4860-AEF1-9CE77098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E6F4FAB-E052-4882-9C8F-12A9082A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13957A-E38C-4B6B-BFCF-5BC0176D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EA85AE-D30A-4067-A4C2-DCB8F066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12</a:t>
            </a:fld>
            <a:endParaRPr lang="sv-SE" dirty="0"/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DB5A1A0B-09E8-4FCD-BAF2-E4125B191151}"/>
              </a:ext>
            </a:extLst>
          </p:cNvPr>
          <p:cNvGrpSpPr/>
          <p:nvPr/>
        </p:nvGrpSpPr>
        <p:grpSpPr>
          <a:xfrm>
            <a:off x="2699792" y="966036"/>
            <a:ext cx="3874135" cy="3878968"/>
            <a:chOff x="15841861" y="20535896"/>
            <a:chExt cx="12169301" cy="11111759"/>
          </a:xfrm>
        </p:grpSpPr>
        <p:pic>
          <p:nvPicPr>
            <p:cNvPr id="8" name="Picture 44">
              <a:extLst>
                <a:ext uri="{FF2B5EF4-FFF2-40B4-BE49-F238E27FC236}">
                  <a16:creationId xmlns:a16="http://schemas.microsoft.com/office/drawing/2014/main" id="{CD9DEADB-9BA1-4307-96AB-59C979ACD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914" b="15549"/>
            <a:stretch>
              <a:fillRect/>
            </a:stretch>
          </p:blipFill>
          <p:spPr>
            <a:xfrm>
              <a:off x="16057839" y="20535896"/>
              <a:ext cx="11953323" cy="11111759"/>
            </a:xfrm>
            <a:prstGeom prst="rect">
              <a:avLst/>
            </a:prstGeom>
          </p:spPr>
        </p:pic>
        <p:sp>
          <p:nvSpPr>
            <p:cNvPr id="9" name="Rectangle 60">
              <a:extLst>
                <a:ext uri="{FF2B5EF4-FFF2-40B4-BE49-F238E27FC236}">
                  <a16:creationId xmlns:a16="http://schemas.microsoft.com/office/drawing/2014/main" id="{6ED1C61A-E40A-4739-9FA4-5B65E811DDD5}"/>
                </a:ext>
              </a:extLst>
            </p:cNvPr>
            <p:cNvSpPr/>
            <p:nvPr/>
          </p:nvSpPr>
          <p:spPr bwMode="auto">
            <a:xfrm>
              <a:off x="15841861" y="24108539"/>
              <a:ext cx="869159" cy="338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0" tIns="72000" rIns="360000" bIns="180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04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61">
              <a:extLst>
                <a:ext uri="{FF2B5EF4-FFF2-40B4-BE49-F238E27FC236}">
                  <a16:creationId xmlns:a16="http://schemas.microsoft.com/office/drawing/2014/main" id="{18E3157F-6D07-4694-BB5A-581FA581DA4A}"/>
                </a:ext>
              </a:extLst>
            </p:cNvPr>
            <p:cNvSpPr/>
            <p:nvPr/>
          </p:nvSpPr>
          <p:spPr bwMode="auto">
            <a:xfrm>
              <a:off x="15841861" y="31132436"/>
              <a:ext cx="2148691" cy="3383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0" tIns="72000" rIns="360000" bIns="180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7048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61951A-FBAB-41E1-87B4-A0D7742BDF61}"/>
              </a:ext>
            </a:extLst>
          </p:cNvPr>
          <p:cNvSpPr txBox="1"/>
          <p:nvPr/>
        </p:nvSpPr>
        <p:spPr>
          <a:xfrm>
            <a:off x="6992012" y="3902478"/>
            <a:ext cx="1964762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(Grossmann et al. </a:t>
            </a:r>
            <a:r>
              <a:rPr lang="sv-SE" sz="1200" noProof="0" dirty="0" err="1">
                <a:latin typeface="+mn-lt"/>
              </a:rPr>
              <a:t>Manusript</a:t>
            </a:r>
            <a:r>
              <a:rPr lang="sv-SE" sz="1200" noProof="0" dirty="0">
                <a:latin typeface="+mn-lt"/>
              </a:rPr>
              <a:t>, 2026)</a:t>
            </a:r>
          </a:p>
        </p:txBody>
      </p:sp>
    </p:spTree>
    <p:extLst>
      <p:ext uri="{BB962C8B-B14F-4D97-AF65-F5344CB8AC3E}">
        <p14:creationId xmlns:p14="http://schemas.microsoft.com/office/powerpoint/2010/main" val="414455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7B9C8F-5496-46D9-9921-16C24567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Riskkalkylator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C09ABC-C399-4D29-8335-CDC806A4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4" y="1275606"/>
            <a:ext cx="6366673" cy="3190191"/>
          </a:xfrm>
        </p:spPr>
        <p:txBody>
          <a:bodyPr/>
          <a:lstStyle/>
          <a:p>
            <a:r>
              <a:rPr lang="sv-SE" dirty="0"/>
              <a:t>Vi arbetar nu på en riskkalkylator att användas vid utskrivning från sjukhus efter tvångsvård. </a:t>
            </a:r>
          </a:p>
          <a:p>
            <a:endParaRPr lang="sv-SE" dirty="0"/>
          </a:p>
          <a:p>
            <a:r>
              <a:rPr lang="sv-SE" dirty="0"/>
              <a:t>Utfall </a:t>
            </a:r>
          </a:p>
          <a:p>
            <a:pPr lvl="1"/>
            <a:r>
              <a:rPr lang="sv-SE" dirty="0"/>
              <a:t>Suicid </a:t>
            </a:r>
          </a:p>
          <a:p>
            <a:pPr lvl="1"/>
            <a:r>
              <a:rPr lang="sv-SE" dirty="0"/>
              <a:t>Självskada som leder till sjukhusvård </a:t>
            </a:r>
          </a:p>
          <a:p>
            <a:pPr lvl="1"/>
            <a:r>
              <a:rPr lang="sv-SE" dirty="0"/>
              <a:t>Tvångsåterinläggning</a:t>
            </a:r>
          </a:p>
          <a:p>
            <a:endParaRPr lang="sv-SE" dirty="0"/>
          </a:p>
          <a:p>
            <a:r>
              <a:rPr lang="sv-SE" dirty="0"/>
              <a:t>Betydande variation i risk – Betydande möjlighet för skräddad vård och uppföljning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3EE515-6D24-463D-AEFC-30DEE2A5F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7ECFAD-08A9-4C9A-9B30-7028376D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484667-5832-4B8C-B306-D7E05323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9A62839-6D85-4F0D-BE2F-7F30FA3D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47614"/>
            <a:ext cx="1223664" cy="13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1128-839D-CFD8-9B0F-81170261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Riskkalkylator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88D19-B4D1-0697-1EBC-A41BB4269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5107314" cy="3190191"/>
          </a:xfrm>
        </p:spPr>
        <p:txBody>
          <a:bodyPr/>
          <a:lstStyle/>
          <a:p>
            <a:r>
              <a:rPr lang="sv-SE" dirty="0"/>
              <a:t>Största datamängden i sitt slag i världen (Alla LPT vårdade i Sverige 2010-2022, ca +80 000 individer)</a:t>
            </a:r>
          </a:p>
          <a:p>
            <a:endParaRPr lang="sv-SE" dirty="0"/>
          </a:p>
          <a:p>
            <a:r>
              <a:rPr lang="sv-SE" dirty="0"/>
              <a:t>Potential att stärka mellan-/eftervården. Mer omfattande uppföljning efter utskrivning kan riktas till </a:t>
            </a:r>
            <a:r>
              <a:rPr lang="sv-SE" dirty="0" err="1"/>
              <a:t>pat</a:t>
            </a:r>
            <a:r>
              <a:rPr lang="sv-SE" dirty="0"/>
              <a:t> med högst risk. </a:t>
            </a:r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9FBE3-06DF-F5B4-C1D6-D82AFD5F6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AE922-D2B1-1C15-5CA3-EE4937AD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D421E-9CE9-E636-B5F6-643AC1EE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7" name="Google Shape;316;p70">
            <a:extLst>
              <a:ext uri="{FF2B5EF4-FFF2-40B4-BE49-F238E27FC236}">
                <a16:creationId xmlns:a16="http://schemas.microsoft.com/office/drawing/2014/main" id="{273DFC96-EC35-4106-95A6-91914A59B3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7110"/>
          <a:stretch>
            <a:fillRect/>
          </a:stretch>
        </p:blipFill>
        <p:spPr bwMode="auto">
          <a:xfrm>
            <a:off x="5774721" y="1397848"/>
            <a:ext cx="3140307" cy="3189288"/>
          </a:xfrm>
          <a:prstGeom prst="rect">
            <a:avLst/>
          </a:prstGeom>
          <a:noFill/>
          <a:ln>
            <a:noFill/>
          </a:ln>
          <a:effectLst>
            <a:outerShdw dist="23040" dir="5400000">
              <a:srgbClr val="000000">
                <a:alpha val="349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7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B3B-CE61-DB46-E8C2-5A728D41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Tvångsåtgärder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A7F0-A420-684F-F58F-B6FDCC92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Åtgärder under tvångsvård: </a:t>
            </a:r>
            <a:endParaRPr lang="sv-SE" dirty="0">
              <a:solidFill>
                <a:srgbClr val="FF0000"/>
              </a:solidFill>
            </a:endParaRPr>
          </a:p>
          <a:p>
            <a:pPr lvl="1"/>
            <a:r>
              <a:rPr lang="sv-SE" b="1" dirty="0"/>
              <a:t>Fasthållning och fastspänning		</a:t>
            </a:r>
            <a:endParaRPr lang="sv-SE" dirty="0"/>
          </a:p>
          <a:p>
            <a:pPr lvl="1"/>
            <a:r>
              <a:rPr lang="sv-SE" b="1" dirty="0"/>
              <a:t>Avskiljning</a:t>
            </a:r>
            <a:endParaRPr lang="sv-SE" dirty="0"/>
          </a:p>
          <a:p>
            <a:pPr lvl="1"/>
            <a:r>
              <a:rPr lang="sv-SE" b="1" dirty="0"/>
              <a:t>Tvångsmedicinering</a:t>
            </a:r>
            <a:endParaRPr lang="sv-SE" dirty="0"/>
          </a:p>
          <a:p>
            <a:pPr lvl="1"/>
            <a:r>
              <a:rPr lang="sv-SE" b="1" dirty="0"/>
              <a:t>Andra tvångsåtgärder</a:t>
            </a:r>
            <a:r>
              <a:rPr lang="sv-SE" dirty="0"/>
              <a:t> (t.ex. övervakning, kroppsvisitation)</a:t>
            </a:r>
          </a:p>
          <a:p>
            <a:endParaRPr lang="sv-SE" dirty="0"/>
          </a:p>
          <a:p>
            <a:r>
              <a:rPr lang="sv-SE" dirty="0"/>
              <a:t>Även här stora regionala skillnader</a:t>
            </a:r>
          </a:p>
          <a:p>
            <a:pPr lvl="1"/>
            <a:r>
              <a:rPr lang="sv-SE" dirty="0"/>
              <a:t>Tvångsåtgärder genomförs utan ”tvångsinläggning” i många länder</a:t>
            </a:r>
          </a:p>
          <a:p>
            <a:pPr lvl="1"/>
            <a:r>
              <a:rPr lang="sv-SE" dirty="0"/>
              <a:t>Fastspänning inte tillåtet i vissa länder</a:t>
            </a:r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34A8F-4696-9140-4035-400A3F9B6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2410F-E2FC-DBE8-358B-F75F1183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A06E1-DD85-AB54-2372-294D26E8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15" name="Bildobjekt 7">
            <a:extLst>
              <a:ext uri="{FF2B5EF4-FFF2-40B4-BE49-F238E27FC236}">
                <a16:creationId xmlns:a16="http://schemas.microsoft.com/office/drawing/2014/main" id="{E8439B23-38FF-4A35-92D6-BEDD4B9E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768127"/>
            <a:ext cx="1122618" cy="14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BBF0-CF17-D0F6-6CAD-343F6665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Förekomst tvångsåtgärder</a:t>
            </a:r>
            <a:endParaRPr lang="sv-SE" noProof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B592D-AC20-3DBB-CBF6-6272CE2E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5" y="1402829"/>
            <a:ext cx="3379122" cy="3190191"/>
          </a:xfrm>
        </p:spPr>
        <p:txBody>
          <a:bodyPr/>
          <a:lstStyle/>
          <a:p>
            <a:r>
              <a:rPr lang="sv-SE" noProof="0" dirty="0"/>
              <a:t>Stor variation i förekomst av  fastspänning </a:t>
            </a:r>
            <a:r>
              <a:rPr lang="sv-SE" sz="1200" noProof="0" dirty="0"/>
              <a:t>(</a:t>
            </a:r>
            <a:r>
              <a:rPr lang="sv-SE" sz="1200" noProof="0" dirty="0" err="1"/>
              <a:t>Whiting</a:t>
            </a:r>
            <a:r>
              <a:rPr lang="sv-SE" sz="1200" noProof="0" dirty="0"/>
              <a:t>, 2025)</a:t>
            </a:r>
            <a:endParaRPr lang="sv-SE" noProof="0" dirty="0"/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FADD9-8F98-9EAD-D44C-82EB033B1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4D964-AB03-49E4-01FC-D6CFA971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E499-6DE0-5F62-827B-0449DEA4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16</a:t>
            </a:fld>
            <a:endParaRPr lang="sv-SE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8D972A-8929-58D3-BC24-8E15175C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03" y="882105"/>
            <a:ext cx="4859844" cy="42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1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AD58-4572-6EA1-ABB3-9FC74D5F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Tvångsåtgärder</a:t>
            </a:r>
            <a:r>
              <a:rPr lang="en-US" dirty="0"/>
              <a:t> under LPT </a:t>
            </a:r>
            <a:r>
              <a:rPr lang="en-US" dirty="0" err="1"/>
              <a:t>i</a:t>
            </a:r>
            <a:r>
              <a:rPr lang="en-US" dirty="0"/>
              <a:t> Sverige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4985-9C1C-53F2-5DD1-21DA8C83E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25 % → Någon form av tvångsåtgärd</a:t>
            </a:r>
          </a:p>
          <a:p>
            <a:r>
              <a:rPr lang="sv-SE" dirty="0"/>
              <a:t>19 % → Tvångsmedicinering</a:t>
            </a:r>
          </a:p>
          <a:p>
            <a:r>
              <a:rPr lang="sv-SE" dirty="0"/>
              <a:t>12 % → Fastspänning</a:t>
            </a:r>
            <a:br>
              <a:rPr lang="sv-SE" dirty="0"/>
            </a:br>
            <a:r>
              <a:rPr lang="sv-SE" dirty="0"/>
              <a:t>11 % → Avskiljning </a:t>
            </a:r>
            <a:r>
              <a:rPr lang="sv-SE" sz="1200" dirty="0"/>
              <a:t>(Rück et al, 2026 </a:t>
            </a:r>
            <a:r>
              <a:rPr lang="sv-SE" sz="1200" dirty="0" err="1"/>
              <a:t>manuscript</a:t>
            </a:r>
            <a:r>
              <a:rPr lang="sv-SE" sz="1200" dirty="0"/>
              <a:t>)</a:t>
            </a:r>
          </a:p>
          <a:p>
            <a:endParaRPr lang="sv-SE" dirty="0"/>
          </a:p>
          <a:p>
            <a:r>
              <a:rPr lang="sv-SE" dirty="0"/>
              <a:t>De flesta tvångsinläggningar inkluderar </a:t>
            </a:r>
            <a:r>
              <a:rPr lang="sv-SE" b="1" dirty="0"/>
              <a:t>inte</a:t>
            </a:r>
            <a:r>
              <a:rPr lang="sv-SE" dirty="0"/>
              <a:t> dessa tvångsåtgärder</a:t>
            </a:r>
            <a:br>
              <a:rPr lang="sv-SE" dirty="0"/>
            </a:br>
            <a:r>
              <a:rPr lang="sv-SE" dirty="0"/>
              <a:t>— men </a:t>
            </a:r>
            <a:r>
              <a:rPr lang="sv-SE" b="1" dirty="0"/>
              <a:t>1 av 4 gör det.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4CE12-9F85-3EB5-01C5-2D0D68A1E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A8A42-19D5-0F8E-3565-208A1FB6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A02E-1F1D-4D7E-144A-268A5295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0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BD37-400C-41B4-B0A5-0C9407E1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Stabil </a:t>
            </a:r>
            <a:r>
              <a:rPr lang="en-US" dirty="0" err="1"/>
              <a:t>förekomst</a:t>
            </a:r>
            <a:r>
              <a:rPr lang="en-US" dirty="0"/>
              <a:t> </a:t>
            </a:r>
            <a:r>
              <a:rPr lang="en-US" dirty="0" err="1"/>
              <a:t>senaste</a:t>
            </a:r>
            <a:r>
              <a:rPr lang="en-US" dirty="0"/>
              <a:t> </a:t>
            </a:r>
            <a:r>
              <a:rPr lang="en-US" dirty="0" err="1"/>
              <a:t>decenniet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4BC893-B128-E843-648F-AEBD7CF6B7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4" y="1402829"/>
            <a:ext cx="4170039" cy="3190191"/>
          </a:xfrm>
        </p:spPr>
        <p:txBody>
          <a:bodyPr/>
          <a:lstStyle/>
          <a:p>
            <a:r>
              <a:rPr lang="en-US" dirty="0" err="1"/>
              <a:t>Även</a:t>
            </a:r>
            <a:r>
              <a:rPr lang="en-US" dirty="0"/>
              <a:t> för </a:t>
            </a:r>
            <a:r>
              <a:rPr lang="en-US" dirty="0" err="1"/>
              <a:t>tvångsåtgärder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förekomsten</a:t>
            </a:r>
            <a:r>
              <a:rPr lang="en-US" dirty="0"/>
              <a:t> </a:t>
            </a:r>
            <a:r>
              <a:rPr lang="en-US" dirty="0" err="1"/>
              <a:t>varit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senaste</a:t>
            </a:r>
            <a:r>
              <a:rPr lang="en-US" dirty="0"/>
              <a:t> </a:t>
            </a:r>
            <a:r>
              <a:rPr lang="en-US" dirty="0" err="1"/>
              <a:t>decenniet</a:t>
            </a:r>
            <a:r>
              <a:rPr lang="en-US" dirty="0"/>
              <a:t> </a:t>
            </a:r>
            <a:r>
              <a:rPr lang="en-US" sz="1200" dirty="0"/>
              <a:t>(Steinert et al, 2026)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47CD8-FB6F-2013-3A56-BB39E889B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/>
              <a:t>Karolinska Institutet - a medical university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681A0-F55C-9CED-3298-D6D7D1FC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B99A5A2-19A1-4CFC-BFE3-8B9C2E2B5BE0}" type="datetime1">
              <a:rPr lang="en-GB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06/05/2026</a:t>
            </a:fld>
            <a:endParaRPr lang="sv-SE" sz="5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D404-EE67-BDDA-FF11-CCB8EC79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sv-SE" sz="5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303791-1858-36B9-CB00-B64FC334D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1700" y="1533755"/>
            <a:ext cx="4168775" cy="292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62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B139-248A-1565-1396-C4597B26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Förhöjd</a:t>
            </a:r>
            <a:r>
              <a:rPr lang="en-US" dirty="0"/>
              <a:t> risk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tvångsåtgärder</a:t>
            </a:r>
            <a:r>
              <a:rPr lang="en-US" dirty="0"/>
              <a:t> under LPT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0933-4CF0-22FA-4844-7CB16AB2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Unga (</a:t>
            </a:r>
            <a:r>
              <a:rPr lang="en-US" dirty="0" err="1"/>
              <a:t>särskilt</a:t>
            </a:r>
            <a:r>
              <a:rPr lang="en-US" dirty="0"/>
              <a:t> </a:t>
            </a:r>
            <a:r>
              <a:rPr lang="en-US" dirty="0" err="1"/>
              <a:t>fastspänning</a:t>
            </a:r>
            <a:r>
              <a:rPr lang="en-US" dirty="0"/>
              <a:t>)</a:t>
            </a:r>
          </a:p>
          <a:p>
            <a:r>
              <a:rPr lang="en-US" dirty="0" err="1"/>
              <a:t>Utomeuropeiskt</a:t>
            </a:r>
            <a:r>
              <a:rPr lang="en-US" dirty="0"/>
              <a:t> </a:t>
            </a:r>
            <a:r>
              <a:rPr lang="en-US" dirty="0" err="1"/>
              <a:t>födda</a:t>
            </a:r>
            <a:r>
              <a:rPr lang="en-US" dirty="0"/>
              <a:t> (</a:t>
            </a:r>
            <a:r>
              <a:rPr lang="en-US" dirty="0" err="1"/>
              <a:t>avskiljning</a:t>
            </a:r>
            <a:r>
              <a:rPr lang="en-US" dirty="0"/>
              <a:t> och </a:t>
            </a:r>
            <a:r>
              <a:rPr lang="en-US" dirty="0" err="1"/>
              <a:t>tvångsmedicinering</a:t>
            </a:r>
            <a:r>
              <a:rPr lang="en-US" dirty="0"/>
              <a:t>)</a:t>
            </a:r>
          </a:p>
          <a:p>
            <a:r>
              <a:rPr lang="en-US" dirty="0" err="1"/>
              <a:t>Personlighetssyndrom</a:t>
            </a:r>
            <a:r>
              <a:rPr lang="en-US" dirty="0"/>
              <a:t> (</a:t>
            </a:r>
            <a:r>
              <a:rPr lang="en-US" dirty="0" err="1"/>
              <a:t>fastspänning</a:t>
            </a:r>
            <a:r>
              <a:rPr lang="en-US" dirty="0"/>
              <a:t>)</a:t>
            </a:r>
          </a:p>
          <a:p>
            <a:r>
              <a:rPr lang="en-US" dirty="0" err="1"/>
              <a:t>Intellektuell</a:t>
            </a:r>
            <a:r>
              <a:rPr lang="en-US" dirty="0"/>
              <a:t> </a:t>
            </a:r>
            <a:r>
              <a:rPr lang="en-US" dirty="0" err="1"/>
              <a:t>funktionsnedsättning</a:t>
            </a:r>
            <a:r>
              <a:rPr lang="en-US" dirty="0"/>
              <a:t> (alla </a:t>
            </a:r>
            <a:r>
              <a:rPr lang="en-US" dirty="0" err="1"/>
              <a:t>tvångsåtgärder</a:t>
            </a:r>
            <a:r>
              <a:rPr lang="en-US" dirty="0"/>
              <a:t>)</a:t>
            </a:r>
          </a:p>
          <a:p>
            <a:r>
              <a:rPr lang="en-US" dirty="0" err="1"/>
              <a:t>Biopolär</a:t>
            </a:r>
            <a:r>
              <a:rPr lang="en-US" dirty="0"/>
              <a:t> och </a:t>
            </a:r>
            <a:r>
              <a:rPr lang="en-US" dirty="0" err="1"/>
              <a:t>psykotiska</a:t>
            </a:r>
            <a:r>
              <a:rPr lang="en-US" dirty="0"/>
              <a:t> </a:t>
            </a:r>
            <a:r>
              <a:rPr lang="en-US" dirty="0" err="1"/>
              <a:t>tillstånd</a:t>
            </a:r>
            <a:r>
              <a:rPr lang="en-US" dirty="0"/>
              <a:t> (</a:t>
            </a:r>
            <a:r>
              <a:rPr lang="en-US" dirty="0" err="1"/>
              <a:t>avskiljning</a:t>
            </a:r>
            <a:r>
              <a:rPr lang="en-US" dirty="0"/>
              <a:t> och </a:t>
            </a:r>
            <a:r>
              <a:rPr lang="en-US" dirty="0" err="1"/>
              <a:t>tvångsmedicinering</a:t>
            </a:r>
            <a:r>
              <a:rPr lang="en-US" dirty="0"/>
              <a:t>)</a:t>
            </a: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48C28-4994-6862-D1A5-3CC9D572B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6200C-508E-DAB8-BC9A-FD9A956B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85B2-B1F5-280E-8B51-37F6918D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6A92BD9-7646-FFF9-3522-E18F3B300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87532" y="3233280"/>
            <a:ext cx="2031017" cy="19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BE0FFB-1588-86A9-F33D-A62F3403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0" y="3237155"/>
            <a:ext cx="2129644" cy="1486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1DD20-3F10-288C-C92C-F8E789AA4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072" y="3218054"/>
            <a:ext cx="2031017" cy="1306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A9D819-8277-E735-E0A9-85806FC1B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207" y="4524815"/>
            <a:ext cx="3981019" cy="4348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A634E7-AC05-5A08-A3F1-E5F8F00D792A}"/>
              </a:ext>
            </a:extLst>
          </p:cNvPr>
          <p:cNvSpPr txBox="1"/>
          <p:nvPr/>
        </p:nvSpPr>
        <p:spPr>
          <a:xfrm>
            <a:off x="6896716" y="3531890"/>
            <a:ext cx="1872208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(Rück et al, 2026 manuscript)</a:t>
            </a:r>
            <a:endParaRPr lang="en-S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2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0B20-DB6D-5827-B2E1-FDA406BD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7341-E600-453B-4BC3-D013DB28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4DA0-B2E6-9A61-D758-28AF9567C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v-SE" dirty="0"/>
              <a:t>Kort presentation 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Vad vet vi om psykiatrisk tvångsvård idag?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Effekter av tvångsvård – vad säger forskningen?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Specifikt om personlighetssyndrom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Alternativ och interventioner</a:t>
            </a:r>
          </a:p>
          <a:p>
            <a:pPr>
              <a:buFont typeface="+mj-lt"/>
              <a:buAutoNum type="arabicPeriod"/>
            </a:pPr>
            <a:r>
              <a:rPr lang="sv-SE" noProof="0" dirty="0"/>
              <a:t>Vägar framåt - forskningsagenda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F9038-4E16-02B2-AAC0-34F379EF8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0FE5-88AF-688E-B0A1-B33CDE7B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6781-787D-5E4D-DE33-1DDEB997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6820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E24C8-C7BE-FDEE-48AD-8ACBED369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9FEE1-9F6C-5A1F-34E1-36290F2A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45913-032C-B5E3-1C2C-D5EB44D0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20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339B07-048A-F14E-BC0F-6E84F9DA5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noProof="0" dirty="0"/>
            </a:br>
            <a:r>
              <a:rPr lang="sv-SE" noProof="0" dirty="0"/>
              <a:t>Effekter av tvångsvård – vad säger forskningen?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7E55677-9C8A-BCBA-C466-C52A16DE0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5544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44AA-B687-94D3-9608-6EE65B81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Svårigheter att studera tvångvård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BB62B-C170-083E-DFCD-23131093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Etiskt problematiskt att randomisera till tvång</a:t>
            </a:r>
          </a:p>
          <a:p>
            <a:r>
              <a:rPr lang="sv-SE" noProof="0" dirty="0" err="1"/>
              <a:t>Confounding</a:t>
            </a:r>
            <a:r>
              <a:rPr lang="sv-SE" noProof="0" dirty="0"/>
              <a:t> by </a:t>
            </a:r>
            <a:r>
              <a:rPr lang="sv-SE" noProof="0" dirty="0" err="1"/>
              <a:t>indication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5A91E-9EAE-C828-0A5C-566AB362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06CC4-4F35-70AA-1FE9-8C642FE3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7296-4D37-A0AF-8422-D84648A8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21</a:t>
            </a:fld>
            <a:endParaRPr lang="sv-SE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2A531F-B5CE-2F38-00E7-4B6913636709}"/>
              </a:ext>
            </a:extLst>
          </p:cNvPr>
          <p:cNvSpPr/>
          <p:nvPr/>
        </p:nvSpPr>
        <p:spPr bwMode="auto">
          <a:xfrm>
            <a:off x="1765464" y="2893840"/>
            <a:ext cx="1944216" cy="168829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Akuta symptom</a:t>
            </a:r>
            <a:endParaRPr kumimoji="0" lang="sv-SE" sz="1400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Suicidrisk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noProof="0" dirty="0">
                <a:latin typeface="Arial" panose="020B0604020202020204" pitchFamily="34" charset="0"/>
                <a:cs typeface="Arial" panose="020B0604020202020204" pitchFamily="34" charset="0"/>
              </a:rPr>
              <a:t>Psykos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noProof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7CE6-3FD1-6B99-7283-5EA206AFE9F5}"/>
              </a:ext>
            </a:extLst>
          </p:cNvPr>
          <p:cNvSpPr/>
          <p:nvPr/>
        </p:nvSpPr>
        <p:spPr bwMode="auto">
          <a:xfrm>
            <a:off x="4359821" y="3929180"/>
            <a:ext cx="1512168" cy="36004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Tvångsvård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36EC8-54CF-E5D1-3D20-CF8AAD8C273D}"/>
              </a:ext>
            </a:extLst>
          </p:cNvPr>
          <p:cNvSpPr/>
          <p:nvPr/>
        </p:nvSpPr>
        <p:spPr bwMode="auto">
          <a:xfrm>
            <a:off x="6100700" y="3414319"/>
            <a:ext cx="2555672" cy="36004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effectLst/>
                <a:latin typeface="+mn-lt"/>
              </a:rPr>
              <a:t>Suicid/Självskada/Återinläggning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D93BA5-4556-CC89-1A35-AEE60D36CFA6}"/>
              </a:ext>
            </a:extLst>
          </p:cNvPr>
          <p:cNvCxnSpPr>
            <a:endCxn id="9" idx="1"/>
          </p:cNvCxnSpPr>
          <p:nvPr/>
        </p:nvCxnSpPr>
        <p:spPr bwMode="auto">
          <a:xfrm>
            <a:off x="3043301" y="3594339"/>
            <a:ext cx="30573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D2F7F0-CAF3-FFAA-B357-AAE6D3863836}"/>
              </a:ext>
            </a:extLst>
          </p:cNvPr>
          <p:cNvCxnSpPr>
            <a:endCxn id="8" idx="0"/>
          </p:cNvCxnSpPr>
          <p:nvPr/>
        </p:nvCxnSpPr>
        <p:spPr bwMode="auto">
          <a:xfrm>
            <a:off x="3043301" y="3594339"/>
            <a:ext cx="2072604" cy="334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77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34EB-5EA5-9F2D-66AF-C5B2B0A8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Kontrollerade </a:t>
            </a:r>
            <a:r>
              <a:rPr lang="sv-SE" noProof="0" dirty="0">
                <a:solidFill>
                  <a:schemeClr val="tx1"/>
                </a:solidFill>
              </a:rPr>
              <a:t>kliniska prövningar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957C8-C13D-733A-E5E5-E16014AA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Finns nästan endast </a:t>
            </a:r>
            <a:r>
              <a:rPr lang="sv-SE" noProof="0" dirty="0" err="1"/>
              <a:t>RCT:er</a:t>
            </a:r>
            <a:r>
              <a:rPr lang="sv-SE" noProof="0" dirty="0"/>
              <a:t> för öppen psykiatrisk tvångsvård</a:t>
            </a:r>
          </a:p>
          <a:p>
            <a:r>
              <a:rPr lang="sv-SE" noProof="0" dirty="0"/>
              <a:t>Inga tydliga skillnader jämfört med frivillig vård gällande </a:t>
            </a:r>
            <a:r>
              <a:rPr lang="sv-SE" sz="1200" noProof="0" dirty="0"/>
              <a:t>(</a:t>
            </a:r>
            <a:r>
              <a:rPr lang="sv-SE" sz="1200" noProof="0" dirty="0" err="1"/>
              <a:t>Kinsley</a:t>
            </a:r>
            <a:r>
              <a:rPr lang="sv-SE" sz="1200" noProof="0" dirty="0"/>
              <a:t> et al, 2017)</a:t>
            </a:r>
            <a:endParaRPr lang="sv-SE" noProof="0" dirty="0"/>
          </a:p>
          <a:p>
            <a:pPr lvl="1"/>
            <a:r>
              <a:rPr lang="sv-SE" noProof="0" dirty="0"/>
              <a:t>Återinläggning</a:t>
            </a:r>
          </a:p>
          <a:p>
            <a:pPr lvl="1"/>
            <a:r>
              <a:rPr lang="sv-SE" noProof="0" dirty="0"/>
              <a:t>Vårdanvändning</a:t>
            </a:r>
          </a:p>
          <a:p>
            <a:pPr lvl="1"/>
            <a:r>
              <a:rPr lang="sv-SE" noProof="0" dirty="0"/>
              <a:t>Arresteringar</a:t>
            </a:r>
          </a:p>
          <a:p>
            <a:r>
              <a:rPr lang="sv-SE" dirty="0"/>
              <a:t>Enstaka små studier </a:t>
            </a:r>
            <a:r>
              <a:rPr lang="sv-SE" dirty="0" err="1"/>
              <a:t>RCT:er</a:t>
            </a:r>
            <a:r>
              <a:rPr lang="sv-SE" dirty="0"/>
              <a:t> kring fastspänning vs avskiljning </a:t>
            </a:r>
            <a:r>
              <a:rPr lang="sv-SE" sz="1200" dirty="0"/>
              <a:t>(</a:t>
            </a:r>
            <a:r>
              <a:rPr lang="sv-SE" sz="1200" dirty="0" err="1"/>
              <a:t>Bergk</a:t>
            </a:r>
            <a:r>
              <a:rPr lang="sv-SE" sz="1200" dirty="0"/>
              <a:t> et al., 2011; </a:t>
            </a:r>
            <a:r>
              <a:rPr lang="sv-SE" sz="1200" dirty="0" err="1"/>
              <a:t>Huf</a:t>
            </a:r>
            <a:r>
              <a:rPr lang="sv-SE" sz="1200" dirty="0"/>
              <a:t> et al., 2012)</a:t>
            </a:r>
          </a:p>
          <a:p>
            <a:pPr lvl="1"/>
            <a:r>
              <a:rPr lang="sv-SE" dirty="0"/>
              <a:t>Inga tydliga skillnader i patienters upplevelse av vården 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A1FE7-E5B8-CA73-B138-7AB6FEC4C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78DBA-2470-58A3-6169-67DCC22B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0B99-4BD6-23A8-4A8F-97374447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5619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141C-39C6-9226-96E3-048BED08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Observationsstudier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133FB-156B-E5ED-629D-93D3117C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Tvångsvård vs frivillig vård </a:t>
            </a:r>
            <a:r>
              <a:rPr lang="sv-SE" sz="1200" dirty="0"/>
              <a:t>(</a:t>
            </a:r>
            <a:r>
              <a:rPr lang="sv-SE" sz="1200" dirty="0" err="1"/>
              <a:t>Corderoy</a:t>
            </a:r>
            <a:r>
              <a:rPr lang="sv-SE" sz="1200" dirty="0"/>
              <a:t> et al. 2024)</a:t>
            </a:r>
            <a:endParaRPr lang="sv-SE" dirty="0"/>
          </a:p>
          <a:p>
            <a:pPr lvl="1"/>
            <a:r>
              <a:rPr lang="sv-SE" dirty="0"/>
              <a:t>Mer tvångsåtgärder</a:t>
            </a:r>
            <a:endParaRPr lang="sv-SE" dirty="0">
              <a:solidFill>
                <a:srgbClr val="FF0000"/>
              </a:solidFill>
            </a:endParaRPr>
          </a:p>
          <a:p>
            <a:pPr lvl="1"/>
            <a:r>
              <a:rPr lang="sv-SE" dirty="0"/>
              <a:t>Mer missnöje hos patienterna </a:t>
            </a:r>
          </a:p>
          <a:p>
            <a:pPr lvl="1"/>
            <a:r>
              <a:rPr lang="sv-SE" dirty="0"/>
              <a:t>Större symtomförbättring</a:t>
            </a:r>
          </a:p>
          <a:p>
            <a:pPr lvl="1"/>
            <a:r>
              <a:rPr lang="sv-SE" dirty="0"/>
              <a:t>Högre risk för suicid</a:t>
            </a:r>
          </a:p>
          <a:p>
            <a:r>
              <a:rPr lang="sv-SE" dirty="0"/>
              <a:t>Fastspänning och avskiljning </a:t>
            </a:r>
            <a:r>
              <a:rPr lang="sv-SE" sz="1200" dirty="0"/>
              <a:t>(</a:t>
            </a:r>
            <a:r>
              <a:rPr lang="sv-SE" sz="1200" dirty="0" err="1"/>
              <a:t>Chieze</a:t>
            </a:r>
            <a:r>
              <a:rPr lang="sv-SE" sz="1200" dirty="0"/>
              <a:t>, 2019)</a:t>
            </a:r>
            <a:endParaRPr lang="sv-SE" dirty="0"/>
          </a:p>
          <a:p>
            <a:pPr lvl="1"/>
            <a:r>
              <a:rPr lang="sv-SE" dirty="0"/>
              <a:t>Längre vårdtid</a:t>
            </a:r>
          </a:p>
          <a:p>
            <a:pPr lvl="1"/>
            <a:r>
              <a:rPr lang="sv-SE" dirty="0"/>
              <a:t>PTSD-symptom</a:t>
            </a:r>
          </a:p>
          <a:p>
            <a:pPr lvl="1"/>
            <a:r>
              <a:rPr lang="sv-SE" dirty="0"/>
              <a:t>Mer medicinering</a:t>
            </a:r>
          </a:p>
          <a:p>
            <a:r>
              <a:rPr lang="sv-SE" b="1" dirty="0"/>
              <a:t>MEN</a:t>
            </a:r>
            <a:r>
              <a:rPr lang="sv-SE" dirty="0"/>
              <a:t>, </a:t>
            </a:r>
            <a:r>
              <a:rPr lang="sv-SE" u="sng" dirty="0"/>
              <a:t>stora begränsningar och uppenbar risk för bias i dessa studier.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2193C-6528-29D4-A64C-A1E0663A4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7299E-CD6A-B0CB-274C-11E759F7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C74DF-5C1B-E659-43F9-59EE7C77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23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639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2243-F6C0-A98A-73B7-A0518040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Patienters upplevelser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74FF-B46B-5758-4897-A43D5099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Övervägande negativa upplevelser av tvångsåtgärder, särskilt fastspänning </a:t>
            </a:r>
            <a:r>
              <a:rPr lang="sv-SE" sz="1200" noProof="0" dirty="0"/>
              <a:t>(</a:t>
            </a:r>
            <a:r>
              <a:rPr lang="sv-SE" sz="1200" noProof="0" dirty="0" err="1"/>
              <a:t>Butterworth</a:t>
            </a:r>
            <a:r>
              <a:rPr lang="sv-SE" sz="1200" noProof="0" dirty="0"/>
              <a:t>, 2022)</a:t>
            </a:r>
            <a:r>
              <a:rPr lang="sv-SE" noProof="0" dirty="0"/>
              <a:t> </a:t>
            </a:r>
          </a:p>
          <a:p>
            <a:pPr lvl="1"/>
            <a:r>
              <a:rPr lang="sv-SE" noProof="0" dirty="0"/>
              <a:t>Rädsla</a:t>
            </a:r>
          </a:p>
          <a:p>
            <a:pPr lvl="1"/>
            <a:r>
              <a:rPr lang="sv-SE" noProof="0" dirty="0"/>
              <a:t>Traumatisering</a:t>
            </a:r>
          </a:p>
          <a:p>
            <a:r>
              <a:rPr lang="sv-SE" noProof="0" dirty="0"/>
              <a:t>Relation till vårdpersonal viktigt för att minska negativ upplevelse </a:t>
            </a:r>
            <a:r>
              <a:rPr lang="sv-SE" sz="1200" noProof="0" dirty="0"/>
              <a:t>(</a:t>
            </a:r>
            <a:r>
              <a:rPr lang="sv-SE" sz="1200" noProof="0" dirty="0" err="1"/>
              <a:t>Ahkter</a:t>
            </a:r>
            <a:r>
              <a:rPr lang="sv-SE" sz="1200" noProof="0" dirty="0"/>
              <a:t>, 2019)</a:t>
            </a:r>
            <a:endParaRPr lang="sv-SE" noProof="0" dirty="0"/>
          </a:p>
          <a:p>
            <a:r>
              <a:rPr lang="sv-SE" noProof="0" dirty="0"/>
              <a:t>De flesta patienter tycker ändå, i efterhand, att tvångsvård var rätt beslut (i Sverige 58%) </a:t>
            </a:r>
            <a:r>
              <a:rPr lang="sv-SE" sz="1200" noProof="0" dirty="0"/>
              <a:t>(</a:t>
            </a:r>
            <a:r>
              <a:rPr lang="sv-SE" sz="1200" noProof="0" dirty="0" err="1"/>
              <a:t>Priebe</a:t>
            </a:r>
            <a:r>
              <a:rPr lang="sv-SE" sz="1200" noProof="0" dirty="0"/>
              <a:t>, 2010)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2A4BE-C611-D319-D9FE-1FA727D70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D1B80-E594-B22F-5960-DC22DA0F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AEB3-0BFA-85E2-D61D-CAE52244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24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34665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7F9E2-64EA-4BEC-B9A2-8ABC67C9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Otillfredsställande men samtidigt kritisk slutsats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93A170-439B-429E-B633-CF01D1F4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u="sng" dirty="0"/>
              <a:t>Idag vet vi inte om, och än mindre vilka, kausala effekter tvångsvård har.</a:t>
            </a:r>
          </a:p>
          <a:p>
            <a:endParaRPr lang="sv-SE" b="1" u="sng" dirty="0"/>
          </a:p>
          <a:p>
            <a:r>
              <a:rPr lang="sv-SE" b="1" u="sng" dirty="0"/>
              <a:t>Kritisk kunskapslucka, särskilt då vårdinterventionen tvångsvård i sig är </a:t>
            </a:r>
          </a:p>
          <a:p>
            <a:pPr lvl="1"/>
            <a:r>
              <a:rPr lang="sv-SE" b="1" dirty="0"/>
              <a:t>En omfattande intervention som kränker mänskliga rättigheten till autonomi.</a:t>
            </a:r>
          </a:p>
          <a:p>
            <a:pPr lvl="1"/>
            <a:r>
              <a:rPr lang="sv-SE" b="1" dirty="0"/>
              <a:t>Ges till sköra individer med extremt hög risk</a:t>
            </a:r>
          </a:p>
          <a:p>
            <a:pPr lvl="1"/>
            <a:r>
              <a:rPr lang="sv-SE" b="1" dirty="0"/>
              <a:t>Kostar mkt resurser (både kliniskt men även juridiskt)</a:t>
            </a:r>
          </a:p>
          <a:p>
            <a:pPr lvl="1"/>
            <a:endParaRPr lang="sv-SE" b="1" u="sng" dirty="0"/>
          </a:p>
          <a:p>
            <a:pPr marL="0" indent="0">
              <a:buNone/>
            </a:pPr>
            <a:r>
              <a:rPr lang="sv-SE" b="1" dirty="0"/>
              <a:t>                                                        </a:t>
            </a:r>
          </a:p>
          <a:p>
            <a:pPr marL="0" indent="0">
              <a:buNone/>
            </a:pPr>
            <a:r>
              <a:rPr lang="sv-SE" b="1" dirty="0"/>
              <a:t>                                                         MER FORSKNING BEHÖVS!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7391DA6-F007-4CB1-BA0C-7DDA74911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626669-5E15-450A-A60E-AA544F91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4991B6-7006-4E32-A54F-E4CCDE58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00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015880-9EE0-105E-598D-10F044654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75258-D294-2493-2B9E-3132EC49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D75D1-582F-DB3F-2877-A32F8102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26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B5555-ACF1-835D-DB02-3F5C7179A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sv-SE" noProof="0" dirty="0"/>
            </a:br>
            <a:r>
              <a:rPr lang="sv-SE" noProof="0" dirty="0"/>
              <a:t>Specifikt om personlighetssyndrom</a:t>
            </a:r>
            <a:endParaRPr lang="sv-SE" noProof="0" dirty="0">
              <a:solidFill>
                <a:srgbClr val="FF0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6DDFB7-C4FB-0731-5E36-4AE708606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8927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CED9-2A27-958D-F457-1F0B3D42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Personlighetssyndrom under inläggning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80F1-809A-A623-C853-D097D7B73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err="1"/>
              <a:t>Iatrogena</a:t>
            </a:r>
            <a:r>
              <a:rPr lang="sv-SE" noProof="0" dirty="0"/>
              <a:t> effekter av inläggning ofta beskrivna </a:t>
            </a:r>
            <a:r>
              <a:rPr lang="sv-SE" sz="1200" noProof="0" dirty="0"/>
              <a:t>(</a:t>
            </a:r>
            <a:r>
              <a:rPr lang="sv-SE" sz="1200" noProof="0" dirty="0" err="1"/>
              <a:t>Coyle</a:t>
            </a:r>
            <a:r>
              <a:rPr lang="sv-SE" sz="1200" noProof="0" dirty="0"/>
              <a:t>, </a:t>
            </a:r>
            <a:r>
              <a:rPr lang="sv-SE" sz="1200" noProof="0" dirty="0" err="1"/>
              <a:t>Shaver</a:t>
            </a:r>
            <a:r>
              <a:rPr lang="sv-SE" sz="1200" noProof="0" dirty="0"/>
              <a:t> &amp; </a:t>
            </a:r>
            <a:r>
              <a:rPr lang="sv-SE" sz="1200" noProof="0" dirty="0" err="1"/>
              <a:t>Linehan</a:t>
            </a:r>
            <a:r>
              <a:rPr lang="sv-SE" sz="1200" noProof="0" dirty="0"/>
              <a:t>, 2018)</a:t>
            </a:r>
          </a:p>
          <a:p>
            <a:r>
              <a:rPr lang="sv-SE" noProof="0" dirty="0"/>
              <a:t>Begränsad evidens för akuta insatser för </a:t>
            </a:r>
            <a:r>
              <a:rPr lang="sv-SE" noProof="0" dirty="0" err="1"/>
              <a:t>personlighetssydrom</a:t>
            </a:r>
            <a:r>
              <a:rPr lang="sv-SE" noProof="0" dirty="0"/>
              <a:t> </a:t>
            </a:r>
            <a:r>
              <a:rPr lang="sv-SE" sz="1200" noProof="0" dirty="0"/>
              <a:t>(</a:t>
            </a:r>
            <a:r>
              <a:rPr lang="sv-SE" sz="1200" noProof="0" dirty="0" err="1"/>
              <a:t>MacKonick</a:t>
            </a:r>
            <a:r>
              <a:rPr lang="sv-SE" sz="1200" noProof="0" dirty="0"/>
              <a:t> et al, 2023)</a:t>
            </a:r>
          </a:p>
          <a:p>
            <a:r>
              <a:rPr lang="sv-SE" noProof="0" dirty="0"/>
              <a:t>Symtomförbättring under inneliggande vård </a:t>
            </a:r>
          </a:p>
          <a:p>
            <a:pPr lvl="1"/>
            <a:r>
              <a:rPr lang="sv-SE" sz="1800" noProof="0" dirty="0"/>
              <a:t>Symtomförbättring under korta inläggningar </a:t>
            </a:r>
            <a:r>
              <a:rPr lang="sv-SE" sz="1000" noProof="0" dirty="0"/>
              <a:t>(Chen et al., 2025) </a:t>
            </a:r>
          </a:p>
          <a:p>
            <a:pPr lvl="1"/>
            <a:r>
              <a:rPr lang="sv-SE" sz="1800" noProof="0" dirty="0"/>
              <a:t>Symtomförbättring under långa </a:t>
            </a:r>
            <a:r>
              <a:rPr lang="sv-SE" sz="1800" noProof="0" dirty="0" err="1"/>
              <a:t>inläggingar</a:t>
            </a:r>
            <a:r>
              <a:rPr lang="sv-SE" sz="1800" noProof="0" dirty="0"/>
              <a:t> </a:t>
            </a:r>
            <a:r>
              <a:rPr lang="sv-SE" sz="1200" noProof="0" dirty="0"/>
              <a:t>(Fowler et al. 2018)</a:t>
            </a:r>
          </a:p>
          <a:p>
            <a:r>
              <a:rPr lang="sv-SE" sz="2000" dirty="0"/>
              <a:t>Inget av detta specifikt för tvångsvård!</a:t>
            </a:r>
            <a:endParaRPr lang="sv-SE" sz="2000" noProof="0" dirty="0"/>
          </a:p>
          <a:p>
            <a:endParaRPr lang="sv-SE" noProof="0" dirty="0"/>
          </a:p>
          <a:p>
            <a:endParaRPr lang="sv-SE" sz="12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2CCB4-92BF-83DC-A656-E86F0C482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3AE7F-CCDD-5CC8-0A73-CEF26B43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46888-AF36-F2B1-977B-1C70DE1F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27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8606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CE7E-D8E2-B50C-EB2C-0519D70A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Potentiella </a:t>
            </a:r>
            <a:r>
              <a:rPr lang="sv-SE" noProof="0" dirty="0" err="1"/>
              <a:t>iatrogena</a:t>
            </a:r>
            <a:r>
              <a:rPr lang="sv-SE" noProof="0" dirty="0"/>
              <a:t> effekter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897D70-5C46-F252-BD1F-9671453E6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5068" y="1403350"/>
            <a:ext cx="6555451" cy="31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972C6-7D56-7915-642F-280CEB32F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EF64-191A-CD18-D686-FDCB7968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5CB0E-4E15-78AF-5BF1-90D68053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28</a:t>
            </a:fld>
            <a:endParaRPr lang="sv-SE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D7B6C-AE9F-BB20-F5FE-384E5D00C1B5}"/>
              </a:ext>
            </a:extLst>
          </p:cNvPr>
          <p:cNvSpPr txBox="1"/>
          <p:nvPr/>
        </p:nvSpPr>
        <p:spPr>
          <a:xfrm>
            <a:off x="5971315" y="4526623"/>
            <a:ext cx="2952328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400" noProof="0" dirty="0">
                <a:latin typeface="+mn-lt"/>
              </a:rPr>
              <a:t>(</a:t>
            </a:r>
            <a:r>
              <a:rPr lang="sv-SE" sz="1400" noProof="0" dirty="0" err="1">
                <a:latin typeface="+mn-lt"/>
              </a:rPr>
              <a:t>Coyle</a:t>
            </a:r>
            <a:r>
              <a:rPr lang="sv-SE" sz="1400" noProof="0" dirty="0">
                <a:latin typeface="+mn-lt"/>
              </a:rPr>
              <a:t>, </a:t>
            </a:r>
            <a:r>
              <a:rPr lang="sv-SE" sz="1400" noProof="0" dirty="0" err="1">
                <a:latin typeface="+mn-lt"/>
              </a:rPr>
              <a:t>Shaver</a:t>
            </a:r>
            <a:r>
              <a:rPr lang="sv-SE" sz="1400" noProof="0" dirty="0">
                <a:latin typeface="+mn-lt"/>
              </a:rPr>
              <a:t> &amp; </a:t>
            </a:r>
            <a:r>
              <a:rPr lang="sv-SE" sz="1400" noProof="0" dirty="0" err="1">
                <a:latin typeface="+mn-lt"/>
              </a:rPr>
              <a:t>Linehan</a:t>
            </a:r>
            <a:r>
              <a:rPr lang="sv-SE" sz="1400" noProof="0" dirty="0">
                <a:latin typeface="+mn-lt"/>
              </a:rPr>
              <a:t>, 2018) </a:t>
            </a:r>
          </a:p>
          <a:p>
            <a:pPr algn="l"/>
            <a:endParaRPr lang="sv-SE" sz="1400" noProof="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0E9B7-FF71-52C9-86C5-557339A5B15D}"/>
              </a:ext>
            </a:extLst>
          </p:cNvPr>
          <p:cNvSpPr/>
          <p:nvPr/>
        </p:nvSpPr>
        <p:spPr bwMode="auto">
          <a:xfrm>
            <a:off x="1295068" y="2997994"/>
            <a:ext cx="6445284" cy="2218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07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4264-8D85-292D-ED4E-6BA5F8FC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Symtomförändring under kort inläggning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6FBF8-C325-AE1B-E444-17B93D3F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4189-8B4F-41AD-8EA9-059A7299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A3B9-1C92-5476-4650-BB94574E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29</a:t>
            </a:fld>
            <a:endParaRPr lang="sv-SE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9BD15-F9FB-A6A3-8EE7-E85BFD0CF786}"/>
              </a:ext>
            </a:extLst>
          </p:cNvPr>
          <p:cNvSpPr txBox="1"/>
          <p:nvPr/>
        </p:nvSpPr>
        <p:spPr>
          <a:xfrm>
            <a:off x="6986563" y="4534400"/>
            <a:ext cx="165618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(Chen et al, 2025)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3653D8-594B-4319-3E06-E5F7E26C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73515" y="935134"/>
            <a:ext cx="4120139" cy="221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80B8B-81DC-47A1-8356-76753C2CA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858" y="2754822"/>
            <a:ext cx="4437153" cy="22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2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4CF4701-695C-449D-8555-6C27497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6 maj 2026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90166C-41FF-461A-8684-A96148EC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D5242C-1ECA-4B21-A62B-97E7E693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E6FA3B4-18DB-4B49-8E9C-F5016E87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4" y="243795"/>
            <a:ext cx="7416824" cy="763426"/>
          </a:xfrm>
        </p:spPr>
        <p:txBody>
          <a:bodyPr/>
          <a:lstStyle/>
          <a:p>
            <a:r>
              <a:rPr lang="sv-SE" sz="2400" dirty="0"/>
              <a:t>Modelleringsteamet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780017-E59C-442E-96B9-88B982E52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9" y="2858282"/>
            <a:ext cx="1283663" cy="134803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E750A08-3866-4A6E-810E-4B21C0AC9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7" y="2857371"/>
            <a:ext cx="1368152" cy="136815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A5ADA1E-F6AA-4D81-9C9A-49F868D03014}"/>
              </a:ext>
            </a:extLst>
          </p:cNvPr>
          <p:cNvSpPr txBox="1"/>
          <p:nvPr/>
        </p:nvSpPr>
        <p:spPr>
          <a:xfrm>
            <a:off x="683418" y="2277800"/>
            <a:ext cx="110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Paula Wurth</a:t>
            </a:r>
          </a:p>
          <a:p>
            <a:r>
              <a:rPr lang="sv-SE" sz="1200" dirty="0"/>
              <a:t>Doktorand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3167E6-E8AD-4539-BC55-2365DD02CB55}"/>
              </a:ext>
            </a:extLst>
          </p:cNvPr>
          <p:cNvSpPr txBox="1"/>
          <p:nvPr/>
        </p:nvSpPr>
        <p:spPr>
          <a:xfrm>
            <a:off x="1926041" y="2286129"/>
            <a:ext cx="132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Martin Turesson</a:t>
            </a:r>
          </a:p>
          <a:p>
            <a:pPr algn="ctr"/>
            <a:r>
              <a:rPr lang="sv-SE" sz="1200" dirty="0"/>
              <a:t>Doktorand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F0D1EFD-86EA-4C51-A95A-7A3D6FB90CEE}"/>
              </a:ext>
            </a:extLst>
          </p:cNvPr>
          <p:cNvSpPr txBox="1"/>
          <p:nvPr/>
        </p:nvSpPr>
        <p:spPr>
          <a:xfrm>
            <a:off x="516935" y="4206314"/>
            <a:ext cx="128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Olly Kravchenko</a:t>
            </a:r>
          </a:p>
          <a:p>
            <a:pPr algn="ctr"/>
            <a:r>
              <a:rPr lang="sv-SE" sz="1200" dirty="0"/>
              <a:t>Doktorand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2D4A95C-5AFB-42D8-8CBC-0AE03B378FC3}"/>
              </a:ext>
            </a:extLst>
          </p:cNvPr>
          <p:cNvSpPr txBox="1"/>
          <p:nvPr/>
        </p:nvSpPr>
        <p:spPr>
          <a:xfrm>
            <a:off x="2138524" y="4206314"/>
            <a:ext cx="128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Leoni Grossmann</a:t>
            </a:r>
          </a:p>
          <a:p>
            <a:pPr algn="ctr"/>
            <a:r>
              <a:rPr lang="sv-SE" sz="1200" dirty="0"/>
              <a:t>Doktorand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870E4C1C-34B1-446A-9D1C-54E5C09BC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24" y="865826"/>
            <a:ext cx="1066373" cy="1421830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CB013551-8856-4341-9A4A-3E692E54C110}"/>
              </a:ext>
            </a:extLst>
          </p:cNvPr>
          <p:cNvSpPr txBox="1"/>
          <p:nvPr/>
        </p:nvSpPr>
        <p:spPr>
          <a:xfrm>
            <a:off x="7720488" y="2277800"/>
            <a:ext cx="106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John Wallert</a:t>
            </a:r>
          </a:p>
          <a:p>
            <a:pPr algn="ctr"/>
            <a:r>
              <a:rPr lang="sv-SE" sz="1200" dirty="0"/>
              <a:t>Teamledare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546F099-ACAC-48FB-A13E-D2027FB86FCD}"/>
              </a:ext>
            </a:extLst>
          </p:cNvPr>
          <p:cNvSpPr txBox="1"/>
          <p:nvPr/>
        </p:nvSpPr>
        <p:spPr>
          <a:xfrm>
            <a:off x="3425936" y="781024"/>
            <a:ext cx="43144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Semi-autonom del av Rück Research Group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Syfte att avancera vår empiriska förståelse för, samt prediktion utav, relevanta utfall för vuxenpsykiatriska patienter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Traditionell statistik och maskininlärning / AI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dirty="0"/>
              <a:t>Kausal modellering och Prediktiv modellering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EF92FEB-A2B9-4670-9EA6-DE0A2FEDDDBC}"/>
              </a:ext>
            </a:extLst>
          </p:cNvPr>
          <p:cNvSpPr txBox="1"/>
          <p:nvPr/>
        </p:nvSpPr>
        <p:spPr>
          <a:xfrm>
            <a:off x="3979172" y="4225523"/>
            <a:ext cx="115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Fred Johansson</a:t>
            </a:r>
          </a:p>
          <a:p>
            <a:pPr algn="ctr"/>
            <a:r>
              <a:rPr lang="sv-SE" sz="1200" dirty="0" err="1"/>
              <a:t>Postdok</a:t>
            </a:r>
            <a:endParaRPr lang="sv-SE" sz="12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30CEDF-B22D-CD41-1FE2-E85BFDD9D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74" y="2857370"/>
            <a:ext cx="1368153" cy="13681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1493C61-D450-4CFE-A330-7257E18C4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34" y="897318"/>
            <a:ext cx="1223664" cy="134946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5D39900-C6BA-4E5B-A920-D0F0C66F97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45" y="2856163"/>
            <a:ext cx="1369359" cy="1369359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936BA028-AB5E-4516-86D7-8192955A3246}"/>
              </a:ext>
            </a:extLst>
          </p:cNvPr>
          <p:cNvSpPr txBox="1"/>
          <p:nvPr/>
        </p:nvSpPr>
        <p:spPr>
          <a:xfrm>
            <a:off x="7317450" y="4224316"/>
            <a:ext cx="106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Julian Striegl</a:t>
            </a:r>
          </a:p>
          <a:p>
            <a:pPr algn="ctr"/>
            <a:r>
              <a:rPr lang="sv-SE" sz="1200" dirty="0" err="1"/>
              <a:t>Affilierad</a:t>
            </a:r>
            <a:endParaRPr lang="sv-SE" sz="1200" dirty="0"/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9793BFBD-C75E-44CE-8AEB-CAF0880A1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2856163"/>
            <a:ext cx="1369360" cy="1369360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D8C1DDE3-EC29-42CD-ABDC-D9760659B0FB}"/>
              </a:ext>
            </a:extLst>
          </p:cNvPr>
          <p:cNvSpPr txBox="1"/>
          <p:nvPr/>
        </p:nvSpPr>
        <p:spPr>
          <a:xfrm>
            <a:off x="5375178" y="4224317"/>
            <a:ext cx="159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Fehmi Ben Abdesslem</a:t>
            </a:r>
          </a:p>
          <a:p>
            <a:pPr algn="ctr"/>
            <a:r>
              <a:rPr lang="sv-SE" sz="1200" dirty="0" err="1"/>
              <a:t>Affilierad</a:t>
            </a:r>
            <a:endParaRPr lang="sv-SE" sz="1200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512FD91-3803-4E54-A3E1-4E728AB7BB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408" y="858429"/>
            <a:ext cx="1122618" cy="14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CA5A-2527-561C-E530-66C2DAA3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Symtomförändring under längre inläggningar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D57CA-A21B-27DA-EAE3-EFAE0BFD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3010" y="1258137"/>
            <a:ext cx="4462112" cy="368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A44C8-8216-E0BC-0F4F-C47919A6A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CE422-B470-AA7E-B68F-684A1D2B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B1B0E-962E-23B3-9B88-12F2C15A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30</a:t>
            </a:fld>
            <a:endParaRPr lang="sv-SE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47E88-F8A7-96E3-9745-C9C8B4422328}"/>
              </a:ext>
            </a:extLst>
          </p:cNvPr>
          <p:cNvSpPr txBox="1"/>
          <p:nvPr/>
        </p:nvSpPr>
        <p:spPr>
          <a:xfrm>
            <a:off x="6976095" y="4526999"/>
            <a:ext cx="2197025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(Fowler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98357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4684-CD48-35C5-79E9-653F74A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Personlighetssyndrom och tvångsvård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A9A1-C9A5-351E-7F15-6F2AA3915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Brist på forskning kring tvångsvård specifikt</a:t>
            </a:r>
          </a:p>
          <a:p>
            <a:r>
              <a:rPr lang="sv-SE" noProof="0" dirty="0"/>
              <a:t>Två studier från vår forskargrupp visar</a:t>
            </a:r>
          </a:p>
          <a:p>
            <a:pPr lvl="1"/>
            <a:r>
              <a:rPr lang="sv-SE" noProof="0" dirty="0"/>
              <a:t>Förhöjd risk för suicid efter utskrivning </a:t>
            </a:r>
            <a:r>
              <a:rPr lang="sv-SE" sz="1200" noProof="0" dirty="0"/>
              <a:t>(Grossmann et al. The Lancet RHE, 2026)</a:t>
            </a:r>
            <a:endParaRPr lang="sv-SE" noProof="0" dirty="0"/>
          </a:p>
          <a:p>
            <a:pPr lvl="1"/>
            <a:r>
              <a:rPr lang="sv-SE" noProof="0" dirty="0"/>
              <a:t>Förhöjd risk för fastspänning, jämfört med andra diagnosgrupper </a:t>
            </a:r>
            <a:r>
              <a:rPr lang="sv-SE" sz="1200" noProof="0" dirty="0"/>
              <a:t>(Rück et al., </a:t>
            </a:r>
            <a:r>
              <a:rPr lang="sv-SE" sz="1200" noProof="0" dirty="0" err="1"/>
              <a:t>manuscript</a:t>
            </a:r>
            <a:r>
              <a:rPr lang="sv-SE" sz="1200" noProof="0" dirty="0"/>
              <a:t>, 2026)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78711-6239-A76E-0EC0-7DA059D61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AEC88-4912-3A09-6CC2-E38C8CAE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B6A2-4363-5748-93CC-A137645F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31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92141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C310-6FB4-D670-A4E7-4B361952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Suicidrisk efter utskrivning från tvångsvård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84FCA-864C-F906-63D1-80BEC6B8C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0278" y="814230"/>
            <a:ext cx="5664154" cy="326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136B3-646C-134B-CAA2-EFF0046AE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FFD1-4C23-2C0B-278E-A447DC27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21221-2E30-860B-FB31-1DA84024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32</a:t>
            </a:fld>
            <a:endParaRPr lang="sv-SE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E87C5-5BE2-EE9E-C628-7724CEE3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54" y="4163986"/>
            <a:ext cx="5796136" cy="771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E9860-5D87-5EA1-C5D8-278D0FF41D3E}"/>
              </a:ext>
            </a:extLst>
          </p:cNvPr>
          <p:cNvSpPr txBox="1"/>
          <p:nvPr/>
        </p:nvSpPr>
        <p:spPr>
          <a:xfrm>
            <a:off x="7201214" y="4163986"/>
            <a:ext cx="1964762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(Grossmann et al., 2026)</a:t>
            </a:r>
          </a:p>
        </p:txBody>
      </p:sp>
    </p:spTree>
    <p:extLst>
      <p:ext uri="{BB962C8B-B14F-4D97-AF65-F5344CB8AC3E}">
        <p14:creationId xmlns:p14="http://schemas.microsoft.com/office/powerpoint/2010/main" val="4028972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AD66-2CAD-B9F8-E966-DC12CD82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Tvångsåtgärder i olika patientgrupper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E3E3-652B-3519-47D0-54C27F8F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Högst risk för fastspänning </a:t>
            </a:r>
            <a:r>
              <a:rPr lang="sv-SE" dirty="0"/>
              <a:t>bland</a:t>
            </a:r>
            <a:r>
              <a:rPr lang="sv-SE" noProof="0" dirty="0"/>
              <a:t> alla diagnosgrupper</a:t>
            </a:r>
          </a:p>
          <a:p>
            <a:r>
              <a:rPr lang="sv-SE" noProof="0" dirty="0"/>
              <a:t>För att skydda personen själv, andra patienter och vårdpersonal</a:t>
            </a:r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F1E81-744D-E96F-D8AE-3BE3E5ACC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A1FAE-8B04-EACD-8B7E-4FACE9A8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B0D1-DED6-9C78-8181-0FB85EA0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33</a:t>
            </a:fld>
            <a:endParaRPr lang="sv-S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503CE-81E9-C165-4243-34C9DEDE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3" y="2157882"/>
            <a:ext cx="6263984" cy="3131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04C1C5-8E36-D7CF-B1C6-2D8E0EE97A8C}"/>
              </a:ext>
            </a:extLst>
          </p:cNvPr>
          <p:cNvSpPr txBox="1"/>
          <p:nvPr/>
        </p:nvSpPr>
        <p:spPr>
          <a:xfrm>
            <a:off x="6444208" y="4413627"/>
            <a:ext cx="165618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sz="1200" noProof="0" dirty="0">
                <a:latin typeface="+mn-lt"/>
              </a:rPr>
              <a:t>(Rück et al., </a:t>
            </a:r>
            <a:r>
              <a:rPr lang="sv-SE" sz="1200" noProof="0" dirty="0" err="1">
                <a:latin typeface="+mn-lt"/>
              </a:rPr>
              <a:t>manuscript</a:t>
            </a:r>
            <a:r>
              <a:rPr lang="sv-SE" sz="1200" noProof="0" dirty="0">
                <a:latin typeface="+mn-lt"/>
              </a:rPr>
              <a:t> 2026)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C90A6-BAA8-C674-9D1B-E8063BEDB52E}"/>
              </a:ext>
            </a:extLst>
          </p:cNvPr>
          <p:cNvSpPr/>
          <p:nvPr/>
        </p:nvSpPr>
        <p:spPr bwMode="auto">
          <a:xfrm>
            <a:off x="3059832" y="2643757"/>
            <a:ext cx="504056" cy="13309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666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16031-A868-A7C2-A217-2A59C7763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ECF07-B2BA-BE06-D1E3-D699EE75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190D8-F685-FD4F-9973-D02D68A8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34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DF0895-6ADB-CC02-4995-D39DB1AA4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Alternativ och interventioner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584811A-E066-E645-C820-59C72F194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37874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1D40-CA7B-31AC-816C-ED7FE255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Alternativ och interventioner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AD19-704A-1D3A-A328-436EF9297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Starkt internationellt tryck att minska tvång inom psykiatrin (WHO, UN, WPA)</a:t>
            </a:r>
          </a:p>
          <a:p>
            <a:r>
              <a:rPr lang="sv-SE" noProof="0" dirty="0"/>
              <a:t>Interventioner</a:t>
            </a:r>
          </a:p>
          <a:p>
            <a:pPr lvl="1"/>
            <a:r>
              <a:rPr lang="sv-SE" noProof="0" dirty="0"/>
              <a:t>Organisation och arbetssätt på avdelningar</a:t>
            </a:r>
          </a:p>
          <a:p>
            <a:pPr lvl="2"/>
            <a:r>
              <a:rPr lang="sv-SE" noProof="0" dirty="0" err="1"/>
              <a:t>SafeWards</a:t>
            </a:r>
            <a:endParaRPr lang="sv-SE" noProof="0" dirty="0"/>
          </a:p>
          <a:p>
            <a:pPr lvl="2"/>
            <a:r>
              <a:rPr lang="sv-SE" noProof="0" dirty="0" err="1"/>
              <a:t>Collaborative</a:t>
            </a:r>
            <a:r>
              <a:rPr lang="sv-SE" noProof="0" dirty="0"/>
              <a:t> problem </a:t>
            </a:r>
            <a:r>
              <a:rPr lang="sv-SE" noProof="0" dirty="0" err="1"/>
              <a:t>solving</a:t>
            </a:r>
            <a:endParaRPr lang="sv-SE" noProof="0" dirty="0"/>
          </a:p>
          <a:p>
            <a:pPr lvl="1"/>
            <a:r>
              <a:rPr lang="sv-SE" noProof="0" dirty="0"/>
              <a:t>Förebyggande åtgärder och patientmedverkan</a:t>
            </a:r>
          </a:p>
          <a:p>
            <a:pPr lvl="2"/>
            <a:r>
              <a:rPr lang="sv-SE" noProof="0" dirty="0" err="1"/>
              <a:t>Psychiatric</a:t>
            </a:r>
            <a:r>
              <a:rPr lang="sv-SE" noProof="0" dirty="0"/>
              <a:t> </a:t>
            </a:r>
            <a:r>
              <a:rPr lang="sv-SE" noProof="0" dirty="0" err="1"/>
              <a:t>advance</a:t>
            </a:r>
            <a:r>
              <a:rPr lang="sv-SE" noProof="0" dirty="0"/>
              <a:t> </a:t>
            </a:r>
            <a:r>
              <a:rPr lang="sv-SE" noProof="0" dirty="0" err="1"/>
              <a:t>directives</a:t>
            </a:r>
            <a:endParaRPr lang="sv-SE" noProof="0" dirty="0"/>
          </a:p>
          <a:p>
            <a:pPr lvl="2"/>
            <a:r>
              <a:rPr lang="sv-SE" noProof="0" dirty="0"/>
              <a:t>Joint </a:t>
            </a:r>
            <a:r>
              <a:rPr lang="sv-SE" noProof="0" dirty="0" err="1"/>
              <a:t>Crisis</a:t>
            </a:r>
            <a:r>
              <a:rPr lang="sv-SE" noProof="0" dirty="0"/>
              <a:t> Planning</a:t>
            </a:r>
          </a:p>
          <a:p>
            <a:pPr lvl="1"/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ADDF7-B0FC-5BA7-643B-8C98188B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73CB3-A931-F976-47D3-A1E1F213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F2CB-4456-2278-9C29-85B9CAC7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35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17589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8419-CE8E-9381-291C-A362CA7D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/>
              <a:t>SafeWards</a:t>
            </a:r>
            <a:r>
              <a:rPr lang="sv-SE" noProof="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A64F-4646-74CC-81AB-945E1EA11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Arbetssätt för att minska konflikter och tvångsåtgärder</a:t>
            </a:r>
          </a:p>
          <a:p>
            <a:r>
              <a:rPr lang="sv-SE" noProof="0" dirty="0"/>
              <a:t>Fokus på relationer och kommunikation</a:t>
            </a:r>
          </a:p>
          <a:p>
            <a:r>
              <a:rPr lang="sv-SE" noProof="0" dirty="0"/>
              <a:t>Konkreta förebyggande interventioner</a:t>
            </a:r>
          </a:p>
          <a:p>
            <a:r>
              <a:rPr lang="sv-SE" noProof="0" dirty="0"/>
              <a:t>Lovande resultat, men få robusta studier </a:t>
            </a:r>
            <a:r>
              <a:rPr lang="sv-SE" sz="1200" noProof="0" dirty="0"/>
              <a:t>(Finch et al. 2022)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E4309-383F-A505-585C-05B65D935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59C76-300F-7706-D488-466F9F34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9EB4-DD73-BFB7-D7B6-4D259632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36</a:t>
            </a:fld>
            <a:endParaRPr lang="sv-SE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7105E-C042-34A7-F17E-71ADDB9A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635" y="1738121"/>
            <a:ext cx="2591012" cy="25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6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C0C8-1260-6599-380F-5AC1C6CE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/>
              <a:t>Psychiatric</a:t>
            </a:r>
            <a:r>
              <a:rPr lang="sv-SE" noProof="0" dirty="0"/>
              <a:t> </a:t>
            </a:r>
            <a:r>
              <a:rPr lang="sv-SE" noProof="0" dirty="0" err="1"/>
              <a:t>advance</a:t>
            </a:r>
            <a:r>
              <a:rPr lang="sv-SE" noProof="0" dirty="0"/>
              <a:t> </a:t>
            </a:r>
            <a:r>
              <a:rPr lang="sv-SE" noProof="0" dirty="0" err="1"/>
              <a:t>directives</a:t>
            </a:r>
            <a:endParaRPr lang="sv-S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829D-BB0B-E699-A976-D401775B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Förhandsdirektiv har visats minska tvångsinläggningar i flera studier </a:t>
            </a:r>
            <a:r>
              <a:rPr lang="sv-SE" sz="1200" noProof="0" dirty="0"/>
              <a:t>(de Jong et al., 2016; </a:t>
            </a:r>
            <a:r>
              <a:rPr lang="sv-SE" sz="1200" noProof="0" dirty="0" err="1"/>
              <a:t>Molyneaux</a:t>
            </a:r>
            <a:r>
              <a:rPr lang="sv-SE" sz="1200" noProof="0" dirty="0"/>
              <a:t> et al, 2019, </a:t>
            </a:r>
            <a:r>
              <a:rPr lang="sv-SE" sz="1200" noProof="0" dirty="0" err="1"/>
              <a:t>Tinland</a:t>
            </a:r>
            <a:r>
              <a:rPr lang="sv-SE" sz="1200" noProof="0" dirty="0"/>
              <a:t> et al., 2022)</a:t>
            </a:r>
          </a:p>
          <a:p>
            <a:r>
              <a:rPr lang="sv-SE" noProof="0" dirty="0"/>
              <a:t>Patienter med tidigare tvångsinläggningar får stöd att formulera önskemål vid kommande kriser</a:t>
            </a:r>
          </a:p>
          <a:p>
            <a:r>
              <a:rPr lang="sv-SE" noProof="0" dirty="0"/>
              <a:t>Finns lagstadgat, eller som praxis, i flera länder</a:t>
            </a:r>
          </a:p>
          <a:p>
            <a:r>
              <a:rPr lang="sv-SE" noProof="0" dirty="0"/>
              <a:t>Ej strukturerat implementerat i Sverige</a:t>
            </a:r>
          </a:p>
          <a:p>
            <a:pPr lvl="1"/>
            <a:r>
              <a:rPr lang="sv-SE" noProof="0" dirty="0"/>
              <a:t>Finns delar av detta i självvald inläggning</a:t>
            </a:r>
          </a:p>
          <a:p>
            <a:pPr lvl="1"/>
            <a:r>
              <a:rPr lang="sv-SE" noProof="0" dirty="0"/>
              <a:t>Ibland I krisplaner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1EA74-29A2-A3AD-D656-FD544CC75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38323-390F-D5D4-9350-1980F8FA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3403C-521F-448F-1F7B-5987218F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37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92419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6F12AE-2366-9783-C7F8-6D147EC6E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E2D69-5AF6-42AC-C277-80910A25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10460-228E-924A-6EAD-EBCD3120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38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C5B9AB-C9AC-BCC4-7491-828E820A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/>
              <a:t>Vägar framåt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AA493FA-0885-0C4D-3CC4-EF5D244A9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72159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EE62-547A-A066-66E9-EFC915FC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Randomiserad klinisk prövning av tvångvård möjlig?</a:t>
            </a:r>
            <a:endParaRPr lang="sv-S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F2846-801D-55ED-5CAC-E3DA47AA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”Vanlig” RCT design ej möjlig. Dels oetisk, men sannolikt även irrelevant.</a:t>
            </a:r>
          </a:p>
          <a:p>
            <a:endParaRPr lang="sv-SE" dirty="0"/>
          </a:p>
          <a:p>
            <a:r>
              <a:rPr lang="sv-SE" dirty="0"/>
              <a:t>Stora problemet är avsaknad av s.k. ”</a:t>
            </a:r>
            <a:r>
              <a:rPr lang="sv-SE" dirty="0" err="1"/>
              <a:t>clinical</a:t>
            </a:r>
            <a:r>
              <a:rPr lang="sv-SE" dirty="0"/>
              <a:t> </a:t>
            </a:r>
            <a:r>
              <a:rPr lang="sv-SE" dirty="0" err="1"/>
              <a:t>equipoise</a:t>
            </a:r>
            <a:r>
              <a:rPr lang="sv-SE" dirty="0"/>
              <a:t>” – Ärlig avvikande uppfattning avseende en intervention mellan olika experter.</a:t>
            </a:r>
          </a:p>
          <a:p>
            <a:endParaRPr lang="sv-SE" noProof="0" dirty="0"/>
          </a:p>
          <a:p>
            <a:r>
              <a:rPr lang="sv-SE" noProof="0" dirty="0"/>
              <a:t>FRÅGA: Finns </a:t>
            </a:r>
            <a:r>
              <a:rPr lang="sv-SE" dirty="0"/>
              <a:t>tillfälle</a:t>
            </a:r>
            <a:r>
              <a:rPr lang="sv-SE" noProof="0" dirty="0"/>
              <a:t> när åsikter </a:t>
            </a:r>
            <a:r>
              <a:rPr lang="sv-SE" noProof="0" dirty="0" err="1"/>
              <a:t>avs</a:t>
            </a:r>
            <a:r>
              <a:rPr lang="sv-SE" noProof="0" dirty="0"/>
              <a:t> tvångsvård eller ej för en viss patient genuint går isär bland experter?</a:t>
            </a:r>
          </a:p>
          <a:p>
            <a:r>
              <a:rPr lang="sv-SE" dirty="0"/>
              <a:t>FRÅGA 2: Kan vi konstruera sådant tillfälle?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28228-CEB1-EFD9-FD20-A90D44186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1E4A7-8C75-A597-4081-209B1528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D20E2-EBE4-9102-1732-52E92F3E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39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975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DBC86C-6012-445A-93C7-4C149A87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6 maj 2026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2E5E8A-725C-4042-9E86-80FA73C1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Wallert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0F8315-058C-4255-AA1B-6D2A1EBB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ACDB01A-DA6B-482E-A289-051A7AA9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953" y="712860"/>
            <a:ext cx="2448074" cy="2969120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Individer</a:t>
            </a:r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r>
              <a:rPr lang="sv-SE" sz="800" dirty="0"/>
              <a:t>Christian Rück</a:t>
            </a:r>
          </a:p>
          <a:p>
            <a:pPr marL="0" indent="0">
              <a:buNone/>
            </a:pPr>
            <a:r>
              <a:rPr lang="sv-SE" sz="800" dirty="0" err="1"/>
              <a:t>Seena</a:t>
            </a:r>
            <a:r>
              <a:rPr lang="sv-SE" sz="800" dirty="0"/>
              <a:t> Fazel</a:t>
            </a:r>
          </a:p>
          <a:p>
            <a:pPr marL="0" indent="0">
              <a:buNone/>
            </a:pPr>
            <a:r>
              <a:rPr lang="sv-SE" sz="800" dirty="0"/>
              <a:t>Ralf Kuja-Halkola</a:t>
            </a:r>
          </a:p>
          <a:p>
            <a:pPr marL="0" indent="0">
              <a:buNone/>
            </a:pPr>
            <a:r>
              <a:rPr lang="sv-SE" sz="800" dirty="0"/>
              <a:t>Viktor Kaldo</a:t>
            </a:r>
          </a:p>
          <a:p>
            <a:pPr marL="0" indent="0">
              <a:buNone/>
            </a:pPr>
            <a:r>
              <a:rPr lang="sv-SE" sz="800" dirty="0"/>
              <a:t>David Mataix-Cols</a:t>
            </a:r>
          </a:p>
          <a:p>
            <a:pPr marL="0" indent="0">
              <a:buNone/>
            </a:pPr>
            <a:r>
              <a:rPr lang="sv-SE" sz="800" dirty="0"/>
              <a:t>Lorena Fernandez de la Cruz</a:t>
            </a:r>
          </a:p>
          <a:p>
            <a:pPr marL="0" indent="0">
              <a:buNone/>
            </a:pPr>
            <a:r>
              <a:rPr lang="sv-SE" sz="800" dirty="0"/>
              <a:t>Oskar Flygare</a:t>
            </a:r>
          </a:p>
          <a:p>
            <a:pPr marL="0" indent="0">
              <a:buNone/>
            </a:pPr>
            <a:r>
              <a:rPr lang="sv-SE" sz="800" dirty="0"/>
              <a:t>James Crowley</a:t>
            </a:r>
          </a:p>
          <a:p>
            <a:pPr marL="0" indent="0">
              <a:buNone/>
            </a:pPr>
            <a:r>
              <a:rPr lang="sv-SE" sz="800" dirty="0"/>
              <a:t>Mats Adler</a:t>
            </a:r>
          </a:p>
          <a:p>
            <a:pPr marL="0" indent="0">
              <a:buNone/>
            </a:pPr>
            <a:r>
              <a:rPr lang="sv-SE" sz="800" dirty="0"/>
              <a:t>Paul Lichtenstein</a:t>
            </a:r>
          </a:p>
          <a:p>
            <a:pPr marL="0" indent="0">
              <a:buNone/>
            </a:pPr>
            <a:r>
              <a:rPr lang="sv-SE" sz="800" dirty="0"/>
              <a:t>Bo Runeson</a:t>
            </a:r>
          </a:p>
          <a:p>
            <a:pPr marL="0" indent="0">
              <a:buNone/>
            </a:pPr>
            <a:r>
              <a:rPr lang="sv-SE" sz="800" dirty="0"/>
              <a:t>Pontus Bjurner</a:t>
            </a:r>
          </a:p>
          <a:p>
            <a:pPr marL="0" indent="0">
              <a:buNone/>
            </a:pPr>
            <a:r>
              <a:rPr lang="sv-SE" sz="800" dirty="0"/>
              <a:t>Nils Isacsson</a:t>
            </a:r>
          </a:p>
          <a:p>
            <a:pPr marL="0" indent="0">
              <a:buNone/>
            </a:pPr>
            <a:r>
              <a:rPr lang="sv-SE" sz="800" dirty="0"/>
              <a:t>Matthew Halvorsen</a:t>
            </a:r>
          </a:p>
          <a:p>
            <a:pPr marL="0" indent="0">
              <a:buNone/>
            </a:pPr>
            <a:r>
              <a:rPr lang="sv-SE" sz="800" dirty="0"/>
              <a:t>Bjorn Roelstraete</a:t>
            </a:r>
          </a:p>
          <a:p>
            <a:pPr marL="0" indent="0">
              <a:buNone/>
            </a:pPr>
            <a:r>
              <a:rPr lang="sv-SE" sz="800" dirty="0"/>
              <a:t>Magnus Boman</a:t>
            </a:r>
          </a:p>
          <a:p>
            <a:pPr marL="0" indent="0">
              <a:buNone/>
            </a:pPr>
            <a:r>
              <a:rPr lang="sv-SE" sz="800" dirty="0"/>
              <a:t>Fehmi Ben Abdesslem</a:t>
            </a:r>
          </a:p>
          <a:p>
            <a:pPr marL="0" indent="0">
              <a:buNone/>
            </a:pPr>
            <a:r>
              <a:rPr lang="sv-SE" sz="800" dirty="0"/>
              <a:t>Elles de Schipper</a:t>
            </a:r>
          </a:p>
          <a:p>
            <a:pPr marL="0" indent="0">
              <a:buNone/>
            </a:pPr>
            <a:r>
              <a:rPr lang="sv-SE" sz="800" dirty="0"/>
              <a:t>Astrid Moell</a:t>
            </a:r>
          </a:p>
          <a:p>
            <a:pPr marL="0" indent="0">
              <a:buNone/>
            </a:pPr>
            <a:r>
              <a:rPr lang="sv-SE" sz="800" dirty="0"/>
              <a:t>Niklas Långström</a:t>
            </a:r>
          </a:p>
          <a:p>
            <a:pPr marL="0" indent="0">
              <a:buNone/>
            </a:pPr>
            <a:endParaRPr lang="sv-SE" sz="1200" dirty="0"/>
          </a:p>
        </p:txBody>
      </p: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id="{43F90CF5-7F8C-4F62-86F7-3F70508501AE}"/>
              </a:ext>
            </a:extLst>
          </p:cNvPr>
          <p:cNvSpPr txBox="1">
            <a:spLocks/>
          </p:cNvSpPr>
          <p:nvPr/>
        </p:nvSpPr>
        <p:spPr bwMode="auto">
          <a:xfrm>
            <a:off x="1182190" y="699841"/>
            <a:ext cx="2448074" cy="29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sv-SE" b="1" kern="0" dirty="0"/>
              <a:t>Institutioner	</a:t>
            </a:r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ADE73182-472B-41B7-9D1E-FF3A94E76CB0}"/>
              </a:ext>
            </a:extLst>
          </p:cNvPr>
          <p:cNvSpPr txBox="1">
            <a:spLocks/>
          </p:cNvSpPr>
          <p:nvPr/>
        </p:nvSpPr>
        <p:spPr bwMode="auto">
          <a:xfrm>
            <a:off x="6376816" y="729640"/>
            <a:ext cx="2448074" cy="29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sv-SE" b="1" kern="0" dirty="0"/>
              <a:t> Anslagsgivare</a:t>
            </a:r>
          </a:p>
          <a:p>
            <a:pPr marL="0" indent="0">
              <a:buFont typeface="Wingdings" charset="2"/>
              <a:buNone/>
            </a:pPr>
            <a:r>
              <a:rPr lang="sv-SE" sz="1200" b="1" kern="0" dirty="0"/>
              <a:t>	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D77B216-FBA8-43E7-AE45-FAFC3E139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6" y="1221089"/>
            <a:ext cx="1102824" cy="132511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023066A-43E9-432E-B84A-9DA235855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4" y="2653504"/>
            <a:ext cx="730094" cy="73009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D05A23DF-5518-4EDD-AFB5-02274FFC9F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41" y="2001675"/>
            <a:ext cx="828224" cy="1037442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6D51798F-83D0-4BA1-A1FD-835A575E1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0" y="3431736"/>
            <a:ext cx="1582997" cy="879443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E2E258A-98E4-49C7-8BBE-6365DD601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98" y="3077268"/>
            <a:ext cx="1770529" cy="48769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4659CED-4723-4F5E-95ED-3C47A5022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27" y="1116804"/>
            <a:ext cx="1516555" cy="374678"/>
          </a:xfrm>
          <a:prstGeom prst="rect">
            <a:avLst/>
          </a:prstGeom>
        </p:spPr>
      </p:pic>
      <p:pic>
        <p:nvPicPr>
          <p:cNvPr id="25" name="Bild 24">
            <a:extLst>
              <a:ext uri="{FF2B5EF4-FFF2-40B4-BE49-F238E27FC236}">
                <a16:creationId xmlns:a16="http://schemas.microsoft.com/office/drawing/2014/main" id="{9603BF3A-E4D5-4351-8592-BEDE7B2A95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8473" y="2313916"/>
            <a:ext cx="1129869" cy="57623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F0388AD4-326A-4787-9EF2-FCA6A0A2A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42" y="1663483"/>
            <a:ext cx="1173925" cy="447855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1EDAE864-ED8C-453B-B74D-4C5EA93AE0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6" y="3506221"/>
            <a:ext cx="1675212" cy="87944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CC9565A-C946-4413-A529-0F7E0F161E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8" y="3092727"/>
            <a:ext cx="1269930" cy="51590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C9AAC61-51EF-4D96-9B80-AED5350163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85" y="3681980"/>
            <a:ext cx="475999" cy="61302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BC928A8-42BC-4ABC-AEAB-2A5CF5E8DE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81" y="1366950"/>
            <a:ext cx="1319696" cy="539544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7528D37C-FEAA-4E14-B614-62ACF1CB9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8989" y="111765"/>
            <a:ext cx="3481203" cy="478395"/>
          </a:xfrm>
        </p:spPr>
        <p:txBody>
          <a:bodyPr/>
          <a:lstStyle/>
          <a:p>
            <a:r>
              <a:rPr lang="sv-SE" dirty="0"/>
              <a:t>Samarbetspartners</a:t>
            </a:r>
          </a:p>
        </p:txBody>
      </p:sp>
    </p:spTree>
    <p:extLst>
      <p:ext uri="{BB962C8B-B14F-4D97-AF65-F5344CB8AC3E}">
        <p14:creationId xmlns:p14="http://schemas.microsoft.com/office/powerpoint/2010/main" val="1282118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6F5AF5-83D1-4A5D-85E4-C86B83591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MEN stopp och belägg, det är ju bara en selektion av tvångsvårdade!</a:t>
            </a:r>
          </a:p>
          <a:p>
            <a:r>
              <a:rPr lang="sv-SE" dirty="0"/>
              <a:t>JA, men sannolikt den mest relevanta selektion för vilka effekten av tvångsvård är viktigast att vetenskapligt utvärdera.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D675DFB-9E65-4A04-AEE7-F6EA15852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505C874-50BE-4A6D-8FD6-5E747730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6A4980-5C98-4DE8-B2F4-EF4CBDBD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5E9BEFA-6AA0-4283-A31C-E93E7F2D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3850"/>
            <a:ext cx="6180197" cy="3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AD8C-59A5-48FA-AABA-1D968F03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Instrument-variabel analys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0583-DC94-3C1A-B877-FEC961958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Amerikansk studie indikerade att tvångsvård kan leda till högre risk för självmord och våldsbrott för “</a:t>
            </a:r>
            <a:r>
              <a:rPr lang="sv-SE" noProof="0" dirty="0" err="1"/>
              <a:t>judgement</a:t>
            </a:r>
            <a:r>
              <a:rPr lang="sv-SE" noProof="0" dirty="0"/>
              <a:t>-calls” </a:t>
            </a:r>
            <a:r>
              <a:rPr lang="sv-SE" sz="1200" noProof="0" dirty="0"/>
              <a:t>(</a:t>
            </a:r>
            <a:r>
              <a:rPr lang="sv-SE" sz="1200" noProof="0" dirty="0" err="1"/>
              <a:t>Emanuelle</a:t>
            </a:r>
            <a:r>
              <a:rPr lang="sv-SE" sz="1200" noProof="0" dirty="0"/>
              <a:t> et al., 2025)</a:t>
            </a:r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E3A61-EBDC-051A-4CBF-238BD4876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EBFE0-CA6B-BC66-E7F9-84B86DE7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93D-EBAC-14B3-9049-1F256DC3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41</a:t>
            </a:fld>
            <a:endParaRPr lang="sv-SE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A5437-8024-999A-345B-797EBB6E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79" y="2283718"/>
            <a:ext cx="3770921" cy="2859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0C1351-8E53-3FAE-08FE-E834CB04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33" y="2283718"/>
            <a:ext cx="367116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8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7D8B-3E26-1300-4D3F-F5D0E25A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Fokusera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innehåll</a:t>
            </a:r>
            <a:r>
              <a:rPr lang="en-US" dirty="0"/>
              <a:t> </a:t>
            </a:r>
            <a:r>
              <a:rPr lang="en-US" dirty="0" err="1"/>
              <a:t>snarare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vårdform</a:t>
            </a:r>
            <a:r>
              <a:rPr lang="en-US" dirty="0"/>
              <a:t>?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558A-935C-7D49-0C96-8294D245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heldygnsvård</a:t>
            </a:r>
            <a:r>
              <a:rPr lang="en-US" dirty="0"/>
              <a:t> (</a:t>
            </a:r>
            <a:r>
              <a:rPr lang="en-US" dirty="0" err="1"/>
              <a:t>ännu</a:t>
            </a:r>
            <a:r>
              <a:rPr lang="en-US" dirty="0"/>
              <a:t> </a:t>
            </a:r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utvärderat</a:t>
            </a:r>
            <a:r>
              <a:rPr lang="en-US" dirty="0"/>
              <a:t>)</a:t>
            </a:r>
          </a:p>
          <a:p>
            <a:pPr lvl="1"/>
            <a:r>
              <a:rPr lang="sv-SE" b="1" dirty="0" err="1"/>
              <a:t>Blended</a:t>
            </a:r>
            <a:r>
              <a:rPr lang="sv-SE" b="1" dirty="0"/>
              <a:t> behandling:</a:t>
            </a:r>
            <a:r>
              <a:rPr lang="sv-SE" dirty="0"/>
              <a:t> 4 psykologsamtal under vårdtiden + digitalt stöd före/efter utskrivning</a:t>
            </a:r>
          </a:p>
          <a:p>
            <a:pPr lvl="1"/>
            <a:r>
              <a:rPr lang="sv-SE" b="1" dirty="0"/>
              <a:t>Strukturerad modell (4 steg):</a:t>
            </a:r>
            <a:r>
              <a:rPr lang="sv-SE" dirty="0"/>
              <a:t> bedömning &amp; säkerhetsplan → formulering &amp; mål → förändringsplan → eftervård</a:t>
            </a:r>
          </a:p>
          <a:p>
            <a:pPr lvl="1"/>
            <a:r>
              <a:rPr lang="sv-SE" b="1" dirty="0"/>
              <a:t>Team-baserad:</a:t>
            </a:r>
            <a:r>
              <a:rPr lang="sv-SE" dirty="0"/>
              <a:t> genomförs av psykolog tillsammans med vårdpersonal på avdelningen</a:t>
            </a:r>
          </a:p>
          <a:p>
            <a:pPr lvl="1"/>
            <a:r>
              <a:rPr lang="sv-SE" b="1" dirty="0"/>
              <a:t>Fokus:</a:t>
            </a:r>
            <a:r>
              <a:rPr lang="sv-SE" dirty="0"/>
              <a:t> praktisk hantering av känslor, relationer och vardagsfunktion</a:t>
            </a:r>
          </a:p>
          <a:p>
            <a:pPr lvl="1"/>
            <a:r>
              <a:rPr lang="sv-SE" b="1" dirty="0"/>
              <a:t>Mål:</a:t>
            </a:r>
            <a:r>
              <a:rPr lang="sv-SE" dirty="0"/>
              <a:t> öka terapeutiskt engagemang och förbättra utfall (t.ex. mindre självskada och återinläggning)</a:t>
            </a:r>
            <a:endParaRPr lang="en-US" dirty="0"/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C5FF7-C054-9D50-9179-1C4F83666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93797-93AF-5C51-8EEB-8124E998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A997F-A82B-2A9E-F7D3-C470452B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277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68E8-F935-4778-8D2D-378A08BA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4FD4-65E9-3661-8AE1-A67EE873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Inneliggande tvångsvård enligt LPT är ett eftersatt forskningsområde.</a:t>
            </a:r>
          </a:p>
          <a:p>
            <a:endParaRPr lang="sv-SE" dirty="0"/>
          </a:p>
          <a:p>
            <a:r>
              <a:rPr lang="sv-SE" dirty="0"/>
              <a:t>Vi kan idag inte uttala oss om kausala effekter av tvångsvård.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Nya studier visar även att risken för negativa utfall efter tvångsvård varierar kraftigt inom gruppen tvångsvårdade. </a:t>
            </a:r>
          </a:p>
          <a:p>
            <a:endParaRPr lang="sv-SE" dirty="0"/>
          </a:p>
          <a:p>
            <a:r>
              <a:rPr lang="sv-SE" dirty="0"/>
              <a:t>Nya studier visar även på varierande användning av tvångsinterventioner under vårdtiden.</a:t>
            </a:r>
          </a:p>
          <a:p>
            <a:endParaRPr lang="sv-SE" dirty="0"/>
          </a:p>
          <a:p>
            <a:endParaRPr lang="sv-SE" dirty="0"/>
          </a:p>
          <a:p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72D21-E721-8231-49B5-209552541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EE068-D059-9C05-9F6B-CA13456D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DF2E-F094-FCE8-6DC4-9CC5EFB2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3295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09FFE-7FE8-478D-B3EA-1A6A0D50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Summering,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BAFC2B-52DE-4CFE-A815-E1C1B270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prövar nu nya studiedesigner avseende prediktion. Dessa kan förbättra prediktionen av risk och därmed som beslutsstöd lägga grund för riktade framtida insatser.</a:t>
            </a:r>
          </a:p>
          <a:p>
            <a:endParaRPr lang="sv-SE" dirty="0"/>
          </a:p>
          <a:p>
            <a:r>
              <a:rPr lang="sv-SE" dirty="0"/>
              <a:t>Vi prövar nu även studiedesigner som inte testats avseende orsak-verkan av tvångsvård och tvångsåtgärder. Besvara frågor om effekt.</a:t>
            </a:r>
          </a:p>
          <a:p>
            <a:endParaRPr lang="sv-SE" dirty="0"/>
          </a:p>
          <a:p>
            <a:r>
              <a:rPr lang="sv-SE" dirty="0"/>
              <a:t>Svar på dessa frågor krävs för ett fullödigt etiskt resonemang om tvångsvård innan vi kan ha åsikter om tvångsvård behöver öka, minska, eller förändras.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4F92225-1417-49A0-9896-287F59747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Karolinska Institutet - a medical university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F178F6-8D11-4504-B00E-F743399C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en-GB" smtClean="0"/>
              <a:t>06/05/2026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7BA985-F132-4622-AA01-41E31C4A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2194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19BB1D-8C07-45FA-91E5-780B6830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D6D3-6DAE-403F-85AB-A35BA05568AB}" type="datetime4">
              <a:rPr lang="sv-SE" smtClean="0"/>
              <a:pPr/>
              <a:t>6 maj 2026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1FEFB6B-4F72-43A7-9D3F-D6C5039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A08AE7-7202-445D-BA42-92AE1044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45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9EDA2B8-3E35-4CCC-8389-AF4B4EDA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9502"/>
            <a:ext cx="7772400" cy="857250"/>
          </a:xfrm>
        </p:spPr>
        <p:txBody>
          <a:bodyPr/>
          <a:lstStyle/>
          <a:p>
            <a:r>
              <a:rPr lang="sv-SE" dirty="0" err="1"/>
              <a:t>Take-home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2D8E2B3-562E-4D54-96A3-B7EEB762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15566"/>
            <a:ext cx="7772400" cy="3456384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” Den </a:t>
            </a:r>
            <a:r>
              <a:rPr lang="en-GB" i="1" dirty="0" err="1"/>
              <a:t>som</a:t>
            </a:r>
            <a:r>
              <a:rPr lang="en-GB" i="1" dirty="0"/>
              <a:t> </a:t>
            </a:r>
            <a:r>
              <a:rPr lang="en-GB" i="1" dirty="0" err="1"/>
              <a:t>har</a:t>
            </a:r>
            <a:r>
              <a:rPr lang="en-GB" i="1" dirty="0"/>
              <a:t> det </a:t>
            </a:r>
            <a:r>
              <a:rPr lang="en-GB" i="1" dirty="0" err="1"/>
              <a:t>största</a:t>
            </a:r>
            <a:r>
              <a:rPr lang="en-GB" i="1" dirty="0"/>
              <a:t> </a:t>
            </a:r>
            <a:r>
              <a:rPr lang="en-GB" i="1" dirty="0" err="1"/>
              <a:t>behovet</a:t>
            </a:r>
            <a:r>
              <a:rPr lang="en-GB" i="1" dirty="0"/>
              <a:t> </a:t>
            </a:r>
            <a:r>
              <a:rPr lang="en-GB" i="1" dirty="0" err="1"/>
              <a:t>av</a:t>
            </a:r>
            <a:r>
              <a:rPr lang="en-GB" i="1" dirty="0"/>
              <a:t> </a:t>
            </a:r>
            <a:r>
              <a:rPr lang="en-GB" i="1" dirty="0" err="1"/>
              <a:t>hälso</a:t>
            </a:r>
            <a:r>
              <a:rPr lang="en-GB" i="1" dirty="0"/>
              <a:t>- </a:t>
            </a:r>
            <a:r>
              <a:rPr lang="en-GB" i="1" dirty="0" err="1"/>
              <a:t>och</a:t>
            </a:r>
            <a:r>
              <a:rPr lang="en-GB" i="1" dirty="0"/>
              <a:t> </a:t>
            </a:r>
            <a:r>
              <a:rPr lang="en-GB" i="1" dirty="0" err="1"/>
              <a:t>sjukvård</a:t>
            </a:r>
            <a:r>
              <a:rPr lang="en-GB" i="1" dirty="0"/>
              <a:t> ska </a:t>
            </a:r>
            <a:r>
              <a:rPr lang="en-GB" i="1" dirty="0" err="1"/>
              <a:t>ges</a:t>
            </a:r>
            <a:r>
              <a:rPr lang="en-GB" i="1" dirty="0"/>
              <a:t> </a:t>
            </a:r>
            <a:r>
              <a:rPr lang="en-GB" i="1" dirty="0" err="1"/>
              <a:t>företräde</a:t>
            </a:r>
            <a:r>
              <a:rPr lang="en-GB" i="1" dirty="0"/>
              <a:t> till </a:t>
            </a:r>
            <a:r>
              <a:rPr lang="en-GB" i="1" dirty="0" err="1"/>
              <a:t>vården</a:t>
            </a:r>
            <a:r>
              <a:rPr lang="en-GB" i="1" dirty="0"/>
              <a:t>.”</a:t>
            </a:r>
            <a:r>
              <a:rPr lang="en-GB" dirty="0"/>
              <a:t> - HSL </a:t>
            </a:r>
            <a:r>
              <a:rPr lang="en-GB" dirty="0" err="1"/>
              <a:t>kap</a:t>
            </a:r>
            <a:r>
              <a:rPr lang="en-GB" dirty="0"/>
              <a:t> 3, 1§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Identifiering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högriskindivider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subgrupper</a:t>
            </a:r>
            <a:r>
              <a:rPr lang="en-GB" dirty="0"/>
              <a:t> </a:t>
            </a:r>
            <a:r>
              <a:rPr lang="en-GB" dirty="0" err="1"/>
              <a:t>möjliggör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både</a:t>
            </a:r>
            <a:r>
              <a:rPr lang="en-GB" dirty="0"/>
              <a:t> (A) </a:t>
            </a:r>
            <a:r>
              <a:rPr lang="en-GB" dirty="0" err="1"/>
              <a:t>effektivare</a:t>
            </a:r>
            <a:r>
              <a:rPr lang="en-GB" dirty="0"/>
              <a:t> </a:t>
            </a:r>
            <a:r>
              <a:rPr lang="en-GB" dirty="0" err="1"/>
              <a:t>vård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uppföljning</a:t>
            </a:r>
            <a:r>
              <a:rPr lang="en-GB" dirty="0"/>
              <a:t>, </a:t>
            </a:r>
            <a:r>
              <a:rPr lang="en-GB" dirty="0" err="1"/>
              <a:t>samt</a:t>
            </a:r>
            <a:r>
              <a:rPr lang="en-GB" dirty="0"/>
              <a:t> (B) </a:t>
            </a:r>
            <a:r>
              <a:rPr lang="en-GB" dirty="0" err="1"/>
              <a:t>kostnadseffektivt</a:t>
            </a:r>
            <a:r>
              <a:rPr lang="en-GB" dirty="0"/>
              <a:t> </a:t>
            </a:r>
            <a:r>
              <a:rPr lang="en-GB" dirty="0" err="1"/>
              <a:t>användande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psykiatrins</a:t>
            </a:r>
            <a:r>
              <a:rPr lang="en-GB" dirty="0"/>
              <a:t> </a:t>
            </a:r>
            <a:r>
              <a:rPr lang="en-GB" dirty="0" err="1"/>
              <a:t>begränsade</a:t>
            </a:r>
            <a:r>
              <a:rPr lang="en-GB" dirty="0"/>
              <a:t> </a:t>
            </a:r>
            <a:r>
              <a:rPr lang="en-GB" dirty="0" err="1"/>
              <a:t>resurser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Kausala</a:t>
            </a:r>
            <a:r>
              <a:rPr lang="en-GB" dirty="0"/>
              <a:t> </a:t>
            </a:r>
            <a:r>
              <a:rPr lang="en-GB" dirty="0" err="1"/>
              <a:t>studiedesigner</a:t>
            </a:r>
            <a:r>
              <a:rPr lang="en-GB" dirty="0"/>
              <a:t> </a:t>
            </a:r>
            <a:r>
              <a:rPr lang="en-GB" dirty="0" err="1"/>
              <a:t>krävs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besvara</a:t>
            </a:r>
            <a:r>
              <a:rPr lang="en-GB" dirty="0"/>
              <a:t> </a:t>
            </a:r>
            <a:r>
              <a:rPr lang="en-GB" dirty="0" err="1"/>
              <a:t>avgörande</a:t>
            </a:r>
            <a:r>
              <a:rPr lang="en-GB" dirty="0"/>
              <a:t> </a:t>
            </a:r>
            <a:r>
              <a:rPr lang="en-GB" dirty="0" err="1"/>
              <a:t>frågor</a:t>
            </a:r>
            <a:r>
              <a:rPr lang="en-GB" dirty="0"/>
              <a:t> om </a:t>
            </a:r>
            <a:r>
              <a:rPr lang="en-GB" dirty="0" err="1"/>
              <a:t>effekten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tvångsvård</a:t>
            </a:r>
            <a:r>
              <a:rPr lang="en-GB" dirty="0"/>
              <a:t>/</a:t>
            </a:r>
            <a:r>
              <a:rPr lang="en-GB" dirty="0" err="1"/>
              <a:t>tvångsåtgärder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3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A5C4-7F0D-4DD4-B2FB-CC32E9BE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Referenser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AA9B-6C9D-C4E9-4F11-B99C32EC6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66" y="843558"/>
            <a:ext cx="8631243" cy="3190191"/>
          </a:xfrm>
        </p:spPr>
        <p:txBody>
          <a:bodyPr/>
          <a:lstStyle/>
          <a:p>
            <a:pPr marL="0" indent="0">
              <a:buNone/>
            </a:pPr>
            <a:r>
              <a:rPr lang="sv-SE" sz="1000" noProof="0" dirty="0" err="1"/>
              <a:t>Akther</a:t>
            </a:r>
            <a:r>
              <a:rPr lang="sv-SE" sz="1000" noProof="0" dirty="0"/>
              <a:t>, S. F., </a:t>
            </a:r>
            <a:r>
              <a:rPr lang="sv-SE" sz="1000" noProof="0" dirty="0" err="1"/>
              <a:t>Molyneaux</a:t>
            </a:r>
            <a:r>
              <a:rPr lang="sv-SE" sz="1000" noProof="0" dirty="0"/>
              <a:t>, E., Stuart, R., Johnson, S., Simpson, A., &amp; </a:t>
            </a:r>
            <a:r>
              <a:rPr lang="sv-SE" sz="1000" noProof="0" dirty="0" err="1"/>
              <a:t>Oram</a:t>
            </a:r>
            <a:r>
              <a:rPr lang="sv-SE" sz="1000" noProof="0" dirty="0"/>
              <a:t>, S. (2019). Patients' </a:t>
            </a:r>
            <a:r>
              <a:rPr lang="sv-SE" sz="1000" noProof="0" dirty="0" err="1"/>
              <a:t>experiences</a:t>
            </a:r>
            <a:r>
              <a:rPr lang="sv-SE" sz="1000" noProof="0" dirty="0"/>
              <a:t> of </a:t>
            </a:r>
            <a:r>
              <a:rPr lang="sv-SE" sz="1000" noProof="0" dirty="0" err="1"/>
              <a:t>assessment</a:t>
            </a:r>
            <a:r>
              <a:rPr lang="sv-SE" sz="1000" noProof="0" dirty="0"/>
              <a:t> and </a:t>
            </a:r>
            <a:r>
              <a:rPr lang="sv-SE" sz="1000" noProof="0" dirty="0" err="1"/>
              <a:t>detention</a:t>
            </a:r>
            <a:r>
              <a:rPr lang="sv-SE" sz="1000" noProof="0" dirty="0"/>
              <a:t> under mental </a:t>
            </a:r>
            <a:r>
              <a:rPr lang="sv-SE" sz="1000" noProof="0" dirty="0" err="1"/>
              <a:t>health</a:t>
            </a:r>
            <a:r>
              <a:rPr lang="sv-SE" sz="1000" noProof="0" dirty="0"/>
              <a:t> </a:t>
            </a:r>
            <a:r>
              <a:rPr lang="sv-SE" sz="1000" noProof="0" dirty="0" err="1"/>
              <a:t>legislation</a:t>
            </a:r>
            <a:r>
              <a:rPr lang="sv-SE" sz="1000" noProof="0" dirty="0"/>
              <a:t>: </a:t>
            </a:r>
            <a:r>
              <a:rPr lang="sv-SE" sz="1000" noProof="0" dirty="0" err="1"/>
              <a:t>systematic</a:t>
            </a:r>
            <a:r>
              <a:rPr lang="sv-SE" sz="1000" noProof="0" dirty="0"/>
              <a:t> </a:t>
            </a:r>
            <a:r>
              <a:rPr lang="sv-SE" sz="1000" noProof="0" dirty="0" err="1"/>
              <a:t>review</a:t>
            </a:r>
            <a:r>
              <a:rPr lang="sv-SE" sz="1000" noProof="0" dirty="0"/>
              <a:t> and </a:t>
            </a:r>
            <a:r>
              <a:rPr lang="sv-SE" sz="1000" noProof="0" dirty="0" err="1"/>
              <a:t>qualitative</a:t>
            </a:r>
            <a:r>
              <a:rPr lang="sv-SE" sz="1000" noProof="0" dirty="0"/>
              <a:t> meta-</a:t>
            </a:r>
            <a:r>
              <a:rPr lang="sv-SE" sz="1000" noProof="0" dirty="0" err="1"/>
              <a:t>synthesis</a:t>
            </a:r>
            <a:r>
              <a:rPr lang="sv-SE" sz="1000" noProof="0" dirty="0"/>
              <a:t>. </a:t>
            </a:r>
            <a:r>
              <a:rPr lang="sv-SE" sz="1000" noProof="0" dirty="0" err="1"/>
              <a:t>BJPsych</a:t>
            </a:r>
            <a:r>
              <a:rPr lang="sv-SE" sz="1000" noProof="0" dirty="0"/>
              <a:t> </a:t>
            </a:r>
            <a:r>
              <a:rPr lang="sv-SE" sz="1000" noProof="0" dirty="0" err="1"/>
              <a:t>open</a:t>
            </a:r>
            <a:r>
              <a:rPr lang="sv-SE" sz="1000" noProof="0" dirty="0"/>
              <a:t>, 5(3), e37. https://doi.org/10.1192/bjo.2019.19</a:t>
            </a:r>
          </a:p>
          <a:p>
            <a:pPr marL="0" indent="0">
              <a:buNone/>
            </a:pPr>
            <a:r>
              <a:rPr lang="sv-SE" sz="1000" noProof="0" dirty="0"/>
              <a:t>Baggio, S., Kaiser, S., Huber, C. G., &amp; </a:t>
            </a:r>
            <a:r>
              <a:rPr lang="sv-SE" sz="1000" noProof="0" dirty="0" err="1"/>
              <a:t>Wullschleger</a:t>
            </a:r>
            <a:r>
              <a:rPr lang="sv-SE" sz="1000" noProof="0" dirty="0"/>
              <a:t>, A. (2024). </a:t>
            </a:r>
            <a:r>
              <a:rPr lang="sv-SE" sz="1000" noProof="0" dirty="0" err="1"/>
              <a:t>Effect</a:t>
            </a:r>
            <a:r>
              <a:rPr lang="sv-SE" sz="1000" noProof="0" dirty="0"/>
              <a:t> of </a:t>
            </a:r>
            <a:r>
              <a:rPr lang="sv-SE" sz="1000" noProof="0" dirty="0" err="1"/>
              <a:t>coercive</a:t>
            </a:r>
            <a:r>
              <a:rPr lang="sv-SE" sz="1000" noProof="0" dirty="0"/>
              <a:t> </a:t>
            </a:r>
            <a:r>
              <a:rPr lang="sv-SE" sz="1000" noProof="0" dirty="0" err="1"/>
              <a:t>measures</a:t>
            </a:r>
            <a:r>
              <a:rPr lang="sv-SE" sz="1000" noProof="0" dirty="0"/>
              <a:t> on mental </a:t>
            </a:r>
            <a:r>
              <a:rPr lang="sv-SE" sz="1000" noProof="0" dirty="0" err="1"/>
              <a:t>health</a:t>
            </a:r>
            <a:r>
              <a:rPr lang="sv-SE" sz="1000" noProof="0" dirty="0"/>
              <a:t> status in adult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populations: a </a:t>
            </a:r>
            <a:r>
              <a:rPr lang="sv-SE" sz="1000" noProof="0" dirty="0" err="1"/>
              <a:t>nationwide</a:t>
            </a:r>
            <a:r>
              <a:rPr lang="sv-SE" sz="1000" noProof="0" dirty="0"/>
              <a:t> trial </a:t>
            </a:r>
            <a:r>
              <a:rPr lang="sv-SE" sz="1000" noProof="0" dirty="0" err="1"/>
              <a:t>emulation</a:t>
            </a:r>
            <a:r>
              <a:rPr lang="sv-SE" sz="1000" noProof="0" dirty="0"/>
              <a:t>. </a:t>
            </a:r>
            <a:r>
              <a:rPr lang="sv-SE" sz="1000" noProof="0" dirty="0" err="1"/>
              <a:t>Epidemiology</a:t>
            </a:r>
            <a:r>
              <a:rPr lang="sv-SE" sz="1000" noProof="0" dirty="0"/>
              <a:t> and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sciences</a:t>
            </a:r>
            <a:r>
              <a:rPr lang="sv-SE" sz="1000" noProof="0" dirty="0"/>
              <a:t>, 33, e35. https://doi.org/10.1017/S2045796024000416</a:t>
            </a:r>
          </a:p>
          <a:p>
            <a:pPr marL="0" indent="0">
              <a:buNone/>
            </a:pPr>
            <a:r>
              <a:rPr lang="sv-SE" sz="1000" noProof="0" dirty="0" err="1"/>
              <a:t>Bergk</a:t>
            </a:r>
            <a:r>
              <a:rPr lang="sv-SE" sz="1000" noProof="0" dirty="0"/>
              <a:t>, J., </a:t>
            </a:r>
            <a:r>
              <a:rPr lang="sv-SE" sz="1000" noProof="0" dirty="0" err="1"/>
              <a:t>Einsiedler</a:t>
            </a:r>
            <a:r>
              <a:rPr lang="sv-SE" sz="1000" noProof="0" dirty="0"/>
              <a:t>, B., </a:t>
            </a:r>
            <a:r>
              <a:rPr lang="sv-SE" sz="1000" noProof="0" dirty="0" err="1"/>
              <a:t>Flammer</a:t>
            </a:r>
            <a:r>
              <a:rPr lang="sv-SE" sz="1000" noProof="0" dirty="0"/>
              <a:t>, E., &amp; </a:t>
            </a:r>
            <a:r>
              <a:rPr lang="sv-SE" sz="1000" noProof="0" dirty="0" err="1"/>
              <a:t>Steinert</a:t>
            </a:r>
            <a:r>
              <a:rPr lang="sv-SE" sz="1000" noProof="0" dirty="0"/>
              <a:t>, T. (2011). A </a:t>
            </a:r>
            <a:r>
              <a:rPr lang="sv-SE" sz="1000" noProof="0" dirty="0" err="1"/>
              <a:t>randomized</a:t>
            </a:r>
            <a:r>
              <a:rPr lang="sv-SE" sz="1000" noProof="0" dirty="0"/>
              <a:t> </a:t>
            </a:r>
            <a:r>
              <a:rPr lang="sv-SE" sz="1000" noProof="0" dirty="0" err="1"/>
              <a:t>controlled</a:t>
            </a:r>
            <a:r>
              <a:rPr lang="sv-SE" sz="1000" noProof="0" dirty="0"/>
              <a:t> </a:t>
            </a:r>
            <a:r>
              <a:rPr lang="sv-SE" sz="1000" noProof="0" dirty="0" err="1"/>
              <a:t>comparison</a:t>
            </a:r>
            <a:r>
              <a:rPr lang="sv-SE" sz="1000" noProof="0" dirty="0"/>
              <a:t> of </a:t>
            </a:r>
            <a:r>
              <a:rPr lang="sv-SE" sz="1000" noProof="0" dirty="0" err="1"/>
              <a:t>seclusion</a:t>
            </a:r>
            <a:r>
              <a:rPr lang="sv-SE" sz="1000" noProof="0" dirty="0"/>
              <a:t> and </a:t>
            </a:r>
            <a:r>
              <a:rPr lang="sv-SE" sz="1000" noProof="0" dirty="0" err="1"/>
              <a:t>mechanical</a:t>
            </a:r>
            <a:r>
              <a:rPr lang="sv-SE" sz="1000" noProof="0" dirty="0"/>
              <a:t> </a:t>
            </a:r>
            <a:r>
              <a:rPr lang="sv-SE" sz="1000" noProof="0" dirty="0" err="1"/>
              <a:t>restraint</a:t>
            </a:r>
            <a:r>
              <a:rPr lang="sv-SE" sz="1000" noProof="0" dirty="0"/>
              <a:t> in </a:t>
            </a:r>
            <a:r>
              <a:rPr lang="sv-SE" sz="1000" noProof="0" dirty="0" err="1"/>
              <a:t>inpatient</a:t>
            </a:r>
            <a:r>
              <a:rPr lang="sv-SE" sz="1000" noProof="0" dirty="0"/>
              <a:t> </a:t>
            </a:r>
            <a:r>
              <a:rPr lang="sv-SE" sz="1000" noProof="0" dirty="0" err="1"/>
              <a:t>settings</a:t>
            </a:r>
            <a:r>
              <a:rPr lang="sv-SE" sz="1000" noProof="0" dirty="0"/>
              <a:t>.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services (Washington, D.C.), 62(11), 1310–1317. https://doi.org/10.1176/ps.62.11.pss6211_1310</a:t>
            </a:r>
          </a:p>
          <a:p>
            <a:pPr marL="0" indent="0">
              <a:buNone/>
            </a:pPr>
            <a:r>
              <a:rPr lang="sv-SE" sz="1000" noProof="0" dirty="0" err="1"/>
              <a:t>Butterworth</a:t>
            </a:r>
            <a:r>
              <a:rPr lang="sv-SE" sz="1000" noProof="0" dirty="0"/>
              <a:t>, H., Wood, L., &amp; Rowe, S. (2022). Patients' and </a:t>
            </a:r>
            <a:r>
              <a:rPr lang="sv-SE" sz="1000" noProof="0" dirty="0" err="1"/>
              <a:t>staff</a:t>
            </a:r>
            <a:r>
              <a:rPr lang="sv-SE" sz="1000" noProof="0" dirty="0"/>
              <a:t> </a:t>
            </a:r>
            <a:r>
              <a:rPr lang="sv-SE" sz="1000" noProof="0" dirty="0" err="1"/>
              <a:t>members</a:t>
            </a:r>
            <a:r>
              <a:rPr lang="sv-SE" sz="1000" noProof="0" dirty="0"/>
              <a:t>' </a:t>
            </a:r>
            <a:r>
              <a:rPr lang="sv-SE" sz="1000" noProof="0" dirty="0" err="1"/>
              <a:t>experiences</a:t>
            </a:r>
            <a:r>
              <a:rPr lang="sv-SE" sz="1000" noProof="0" dirty="0"/>
              <a:t> of </a:t>
            </a:r>
            <a:r>
              <a:rPr lang="sv-SE" sz="1000" noProof="0" dirty="0" err="1"/>
              <a:t>restrictive</a:t>
            </a:r>
            <a:r>
              <a:rPr lang="sv-SE" sz="1000" noProof="0" dirty="0"/>
              <a:t> </a:t>
            </a:r>
            <a:r>
              <a:rPr lang="sv-SE" sz="1000" noProof="0" dirty="0" err="1"/>
              <a:t>practices</a:t>
            </a:r>
            <a:r>
              <a:rPr lang="sv-SE" sz="1000" noProof="0" dirty="0"/>
              <a:t> in </a:t>
            </a:r>
            <a:r>
              <a:rPr lang="sv-SE" sz="1000" noProof="0" dirty="0" err="1"/>
              <a:t>acute</a:t>
            </a:r>
            <a:r>
              <a:rPr lang="sv-SE" sz="1000" noProof="0" dirty="0"/>
              <a:t> mental </a:t>
            </a:r>
            <a:r>
              <a:rPr lang="sv-SE" sz="1000" noProof="0" dirty="0" err="1"/>
              <a:t>health</a:t>
            </a:r>
            <a:r>
              <a:rPr lang="sv-SE" sz="1000" noProof="0" dirty="0"/>
              <a:t> in-patient </a:t>
            </a:r>
            <a:r>
              <a:rPr lang="sv-SE" sz="1000" noProof="0" dirty="0" err="1"/>
              <a:t>settings</a:t>
            </a:r>
            <a:r>
              <a:rPr lang="sv-SE" sz="1000" noProof="0" dirty="0"/>
              <a:t>: </a:t>
            </a:r>
            <a:r>
              <a:rPr lang="sv-SE" sz="1000" noProof="0" dirty="0" err="1"/>
              <a:t>systematic</a:t>
            </a:r>
            <a:r>
              <a:rPr lang="sv-SE" sz="1000" noProof="0" dirty="0"/>
              <a:t> </a:t>
            </a:r>
            <a:r>
              <a:rPr lang="sv-SE" sz="1000" noProof="0" dirty="0" err="1"/>
              <a:t>review</a:t>
            </a:r>
            <a:r>
              <a:rPr lang="sv-SE" sz="1000" noProof="0" dirty="0"/>
              <a:t> and </a:t>
            </a:r>
            <a:r>
              <a:rPr lang="sv-SE" sz="1000" noProof="0" dirty="0" err="1"/>
              <a:t>thematic</a:t>
            </a:r>
            <a:r>
              <a:rPr lang="sv-SE" sz="1000" noProof="0" dirty="0"/>
              <a:t> </a:t>
            </a:r>
            <a:r>
              <a:rPr lang="sv-SE" sz="1000" noProof="0" dirty="0" err="1"/>
              <a:t>synthesis</a:t>
            </a:r>
            <a:r>
              <a:rPr lang="sv-SE" sz="1000" noProof="0" dirty="0"/>
              <a:t>. </a:t>
            </a:r>
            <a:r>
              <a:rPr lang="sv-SE" sz="1000" noProof="0" dirty="0" err="1"/>
              <a:t>BJPsych</a:t>
            </a:r>
            <a:r>
              <a:rPr lang="sv-SE" sz="1000" noProof="0" dirty="0"/>
              <a:t> </a:t>
            </a:r>
            <a:r>
              <a:rPr lang="sv-SE" sz="1000" noProof="0" dirty="0" err="1"/>
              <a:t>open</a:t>
            </a:r>
            <a:r>
              <a:rPr lang="sv-SE" sz="1000" noProof="0" dirty="0"/>
              <a:t>, 8(6), e178. https://doi.org/10.1192/bjo.2022.574</a:t>
            </a:r>
          </a:p>
          <a:p>
            <a:pPr marL="0" indent="0">
              <a:buNone/>
            </a:pPr>
            <a:r>
              <a:rPr lang="sv-SE" sz="1000" noProof="0" dirty="0"/>
              <a:t>Chen JJ, </a:t>
            </a:r>
            <a:r>
              <a:rPr lang="sv-SE" sz="1000" noProof="0" dirty="0" err="1"/>
              <a:t>Mermin</a:t>
            </a:r>
            <a:r>
              <a:rPr lang="sv-SE" sz="1000" noProof="0" dirty="0"/>
              <a:t> SA, Duffy LA, et al. </a:t>
            </a:r>
            <a:r>
              <a:rPr lang="sv-SE" sz="1000" noProof="0" dirty="0" err="1"/>
              <a:t>Characteristics</a:t>
            </a:r>
            <a:r>
              <a:rPr lang="sv-SE" sz="1000" noProof="0" dirty="0"/>
              <a:t> and </a:t>
            </a:r>
            <a:r>
              <a:rPr lang="sv-SE" sz="1000" noProof="0" dirty="0" err="1"/>
              <a:t>outcomes</a:t>
            </a:r>
            <a:r>
              <a:rPr lang="sv-SE" sz="1000" noProof="0" dirty="0"/>
              <a:t> of </a:t>
            </a:r>
            <a:r>
              <a:rPr lang="sv-SE" sz="1000" noProof="0" dirty="0" err="1"/>
              <a:t>individuals</a:t>
            </a:r>
            <a:r>
              <a:rPr lang="sv-SE" sz="1000" noProof="0" dirty="0"/>
              <a:t> screening positive for borderline </a:t>
            </a:r>
            <a:r>
              <a:rPr lang="sv-SE" sz="1000" noProof="0" dirty="0" err="1"/>
              <a:t>personality</a:t>
            </a:r>
            <a:r>
              <a:rPr lang="sv-SE" sz="1000" noProof="0" dirty="0"/>
              <a:t> </a:t>
            </a:r>
            <a:r>
              <a:rPr lang="sv-SE" sz="1000" noProof="0" dirty="0" err="1"/>
              <a:t>disorder</a:t>
            </a:r>
            <a:r>
              <a:rPr lang="sv-SE" sz="1000" noProof="0" dirty="0"/>
              <a:t> on an adult </a:t>
            </a:r>
            <a:r>
              <a:rPr lang="sv-SE" sz="1000" noProof="0" dirty="0" err="1"/>
              <a:t>inpatient</a:t>
            </a:r>
            <a:r>
              <a:rPr lang="sv-SE" sz="1000" noProof="0" dirty="0"/>
              <a:t> </a:t>
            </a:r>
            <a:r>
              <a:rPr lang="sv-SE" sz="1000" noProof="0" dirty="0" err="1"/>
              <a:t>psychiatry</a:t>
            </a:r>
            <a:r>
              <a:rPr lang="sv-SE" sz="1000" noProof="0" dirty="0"/>
              <a:t> </a:t>
            </a:r>
            <a:r>
              <a:rPr lang="sv-SE" sz="1000" noProof="0" dirty="0" err="1"/>
              <a:t>unit</a:t>
            </a:r>
            <a:r>
              <a:rPr lang="sv-SE" sz="1000" noProof="0" dirty="0"/>
              <a:t>: a </a:t>
            </a:r>
            <a:r>
              <a:rPr lang="sv-SE" sz="1000" noProof="0" dirty="0" err="1"/>
              <a:t>cross-sectional</a:t>
            </a:r>
            <a:r>
              <a:rPr lang="sv-SE" sz="1000" noProof="0" dirty="0"/>
              <a:t> </a:t>
            </a:r>
            <a:r>
              <a:rPr lang="sv-SE" sz="1000" noProof="0" dirty="0" err="1"/>
              <a:t>study</a:t>
            </a:r>
            <a:r>
              <a:rPr lang="sv-SE" sz="1000" noProof="0" dirty="0"/>
              <a:t>. </a:t>
            </a:r>
            <a:r>
              <a:rPr lang="sv-SE" sz="1000" i="1" noProof="0" dirty="0"/>
              <a:t>BMC </a:t>
            </a:r>
            <a:r>
              <a:rPr lang="sv-SE" sz="1000" i="1" noProof="0" dirty="0" err="1"/>
              <a:t>Psychiatry</a:t>
            </a:r>
            <a:r>
              <a:rPr lang="sv-SE" sz="1000" noProof="0" dirty="0"/>
              <a:t>. 2025;25(1):452</a:t>
            </a:r>
          </a:p>
          <a:p>
            <a:pPr marL="0" indent="0">
              <a:buNone/>
            </a:pPr>
            <a:r>
              <a:rPr lang="en-US" sz="1000" noProof="0" dirty="0" err="1"/>
              <a:t>Chieze</a:t>
            </a:r>
            <a:r>
              <a:rPr lang="en-US" sz="1000" noProof="0" dirty="0"/>
              <a:t>, M., Hurst, S., Kaiser, S., &amp; </a:t>
            </a:r>
            <a:r>
              <a:rPr lang="en-US" sz="1000" noProof="0" dirty="0" err="1"/>
              <a:t>Sentissi</a:t>
            </a:r>
            <a:r>
              <a:rPr lang="en-US" sz="1000" noProof="0" dirty="0"/>
              <a:t>, O. (2019). Effects of Seclusion and Restraint in Adult Psychiatry: A Systematic Review. Frontiers in psychiatry, 10, 491. https://doi.org/10.3389/fpsyt.2019.00491</a:t>
            </a:r>
            <a:endParaRPr lang="sv-SE" sz="1000" noProof="0" dirty="0"/>
          </a:p>
          <a:p>
            <a:pPr marL="0" indent="0">
              <a:buNone/>
            </a:pPr>
            <a:r>
              <a:rPr lang="en-US" sz="1000" noProof="0" dirty="0" err="1"/>
              <a:t>Corderoy</a:t>
            </a:r>
            <a:r>
              <a:rPr lang="en-US" sz="1000" noProof="0" dirty="0"/>
              <a:t>, A., </a:t>
            </a:r>
            <a:r>
              <a:rPr lang="en-US" sz="1000" noProof="0" dirty="0" err="1"/>
              <a:t>Kisely</a:t>
            </a:r>
            <a:r>
              <a:rPr lang="en-US" sz="1000" noProof="0" dirty="0"/>
              <a:t>, S., </a:t>
            </a:r>
            <a:r>
              <a:rPr lang="en-US" sz="1000" noProof="0" dirty="0" err="1"/>
              <a:t>Zirnsak</a:t>
            </a:r>
            <a:r>
              <a:rPr lang="en-US" sz="1000" noProof="0" dirty="0"/>
              <a:t>, T., &amp; Ryan, C. J. (2024). The benefits and harms of inpatient involuntary psychiatric treatment: a scoping review. Psychiatry, psychology, and law : an interdisciplinary journal of the Australian and New Zealand Association of Psychiatry, Psychology and Law, 32(5), 734–781. https://doi.org/10.1080/13218719.2024.2346734</a:t>
            </a:r>
            <a:endParaRPr lang="sv-SE" sz="1000" noProof="0" dirty="0"/>
          </a:p>
          <a:p>
            <a:pPr marL="0" indent="0">
              <a:buNone/>
            </a:pPr>
            <a:r>
              <a:rPr lang="sv-SE" sz="1000" noProof="0" dirty="0" err="1"/>
              <a:t>Coyle</a:t>
            </a:r>
            <a:r>
              <a:rPr lang="sv-SE" sz="1000" noProof="0" dirty="0"/>
              <a:t>, T. N., </a:t>
            </a:r>
            <a:r>
              <a:rPr lang="sv-SE" sz="1000" noProof="0" dirty="0" err="1"/>
              <a:t>Shaver</a:t>
            </a:r>
            <a:r>
              <a:rPr lang="sv-SE" sz="1000" noProof="0" dirty="0"/>
              <a:t>, J. A., &amp; </a:t>
            </a:r>
            <a:r>
              <a:rPr lang="sv-SE" sz="1000" noProof="0" dirty="0" err="1"/>
              <a:t>Linehan</a:t>
            </a:r>
            <a:r>
              <a:rPr lang="sv-SE" sz="1000" noProof="0" dirty="0"/>
              <a:t>, M. M. (2018). On the potential for </a:t>
            </a:r>
            <a:r>
              <a:rPr lang="sv-SE" sz="1000" noProof="0" dirty="0" err="1"/>
              <a:t>iatrogenic</a:t>
            </a:r>
            <a:r>
              <a:rPr lang="sv-SE" sz="1000" noProof="0" dirty="0"/>
              <a:t> </a:t>
            </a:r>
            <a:r>
              <a:rPr lang="sv-SE" sz="1000" noProof="0" dirty="0" err="1"/>
              <a:t>effects</a:t>
            </a:r>
            <a:r>
              <a:rPr lang="sv-SE" sz="1000" noProof="0" dirty="0"/>
              <a:t> of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crisis</a:t>
            </a:r>
            <a:r>
              <a:rPr lang="sv-SE" sz="1000" noProof="0" dirty="0"/>
              <a:t> services: The </a:t>
            </a:r>
            <a:r>
              <a:rPr lang="sv-SE" sz="1000" noProof="0" dirty="0" err="1"/>
              <a:t>example</a:t>
            </a:r>
            <a:r>
              <a:rPr lang="sv-SE" sz="1000" noProof="0" dirty="0"/>
              <a:t> of </a:t>
            </a:r>
            <a:r>
              <a:rPr lang="sv-SE" sz="1000" noProof="0" dirty="0" err="1"/>
              <a:t>dialectical</a:t>
            </a:r>
            <a:r>
              <a:rPr lang="sv-SE" sz="1000" noProof="0" dirty="0"/>
              <a:t> </a:t>
            </a:r>
            <a:r>
              <a:rPr lang="sv-SE" sz="1000" noProof="0" dirty="0" err="1"/>
              <a:t>behavior</a:t>
            </a:r>
            <a:r>
              <a:rPr lang="sv-SE" sz="1000" noProof="0" dirty="0"/>
              <a:t> </a:t>
            </a:r>
            <a:r>
              <a:rPr lang="sv-SE" sz="1000" noProof="0" dirty="0" err="1"/>
              <a:t>therapy</a:t>
            </a:r>
            <a:r>
              <a:rPr lang="sv-SE" sz="1000" noProof="0" dirty="0"/>
              <a:t> for adult </a:t>
            </a:r>
            <a:r>
              <a:rPr lang="sv-SE" sz="1000" noProof="0" dirty="0" err="1"/>
              <a:t>women</a:t>
            </a:r>
            <a:r>
              <a:rPr lang="sv-SE" sz="1000" noProof="0" dirty="0"/>
              <a:t> </a:t>
            </a:r>
            <a:r>
              <a:rPr lang="sv-SE" sz="1000" noProof="0" dirty="0" err="1"/>
              <a:t>with</a:t>
            </a:r>
            <a:r>
              <a:rPr lang="sv-SE" sz="1000" noProof="0" dirty="0"/>
              <a:t> borderline </a:t>
            </a:r>
            <a:r>
              <a:rPr lang="sv-SE" sz="1000" noProof="0" dirty="0" err="1"/>
              <a:t>personality</a:t>
            </a:r>
            <a:r>
              <a:rPr lang="sv-SE" sz="1000" noProof="0" dirty="0"/>
              <a:t> </a:t>
            </a:r>
            <a:r>
              <a:rPr lang="sv-SE" sz="1000" noProof="0" dirty="0" err="1"/>
              <a:t>disorder</a:t>
            </a:r>
            <a:r>
              <a:rPr lang="sv-SE" sz="1000" noProof="0" dirty="0"/>
              <a:t>. </a:t>
            </a:r>
            <a:r>
              <a:rPr lang="sv-SE" sz="1000" i="1" noProof="0" dirty="0"/>
              <a:t>Journal of </a:t>
            </a:r>
            <a:r>
              <a:rPr lang="sv-SE" sz="1000" i="1" noProof="0" dirty="0" err="1"/>
              <a:t>consulting</a:t>
            </a:r>
            <a:r>
              <a:rPr lang="sv-SE" sz="1000" i="1" noProof="0" dirty="0"/>
              <a:t> and </a:t>
            </a:r>
            <a:r>
              <a:rPr lang="sv-SE" sz="1000" i="1" noProof="0" dirty="0" err="1"/>
              <a:t>clinical</a:t>
            </a:r>
            <a:r>
              <a:rPr lang="sv-SE" sz="1000" i="1" noProof="0" dirty="0"/>
              <a:t> </a:t>
            </a:r>
            <a:r>
              <a:rPr lang="sv-SE" sz="1000" i="1" noProof="0" dirty="0" err="1"/>
              <a:t>psychology</a:t>
            </a:r>
            <a:r>
              <a:rPr lang="sv-SE" sz="1000" noProof="0" dirty="0"/>
              <a:t>, </a:t>
            </a:r>
            <a:r>
              <a:rPr lang="sv-SE" sz="1000" i="1" noProof="0" dirty="0"/>
              <a:t>86</a:t>
            </a:r>
            <a:r>
              <a:rPr lang="sv-SE" sz="1000" noProof="0" dirty="0"/>
              <a:t>(2), 116–124. </a:t>
            </a:r>
          </a:p>
          <a:p>
            <a:pPr marL="0" indent="0">
              <a:buNone/>
            </a:pPr>
            <a:r>
              <a:rPr lang="sv-SE" sz="1000" noProof="0" dirty="0"/>
              <a:t>de Jong, M. H., </a:t>
            </a:r>
            <a:r>
              <a:rPr lang="sv-SE" sz="1000" noProof="0" dirty="0" err="1"/>
              <a:t>Kamperman</a:t>
            </a:r>
            <a:r>
              <a:rPr lang="sv-SE" sz="1000" noProof="0" dirty="0"/>
              <a:t>, A. M., </a:t>
            </a:r>
            <a:r>
              <a:rPr lang="sv-SE" sz="1000" noProof="0" dirty="0" err="1"/>
              <a:t>Oorschot</a:t>
            </a:r>
            <a:r>
              <a:rPr lang="sv-SE" sz="1000" noProof="0" dirty="0"/>
              <a:t>, M., </a:t>
            </a:r>
            <a:r>
              <a:rPr lang="sv-SE" sz="1000" noProof="0" dirty="0" err="1"/>
              <a:t>Priebe</a:t>
            </a:r>
            <a:r>
              <a:rPr lang="sv-SE" sz="1000" noProof="0" dirty="0"/>
              <a:t>, S., </a:t>
            </a:r>
            <a:r>
              <a:rPr lang="sv-SE" sz="1000" noProof="0" dirty="0" err="1"/>
              <a:t>Bramer</a:t>
            </a:r>
            <a:r>
              <a:rPr lang="sv-SE" sz="1000" noProof="0" dirty="0"/>
              <a:t>, W., van de </a:t>
            </a:r>
            <a:r>
              <a:rPr lang="sv-SE" sz="1000" noProof="0" dirty="0" err="1"/>
              <a:t>Sande</a:t>
            </a:r>
            <a:r>
              <a:rPr lang="sv-SE" sz="1000" noProof="0" dirty="0"/>
              <a:t>, R., Van </a:t>
            </a:r>
            <a:r>
              <a:rPr lang="sv-SE" sz="1000" noProof="0" dirty="0" err="1"/>
              <a:t>Gool</a:t>
            </a:r>
            <a:r>
              <a:rPr lang="sv-SE" sz="1000" noProof="0" dirty="0"/>
              <a:t>, A. R., &amp; Mulder, C. L. (2016). Interventions to </a:t>
            </a:r>
            <a:r>
              <a:rPr lang="sv-SE" sz="1000" noProof="0" dirty="0" err="1"/>
              <a:t>Reduce</a:t>
            </a:r>
            <a:r>
              <a:rPr lang="sv-SE" sz="1000" noProof="0" dirty="0"/>
              <a:t> </a:t>
            </a:r>
            <a:r>
              <a:rPr lang="sv-SE" sz="1000" noProof="0" dirty="0" err="1"/>
              <a:t>Compulsory</a:t>
            </a:r>
            <a:r>
              <a:rPr lang="sv-SE" sz="1000" noProof="0" dirty="0"/>
              <a:t>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Admissions</a:t>
            </a:r>
            <a:r>
              <a:rPr lang="sv-SE" sz="1000" noProof="0" dirty="0"/>
              <a:t>: A </a:t>
            </a:r>
            <a:r>
              <a:rPr lang="sv-SE" sz="1000" noProof="0" dirty="0" err="1"/>
              <a:t>Systematic</a:t>
            </a:r>
            <a:r>
              <a:rPr lang="sv-SE" sz="1000" noProof="0" dirty="0"/>
              <a:t> Review and Meta-</a:t>
            </a:r>
            <a:r>
              <a:rPr lang="sv-SE" sz="1000" noProof="0" dirty="0" err="1"/>
              <a:t>analysis</a:t>
            </a:r>
            <a:r>
              <a:rPr lang="sv-SE" sz="1000" noProof="0" dirty="0"/>
              <a:t>. JAMA </a:t>
            </a:r>
            <a:r>
              <a:rPr lang="sv-SE" sz="1000" noProof="0" dirty="0" err="1"/>
              <a:t>psychiatry</a:t>
            </a:r>
            <a:r>
              <a:rPr lang="sv-SE" sz="1000" noProof="0" dirty="0"/>
              <a:t>, 73(7), 657–664. https://doi.org/10.1001/jamapsychiatry.2016.0501</a:t>
            </a:r>
          </a:p>
          <a:p>
            <a:pPr marL="0" indent="0">
              <a:buNone/>
            </a:pPr>
            <a:r>
              <a:rPr lang="sv-SE" sz="1000" noProof="0" dirty="0"/>
              <a:t>Grossmann, L., Johansson, F., Fazel, S., Kuja-Halkola, R., Bråstad, B., Mataix-Cols, D., Fernández de la Cruz, L., Runeson, B., Lichtenstein, P., Chang, Z., Larsson, H., Brikell, I., D'Onofrio, B., Pingel, R., Rück, C., &amp; Wallert, J. (2025). </a:t>
            </a:r>
            <a:r>
              <a:rPr lang="sv-SE" sz="1000" noProof="0" dirty="0" err="1"/>
              <a:t>Suicide</a:t>
            </a:r>
            <a:r>
              <a:rPr lang="sv-SE" sz="1000" noProof="0" dirty="0"/>
              <a:t> </a:t>
            </a:r>
            <a:r>
              <a:rPr lang="sv-SE" sz="1000" noProof="0" dirty="0" err="1"/>
              <a:t>after</a:t>
            </a:r>
            <a:r>
              <a:rPr lang="sv-SE" sz="1000" noProof="0" dirty="0"/>
              <a:t> </a:t>
            </a:r>
            <a:r>
              <a:rPr lang="sv-SE" sz="1000" noProof="0" dirty="0" err="1"/>
              <a:t>involuntary</a:t>
            </a:r>
            <a:r>
              <a:rPr lang="sv-SE" sz="1000" noProof="0" dirty="0"/>
              <a:t> </a:t>
            </a:r>
            <a:r>
              <a:rPr lang="sv-SE" sz="1000" noProof="0" dirty="0" err="1"/>
              <a:t>psychiatric</a:t>
            </a:r>
            <a:r>
              <a:rPr lang="sv-SE" sz="1000" noProof="0" dirty="0"/>
              <a:t> </a:t>
            </a:r>
            <a:r>
              <a:rPr lang="sv-SE" sz="1000" noProof="0" dirty="0" err="1"/>
              <a:t>care</a:t>
            </a:r>
            <a:r>
              <a:rPr lang="sv-SE" sz="1000" noProof="0" dirty="0"/>
              <a:t>: a </a:t>
            </a:r>
            <a:r>
              <a:rPr lang="sv-SE" sz="1000" noProof="0" dirty="0" err="1"/>
              <a:t>nationwide</a:t>
            </a:r>
            <a:r>
              <a:rPr lang="sv-SE" sz="1000" noProof="0" dirty="0"/>
              <a:t> </a:t>
            </a:r>
            <a:r>
              <a:rPr lang="sv-SE" sz="1000" noProof="0" dirty="0" err="1"/>
              <a:t>cohort</a:t>
            </a:r>
            <a:r>
              <a:rPr lang="sv-SE" sz="1000" noProof="0" dirty="0"/>
              <a:t> </a:t>
            </a:r>
            <a:r>
              <a:rPr lang="sv-SE" sz="1000" noProof="0" dirty="0" err="1"/>
              <a:t>study</a:t>
            </a:r>
            <a:r>
              <a:rPr lang="sv-SE" sz="1000" noProof="0" dirty="0"/>
              <a:t> in Sweden. The Lancet regional </a:t>
            </a:r>
            <a:r>
              <a:rPr lang="sv-SE" sz="1000" noProof="0" dirty="0" err="1"/>
              <a:t>health</a:t>
            </a:r>
            <a:r>
              <a:rPr lang="sv-SE" sz="1000" noProof="0" dirty="0"/>
              <a:t>. </a:t>
            </a:r>
            <a:r>
              <a:rPr lang="sv-SE" sz="1000" noProof="0" dirty="0" err="1"/>
              <a:t>Europe</a:t>
            </a:r>
            <a:r>
              <a:rPr lang="sv-SE" sz="1000" noProof="0" dirty="0"/>
              <a:t>, 60, 101504. </a:t>
            </a:r>
            <a:r>
              <a:rPr lang="sv-SE" sz="1000" noProof="0" dirty="0">
                <a:hlinkClick r:id="rId2"/>
              </a:rPr>
              <a:t>https://doi.org/10.1016/j.lanepe.2025.101504</a:t>
            </a:r>
            <a:endParaRPr lang="sv-SE" sz="1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08219-66B2-3C14-ECC5-0C01DDC47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01FB-FE4A-16D1-A376-D042FD37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A87D-4855-902F-412A-020601BD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46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54133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813E6-7EC3-2CB9-35AA-B507B345B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DEA6-689C-2D22-C199-CB9293AD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Referenser, forts</a:t>
            </a:r>
            <a:endParaRPr lang="sv-S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C061-DC50-94C6-45AC-50359192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66" y="843558"/>
            <a:ext cx="8631243" cy="319019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Finch, K., Lawrence, D., Williams, M. O., Thompson, A. R., &amp; </a:t>
            </a:r>
            <a:r>
              <a:rPr lang="en-US" sz="1000" dirty="0" err="1"/>
              <a:t>Hartwright</a:t>
            </a:r>
            <a:r>
              <a:rPr lang="en-US" sz="1000" dirty="0"/>
              <a:t>, C. (2022). A Systematic Review of the Effectiveness of </a:t>
            </a:r>
            <a:r>
              <a:rPr lang="en-US" sz="1000" dirty="0" err="1"/>
              <a:t>Safewards</a:t>
            </a:r>
            <a:r>
              <a:rPr lang="en-US" sz="1000" dirty="0"/>
              <a:t>: Has Enthusiasm Exceeded Evidence?. Issues in mental health nursing, 43(2), 119–136. https://doi.org/10.1080/01612840.2021.1967533</a:t>
            </a:r>
          </a:p>
          <a:p>
            <a:pPr marL="0" indent="0">
              <a:buNone/>
            </a:pPr>
            <a:r>
              <a:rPr lang="en-US" sz="1000" dirty="0"/>
              <a:t>Fowler, J. C., Clapp, J. D., Madan, A., Allen, J. G., Frueh, B. C., Fonagy, P., &amp; Oldham, J. M. (2018). A naturalistic longitudinal study of extended inpatient treatment for adults with borderline personality disorder: An examination of treatment response, remission and deterioration. Journal of affective disorders, 235, 323–331. https://doi.org/10.1016/j.jad.2017.12.054</a:t>
            </a:r>
          </a:p>
          <a:p>
            <a:pPr marL="0" indent="0">
              <a:buNone/>
            </a:pPr>
            <a:r>
              <a:rPr lang="en-US" sz="1000" dirty="0"/>
              <a:t>Huf, G., Coutinho, E. S., Adams, C. E., &amp; TREC-SAVE Collaborative Group (2012). Physical restraints versus seclusion room for management of people with acute aggression or agitation due to psychotic illness (TREC-SAVE): a randomized trial. Psychological medicine, 42(11), 2265–2273. https://doi.org/10.1017/S0033291712000372</a:t>
            </a:r>
          </a:p>
          <a:p>
            <a:pPr marL="0" indent="0">
              <a:buNone/>
            </a:pPr>
            <a:r>
              <a:rPr lang="en-US" sz="1000" dirty="0" err="1"/>
              <a:t>Kisely</a:t>
            </a:r>
            <a:r>
              <a:rPr lang="en-US" sz="1000" dirty="0"/>
              <a:t> SR, Campbell LA, O'Reilly R. Compulsory community and involuntary outpatient treatment for people with severe mental disorders. Cochrane Database of Systematic Reviews 2017, Issue 3. Art. No.: CD004408. DOI: 10.1002/14651858.CD004408.pub5. Accessed 20 April 2026.</a:t>
            </a:r>
          </a:p>
          <a:p>
            <a:pPr marL="0" indent="0">
              <a:buNone/>
            </a:pPr>
            <a:r>
              <a:rPr lang="en-US" sz="1000" dirty="0"/>
              <a:t>Lay, B., </a:t>
            </a:r>
            <a:r>
              <a:rPr lang="en-US" sz="1000" dirty="0" err="1"/>
              <a:t>Kawohl</a:t>
            </a:r>
            <a:r>
              <a:rPr lang="en-US" sz="1000" dirty="0"/>
              <a:t>, W., &amp; Rössler, W. (2019). Predictors of Compulsory Re-admission to Psychiatric Inpatient Care. Frontiers in psychiatry, 10, 120. https://doi.org/10.3389/fpsyt.2019.00120</a:t>
            </a:r>
          </a:p>
          <a:p>
            <a:pPr marL="0" indent="0">
              <a:buNone/>
            </a:pPr>
            <a:r>
              <a:rPr lang="en-US" sz="1000" dirty="0" err="1"/>
              <a:t>Maconick</a:t>
            </a:r>
            <a:r>
              <a:rPr lang="en-US" sz="1000" dirty="0"/>
              <a:t>, L., </a:t>
            </a:r>
            <a:r>
              <a:rPr lang="en-US" sz="1000" dirty="0" err="1"/>
              <a:t>Ikhtabi</a:t>
            </a:r>
            <a:r>
              <a:rPr lang="en-US" sz="1000" dirty="0"/>
              <a:t>, S., </a:t>
            </a:r>
            <a:r>
              <a:rPr lang="en-US" sz="1000" dirty="0" err="1"/>
              <a:t>Broeckelmann</a:t>
            </a:r>
            <a:r>
              <a:rPr lang="en-US" sz="1000" dirty="0"/>
              <a:t>, E., Pitman, A., </a:t>
            </a:r>
            <a:r>
              <a:rPr lang="en-US" sz="1000" dirty="0" err="1"/>
              <a:t>Barnicot</a:t>
            </a:r>
            <a:r>
              <a:rPr lang="en-US" sz="1000" dirty="0"/>
              <a:t>, K., Billings, J., Osborn, D., &amp; Johnson, S. (2023). Crisis and acute mental health care for people who have been given a diagnosis of a 'personality disorder': a systematic review. BMC psychiatry, 23(1), 720. https://doi.org/10.1186/s12888-023-05119-7</a:t>
            </a:r>
          </a:p>
          <a:p>
            <a:pPr marL="0" indent="0">
              <a:buNone/>
            </a:pPr>
            <a:r>
              <a:rPr lang="en-US" sz="1000" dirty="0"/>
              <a:t>Molyneaux, E., Turner, A., Candy, B., Landau, S., Johnson, S., &amp; Lloyd-Evans, B. (2019). Crisis-planning interventions for people with psychotic illness or bipolar disorder: systematic review and meta-analyses. </a:t>
            </a:r>
            <a:r>
              <a:rPr lang="en-US" sz="1000" dirty="0" err="1"/>
              <a:t>BJPsych</a:t>
            </a:r>
            <a:r>
              <a:rPr lang="en-US" sz="1000" dirty="0"/>
              <a:t> open, 5(4), e53. https://doi.org/10.1192/bjo.2019.28</a:t>
            </a:r>
          </a:p>
          <a:p>
            <a:pPr marL="0" indent="0">
              <a:buNone/>
            </a:pPr>
            <a:r>
              <a:rPr lang="en-US" sz="1000" dirty="0"/>
              <a:t>Priebe, S., </a:t>
            </a:r>
            <a:r>
              <a:rPr lang="en-US" sz="1000" dirty="0" err="1"/>
              <a:t>Katsakou</a:t>
            </a:r>
            <a:r>
              <a:rPr lang="en-US" sz="1000" dirty="0"/>
              <a:t>, C., Glöckner, M., </a:t>
            </a:r>
            <a:r>
              <a:rPr lang="en-US" sz="1000" dirty="0" err="1"/>
              <a:t>Dembinskas</a:t>
            </a:r>
            <a:r>
              <a:rPr lang="en-US" sz="1000" dirty="0"/>
              <a:t>, A., Fiorillo, A., </a:t>
            </a:r>
            <a:r>
              <a:rPr lang="en-US" sz="1000" dirty="0" err="1"/>
              <a:t>Karastergiou</a:t>
            </a:r>
            <a:r>
              <a:rPr lang="en-US" sz="1000" dirty="0"/>
              <a:t>, A., </a:t>
            </a:r>
            <a:r>
              <a:rPr lang="en-US" sz="1000" dirty="0" err="1"/>
              <a:t>Kiejna</a:t>
            </a:r>
            <a:r>
              <a:rPr lang="en-US" sz="1000" dirty="0"/>
              <a:t>, A., Kjellin, L., Nawka, P., </a:t>
            </a:r>
            <a:r>
              <a:rPr lang="en-US" sz="1000" dirty="0" err="1"/>
              <a:t>Onchev</a:t>
            </a:r>
            <a:r>
              <a:rPr lang="en-US" sz="1000" dirty="0"/>
              <a:t>, G., </a:t>
            </a:r>
            <a:r>
              <a:rPr lang="en-US" sz="1000" dirty="0" err="1"/>
              <a:t>Raboch</a:t>
            </a:r>
            <a:r>
              <a:rPr lang="en-US" sz="1000" dirty="0"/>
              <a:t>, J., </a:t>
            </a:r>
            <a:r>
              <a:rPr lang="en-US" sz="1000" dirty="0" err="1"/>
              <a:t>Schuetzwohl</a:t>
            </a:r>
            <a:r>
              <a:rPr lang="en-US" sz="1000" dirty="0"/>
              <a:t>, M., Solomon, Z., Torres-González, F., Wang, D., &amp; </a:t>
            </a:r>
            <a:r>
              <a:rPr lang="en-US" sz="1000" dirty="0" err="1"/>
              <a:t>Kallert</a:t>
            </a:r>
            <a:r>
              <a:rPr lang="en-US" sz="1000" dirty="0"/>
              <a:t>, T. (2010). Patients' views of involuntary hospital admission after 1 and 3 months: prospective study in 11 European countries. The British journal of psychiatry : the journal of mental science, 196(3), 179–185. https://doi.org/10.1192/bjp.bp.109.068916</a:t>
            </a:r>
          </a:p>
          <a:p>
            <a:pPr marL="0" indent="0">
              <a:buNone/>
            </a:pPr>
            <a:r>
              <a:rPr lang="en-US" sz="1000" dirty="0"/>
              <a:t>Rück, C., Grossmann, L., Johnson-Singh, C. M., Gubi, E., Brenner, P., Gardner, R., … Johansson, F. (2026, March 11). Absolute and relative risk of mechanical restraint, forced medication, and seclusion during involuntary psychiatric </a:t>
            </a:r>
            <a:r>
              <a:rPr lang="en-US" sz="1000" dirty="0" err="1"/>
              <a:t>hospitalisation</a:t>
            </a:r>
            <a:r>
              <a:rPr lang="en-US" sz="1000" dirty="0"/>
              <a:t>: a population-wide cohort study. Retrieved from osf.io/preprints/</a:t>
            </a:r>
            <a:r>
              <a:rPr lang="en-US" sz="1000" dirty="0" err="1"/>
              <a:t>psyarxiv</a:t>
            </a:r>
            <a:r>
              <a:rPr lang="en-US" sz="1000" dirty="0"/>
              <a:t>/zcy2w_v1</a:t>
            </a:r>
          </a:p>
          <a:p>
            <a:pPr marL="0" indent="0">
              <a:buNone/>
            </a:pPr>
            <a:endParaRPr lang="en-SE" sz="1000" dirty="0"/>
          </a:p>
          <a:p>
            <a:pPr marL="0" indent="0">
              <a:buNone/>
            </a:pPr>
            <a:endParaRPr lang="sv-SE" sz="1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446A5-EE78-1148-6B8D-C107E6767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8DF8F-B5D8-AF31-82B4-B9834700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223-E7C8-10BC-3985-3E642FE9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47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48562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D28B9-14CB-AB72-6F7E-EA2E87340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3679-2414-DC8D-8D42-1F0A7F9AD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Referenser, </a:t>
            </a:r>
            <a:r>
              <a:rPr lang="sv-SE" noProof="0" dirty="0"/>
              <a:t>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3656-8F78-E22D-F1C0-03015B27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66" y="843558"/>
            <a:ext cx="8631243" cy="319019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Sheridan Rains, L., Zenina, T., Dias, M. C., Jones, R., Jeffreys, S., </a:t>
            </a:r>
            <a:r>
              <a:rPr lang="en-US" sz="1000" dirty="0" err="1"/>
              <a:t>Branthonne</a:t>
            </a:r>
            <a:r>
              <a:rPr lang="en-US" sz="1000" dirty="0"/>
              <a:t>-Foster, S., Lloyd-Evans, B., &amp; Johnson, S. (2019). Variations in patterns of involuntary </a:t>
            </a:r>
            <a:r>
              <a:rPr lang="en-US" sz="1000" dirty="0" err="1"/>
              <a:t>hospitalisation</a:t>
            </a:r>
            <a:r>
              <a:rPr lang="en-US" sz="1000" dirty="0"/>
              <a:t> and in legal frameworks: an international comparative study. The Lancet. Psychiatry, 6(5), 403–417. </a:t>
            </a:r>
          </a:p>
          <a:p>
            <a:pPr marL="0" indent="0">
              <a:buNone/>
            </a:pPr>
            <a:r>
              <a:rPr lang="en-US" sz="1000" dirty="0"/>
              <a:t>Steinert, T., Björkdahl, A., Flammer, E., Fradley, K., Haines-Delmont, A., Hirsch, S., Kjellin, L., </a:t>
            </a:r>
            <a:r>
              <a:rPr lang="en-US" sz="1000" dirty="0" err="1"/>
              <a:t>Rugkasa</a:t>
            </a:r>
            <a:r>
              <a:rPr lang="en-US" sz="1000" dirty="0"/>
              <a:t>, J., </a:t>
            </a:r>
            <a:r>
              <a:rPr lang="en-US" sz="1000" dirty="0" err="1"/>
              <a:t>Scharfetter</a:t>
            </a:r>
            <a:r>
              <a:rPr lang="en-US" sz="1000" dirty="0"/>
              <a:t>, J., &amp; Richter, D. (2026). Abolition of coercion in psychiatry on the horizon? A descriptive ecologic data study from six European countries. European psychiatry : the journal of the Association of European Psychiatrists, 69(1), e27. https://doi.org/10.1192/j.eurpsy.2026.10160</a:t>
            </a:r>
          </a:p>
          <a:p>
            <a:pPr marL="0" indent="0">
              <a:buNone/>
            </a:pPr>
            <a:r>
              <a:rPr lang="en-US" sz="1000" dirty="0"/>
              <a:t>Terhune, J., </a:t>
            </a:r>
            <a:r>
              <a:rPr lang="en-US" sz="1000" dirty="0" err="1"/>
              <a:t>Dykxhoorn</a:t>
            </a:r>
            <a:r>
              <a:rPr lang="en-US" sz="1000" dirty="0"/>
              <a:t>, J., Mackay, E., Hollander, A. C., Kirkbride, J. B., &amp; Dalman, C. (2022). Migrant status and risk of compulsory admission at first diagnosis of psychotic disorder: a population-based cohort study in Sweden. Psychological medicine, 52(2), 362–371. https://doi.org/10.1017/S0033291720002068</a:t>
            </a:r>
          </a:p>
          <a:p>
            <a:pPr marL="0" indent="0">
              <a:buNone/>
            </a:pPr>
            <a:r>
              <a:rPr lang="en-US" sz="1000" dirty="0"/>
              <a:t>Wasserman, D., Apter, G., </a:t>
            </a:r>
            <a:r>
              <a:rPr lang="en-US" sz="1000" dirty="0" err="1"/>
              <a:t>Baeken</a:t>
            </a:r>
            <a:r>
              <a:rPr lang="en-US" sz="1000" dirty="0"/>
              <a:t>, C., Bailey, S., Balazs, J., Bec, C., Bienkowski, P., </a:t>
            </a:r>
            <a:r>
              <a:rPr lang="en-US" sz="1000" dirty="0" err="1"/>
              <a:t>Bobes</a:t>
            </a:r>
            <a:r>
              <a:rPr lang="en-US" sz="1000" dirty="0"/>
              <a:t>, J., Ortiz, M. F. B., Brunn, H., </a:t>
            </a:r>
            <a:r>
              <a:rPr lang="en-US" sz="1000" dirty="0" err="1"/>
              <a:t>Bôke</a:t>
            </a:r>
            <a:r>
              <a:rPr lang="en-US" sz="1000" dirty="0"/>
              <a:t>, Ö., Camilleri, N., Carpiniello, B., Chihai, J., Chkonia, E., </a:t>
            </a:r>
            <a:r>
              <a:rPr lang="en-US" sz="1000" dirty="0" err="1"/>
              <a:t>Courtet</a:t>
            </a:r>
            <a:r>
              <a:rPr lang="en-US" sz="1000" dirty="0"/>
              <a:t>, P., </a:t>
            </a:r>
            <a:r>
              <a:rPr lang="en-US" sz="1000" dirty="0" err="1"/>
              <a:t>Cozman</a:t>
            </a:r>
            <a:r>
              <a:rPr lang="en-US" sz="1000" dirty="0"/>
              <a:t>, D., David, M., Dom, G., Esanu, A., … </a:t>
            </a:r>
            <a:r>
              <a:rPr lang="en-US" sz="1000" dirty="0" err="1"/>
              <a:t>Vahip</a:t>
            </a:r>
            <a:r>
              <a:rPr lang="en-US" sz="1000" dirty="0"/>
              <a:t>, S. (2020). Compulsory admissions of patients with mental disorders: State of the art on ethical and legislative aspects in 40 European countries. European psychiatry : the journal of the Association of European Psychiatrists, 63(1), e82. https://doi.org/10.1192/j.eurpsy.2020.79</a:t>
            </a:r>
          </a:p>
          <a:p>
            <a:pPr marL="0" indent="0">
              <a:buNone/>
            </a:pPr>
            <a:r>
              <a:rPr lang="en-US" sz="1000" dirty="0"/>
              <a:t>Walker, S., Mackay, E., Barnett, P., Sheridan Rains, L., Leverton, M., Dalton-Locke, C., Trevillion, K., Lloyd-Evans, B., &amp; Johnson, S. (2019). Clinical and social factors associated with increased risk for involuntary psychiatric </a:t>
            </a:r>
            <a:r>
              <a:rPr lang="en-US" sz="1000" dirty="0" err="1"/>
              <a:t>hospitalisation</a:t>
            </a:r>
            <a:r>
              <a:rPr lang="en-US" sz="1000" dirty="0"/>
              <a:t>: a systematic review, meta-analysis, and narrative synthesis. The lancet. Psychiatry, 6(12), 1039–1053. https://doi.org/10.1016/S2215-0366(19)30406-7</a:t>
            </a:r>
          </a:p>
          <a:p>
            <a:pPr marL="0" indent="0">
              <a:buNone/>
            </a:pPr>
            <a:r>
              <a:rPr lang="en-US" sz="1000" dirty="0"/>
              <a:t>Whiting, D., Lewis, A., Khan, K., Alder, E., </a:t>
            </a:r>
            <a:r>
              <a:rPr lang="en-US" sz="1000" dirty="0" err="1"/>
              <a:t>Gookey</a:t>
            </a:r>
            <a:r>
              <a:rPr lang="en-US" sz="1000" dirty="0"/>
              <a:t>, G., &amp; Tully, J. (2025). Mechanical restraint in inpatient psychiatric settings: A systematic review of international prevalence, associations, outcomes, and reduction strategies. European psychiatry : the journal of the Association of European Psychiatrists, 68(1), e57. https://doi.org/10.1192/j.eurpsy.2025.2453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FB888-C93B-1D62-A833-47D1C2EBC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A19A-7007-2CBE-1115-E79A6D74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68A25-DE5D-8398-7BCB-5438445B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48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8805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70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685C2-D4C5-D286-2EEB-E22835850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EBB7D-2354-2C9F-6179-CCC62913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0D78E-2482-6906-878A-5B59FF86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5</a:t>
            </a:fld>
            <a:endParaRPr lang="sv-SE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A06E6-49DA-DE3C-2C33-CA264710E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sv-SE" noProof="0" dirty="0"/>
            </a:br>
            <a:r>
              <a:rPr lang="sv-SE" noProof="0" dirty="0"/>
              <a:t>Vad vet vi om tvångsvård idag?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65EFA64-E640-5F1F-2D36-BC5D682A5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6933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9AA2-D225-F39E-588E-2B309982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err="1"/>
              <a:t>Tvångsinlägging</a:t>
            </a:r>
            <a:r>
              <a:rPr lang="sv-SE" noProof="0" dirty="0"/>
              <a:t> och tvångsåtgärder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3BDD-B8AB-5575-B77B-43582D004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74" y="1402829"/>
            <a:ext cx="5791325" cy="3190191"/>
          </a:xfrm>
        </p:spPr>
        <p:txBody>
          <a:bodyPr/>
          <a:lstStyle/>
          <a:p>
            <a:r>
              <a:rPr lang="sv-SE" noProof="0" dirty="0"/>
              <a:t>Ca 12,000 personer vårdas inneliggande med stöd av LPT varje år</a:t>
            </a:r>
          </a:p>
          <a:p>
            <a:r>
              <a:rPr lang="sv-SE" b="1" noProof="0" dirty="0"/>
              <a:t>Lagen om psykiatrisk tvångsvård</a:t>
            </a:r>
            <a:endParaRPr lang="sv-SE" noProof="0" dirty="0"/>
          </a:p>
          <a:p>
            <a:pPr lvl="1"/>
            <a:r>
              <a:rPr lang="sv-SE" noProof="0" dirty="0"/>
              <a:t>Allvarlig psykisk störning</a:t>
            </a:r>
          </a:p>
          <a:p>
            <a:pPr lvl="1"/>
            <a:r>
              <a:rPr lang="sv-SE" noProof="0" dirty="0"/>
              <a:t>Oundgängligt behov av psykiatrisk heldygnsvård</a:t>
            </a:r>
          </a:p>
          <a:p>
            <a:pPr lvl="1"/>
            <a:r>
              <a:rPr lang="sv-SE" noProof="0" dirty="0"/>
              <a:t>Motsätter sig vård eller oförmögen att ta ställning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A85BE-E5A2-C661-FCEB-B6158379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2FE50-DECF-2AF3-1484-EECC2CF5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61B4E-5AC1-7906-BC84-79BF0DB3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6</a:t>
            </a:fld>
            <a:endParaRPr lang="sv-SE" noProof="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E5D055-4A94-17C0-AD85-561BF3A4F1E0}"/>
              </a:ext>
            </a:extLst>
          </p:cNvPr>
          <p:cNvGrpSpPr/>
          <p:nvPr/>
        </p:nvGrpSpPr>
        <p:grpSpPr>
          <a:xfrm>
            <a:off x="5882454" y="1133726"/>
            <a:ext cx="2986037" cy="3710744"/>
            <a:chOff x="3078982" y="716378"/>
            <a:chExt cx="2986037" cy="37107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0FE434-DA70-4A64-A9EB-3F5056DFADFE}"/>
                </a:ext>
              </a:extLst>
            </p:cNvPr>
            <p:cNvSpPr/>
            <p:nvPr/>
          </p:nvSpPr>
          <p:spPr bwMode="auto">
            <a:xfrm>
              <a:off x="3167845" y="985024"/>
              <a:ext cx="2808312" cy="2993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CD75D9-31CE-4A65-37AC-2A53B170F969}"/>
                </a:ext>
              </a:extLst>
            </p:cNvPr>
            <p:cNvSpPr/>
            <p:nvPr/>
          </p:nvSpPr>
          <p:spPr bwMode="auto">
            <a:xfrm>
              <a:off x="3595061" y="1449831"/>
              <a:ext cx="2086651" cy="2088232"/>
            </a:xfrm>
            <a:prstGeom prst="ellipse">
              <a:avLst/>
            </a:prstGeom>
            <a:solidFill>
              <a:srgbClr val="4F0433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472834-F09D-E521-D322-C4C0E79CA03F}"/>
                </a:ext>
              </a:extLst>
            </p:cNvPr>
            <p:cNvSpPr/>
            <p:nvPr/>
          </p:nvSpPr>
          <p:spPr bwMode="auto">
            <a:xfrm rot="2760856">
              <a:off x="3230583" y="1813559"/>
              <a:ext cx="591212" cy="425431"/>
            </a:xfrm>
            <a:prstGeom prst="ellipse">
              <a:avLst/>
            </a:prstGeom>
            <a:solidFill>
              <a:schemeClr val="bg2">
                <a:lumMod val="75000"/>
                <a:alpha val="82353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579953-FC84-5561-4479-28E4F4EF56CF}"/>
                </a:ext>
              </a:extLst>
            </p:cNvPr>
            <p:cNvSpPr/>
            <p:nvPr/>
          </p:nvSpPr>
          <p:spPr bwMode="auto">
            <a:xfrm rot="7305224">
              <a:off x="3775932" y="1917120"/>
              <a:ext cx="326991" cy="238087"/>
            </a:xfrm>
            <a:prstGeom prst="ellipse">
              <a:avLst/>
            </a:prstGeom>
            <a:solidFill>
              <a:schemeClr val="bg2">
                <a:lumMod val="75000"/>
                <a:alpha val="82353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51FC77-1752-BC4F-0FEB-B3B985A519E4}"/>
                </a:ext>
              </a:extLst>
            </p:cNvPr>
            <p:cNvSpPr/>
            <p:nvPr/>
          </p:nvSpPr>
          <p:spPr bwMode="auto">
            <a:xfrm rot="7305224">
              <a:off x="3721621" y="1733761"/>
              <a:ext cx="181617" cy="257182"/>
            </a:xfrm>
            <a:prstGeom prst="ellipse">
              <a:avLst/>
            </a:prstGeom>
            <a:solidFill>
              <a:schemeClr val="bg2">
                <a:lumMod val="75000"/>
                <a:alpha val="82353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F4963A-46B0-C441-21B4-53534C2072ED}"/>
                </a:ext>
              </a:extLst>
            </p:cNvPr>
            <p:cNvSpPr/>
            <p:nvPr/>
          </p:nvSpPr>
          <p:spPr bwMode="auto">
            <a:xfrm>
              <a:off x="3761378" y="1065550"/>
              <a:ext cx="996067" cy="960345"/>
            </a:xfrm>
            <a:prstGeom prst="ellipse">
              <a:avLst/>
            </a:prstGeom>
            <a:solidFill>
              <a:srgbClr val="FF3B13">
                <a:alpha val="78039"/>
              </a:srgb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A4D39E7F-3CF9-2949-9225-26ECA6C0B7C0}"/>
                </a:ext>
              </a:extLst>
            </p:cNvPr>
            <p:cNvSpPr txBox="1"/>
            <p:nvPr/>
          </p:nvSpPr>
          <p:spPr>
            <a:xfrm>
              <a:off x="3969563" y="1208294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LPT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7C6CC58A-9ED1-CD03-BC2C-41B1D775135E}"/>
                </a:ext>
              </a:extLst>
            </p:cNvPr>
            <p:cNvSpPr txBox="1"/>
            <p:nvPr/>
          </p:nvSpPr>
          <p:spPr>
            <a:xfrm>
              <a:off x="4626748" y="2622497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solidFill>
                    <a:schemeClr val="bg1"/>
                  </a:solidFill>
                  <a:latin typeface="+mn-lt"/>
                </a:rPr>
                <a:t>SV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E3ABC6E0-191D-3FA2-290F-C50D13060EC6}"/>
                </a:ext>
              </a:extLst>
            </p:cNvPr>
            <p:cNvSpPr txBox="1"/>
            <p:nvPr/>
          </p:nvSpPr>
          <p:spPr>
            <a:xfrm>
              <a:off x="3320110" y="1862058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LVU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9D41E0C4-AF83-0283-C9C5-803D0E09E81B}"/>
                </a:ext>
              </a:extLst>
            </p:cNvPr>
            <p:cNvSpPr txBox="1"/>
            <p:nvPr/>
          </p:nvSpPr>
          <p:spPr>
            <a:xfrm>
              <a:off x="3626424" y="1746511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LRV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F4377C17-DF30-CDD5-58ED-EB656D2A4F44}"/>
                </a:ext>
              </a:extLst>
            </p:cNvPr>
            <p:cNvSpPr txBox="1"/>
            <p:nvPr/>
          </p:nvSpPr>
          <p:spPr>
            <a:xfrm>
              <a:off x="3735293" y="1943977"/>
              <a:ext cx="504056" cy="2154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b="1" dirty="0">
                  <a:latin typeface="+mn-lt"/>
                </a:rPr>
                <a:t>LVM</a:t>
              </a: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B8EFBB3F-39DC-BCB3-2759-45A1B500D538}"/>
                </a:ext>
              </a:extLst>
            </p:cNvPr>
            <p:cNvSpPr txBox="1"/>
            <p:nvPr/>
          </p:nvSpPr>
          <p:spPr>
            <a:xfrm>
              <a:off x="3078982" y="716378"/>
              <a:ext cx="2986037" cy="24622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000" dirty="0">
                  <a:latin typeface="+mn-lt"/>
                </a:rPr>
                <a:t>Involuntary and voluntary care forms in Sweden </a:t>
              </a:r>
            </a:p>
          </p:txBody>
        </p: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068452AF-C2B5-D8DA-31B9-B1B03DE8F60B}"/>
                </a:ext>
              </a:extLst>
            </p:cNvPr>
            <p:cNvSpPr txBox="1"/>
            <p:nvPr/>
          </p:nvSpPr>
          <p:spPr>
            <a:xfrm>
              <a:off x="3133729" y="3618586"/>
              <a:ext cx="2808313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900" dirty="0">
                  <a:latin typeface="+mn-lt"/>
                </a:rPr>
                <a:t>LPT: involuntary psychiatric care</a:t>
              </a:r>
            </a:p>
            <a:p>
              <a:pPr algn="l"/>
              <a:r>
                <a:rPr lang="en-GB" sz="900" dirty="0">
                  <a:latin typeface="+mn-lt"/>
                </a:rPr>
                <a:t>SV: voluntary psychiatric inpatient care</a:t>
              </a: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70334EC6-C1E8-4A1F-D090-E4037F037FFE}"/>
                </a:ext>
              </a:extLst>
            </p:cNvPr>
            <p:cNvSpPr txBox="1"/>
            <p:nvPr/>
          </p:nvSpPr>
          <p:spPr>
            <a:xfrm>
              <a:off x="3752160" y="4088568"/>
              <a:ext cx="2289635" cy="33855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Adapted from </a:t>
              </a:r>
              <a:r>
                <a:rPr lang="en-GB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Socialstyrelsen</a:t>
              </a:r>
              <a:r>
                <a:rPr lang="en-GB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, Department of Registers and Statistics, 2023.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99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13BF-E3CD-5B80-DC0E-934FB2E8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Förekomst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415A-14FE-2DC5-143B-D687D58CE8C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5" y="1402829"/>
            <a:ext cx="4099202" cy="3190191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Stora skillnader i förekomst mellan länder/regioner </a:t>
            </a:r>
            <a:r>
              <a:rPr lang="sv-SE" sz="1200" noProof="0" dirty="0"/>
              <a:t>(Sheridan-</a:t>
            </a:r>
            <a:r>
              <a:rPr lang="sv-SE" sz="1200" noProof="0" dirty="0" err="1"/>
              <a:t>Rains</a:t>
            </a:r>
            <a:r>
              <a:rPr lang="sv-SE" sz="1200" noProof="0" dirty="0"/>
              <a:t>, 2019)</a:t>
            </a:r>
          </a:p>
          <a:p>
            <a:r>
              <a:rPr lang="sv-SE" dirty="0"/>
              <a:t>Skillnader i lagstiftning: </a:t>
            </a:r>
          </a:p>
          <a:p>
            <a:pPr lvl="1"/>
            <a:r>
              <a:rPr lang="sv-SE" dirty="0"/>
              <a:t>”fara för sig själv eller andra” ett kriterium i de flesta länder </a:t>
            </a:r>
            <a:r>
              <a:rPr lang="sv-SE" sz="1200" dirty="0"/>
              <a:t>(</a:t>
            </a:r>
            <a:r>
              <a:rPr lang="sv-SE" sz="1200" dirty="0" err="1"/>
              <a:t>Wasserman</a:t>
            </a:r>
            <a:r>
              <a:rPr lang="sv-SE" sz="1200" dirty="0"/>
              <a:t>, 2020)</a:t>
            </a:r>
          </a:p>
          <a:p>
            <a:endParaRPr lang="sv-SE" sz="1200" noProof="0" dirty="0"/>
          </a:p>
          <a:p>
            <a:endParaRPr lang="sv-SE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BC743-47A2-2FE8-000B-789F14F09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noProof="0" dirty="0"/>
              <a:t>Karolinska Institutet - a </a:t>
            </a:r>
            <a:r>
              <a:rPr lang="sv-SE" sz="500" noProof="0" dirty="0" err="1"/>
              <a:t>medical</a:t>
            </a:r>
            <a:r>
              <a:rPr lang="sv-SE" sz="500" noProof="0" dirty="0"/>
              <a:t> </a:t>
            </a:r>
            <a:r>
              <a:rPr lang="sv-SE" sz="500" noProof="0" dirty="0" err="1"/>
              <a:t>university</a:t>
            </a:r>
            <a:endParaRPr lang="sv-SE" sz="5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6F2E8-9479-6FBD-EE12-2D7FEEF0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B99A5A2-19A1-4CFC-BFE3-8B9C2E2B5BE0}" type="datetime1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2026-05-06</a:t>
            </a:fld>
            <a:endParaRPr lang="sv-SE" sz="5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7EAA-C904-D78D-E7CF-9EDA8D8B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sv-SE" sz="50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8FC79-3B54-0A40-DF55-8673F118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20" y="483518"/>
            <a:ext cx="4759454" cy="40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D51F-DB3A-60CF-5356-60F91F67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Förekomst i Sverige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A895-B9AE-9057-D476-D493D276CF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6774" y="1402829"/>
            <a:ext cx="4170039" cy="3190191"/>
          </a:xfrm>
        </p:spPr>
        <p:txBody>
          <a:bodyPr wrap="square" anchor="t">
            <a:normAutofit/>
          </a:bodyPr>
          <a:lstStyle/>
          <a:p>
            <a:r>
              <a:rPr lang="sv-SE" noProof="0" dirty="0"/>
              <a:t>Antalet tvångsinläggningar har varit stabilt i Sverige senaste decenniet </a:t>
            </a:r>
            <a:r>
              <a:rPr lang="sv-SE" sz="1200" noProof="0" dirty="0"/>
              <a:t>(</a:t>
            </a:r>
            <a:r>
              <a:rPr lang="sv-SE" sz="1200" noProof="0" dirty="0" err="1"/>
              <a:t>Steinert</a:t>
            </a:r>
            <a:r>
              <a:rPr lang="sv-SE" sz="1200" noProof="0" dirty="0"/>
              <a:t> et al, 2026)</a:t>
            </a:r>
          </a:p>
          <a:p>
            <a:endParaRPr lang="sv-SE" sz="12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7F050-A5C0-E4C3-3CA8-3AA65851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949" y="1196752"/>
            <a:ext cx="4649698" cy="3266413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F37B-56E1-D876-8517-52B1711D3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83" y="4790351"/>
            <a:ext cx="2803849" cy="1714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500" noProof="0" dirty="0"/>
              <a:t>Karolinska Institutet - a </a:t>
            </a:r>
            <a:r>
              <a:rPr lang="sv-SE" sz="500" noProof="0" dirty="0" err="1"/>
              <a:t>medical</a:t>
            </a:r>
            <a:r>
              <a:rPr lang="sv-SE" sz="500" noProof="0" dirty="0"/>
              <a:t> </a:t>
            </a:r>
            <a:r>
              <a:rPr lang="sv-SE" sz="500" noProof="0" dirty="0" err="1"/>
              <a:t>university</a:t>
            </a:r>
            <a:endParaRPr lang="sv-SE" sz="5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F1077-3C3F-B5DC-4075-AD84A6DB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B99A5A2-19A1-4CFC-BFE3-8B9C2E2B5BE0}" type="datetime1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2026-05-06</a:t>
            </a:fld>
            <a:endParaRPr lang="sv-SE" sz="5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07C1D-3372-7E03-B91B-1CA220C5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5859C56-CB7E-413F-8971-4226A1EF6823}" type="slidenum">
              <a:rPr lang="sv-SE" sz="5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sv-SE" sz="500" noProof="0" dirty="0"/>
          </a:p>
        </p:txBody>
      </p:sp>
    </p:spTree>
    <p:extLst>
      <p:ext uri="{BB962C8B-B14F-4D97-AF65-F5344CB8AC3E}">
        <p14:creationId xmlns:p14="http://schemas.microsoft.com/office/powerpoint/2010/main" val="223680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7EB6-8A60-63D5-DD46-BE736A35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Vilka patienter berörs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FE32-2457-0D47-5907-6D7AD50B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Vanligaste diagnoserna i svensk tvångsvård </a:t>
            </a:r>
            <a:r>
              <a:rPr lang="sv-SE" sz="1200" noProof="0" dirty="0"/>
              <a:t>(Grossmann et al, 2026)</a:t>
            </a:r>
          </a:p>
          <a:p>
            <a:pPr lvl="1"/>
            <a:r>
              <a:rPr lang="sv-SE" noProof="0" dirty="0"/>
              <a:t>Psykossjukdomar, ~</a:t>
            </a:r>
            <a:r>
              <a:rPr lang="sv-SE" dirty="0"/>
              <a:t>40</a:t>
            </a:r>
            <a:r>
              <a:rPr lang="sv-SE" noProof="0" dirty="0"/>
              <a:t>% </a:t>
            </a:r>
          </a:p>
          <a:p>
            <a:pPr lvl="1"/>
            <a:r>
              <a:rPr lang="sv-SE" noProof="0" dirty="0"/>
              <a:t>Alkohol + SUD, ~</a:t>
            </a:r>
            <a:r>
              <a:rPr lang="sv-SE" dirty="0"/>
              <a:t>23</a:t>
            </a:r>
            <a:r>
              <a:rPr lang="sv-SE" noProof="0" dirty="0"/>
              <a:t>%</a:t>
            </a:r>
          </a:p>
          <a:p>
            <a:pPr lvl="1"/>
            <a:r>
              <a:rPr lang="sv-SE" noProof="0" dirty="0"/>
              <a:t>Bipolär, ~12%</a:t>
            </a:r>
          </a:p>
          <a:p>
            <a:pPr lvl="1"/>
            <a:r>
              <a:rPr lang="sv-SE" noProof="0" dirty="0"/>
              <a:t>Depression, ~16%</a:t>
            </a:r>
          </a:p>
          <a:p>
            <a:pPr lvl="1"/>
            <a:r>
              <a:rPr lang="sv-SE" noProof="0" dirty="0" err="1"/>
              <a:t>Personlighetssyndom</a:t>
            </a:r>
            <a:r>
              <a:rPr lang="sv-SE" noProof="0" dirty="0"/>
              <a:t> ~7%</a:t>
            </a:r>
          </a:p>
          <a:p>
            <a:r>
              <a:rPr lang="sv-SE" dirty="0"/>
              <a:t>Förhöjd risk för tvångsvård vs frivillig vård</a:t>
            </a:r>
          </a:p>
          <a:p>
            <a:pPr lvl="1"/>
            <a:r>
              <a:rPr lang="sv-SE" noProof="0" dirty="0"/>
              <a:t>Migranter </a:t>
            </a:r>
            <a:r>
              <a:rPr lang="sv-SE" sz="1200" noProof="0" dirty="0"/>
              <a:t>(</a:t>
            </a:r>
            <a:r>
              <a:rPr lang="sv-SE" sz="1200" noProof="0" dirty="0" err="1"/>
              <a:t>Terhune</a:t>
            </a:r>
            <a:r>
              <a:rPr lang="sv-SE" sz="1200" noProof="0" dirty="0"/>
              <a:t> et al., 2022)</a:t>
            </a:r>
          </a:p>
          <a:p>
            <a:pPr lvl="1"/>
            <a:r>
              <a:rPr lang="sv-SE" noProof="0" dirty="0"/>
              <a:t>Män</a:t>
            </a:r>
            <a:r>
              <a:rPr lang="sv-SE" dirty="0"/>
              <a:t>, ensamstående, arbetslösa, tidigare tvångsvård, psykos, bipolär </a:t>
            </a:r>
            <a:r>
              <a:rPr lang="sv-SE" sz="1200" dirty="0"/>
              <a:t>(Walker et al., 2019) </a:t>
            </a:r>
            <a:endParaRPr lang="sv-SE" sz="12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7DED5-6EBE-A92A-778C-2ADB4619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noProof="0" dirty="0"/>
              <a:t>Karolinska Institutet - a </a:t>
            </a:r>
            <a:r>
              <a:rPr lang="sv-SE" noProof="0" dirty="0" err="1"/>
              <a:t>medical</a:t>
            </a:r>
            <a:r>
              <a:rPr lang="sv-SE" noProof="0" dirty="0"/>
              <a:t> </a:t>
            </a:r>
            <a:r>
              <a:rPr lang="sv-SE" noProof="0" dirty="0" err="1"/>
              <a:t>university</a:t>
            </a:r>
            <a:endParaRPr lang="sv-SE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E3797-665D-C36C-5440-FC3EDF52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A5A2-19A1-4CFC-BFE3-8B9C2E2B5BE0}" type="datetime1">
              <a:rPr lang="sv-SE" noProof="0" smtClean="0"/>
              <a:t>2026-05-06</a:t>
            </a:fld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859EC-AE90-D53A-0CC8-D31783B7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noProof="0" smtClean="0"/>
              <a:pPr/>
              <a:t>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704675"/>
      </p:ext>
    </p:extLst>
  </p:cSld>
  <p:clrMapOvr>
    <a:masterClrMapping/>
  </p:clrMapOvr>
</p:sld>
</file>

<file path=ppt/theme/theme1.xml><?xml version="1.0" encoding="utf-8"?>
<a:theme xmlns:a="http://schemas.openxmlformats.org/drawingml/2006/main" name="16:9 Plum eng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non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16_9_eng" id="{B60A8902-C4BA-424D-ABCA-661BEF1FE7B8}" vid="{E512F04E-F30A-4076-822C-0B2544EA0FF1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15BE51D60BA44B86811C5F608C49E" ma:contentTypeVersion="4" ma:contentTypeDescription="Skapa ett nytt dokument." ma:contentTypeScope="" ma:versionID="1ba7e5491846bba44b7184d586d4c8ef">
  <xsd:schema xmlns:xsd="http://www.w3.org/2001/XMLSchema" xmlns:xs="http://www.w3.org/2001/XMLSchema" xmlns:p="http://schemas.microsoft.com/office/2006/metadata/properties" xmlns:ns2="6843b716-3f6d-4983-a753-faa1afd2f446" targetNamespace="http://schemas.microsoft.com/office/2006/metadata/properties" ma:root="true" ma:fieldsID="0f473e2ddd19dd1b49b0db32a06ee5a2" ns2:_="">
    <xsd:import namespace="6843b716-3f6d-4983-a753-faa1afd2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b716-3f6d-4983-a753-faa1afd2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07827D-8545-430A-B6DC-8C56BC892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890F4D-C5EB-4FCF-AEB3-55B3225E2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3b716-3f6d-4983-a753-faa1afd2f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F79469-2F05-42F0-ADD1-5263841AE7B9}">
  <ds:schemaRefs>
    <ds:schemaRef ds:uri="http://purl.org/dc/elements/1.1/"/>
    <ds:schemaRef ds:uri="http://schemas.microsoft.com/office/2006/metadata/properties"/>
    <ds:schemaRef ds:uri="6843b716-3f6d-4983-a753-faa1afd2f446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Presentation_16_9_eng</Template>
  <TotalTime>1305</TotalTime>
  <Words>3897</Words>
  <Application>Microsoft Office PowerPoint</Application>
  <PresentationFormat>On-screen Show (16:9)</PresentationFormat>
  <Paragraphs>459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DM Sans</vt:lpstr>
      <vt:lpstr>DM Sans Medium</vt:lpstr>
      <vt:lpstr>Times</vt:lpstr>
      <vt:lpstr>Wingdings</vt:lpstr>
      <vt:lpstr>16:9 Plum eng</vt:lpstr>
      <vt:lpstr>Psykiatrisk tvångvård – forskningsläget idag och möjliga vägar framåt</vt:lpstr>
      <vt:lpstr>Agenda</vt:lpstr>
      <vt:lpstr>Modelleringsteamet</vt:lpstr>
      <vt:lpstr>Samarbetspartners</vt:lpstr>
      <vt:lpstr> Vad vet vi om tvångsvård idag? </vt:lpstr>
      <vt:lpstr>Tvångsinlägging och tvångsåtgärder</vt:lpstr>
      <vt:lpstr>Förekomst</vt:lpstr>
      <vt:lpstr>Förekomst i Sverige </vt:lpstr>
      <vt:lpstr>Vilka patienter berörs</vt:lpstr>
      <vt:lpstr>Risk efter utskrivning</vt:lpstr>
      <vt:lpstr>Suicidrisk efter utskrivning från tvångsvård</vt:lpstr>
      <vt:lpstr>Tvångsvårdade – en heterogen patientgrupp</vt:lpstr>
      <vt:lpstr>Riskkalkylator</vt:lpstr>
      <vt:lpstr>Riskkalkylator</vt:lpstr>
      <vt:lpstr>Tvångsåtgärder</vt:lpstr>
      <vt:lpstr>Förekomst tvångsåtgärder</vt:lpstr>
      <vt:lpstr>Tvångsåtgärder under LPT i Sverige </vt:lpstr>
      <vt:lpstr>Stabil förekomst senaste decenniet</vt:lpstr>
      <vt:lpstr>Förhöjd risk från tvångsåtgärder under LPT</vt:lpstr>
      <vt:lpstr> Effekter av tvångsvård – vad säger forskningen?</vt:lpstr>
      <vt:lpstr>Svårigheter att studera tvångvård </vt:lpstr>
      <vt:lpstr>Kontrollerade kliniska prövningar</vt:lpstr>
      <vt:lpstr>Observationsstudier</vt:lpstr>
      <vt:lpstr>Patienters upplevelser</vt:lpstr>
      <vt:lpstr>Otillfredsställande men samtidigt kritisk slutsats</vt:lpstr>
      <vt:lpstr> Specifikt om personlighetssyndrom</vt:lpstr>
      <vt:lpstr>Personlighetssyndrom under inläggning</vt:lpstr>
      <vt:lpstr>Potentiella iatrogena effekter</vt:lpstr>
      <vt:lpstr>Symtomförändring under kort inläggning</vt:lpstr>
      <vt:lpstr>Symtomförändring under längre inläggningar</vt:lpstr>
      <vt:lpstr>Personlighetssyndrom och tvångsvård </vt:lpstr>
      <vt:lpstr>Suicidrisk efter utskrivning från tvångsvård</vt:lpstr>
      <vt:lpstr>Tvångsåtgärder i olika patientgrupper</vt:lpstr>
      <vt:lpstr>Alternativ och interventioner</vt:lpstr>
      <vt:lpstr>Alternativ och interventioner</vt:lpstr>
      <vt:lpstr>SafeWards </vt:lpstr>
      <vt:lpstr>Psychiatric advance directives</vt:lpstr>
      <vt:lpstr>Vägar framåt</vt:lpstr>
      <vt:lpstr>Randomiserad klinisk prövning av tvångvård möjlig?</vt:lpstr>
      <vt:lpstr>PowerPoint Presentation</vt:lpstr>
      <vt:lpstr>Instrument-variabel analys</vt:lpstr>
      <vt:lpstr>Fokusera på innehåll snarare än vårdform? </vt:lpstr>
      <vt:lpstr>Summering</vt:lpstr>
      <vt:lpstr>Summering, forts</vt:lpstr>
      <vt:lpstr>Take-home</vt:lpstr>
      <vt:lpstr>Referenser</vt:lpstr>
      <vt:lpstr>Referenser, forts</vt:lpstr>
      <vt:lpstr>Referenser, forts</vt:lpstr>
      <vt:lpstr>PowerPoint Presentation</vt:lpstr>
    </vt:vector>
  </TitlesOfParts>
  <Company>Karolinska 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Psykiatrisk tvångvård – forskningsläget idag och möjliga vägar framåt</dc:title>
  <dc:creator>Fredrik Johansson</dc:creator>
  <cp:lastModifiedBy>Fredrik Johansson</cp:lastModifiedBy>
  <cp:revision>14</cp:revision>
  <cp:lastPrinted>2005-09-23T14:22:03Z</cp:lastPrinted>
  <dcterms:created xsi:type="dcterms:W3CDTF">2026-04-17T11:12:19Z</dcterms:created>
  <dcterms:modified xsi:type="dcterms:W3CDTF">2026-05-06T07:53:53Z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</Properties>
</file>