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622" r:id="rId4"/>
    <p:sldId id="992" r:id="rId5"/>
    <p:sldId id="1002" r:id="rId6"/>
    <p:sldId id="1003" r:id="rId7"/>
    <p:sldId id="1004" r:id="rId8"/>
    <p:sldId id="370" r:id="rId9"/>
    <p:sldId id="641" r:id="rId10"/>
    <p:sldId id="625" r:id="rId11"/>
    <p:sldId id="400" r:id="rId12"/>
    <p:sldId id="374" r:id="rId13"/>
    <p:sldId id="375" r:id="rId14"/>
    <p:sldId id="638" r:id="rId15"/>
    <p:sldId id="639" r:id="rId16"/>
    <p:sldId id="640" r:id="rId17"/>
    <p:sldId id="357" r:id="rId18"/>
    <p:sldId id="617" r:id="rId19"/>
    <p:sldId id="1001" r:id="rId20"/>
    <p:sldId id="1000" r:id="rId21"/>
    <p:sldId id="994" r:id="rId22"/>
    <p:sldId id="260" r:id="rId23"/>
    <p:sldId id="273" r:id="rId24"/>
    <p:sldId id="274" r:id="rId25"/>
    <p:sldId id="282" r:id="rId26"/>
    <p:sldId id="997" r:id="rId27"/>
    <p:sldId id="984" r:id="rId28"/>
    <p:sldId id="258" r:id="rId29"/>
    <p:sldId id="987" r:id="rId30"/>
    <p:sldId id="998" r:id="rId31"/>
    <p:sldId id="986" r:id="rId32"/>
    <p:sldId id="100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7B53A-82CD-4BAB-AE3F-F933D0535D9E}" v="131" dt="2026-04-27T18:14:55.198"/>
    <p1510:client id="{3F84C603-8477-8570-193F-0FCD8B7A2FE9}" v="719" dt="2026-04-26T20:21:38.486"/>
    <p1510:client id="{97F0C421-DB19-D9F2-5786-E87F1EA6DED4}" v="14" dt="2026-04-27T11:13:01.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7240" autoAdjust="0"/>
  </p:normalViewPr>
  <p:slideViewPr>
    <p:cSldViewPr snapToGrid="0">
      <p:cViewPr varScale="1">
        <p:scale>
          <a:sx n="57" d="100"/>
          <a:sy n="57" d="100"/>
        </p:scale>
        <p:origin x="9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Hallek" userId="S::camilla.hallek@regionstockholm.se::956cb966-8b44-4604-a64b-2c690558ae65" providerId="AD" clId="Web-{3F84C603-8477-8570-193F-0FCD8B7A2FE9}"/>
    <pc:docChg chg="modSld sldOrd">
      <pc:chgData name="Camilla Hallek" userId="S::camilla.hallek@regionstockholm.se::956cb966-8b44-4604-a64b-2c690558ae65" providerId="AD" clId="Web-{3F84C603-8477-8570-193F-0FCD8B7A2FE9}" dt="2026-04-26T20:21:38.486" v="724" actId="1076"/>
      <pc:docMkLst>
        <pc:docMk/>
      </pc:docMkLst>
      <pc:sldChg chg="modSp">
        <pc:chgData name="Camilla Hallek" userId="S::camilla.hallek@regionstockholm.se::956cb966-8b44-4604-a64b-2c690558ae65" providerId="AD" clId="Web-{3F84C603-8477-8570-193F-0FCD8B7A2FE9}" dt="2026-04-26T20:19:12.487" v="704" actId="20577"/>
        <pc:sldMkLst>
          <pc:docMk/>
          <pc:sldMk cId="525707383" sldId="357"/>
        </pc:sldMkLst>
        <pc:spChg chg="mod">
          <ac:chgData name="Camilla Hallek" userId="S::camilla.hallek@regionstockholm.se::956cb966-8b44-4604-a64b-2c690558ae65" providerId="AD" clId="Web-{3F84C603-8477-8570-193F-0FCD8B7A2FE9}" dt="2026-04-26T20:19:12.487" v="704" actId="20577"/>
          <ac:spMkLst>
            <pc:docMk/>
            <pc:sldMk cId="525707383" sldId="357"/>
            <ac:spMk id="3" creationId="{00000000-0000-0000-0000-000000000000}"/>
          </ac:spMkLst>
        </pc:spChg>
      </pc:sldChg>
      <pc:sldChg chg="modSp">
        <pc:chgData name="Camilla Hallek" userId="S::camilla.hallek@regionstockholm.se::956cb966-8b44-4604-a64b-2c690558ae65" providerId="AD" clId="Web-{3F84C603-8477-8570-193F-0FCD8B7A2FE9}" dt="2026-04-26T20:10:14.581" v="643" actId="20577"/>
        <pc:sldMkLst>
          <pc:docMk/>
          <pc:sldMk cId="700602425" sldId="374"/>
        </pc:sldMkLst>
        <pc:spChg chg="mod">
          <ac:chgData name="Camilla Hallek" userId="S::camilla.hallek@regionstockholm.se::956cb966-8b44-4604-a64b-2c690558ae65" providerId="AD" clId="Web-{3F84C603-8477-8570-193F-0FCD8B7A2FE9}" dt="2026-04-26T20:10:14.581" v="643" actId="20577"/>
          <ac:spMkLst>
            <pc:docMk/>
            <pc:sldMk cId="700602425" sldId="374"/>
            <ac:spMk id="3" creationId="{00000000-0000-0000-0000-000000000000}"/>
          </ac:spMkLst>
        </pc:spChg>
      </pc:sldChg>
      <pc:sldChg chg="modSp">
        <pc:chgData name="Camilla Hallek" userId="S::camilla.hallek@regionstockholm.se::956cb966-8b44-4604-a64b-2c690558ae65" providerId="AD" clId="Web-{3F84C603-8477-8570-193F-0FCD8B7A2FE9}" dt="2026-04-26T20:10:20.299" v="644" actId="1076"/>
        <pc:sldMkLst>
          <pc:docMk/>
          <pc:sldMk cId="3317189936" sldId="375"/>
        </pc:sldMkLst>
        <pc:spChg chg="mod">
          <ac:chgData name="Camilla Hallek" userId="S::camilla.hallek@regionstockholm.se::956cb966-8b44-4604-a64b-2c690558ae65" providerId="AD" clId="Web-{3F84C603-8477-8570-193F-0FCD8B7A2FE9}" dt="2026-04-26T20:10:20.299" v="644" actId="1076"/>
          <ac:spMkLst>
            <pc:docMk/>
            <pc:sldMk cId="3317189936" sldId="375"/>
            <ac:spMk id="3" creationId="{000B83F9-1620-4CB4-9BDD-57038A5155D5}"/>
          </ac:spMkLst>
        </pc:spChg>
      </pc:sldChg>
      <pc:sldChg chg="modSp">
        <pc:chgData name="Camilla Hallek" userId="S::camilla.hallek@regionstockholm.se::956cb966-8b44-4604-a64b-2c690558ae65" providerId="AD" clId="Web-{3F84C603-8477-8570-193F-0FCD8B7A2FE9}" dt="2026-04-26T19:48:35.857" v="89" actId="20577"/>
        <pc:sldMkLst>
          <pc:docMk/>
          <pc:sldMk cId="1169663109" sldId="617"/>
        </pc:sldMkLst>
        <pc:spChg chg="mod">
          <ac:chgData name="Camilla Hallek" userId="S::camilla.hallek@regionstockholm.se::956cb966-8b44-4604-a64b-2c690558ae65" providerId="AD" clId="Web-{3F84C603-8477-8570-193F-0FCD8B7A2FE9}" dt="2026-04-26T19:48:35.857" v="89" actId="20577"/>
          <ac:spMkLst>
            <pc:docMk/>
            <pc:sldMk cId="1169663109" sldId="617"/>
            <ac:spMk id="3" creationId="{96F60E23-FD90-E70F-E7B4-EBF2EE329A01}"/>
          </ac:spMkLst>
        </pc:spChg>
      </pc:sldChg>
      <pc:sldChg chg="modSp ord">
        <pc:chgData name="Camilla Hallek" userId="S::camilla.hallek@regionstockholm.se::956cb966-8b44-4604-a64b-2c690558ae65" providerId="AD" clId="Web-{3F84C603-8477-8570-193F-0FCD8B7A2FE9}" dt="2026-04-26T20:08:52.174" v="639" actId="1076"/>
        <pc:sldMkLst>
          <pc:docMk/>
          <pc:sldMk cId="466171706" sldId="625"/>
        </pc:sldMkLst>
        <pc:spChg chg="mod">
          <ac:chgData name="Camilla Hallek" userId="S::camilla.hallek@regionstockholm.se::956cb966-8b44-4604-a64b-2c690558ae65" providerId="AD" clId="Web-{3F84C603-8477-8570-193F-0FCD8B7A2FE9}" dt="2026-04-26T20:08:52.174" v="639" actId="1076"/>
          <ac:spMkLst>
            <pc:docMk/>
            <pc:sldMk cId="466171706" sldId="625"/>
            <ac:spMk id="3" creationId="{867BE850-27E7-4C9A-A178-49F14C89E470}"/>
          </ac:spMkLst>
        </pc:spChg>
      </pc:sldChg>
      <pc:sldChg chg="modSp">
        <pc:chgData name="Camilla Hallek" userId="S::camilla.hallek@regionstockholm.se::956cb966-8b44-4604-a64b-2c690558ae65" providerId="AD" clId="Web-{3F84C603-8477-8570-193F-0FCD8B7A2FE9}" dt="2026-04-26T20:16:53.002" v="700" actId="20577"/>
        <pc:sldMkLst>
          <pc:docMk/>
          <pc:sldMk cId="3045155207" sldId="986"/>
        </pc:sldMkLst>
        <pc:spChg chg="mod">
          <ac:chgData name="Camilla Hallek" userId="S::camilla.hallek@regionstockholm.se::956cb966-8b44-4604-a64b-2c690558ae65" providerId="AD" clId="Web-{3F84C603-8477-8570-193F-0FCD8B7A2FE9}" dt="2026-04-26T20:16:53.002" v="700" actId="20577"/>
          <ac:spMkLst>
            <pc:docMk/>
            <pc:sldMk cId="3045155207" sldId="986"/>
            <ac:spMk id="8" creationId="{70D83661-BC0F-9DA8-E490-695A02FDD534}"/>
          </ac:spMkLst>
        </pc:spChg>
      </pc:sldChg>
      <pc:sldChg chg="modSp">
        <pc:chgData name="Camilla Hallek" userId="S::camilla.hallek@regionstockholm.se::956cb966-8b44-4604-a64b-2c690558ae65" providerId="AD" clId="Web-{3F84C603-8477-8570-193F-0FCD8B7A2FE9}" dt="2026-04-26T20:21:15.205" v="723" actId="20577"/>
        <pc:sldMkLst>
          <pc:docMk/>
          <pc:sldMk cId="3920547347" sldId="1000"/>
        </pc:sldMkLst>
        <pc:spChg chg="mod">
          <ac:chgData name="Camilla Hallek" userId="S::camilla.hallek@regionstockholm.se::956cb966-8b44-4604-a64b-2c690558ae65" providerId="AD" clId="Web-{3F84C603-8477-8570-193F-0FCD8B7A2FE9}" dt="2026-04-26T20:12:40.409" v="660" actId="20577"/>
          <ac:spMkLst>
            <pc:docMk/>
            <pc:sldMk cId="3920547347" sldId="1000"/>
            <ac:spMk id="2" creationId="{34A3F825-1E8C-6496-DBE3-71A5AF689D04}"/>
          </ac:spMkLst>
        </pc:spChg>
        <pc:spChg chg="mod">
          <ac:chgData name="Camilla Hallek" userId="S::camilla.hallek@regionstockholm.se::956cb966-8b44-4604-a64b-2c690558ae65" providerId="AD" clId="Web-{3F84C603-8477-8570-193F-0FCD8B7A2FE9}" dt="2026-04-26T20:21:15.205" v="723" actId="20577"/>
          <ac:spMkLst>
            <pc:docMk/>
            <pc:sldMk cId="3920547347" sldId="1000"/>
            <ac:spMk id="3" creationId="{49EA0E5B-49FB-7575-4B57-463A72F58757}"/>
          </ac:spMkLst>
        </pc:spChg>
      </pc:sldChg>
      <pc:sldChg chg="modSp">
        <pc:chgData name="Camilla Hallek" userId="S::camilla.hallek@regionstockholm.se::956cb966-8b44-4604-a64b-2c690558ae65" providerId="AD" clId="Web-{3F84C603-8477-8570-193F-0FCD8B7A2FE9}" dt="2026-04-26T20:21:38.486" v="724" actId="1076"/>
        <pc:sldMkLst>
          <pc:docMk/>
          <pc:sldMk cId="77890066" sldId="1001"/>
        </pc:sldMkLst>
        <pc:spChg chg="mod">
          <ac:chgData name="Camilla Hallek" userId="S::camilla.hallek@regionstockholm.se::956cb966-8b44-4604-a64b-2c690558ae65" providerId="AD" clId="Web-{3F84C603-8477-8570-193F-0FCD8B7A2FE9}" dt="2026-04-26T20:21:38.486" v="724" actId="1076"/>
          <ac:spMkLst>
            <pc:docMk/>
            <pc:sldMk cId="77890066" sldId="1001"/>
            <ac:spMk id="3" creationId="{BBA05815-D39B-8A55-596F-1F721AE5BE82}"/>
          </ac:spMkLst>
        </pc:spChg>
      </pc:sldChg>
    </pc:docChg>
  </pc:docChgLst>
  <pc:docChgLst>
    <pc:chgData name="Camilla Hallek" userId="S::camilla.hallek@regionstockholm.se::956cb966-8b44-4604-a64b-2c690558ae65" providerId="AD" clId="Web-{97F0C421-DB19-D9F2-5786-E87F1EA6DED4}"/>
    <pc:docChg chg="modSld">
      <pc:chgData name="Camilla Hallek" userId="S::camilla.hallek@regionstockholm.se::956cb966-8b44-4604-a64b-2c690558ae65" providerId="AD" clId="Web-{97F0C421-DB19-D9F2-5786-E87F1EA6DED4}" dt="2026-04-27T11:13:01.143" v="13" actId="20577"/>
      <pc:docMkLst>
        <pc:docMk/>
      </pc:docMkLst>
      <pc:sldChg chg="modSp">
        <pc:chgData name="Camilla Hallek" userId="S::camilla.hallek@regionstockholm.se::956cb966-8b44-4604-a64b-2c690558ae65" providerId="AD" clId="Web-{97F0C421-DB19-D9F2-5786-E87F1EA6DED4}" dt="2026-04-27T11:13:01.143" v="13" actId="20577"/>
        <pc:sldMkLst>
          <pc:docMk/>
          <pc:sldMk cId="3920547347" sldId="1000"/>
        </pc:sldMkLst>
        <pc:spChg chg="mod">
          <ac:chgData name="Camilla Hallek" userId="S::camilla.hallek@regionstockholm.se::956cb966-8b44-4604-a64b-2c690558ae65" providerId="AD" clId="Web-{97F0C421-DB19-D9F2-5786-E87F1EA6DED4}" dt="2026-04-27T11:13:01.143" v="13" actId="20577"/>
          <ac:spMkLst>
            <pc:docMk/>
            <pc:sldMk cId="3920547347" sldId="1000"/>
            <ac:spMk id="3" creationId="{49EA0E5B-49FB-7575-4B57-463A72F58757}"/>
          </ac:spMkLst>
        </pc:spChg>
      </pc:sldChg>
    </pc:docChg>
  </pc:docChgLst>
  <pc:docChgLst>
    <pc:chgData name="Camilla Hallek" userId="S::camilla.hallek@regionstockholm.se::956cb966-8b44-4604-a64b-2c690558ae65" providerId="AD" clId="Web-{94528520-1EC6-6483-38CF-1F7B98337551}"/>
    <pc:docChg chg="addSld modSld">
      <pc:chgData name="Camilla Hallek" userId="S::camilla.hallek@regionstockholm.se::956cb966-8b44-4604-a64b-2c690558ae65" providerId="AD" clId="Web-{94528520-1EC6-6483-38CF-1F7B98337551}" dt="2026-04-08T20:07:12.708" v="28" actId="20577"/>
      <pc:docMkLst>
        <pc:docMk/>
      </pc:docMkLst>
      <pc:sldChg chg="add">
        <pc:chgData name="Camilla Hallek" userId="S::camilla.hallek@regionstockholm.se::956cb966-8b44-4604-a64b-2c690558ae65" providerId="AD" clId="Web-{94528520-1EC6-6483-38CF-1F7B98337551}" dt="2026-04-08T20:04:45.439" v="14"/>
        <pc:sldMkLst>
          <pc:docMk/>
          <pc:sldMk cId="2058044553" sldId="260"/>
        </pc:sldMkLst>
      </pc:sldChg>
      <pc:sldChg chg="add">
        <pc:chgData name="Camilla Hallek" userId="S::camilla.hallek@regionstockholm.se::956cb966-8b44-4604-a64b-2c690558ae65" providerId="AD" clId="Web-{94528520-1EC6-6483-38CF-1F7B98337551}" dt="2026-04-08T20:04:45.658" v="17"/>
        <pc:sldMkLst>
          <pc:docMk/>
          <pc:sldMk cId="2710844188" sldId="273"/>
        </pc:sldMkLst>
      </pc:sldChg>
      <pc:sldChg chg="add">
        <pc:chgData name="Camilla Hallek" userId="S::camilla.hallek@regionstockholm.se::956cb966-8b44-4604-a64b-2c690558ae65" providerId="AD" clId="Web-{94528520-1EC6-6483-38CF-1F7B98337551}" dt="2026-04-08T20:04:45.704" v="18"/>
        <pc:sldMkLst>
          <pc:docMk/>
          <pc:sldMk cId="4042311478" sldId="274"/>
        </pc:sldMkLst>
      </pc:sldChg>
      <pc:sldChg chg="modSp add">
        <pc:chgData name="Camilla Hallek" userId="S::camilla.hallek@regionstockholm.se::956cb966-8b44-4604-a64b-2c690558ae65" providerId="AD" clId="Web-{94528520-1EC6-6483-38CF-1F7B98337551}" dt="2026-04-08T20:07:12.708" v="28" actId="20577"/>
        <pc:sldMkLst>
          <pc:docMk/>
          <pc:sldMk cId="1995908604" sldId="282"/>
        </pc:sldMkLst>
        <pc:spChg chg="mod">
          <ac:chgData name="Camilla Hallek" userId="S::camilla.hallek@regionstockholm.se::956cb966-8b44-4604-a64b-2c690558ae65" providerId="AD" clId="Web-{94528520-1EC6-6483-38CF-1F7B98337551}" dt="2026-04-08T20:07:12.708" v="28" actId="20577"/>
          <ac:spMkLst>
            <pc:docMk/>
            <pc:sldMk cId="1995908604" sldId="282"/>
            <ac:spMk id="3" creationId="{00000000-0000-0000-0000-000000000000}"/>
          </ac:spMkLst>
        </pc:spChg>
      </pc:sldChg>
      <pc:sldChg chg="modSp add">
        <pc:chgData name="Camilla Hallek" userId="S::camilla.hallek@regionstockholm.se::956cb966-8b44-4604-a64b-2c690558ae65" providerId="AD" clId="Web-{94528520-1EC6-6483-38CF-1F7B98337551}" dt="2026-04-08T20:06:52.316" v="27" actId="20577"/>
        <pc:sldMkLst>
          <pc:docMk/>
          <pc:sldMk cId="525707383" sldId="357"/>
        </pc:sldMkLst>
        <pc:spChg chg="mod">
          <ac:chgData name="Camilla Hallek" userId="S::camilla.hallek@regionstockholm.se::956cb966-8b44-4604-a64b-2c690558ae65" providerId="AD" clId="Web-{94528520-1EC6-6483-38CF-1F7B98337551}" dt="2026-04-08T20:06:52.316" v="27" actId="20577"/>
          <ac:spMkLst>
            <pc:docMk/>
            <pc:sldMk cId="525707383" sldId="357"/>
            <ac:spMk id="3" creationId="{00000000-0000-0000-0000-000000000000}"/>
          </ac:spMkLst>
        </pc:spChg>
      </pc:sldChg>
      <pc:sldChg chg="add">
        <pc:chgData name="Camilla Hallek" userId="S::camilla.hallek@regionstockholm.se::956cb966-8b44-4604-a64b-2c690558ae65" providerId="AD" clId="Web-{94528520-1EC6-6483-38CF-1F7B98337551}" dt="2026-04-08T20:04:45.017" v="1"/>
        <pc:sldMkLst>
          <pc:docMk/>
          <pc:sldMk cId="3528302802" sldId="370"/>
        </pc:sldMkLst>
      </pc:sldChg>
      <pc:sldChg chg="add">
        <pc:chgData name="Camilla Hallek" userId="S::camilla.hallek@regionstockholm.se::956cb966-8b44-4604-a64b-2c690558ae65" providerId="AD" clId="Web-{94528520-1EC6-6483-38CF-1F7B98337551}" dt="2026-04-08T20:04:45.173" v="5"/>
        <pc:sldMkLst>
          <pc:docMk/>
          <pc:sldMk cId="700602425" sldId="374"/>
        </pc:sldMkLst>
      </pc:sldChg>
      <pc:sldChg chg="add">
        <pc:chgData name="Camilla Hallek" userId="S::camilla.hallek@regionstockholm.se::956cb966-8b44-4604-a64b-2c690558ae65" providerId="AD" clId="Web-{94528520-1EC6-6483-38CF-1F7B98337551}" dt="2026-04-08T20:04:45.204" v="6"/>
        <pc:sldMkLst>
          <pc:docMk/>
          <pc:sldMk cId="3317189936" sldId="375"/>
        </pc:sldMkLst>
      </pc:sldChg>
      <pc:sldChg chg="add">
        <pc:chgData name="Camilla Hallek" userId="S::camilla.hallek@regionstockholm.se::956cb966-8b44-4604-a64b-2c690558ae65" providerId="AD" clId="Web-{94528520-1EC6-6483-38CF-1F7B98337551}" dt="2026-04-08T20:04:45.142" v="4"/>
        <pc:sldMkLst>
          <pc:docMk/>
          <pc:sldMk cId="447422437" sldId="400"/>
        </pc:sldMkLst>
      </pc:sldChg>
      <pc:sldChg chg="add">
        <pc:chgData name="Camilla Hallek" userId="S::camilla.hallek@regionstockholm.se::956cb966-8b44-4604-a64b-2c690558ae65" providerId="AD" clId="Web-{94528520-1EC6-6483-38CF-1F7B98337551}" dt="2026-04-08T20:04:45.392" v="12"/>
        <pc:sldMkLst>
          <pc:docMk/>
          <pc:sldMk cId="1169663109" sldId="617"/>
        </pc:sldMkLst>
      </pc:sldChg>
      <pc:sldChg chg="add">
        <pc:chgData name="Camilla Hallek" userId="S::camilla.hallek@regionstockholm.se::956cb966-8b44-4604-a64b-2c690558ae65" providerId="AD" clId="Web-{94528520-1EC6-6483-38CF-1F7B98337551}" dt="2026-04-08T20:04:44.986" v="0"/>
        <pc:sldMkLst>
          <pc:docMk/>
          <pc:sldMk cId="2354299324" sldId="622"/>
        </pc:sldMkLst>
      </pc:sldChg>
      <pc:sldChg chg="add">
        <pc:chgData name="Camilla Hallek" userId="S::camilla.hallek@regionstockholm.se::956cb966-8b44-4604-a64b-2c690558ae65" providerId="AD" clId="Web-{94528520-1EC6-6483-38CF-1F7B98337551}" dt="2026-04-08T20:04:45.064" v="3"/>
        <pc:sldMkLst>
          <pc:docMk/>
          <pc:sldMk cId="3961316872" sldId="624"/>
        </pc:sldMkLst>
      </pc:sldChg>
      <pc:sldChg chg="add">
        <pc:chgData name="Camilla Hallek" userId="S::camilla.hallek@regionstockholm.se::956cb966-8b44-4604-a64b-2c690558ae65" providerId="AD" clId="Web-{94528520-1EC6-6483-38CF-1F7B98337551}" dt="2026-04-08T20:04:45.220" v="7"/>
        <pc:sldMkLst>
          <pc:docMk/>
          <pc:sldMk cId="466171706" sldId="625"/>
        </pc:sldMkLst>
      </pc:sldChg>
      <pc:sldChg chg="modSp add">
        <pc:chgData name="Camilla Hallek" userId="S::camilla.hallek@regionstockholm.se::956cb966-8b44-4604-a64b-2c690558ae65" providerId="AD" clId="Web-{94528520-1EC6-6483-38CF-1F7B98337551}" dt="2026-04-08T20:06:20.330" v="22" actId="1076"/>
        <pc:sldMkLst>
          <pc:docMk/>
          <pc:sldMk cId="1516264618" sldId="638"/>
        </pc:sldMkLst>
        <pc:spChg chg="mod">
          <ac:chgData name="Camilla Hallek" userId="S::camilla.hallek@regionstockholm.se::956cb966-8b44-4604-a64b-2c690558ae65" providerId="AD" clId="Web-{94528520-1EC6-6483-38CF-1F7B98337551}" dt="2026-04-08T20:06:20.330" v="22" actId="1076"/>
          <ac:spMkLst>
            <pc:docMk/>
            <pc:sldMk cId="1516264618" sldId="638"/>
            <ac:spMk id="3" creationId="{0BB0DFB7-F8C0-C73D-9634-C1A3D986C26C}"/>
          </ac:spMkLst>
        </pc:spChg>
      </pc:sldChg>
      <pc:sldChg chg="modSp add">
        <pc:chgData name="Camilla Hallek" userId="S::camilla.hallek@regionstockholm.se::956cb966-8b44-4604-a64b-2c690558ae65" providerId="AD" clId="Web-{94528520-1EC6-6483-38CF-1F7B98337551}" dt="2026-04-08T20:06:29.814" v="23" actId="1076"/>
        <pc:sldMkLst>
          <pc:docMk/>
          <pc:sldMk cId="1487008688" sldId="639"/>
        </pc:sldMkLst>
        <pc:spChg chg="mod">
          <ac:chgData name="Camilla Hallek" userId="S::camilla.hallek@regionstockholm.se::956cb966-8b44-4604-a64b-2c690558ae65" providerId="AD" clId="Web-{94528520-1EC6-6483-38CF-1F7B98337551}" dt="2026-04-08T20:06:29.814" v="23" actId="1076"/>
          <ac:spMkLst>
            <pc:docMk/>
            <pc:sldMk cId="1487008688" sldId="639"/>
            <ac:spMk id="3" creationId="{C4402A58-5F69-F301-8DB7-720696CC7B2C}"/>
          </ac:spMkLst>
        </pc:spChg>
      </pc:sldChg>
      <pc:sldChg chg="modSp add">
        <pc:chgData name="Camilla Hallek" userId="S::camilla.hallek@regionstockholm.se::956cb966-8b44-4604-a64b-2c690558ae65" providerId="AD" clId="Web-{94528520-1EC6-6483-38CF-1F7B98337551}" dt="2026-04-08T20:06:35.799" v="24" actId="1076"/>
        <pc:sldMkLst>
          <pc:docMk/>
          <pc:sldMk cId="3857660615" sldId="640"/>
        </pc:sldMkLst>
        <pc:spChg chg="mod">
          <ac:chgData name="Camilla Hallek" userId="S::camilla.hallek@regionstockholm.se::956cb966-8b44-4604-a64b-2c690558ae65" providerId="AD" clId="Web-{94528520-1EC6-6483-38CF-1F7B98337551}" dt="2026-04-08T20:06:35.799" v="24" actId="1076"/>
          <ac:spMkLst>
            <pc:docMk/>
            <pc:sldMk cId="3857660615" sldId="640"/>
            <ac:spMk id="3" creationId="{2968F0E1-E016-D29A-1E03-0F0DBD723CD2}"/>
          </ac:spMkLst>
        </pc:spChg>
      </pc:sldChg>
      <pc:sldChg chg="modSp add">
        <pc:chgData name="Camilla Hallek" userId="S::camilla.hallek@regionstockholm.se::956cb966-8b44-4604-a64b-2c690558ae65" providerId="AD" clId="Web-{94528520-1EC6-6483-38CF-1F7B98337551}" dt="2026-04-08T20:06:09.408" v="21" actId="1076"/>
        <pc:sldMkLst>
          <pc:docMk/>
          <pc:sldMk cId="2609631137" sldId="641"/>
        </pc:sldMkLst>
        <pc:spChg chg="mod">
          <ac:chgData name="Camilla Hallek" userId="S::camilla.hallek@regionstockholm.se::956cb966-8b44-4604-a64b-2c690558ae65" providerId="AD" clId="Web-{94528520-1EC6-6483-38CF-1F7B98337551}" dt="2026-04-08T20:06:09.408" v="21" actId="1076"/>
          <ac:spMkLst>
            <pc:docMk/>
            <pc:sldMk cId="2609631137" sldId="641"/>
            <ac:spMk id="5" creationId="{9618AA4F-B714-C6F8-1A5F-6FCED3C5C48C}"/>
          </ac:spMkLst>
        </pc:spChg>
      </pc:sldChg>
    </pc:docChg>
  </pc:docChgLst>
  <pc:docChgLst>
    <pc:chgData name="Petra Lindheim von Bahr" userId="5d4598b8-ee36-4bb7-8a79-3ffb5b024554" providerId="ADAL" clId="{9F09CD04-439D-4161-B6DA-1437941C0434}"/>
    <pc:docChg chg="undo redo custSel addSld delSld modSld sldOrd">
      <pc:chgData name="Petra Lindheim von Bahr" userId="5d4598b8-ee36-4bb7-8a79-3ffb5b024554" providerId="ADAL" clId="{9F09CD04-439D-4161-B6DA-1437941C0434}" dt="2026-04-27T18:18:17.473" v="9388" actId="14100"/>
      <pc:docMkLst>
        <pc:docMk/>
      </pc:docMkLst>
      <pc:sldChg chg="modSp new mod modNotesTx">
        <pc:chgData name="Petra Lindheim von Bahr" userId="5d4598b8-ee36-4bb7-8a79-3ffb5b024554" providerId="ADAL" clId="{9F09CD04-439D-4161-B6DA-1437941C0434}" dt="2026-04-22T14:32:11.548" v="6284" actId="20577"/>
        <pc:sldMkLst>
          <pc:docMk/>
          <pc:sldMk cId="434404798" sldId="256"/>
        </pc:sldMkLst>
        <pc:spChg chg="mod">
          <ac:chgData name="Petra Lindheim von Bahr" userId="5d4598b8-ee36-4bb7-8a79-3ffb5b024554" providerId="ADAL" clId="{9F09CD04-439D-4161-B6DA-1437941C0434}" dt="2026-04-22T14:31:32.939" v="6179" actId="20577"/>
          <ac:spMkLst>
            <pc:docMk/>
            <pc:sldMk cId="434404798" sldId="256"/>
            <ac:spMk id="2" creationId="{14011104-E3C9-3240-2E60-7FEBE8CC010A}"/>
          </ac:spMkLst>
        </pc:spChg>
        <pc:spChg chg="mod">
          <ac:chgData name="Petra Lindheim von Bahr" userId="5d4598b8-ee36-4bb7-8a79-3ffb5b024554" providerId="ADAL" clId="{9F09CD04-439D-4161-B6DA-1437941C0434}" dt="2026-04-22T13:52:21.291" v="5304" actId="20577"/>
          <ac:spMkLst>
            <pc:docMk/>
            <pc:sldMk cId="434404798" sldId="256"/>
            <ac:spMk id="3" creationId="{FBB5EFB1-F570-BE6C-A02B-04BA9409E81D}"/>
          </ac:spMkLst>
        </pc:spChg>
      </pc:sldChg>
      <pc:sldChg chg="modSp new mod">
        <pc:chgData name="Petra Lindheim von Bahr" userId="5d4598b8-ee36-4bb7-8a79-3ffb5b024554" providerId="ADAL" clId="{9F09CD04-439D-4161-B6DA-1437941C0434}" dt="2026-04-27T17:46:15.083" v="8836" actId="20577"/>
        <pc:sldMkLst>
          <pc:docMk/>
          <pc:sldMk cId="127372723" sldId="257"/>
        </pc:sldMkLst>
        <pc:spChg chg="mod">
          <ac:chgData name="Petra Lindheim von Bahr" userId="5d4598b8-ee36-4bb7-8a79-3ffb5b024554" providerId="ADAL" clId="{9F09CD04-439D-4161-B6DA-1437941C0434}" dt="2026-04-02T06:54:19.405" v="49" actId="20577"/>
          <ac:spMkLst>
            <pc:docMk/>
            <pc:sldMk cId="127372723" sldId="257"/>
            <ac:spMk id="2" creationId="{A49792D1-9D05-1637-5988-65717A445B22}"/>
          </ac:spMkLst>
        </pc:spChg>
        <pc:spChg chg="mod">
          <ac:chgData name="Petra Lindheim von Bahr" userId="5d4598b8-ee36-4bb7-8a79-3ffb5b024554" providerId="ADAL" clId="{9F09CD04-439D-4161-B6DA-1437941C0434}" dt="2026-04-27T17:46:15.083" v="8836" actId="20577"/>
          <ac:spMkLst>
            <pc:docMk/>
            <pc:sldMk cId="127372723" sldId="257"/>
            <ac:spMk id="3" creationId="{791322EE-75A1-AB1A-6ACE-C3C6E599A095}"/>
          </ac:spMkLst>
        </pc:spChg>
      </pc:sldChg>
      <pc:sldChg chg="modSp add mod ord modNotesTx">
        <pc:chgData name="Petra Lindheim von Bahr" userId="5d4598b8-ee36-4bb7-8a79-3ffb5b024554" providerId="ADAL" clId="{9F09CD04-439D-4161-B6DA-1437941C0434}" dt="2026-04-27T18:06:48.199" v="9151" actId="20577"/>
        <pc:sldMkLst>
          <pc:docMk/>
          <pc:sldMk cId="4025892038" sldId="258"/>
        </pc:sldMkLst>
        <pc:spChg chg="mod">
          <ac:chgData name="Petra Lindheim von Bahr" userId="5d4598b8-ee36-4bb7-8a79-3ffb5b024554" providerId="ADAL" clId="{9F09CD04-439D-4161-B6DA-1437941C0434}" dt="2026-04-10T07:10:32.074" v="1233" actId="404"/>
          <ac:spMkLst>
            <pc:docMk/>
            <pc:sldMk cId="4025892038" sldId="258"/>
            <ac:spMk id="2" creationId="{A1E66831-4ED9-6F52-0BC6-0488279B58D7}"/>
          </ac:spMkLst>
        </pc:spChg>
        <pc:spChg chg="mod">
          <ac:chgData name="Petra Lindheim von Bahr" userId="5d4598b8-ee36-4bb7-8a79-3ffb5b024554" providerId="ADAL" clId="{9F09CD04-439D-4161-B6DA-1437941C0434}" dt="2026-04-10T12:52:04.709" v="1239" actId="403"/>
          <ac:spMkLst>
            <pc:docMk/>
            <pc:sldMk cId="4025892038" sldId="258"/>
            <ac:spMk id="3" creationId="{F46B5C40-FDEE-5ED4-8F7E-D5502BA7A885}"/>
          </ac:spMkLst>
        </pc:spChg>
      </pc:sldChg>
      <pc:sldChg chg="modSp mod modAnim modNotesTx">
        <pc:chgData name="Petra Lindheim von Bahr" userId="5d4598b8-ee36-4bb7-8a79-3ffb5b024554" providerId="ADAL" clId="{9F09CD04-439D-4161-B6DA-1437941C0434}" dt="2026-04-27T17:58:24.123" v="8982" actId="20577"/>
        <pc:sldMkLst>
          <pc:docMk/>
          <pc:sldMk cId="2058044553" sldId="260"/>
        </pc:sldMkLst>
        <pc:spChg chg="mod">
          <ac:chgData name="Petra Lindheim von Bahr" userId="5d4598b8-ee36-4bb7-8a79-3ffb5b024554" providerId="ADAL" clId="{9F09CD04-439D-4161-B6DA-1437941C0434}" dt="2026-04-24T14:06:30.881" v="6667" actId="404"/>
          <ac:spMkLst>
            <pc:docMk/>
            <pc:sldMk cId="2058044553" sldId="260"/>
            <ac:spMk id="2" creationId="{A75B6ECF-6CB4-4132-92E6-ED871EFB9AA6}"/>
          </ac:spMkLst>
        </pc:spChg>
        <pc:spChg chg="mod">
          <ac:chgData name="Petra Lindheim von Bahr" userId="5d4598b8-ee36-4bb7-8a79-3ffb5b024554" providerId="ADAL" clId="{9F09CD04-439D-4161-B6DA-1437941C0434}" dt="2026-04-27T17:58:17.920" v="8973" actId="20577"/>
          <ac:spMkLst>
            <pc:docMk/>
            <pc:sldMk cId="2058044553" sldId="260"/>
            <ac:spMk id="3" creationId="{70987679-28A7-4CF2-8E30-803664A7871E}"/>
          </ac:spMkLst>
        </pc:spChg>
      </pc:sldChg>
      <pc:sldChg chg="modSp mod ord modNotesTx">
        <pc:chgData name="Petra Lindheim von Bahr" userId="5d4598b8-ee36-4bb7-8a79-3ffb5b024554" providerId="ADAL" clId="{9F09CD04-439D-4161-B6DA-1437941C0434}" dt="2026-04-24T14:12:51.484" v="6711" actId="20577"/>
        <pc:sldMkLst>
          <pc:docMk/>
          <pc:sldMk cId="2710844188" sldId="273"/>
        </pc:sldMkLst>
        <pc:spChg chg="mod">
          <ac:chgData name="Petra Lindheim von Bahr" userId="5d4598b8-ee36-4bb7-8a79-3ffb5b024554" providerId="ADAL" clId="{9F09CD04-439D-4161-B6DA-1437941C0434}" dt="2026-04-24T14:12:15.182" v="6707" actId="20577"/>
          <ac:spMkLst>
            <pc:docMk/>
            <pc:sldMk cId="2710844188" sldId="273"/>
            <ac:spMk id="3" creationId="{00000000-0000-0000-0000-000000000000}"/>
          </ac:spMkLst>
        </pc:spChg>
        <pc:graphicFrameChg chg="mod">
          <ac:chgData name="Petra Lindheim von Bahr" userId="5d4598b8-ee36-4bb7-8a79-3ffb5b024554" providerId="ADAL" clId="{9F09CD04-439D-4161-B6DA-1437941C0434}" dt="2026-04-24T14:12:20.036" v="6710" actId="20577"/>
          <ac:graphicFrameMkLst>
            <pc:docMk/>
            <pc:sldMk cId="2710844188" sldId="273"/>
            <ac:graphicFrameMk id="2" creationId="{00000000-0000-0000-0000-000000000000}"/>
          </ac:graphicFrameMkLst>
        </pc:graphicFrameChg>
      </pc:sldChg>
      <pc:sldChg chg="addSp delSp mod ord">
        <pc:chgData name="Petra Lindheim von Bahr" userId="5d4598b8-ee36-4bb7-8a79-3ffb5b024554" providerId="ADAL" clId="{9F09CD04-439D-4161-B6DA-1437941C0434}" dt="2026-04-24T14:10:55.782" v="6696"/>
        <pc:sldMkLst>
          <pc:docMk/>
          <pc:sldMk cId="4042311478" sldId="274"/>
        </pc:sldMkLst>
      </pc:sldChg>
      <pc:sldChg chg="modSp mod modNotesTx">
        <pc:chgData name="Petra Lindheim von Bahr" userId="5d4598b8-ee36-4bb7-8a79-3ffb5b024554" providerId="ADAL" clId="{9F09CD04-439D-4161-B6DA-1437941C0434}" dt="2026-04-27T18:02:43.349" v="9093" actId="20577"/>
        <pc:sldMkLst>
          <pc:docMk/>
          <pc:sldMk cId="1995908604" sldId="282"/>
        </pc:sldMkLst>
        <pc:spChg chg="mod">
          <ac:chgData name="Petra Lindheim von Bahr" userId="5d4598b8-ee36-4bb7-8a79-3ffb5b024554" providerId="ADAL" clId="{9F09CD04-439D-4161-B6DA-1437941C0434}" dt="2026-04-24T14:23:51.460" v="6860" actId="21"/>
          <ac:spMkLst>
            <pc:docMk/>
            <pc:sldMk cId="1995908604" sldId="282"/>
            <ac:spMk id="3" creationId="{00000000-0000-0000-0000-000000000000}"/>
          </ac:spMkLst>
        </pc:spChg>
      </pc:sldChg>
      <pc:sldChg chg="modSp mod">
        <pc:chgData name="Petra Lindheim von Bahr" userId="5d4598b8-ee36-4bb7-8a79-3ffb5b024554" providerId="ADAL" clId="{9F09CD04-439D-4161-B6DA-1437941C0434}" dt="2026-04-27T17:54:36.774" v="8946" actId="20577"/>
        <pc:sldMkLst>
          <pc:docMk/>
          <pc:sldMk cId="3528302802" sldId="370"/>
        </pc:sldMkLst>
        <pc:spChg chg="mod">
          <ac:chgData name="Petra Lindheim von Bahr" userId="5d4598b8-ee36-4bb7-8a79-3ffb5b024554" providerId="ADAL" clId="{9F09CD04-439D-4161-B6DA-1437941C0434}" dt="2026-04-27T17:54:27.093" v="8945" actId="14100"/>
          <ac:spMkLst>
            <pc:docMk/>
            <pc:sldMk cId="3528302802" sldId="370"/>
            <ac:spMk id="2" creationId="{FE33A83E-7564-487B-B716-FC89F7839E79}"/>
          </ac:spMkLst>
        </pc:spChg>
        <pc:spChg chg="mod">
          <ac:chgData name="Petra Lindheim von Bahr" userId="5d4598b8-ee36-4bb7-8a79-3ffb5b024554" providerId="ADAL" clId="{9F09CD04-439D-4161-B6DA-1437941C0434}" dt="2026-04-27T17:54:36.774" v="8946" actId="20577"/>
          <ac:spMkLst>
            <pc:docMk/>
            <pc:sldMk cId="3528302802" sldId="370"/>
            <ac:spMk id="3" creationId="{053D1850-17E4-4FEA-A500-AEED2079E5DF}"/>
          </ac:spMkLst>
        </pc:spChg>
      </pc:sldChg>
      <pc:sldChg chg="modSp mod">
        <pc:chgData name="Petra Lindheim von Bahr" userId="5d4598b8-ee36-4bb7-8a79-3ffb5b024554" providerId="ADAL" clId="{9F09CD04-439D-4161-B6DA-1437941C0434}" dt="2026-04-09T13:51:22.178" v="486" actId="27636"/>
        <pc:sldMkLst>
          <pc:docMk/>
          <pc:sldMk cId="700602425" sldId="374"/>
        </pc:sldMkLst>
        <pc:spChg chg="mod">
          <ac:chgData name="Petra Lindheim von Bahr" userId="5d4598b8-ee36-4bb7-8a79-3ffb5b024554" providerId="ADAL" clId="{9F09CD04-439D-4161-B6DA-1437941C0434}" dt="2026-04-09T13:51:22.178" v="486" actId="27636"/>
          <ac:spMkLst>
            <pc:docMk/>
            <pc:sldMk cId="700602425" sldId="374"/>
            <ac:spMk id="3" creationId="{00000000-0000-0000-0000-000000000000}"/>
          </ac:spMkLst>
        </pc:spChg>
      </pc:sldChg>
      <pc:sldChg chg="modSp mod">
        <pc:chgData name="Petra Lindheim von Bahr" userId="5d4598b8-ee36-4bb7-8a79-3ffb5b024554" providerId="ADAL" clId="{9F09CD04-439D-4161-B6DA-1437941C0434}" dt="2026-04-09T13:51:22.188" v="487" actId="27636"/>
        <pc:sldMkLst>
          <pc:docMk/>
          <pc:sldMk cId="3317189936" sldId="375"/>
        </pc:sldMkLst>
        <pc:spChg chg="mod">
          <ac:chgData name="Petra Lindheim von Bahr" userId="5d4598b8-ee36-4bb7-8a79-3ffb5b024554" providerId="ADAL" clId="{9F09CD04-439D-4161-B6DA-1437941C0434}" dt="2026-04-09T13:51:22.188" v="487" actId="27636"/>
          <ac:spMkLst>
            <pc:docMk/>
            <pc:sldMk cId="3317189936" sldId="375"/>
            <ac:spMk id="3" creationId="{000B83F9-1620-4CB4-9BDD-57038A5155D5}"/>
          </ac:spMkLst>
        </pc:spChg>
      </pc:sldChg>
      <pc:sldChg chg="modNotesTx">
        <pc:chgData name="Petra Lindheim von Bahr" userId="5d4598b8-ee36-4bb7-8a79-3ffb5b024554" providerId="ADAL" clId="{9F09CD04-439D-4161-B6DA-1437941C0434}" dt="2026-04-22T13:57:44.410" v="5488" actId="20577"/>
        <pc:sldMkLst>
          <pc:docMk/>
          <pc:sldMk cId="447422437" sldId="400"/>
        </pc:sldMkLst>
      </pc:sldChg>
      <pc:sldChg chg="modSp mod modNotesTx">
        <pc:chgData name="Petra Lindheim von Bahr" userId="5d4598b8-ee36-4bb7-8a79-3ffb5b024554" providerId="ADAL" clId="{9F09CD04-439D-4161-B6DA-1437941C0434}" dt="2026-04-22T14:03:45.645" v="5554" actId="20577"/>
        <pc:sldMkLst>
          <pc:docMk/>
          <pc:sldMk cId="1169663109" sldId="617"/>
        </pc:sldMkLst>
        <pc:spChg chg="mod">
          <ac:chgData name="Petra Lindheim von Bahr" userId="5d4598b8-ee36-4bb7-8a79-3ffb5b024554" providerId="ADAL" clId="{9F09CD04-439D-4161-B6DA-1437941C0434}" dt="2026-04-09T13:51:22.250" v="491" actId="27636"/>
          <ac:spMkLst>
            <pc:docMk/>
            <pc:sldMk cId="1169663109" sldId="617"/>
            <ac:spMk id="3" creationId="{96F60E23-FD90-E70F-E7B4-EBF2EE329A01}"/>
          </ac:spMkLst>
        </pc:spChg>
      </pc:sldChg>
      <pc:sldChg chg="modNotesTx">
        <pc:chgData name="Petra Lindheim von Bahr" userId="5d4598b8-ee36-4bb7-8a79-3ffb5b024554" providerId="ADAL" clId="{9F09CD04-439D-4161-B6DA-1437941C0434}" dt="2026-04-27T17:47:06.335" v="8837" actId="20577"/>
        <pc:sldMkLst>
          <pc:docMk/>
          <pc:sldMk cId="2354299324" sldId="622"/>
        </pc:sldMkLst>
      </pc:sldChg>
      <pc:sldChg chg="del">
        <pc:chgData name="Petra Lindheim von Bahr" userId="5d4598b8-ee36-4bb7-8a79-3ffb5b024554" providerId="ADAL" clId="{9F09CD04-439D-4161-B6DA-1437941C0434}" dt="2026-04-27T11:52:39.815" v="8436" actId="47"/>
        <pc:sldMkLst>
          <pc:docMk/>
          <pc:sldMk cId="3961316872" sldId="624"/>
        </pc:sldMkLst>
      </pc:sldChg>
      <pc:sldChg chg="modSp mod modNotesTx">
        <pc:chgData name="Petra Lindheim von Bahr" userId="5d4598b8-ee36-4bb7-8a79-3ffb5b024554" providerId="ADAL" clId="{9F09CD04-439D-4161-B6DA-1437941C0434}" dt="2026-04-22T14:00:10.646" v="5497" actId="20577"/>
        <pc:sldMkLst>
          <pc:docMk/>
          <pc:sldMk cId="466171706" sldId="625"/>
        </pc:sldMkLst>
        <pc:spChg chg="mod">
          <ac:chgData name="Petra Lindheim von Bahr" userId="5d4598b8-ee36-4bb7-8a79-3ffb5b024554" providerId="ADAL" clId="{9F09CD04-439D-4161-B6DA-1437941C0434}" dt="2026-04-22T14:00:07.345" v="5489" actId="113"/>
          <ac:spMkLst>
            <pc:docMk/>
            <pc:sldMk cId="466171706" sldId="625"/>
            <ac:spMk id="3" creationId="{867BE850-27E7-4C9A-A178-49F14C89E470}"/>
          </ac:spMkLst>
        </pc:spChg>
      </pc:sldChg>
      <pc:sldChg chg="modSp mod">
        <pc:chgData name="Petra Lindheim von Bahr" userId="5d4598b8-ee36-4bb7-8a79-3ffb5b024554" providerId="ADAL" clId="{9F09CD04-439D-4161-B6DA-1437941C0434}" dt="2026-04-09T13:51:22.200" v="488" actId="27636"/>
        <pc:sldMkLst>
          <pc:docMk/>
          <pc:sldMk cId="1516264618" sldId="638"/>
        </pc:sldMkLst>
        <pc:spChg chg="mod">
          <ac:chgData name="Petra Lindheim von Bahr" userId="5d4598b8-ee36-4bb7-8a79-3ffb5b024554" providerId="ADAL" clId="{9F09CD04-439D-4161-B6DA-1437941C0434}" dt="2026-04-09T13:51:22.200" v="488" actId="27636"/>
          <ac:spMkLst>
            <pc:docMk/>
            <pc:sldMk cId="1516264618" sldId="638"/>
            <ac:spMk id="3" creationId="{0BB0DFB7-F8C0-C73D-9634-C1A3D986C26C}"/>
          </ac:spMkLst>
        </pc:spChg>
      </pc:sldChg>
      <pc:sldChg chg="modSp mod">
        <pc:chgData name="Petra Lindheim von Bahr" userId="5d4598b8-ee36-4bb7-8a79-3ffb5b024554" providerId="ADAL" clId="{9F09CD04-439D-4161-B6DA-1437941C0434}" dt="2026-04-09T13:51:22.216" v="489" actId="27636"/>
        <pc:sldMkLst>
          <pc:docMk/>
          <pc:sldMk cId="1487008688" sldId="639"/>
        </pc:sldMkLst>
        <pc:spChg chg="mod">
          <ac:chgData name="Petra Lindheim von Bahr" userId="5d4598b8-ee36-4bb7-8a79-3ffb5b024554" providerId="ADAL" clId="{9F09CD04-439D-4161-B6DA-1437941C0434}" dt="2026-04-09T13:51:22.216" v="489" actId="27636"/>
          <ac:spMkLst>
            <pc:docMk/>
            <pc:sldMk cId="1487008688" sldId="639"/>
            <ac:spMk id="3" creationId="{C4402A58-5F69-F301-8DB7-720696CC7B2C}"/>
          </ac:spMkLst>
        </pc:spChg>
      </pc:sldChg>
      <pc:sldChg chg="modSp mod">
        <pc:chgData name="Petra Lindheim von Bahr" userId="5d4598b8-ee36-4bb7-8a79-3ffb5b024554" providerId="ADAL" clId="{9F09CD04-439D-4161-B6DA-1437941C0434}" dt="2026-04-09T13:51:22.232" v="490" actId="27636"/>
        <pc:sldMkLst>
          <pc:docMk/>
          <pc:sldMk cId="3857660615" sldId="640"/>
        </pc:sldMkLst>
        <pc:spChg chg="mod">
          <ac:chgData name="Petra Lindheim von Bahr" userId="5d4598b8-ee36-4bb7-8a79-3ffb5b024554" providerId="ADAL" clId="{9F09CD04-439D-4161-B6DA-1437941C0434}" dt="2026-04-09T13:51:22.232" v="490" actId="27636"/>
          <ac:spMkLst>
            <pc:docMk/>
            <pc:sldMk cId="3857660615" sldId="640"/>
            <ac:spMk id="3" creationId="{2968F0E1-E016-D29A-1E03-0F0DBD723CD2}"/>
          </ac:spMkLst>
        </pc:spChg>
      </pc:sldChg>
      <pc:sldChg chg="modSp mod modNotesTx">
        <pc:chgData name="Petra Lindheim von Bahr" userId="5d4598b8-ee36-4bb7-8a79-3ffb5b024554" providerId="ADAL" clId="{9F09CD04-439D-4161-B6DA-1437941C0434}" dt="2026-04-22T13:55:52.852" v="5422" actId="20577"/>
        <pc:sldMkLst>
          <pc:docMk/>
          <pc:sldMk cId="2609631137" sldId="641"/>
        </pc:sldMkLst>
        <pc:spChg chg="mod">
          <ac:chgData name="Petra Lindheim von Bahr" userId="5d4598b8-ee36-4bb7-8a79-3ffb5b024554" providerId="ADAL" clId="{9F09CD04-439D-4161-B6DA-1437941C0434}" dt="2026-04-09T13:51:22.160" v="485" actId="27636"/>
          <ac:spMkLst>
            <pc:docMk/>
            <pc:sldMk cId="2609631137" sldId="641"/>
            <ac:spMk id="3" creationId="{54E363B4-9500-0EC5-27EC-A6669FF5A598}"/>
          </ac:spMkLst>
        </pc:spChg>
      </pc:sldChg>
      <pc:sldChg chg="modSp add mod modNotesTx">
        <pc:chgData name="Petra Lindheim von Bahr" userId="5d4598b8-ee36-4bb7-8a79-3ffb5b024554" providerId="ADAL" clId="{9F09CD04-439D-4161-B6DA-1437941C0434}" dt="2026-04-27T18:18:17.473" v="9388" actId="14100"/>
        <pc:sldMkLst>
          <pc:docMk/>
          <pc:sldMk cId="273198555" sldId="984"/>
        </pc:sldMkLst>
        <pc:spChg chg="mod">
          <ac:chgData name="Petra Lindheim von Bahr" userId="5d4598b8-ee36-4bb7-8a79-3ffb5b024554" providerId="ADAL" clId="{9F09CD04-439D-4161-B6DA-1437941C0434}" dt="2026-04-21T12:14:29.345" v="2674" actId="121"/>
          <ac:spMkLst>
            <pc:docMk/>
            <pc:sldMk cId="273198555" sldId="984"/>
            <ac:spMk id="4" creationId="{2B2FCD35-AB7E-5324-918B-FC44051B2D4F}"/>
          </ac:spMkLst>
        </pc:spChg>
        <pc:spChg chg="mod">
          <ac:chgData name="Petra Lindheim von Bahr" userId="5d4598b8-ee36-4bb7-8a79-3ffb5b024554" providerId="ADAL" clId="{9F09CD04-439D-4161-B6DA-1437941C0434}" dt="2026-04-27T18:18:17.473" v="9388" actId="14100"/>
          <ac:spMkLst>
            <pc:docMk/>
            <pc:sldMk cId="273198555" sldId="984"/>
            <ac:spMk id="5" creationId="{8F824BB8-772F-7D29-B5CE-DCDA0C948CFA}"/>
          </ac:spMkLst>
        </pc:spChg>
      </pc:sldChg>
      <pc:sldChg chg="addSp delSp modSp add mod setBg modNotesTx">
        <pc:chgData name="Petra Lindheim von Bahr" userId="5d4598b8-ee36-4bb7-8a79-3ffb5b024554" providerId="ADAL" clId="{9F09CD04-439D-4161-B6DA-1437941C0434}" dt="2026-04-27T18:11:51.982" v="9228" actId="403"/>
        <pc:sldMkLst>
          <pc:docMk/>
          <pc:sldMk cId="3045155207" sldId="986"/>
        </pc:sldMkLst>
        <pc:spChg chg="mod">
          <ac:chgData name="Petra Lindheim von Bahr" userId="5d4598b8-ee36-4bb7-8a79-3ffb5b024554" providerId="ADAL" clId="{9F09CD04-439D-4161-B6DA-1437941C0434}" dt="2026-04-24T14:16:18.664" v="6726" actId="26606"/>
          <ac:spMkLst>
            <pc:docMk/>
            <pc:sldMk cId="3045155207" sldId="986"/>
            <ac:spMk id="2" creationId="{0112EF9C-39DD-A09E-52A1-263997FC5E71}"/>
          </ac:spMkLst>
        </pc:spChg>
        <pc:spChg chg="add mod">
          <ac:chgData name="Petra Lindheim von Bahr" userId="5d4598b8-ee36-4bb7-8a79-3ffb5b024554" providerId="ADAL" clId="{9F09CD04-439D-4161-B6DA-1437941C0434}" dt="2026-04-27T18:11:51.982" v="9228" actId="403"/>
          <ac:spMkLst>
            <pc:docMk/>
            <pc:sldMk cId="3045155207" sldId="986"/>
            <ac:spMk id="8" creationId="{70D83661-BC0F-9DA8-E490-695A02FDD534}"/>
          </ac:spMkLst>
        </pc:spChg>
        <pc:picChg chg="add mod">
          <ac:chgData name="Petra Lindheim von Bahr" userId="5d4598b8-ee36-4bb7-8a79-3ffb5b024554" providerId="ADAL" clId="{9F09CD04-439D-4161-B6DA-1437941C0434}" dt="2026-04-24T14:16:31.174" v="6727" actId="1076"/>
          <ac:picMkLst>
            <pc:docMk/>
            <pc:sldMk cId="3045155207" sldId="986"/>
            <ac:picMk id="4" creationId="{5C5751FB-6EED-BB14-FE88-9142FCADE310}"/>
          </ac:picMkLst>
        </pc:picChg>
      </pc:sldChg>
      <pc:sldChg chg="add modNotesTx">
        <pc:chgData name="Petra Lindheim von Bahr" userId="5d4598b8-ee36-4bb7-8a79-3ffb5b024554" providerId="ADAL" clId="{9F09CD04-439D-4161-B6DA-1437941C0434}" dt="2026-04-27T18:18:01.331" v="9386" actId="20577"/>
        <pc:sldMkLst>
          <pc:docMk/>
          <pc:sldMk cId="532433785" sldId="987"/>
        </pc:sldMkLst>
      </pc:sldChg>
      <pc:sldChg chg="addSp delSp modSp add del mod setBg delDesignElem">
        <pc:chgData name="Petra Lindheim von Bahr" userId="5d4598b8-ee36-4bb7-8a79-3ffb5b024554" providerId="ADAL" clId="{9F09CD04-439D-4161-B6DA-1437941C0434}" dt="2026-04-27T18:10:58.391" v="9223" actId="47"/>
        <pc:sldMkLst>
          <pc:docMk/>
          <pc:sldMk cId="2473297187" sldId="991"/>
        </pc:sldMkLst>
      </pc:sldChg>
      <pc:sldChg chg="modSp add mod modNotesTx">
        <pc:chgData name="Petra Lindheim von Bahr" userId="5d4598b8-ee36-4bb7-8a79-3ffb5b024554" providerId="ADAL" clId="{9F09CD04-439D-4161-B6DA-1437941C0434}" dt="2026-04-27T17:49:21.785" v="8838" actId="20578"/>
        <pc:sldMkLst>
          <pc:docMk/>
          <pc:sldMk cId="1840668509" sldId="992"/>
        </pc:sldMkLst>
        <pc:spChg chg="mod">
          <ac:chgData name="Petra Lindheim von Bahr" userId="5d4598b8-ee36-4bb7-8a79-3ffb5b024554" providerId="ADAL" clId="{9F09CD04-439D-4161-B6DA-1437941C0434}" dt="2026-04-27T17:49:21.785" v="8838" actId="20578"/>
          <ac:spMkLst>
            <pc:docMk/>
            <pc:sldMk cId="1840668509" sldId="992"/>
            <ac:spMk id="5" creationId="{A5A08845-5189-8AAA-80F8-C3140DCBE970}"/>
          </ac:spMkLst>
        </pc:spChg>
      </pc:sldChg>
      <pc:sldChg chg="delSp add setBg delDesignElem modNotesTx">
        <pc:chgData name="Petra Lindheim von Bahr" userId="5d4598b8-ee36-4bb7-8a79-3ffb5b024554" providerId="ADAL" clId="{9F09CD04-439D-4161-B6DA-1437941C0434}" dt="2026-04-27T17:56:18.112" v="8958" actId="20577"/>
        <pc:sldMkLst>
          <pc:docMk/>
          <pc:sldMk cId="2634520611" sldId="994"/>
        </pc:sldMkLst>
        <pc:spChg chg="del">
          <ac:chgData name="Petra Lindheim von Bahr" userId="5d4598b8-ee36-4bb7-8a79-3ffb5b024554" providerId="ADAL" clId="{9F09CD04-439D-4161-B6DA-1437941C0434}" dt="2026-04-27T12:00:21.750" v="8466"/>
          <ac:spMkLst>
            <pc:docMk/>
            <pc:sldMk cId="2634520611" sldId="994"/>
            <ac:spMk id="9" creationId="{AE1AF813-2D2F-4B78-9216-388AF161EDAA}"/>
          </ac:spMkLst>
        </pc:spChg>
        <pc:spChg chg="del">
          <ac:chgData name="Petra Lindheim von Bahr" userId="5d4598b8-ee36-4bb7-8a79-3ffb5b024554" providerId="ADAL" clId="{9F09CD04-439D-4161-B6DA-1437941C0434}" dt="2026-04-27T12:00:21.750" v="8466"/>
          <ac:spMkLst>
            <pc:docMk/>
            <pc:sldMk cId="2634520611" sldId="994"/>
            <ac:spMk id="11" creationId="{C47181D2-95D5-4439-9BDF-14D4FDC7BD80}"/>
          </ac:spMkLst>
        </pc:spChg>
      </pc:sldChg>
      <pc:sldChg chg="addSp delSp modSp new del mod setBg modNotesTx">
        <pc:chgData name="Petra Lindheim von Bahr" userId="5d4598b8-ee36-4bb7-8a79-3ffb5b024554" providerId="ADAL" clId="{9F09CD04-439D-4161-B6DA-1437941C0434}" dt="2026-04-27T12:00:16.336" v="8464" actId="2696"/>
        <pc:sldMkLst>
          <pc:docMk/>
          <pc:sldMk cId="3227832798" sldId="994"/>
        </pc:sldMkLst>
      </pc:sldChg>
      <pc:sldChg chg="modSp add mod modAnim modNotesTx">
        <pc:chgData name="Petra Lindheim von Bahr" userId="5d4598b8-ee36-4bb7-8a79-3ffb5b024554" providerId="ADAL" clId="{9F09CD04-439D-4161-B6DA-1437941C0434}" dt="2026-04-27T18:04:12.433" v="9105" actId="20577"/>
        <pc:sldMkLst>
          <pc:docMk/>
          <pc:sldMk cId="3835778743" sldId="997"/>
        </pc:sldMkLst>
        <pc:spChg chg="mod">
          <ac:chgData name="Petra Lindheim von Bahr" userId="5d4598b8-ee36-4bb7-8a79-3ffb5b024554" providerId="ADAL" clId="{9F09CD04-439D-4161-B6DA-1437941C0434}" dt="2026-04-24T14:21:42.639" v="6780" actId="20578"/>
          <ac:spMkLst>
            <pc:docMk/>
            <pc:sldMk cId="3835778743" sldId="997"/>
            <ac:spMk id="3" creationId="{E64D2C46-1F8F-D998-E21D-18260362B343}"/>
          </ac:spMkLst>
        </pc:spChg>
      </pc:sldChg>
      <pc:sldChg chg="modSp new mod ord">
        <pc:chgData name="Petra Lindheim von Bahr" userId="5d4598b8-ee36-4bb7-8a79-3ffb5b024554" providerId="ADAL" clId="{9F09CD04-439D-4161-B6DA-1437941C0434}" dt="2026-04-24T14:44:54.890" v="7352" actId="27636"/>
        <pc:sldMkLst>
          <pc:docMk/>
          <pc:sldMk cId="3122180617" sldId="998"/>
        </pc:sldMkLst>
        <pc:spChg chg="mod">
          <ac:chgData name="Petra Lindheim von Bahr" userId="5d4598b8-ee36-4bb7-8a79-3ffb5b024554" providerId="ADAL" clId="{9F09CD04-439D-4161-B6DA-1437941C0434}" dt="2026-04-24T14:43:04.031" v="7323" actId="14100"/>
          <ac:spMkLst>
            <pc:docMk/>
            <pc:sldMk cId="3122180617" sldId="998"/>
            <ac:spMk id="2" creationId="{E5ADDEBB-C8D1-8465-4C11-2BD18219DB50}"/>
          </ac:spMkLst>
        </pc:spChg>
        <pc:spChg chg="mod">
          <ac:chgData name="Petra Lindheim von Bahr" userId="5d4598b8-ee36-4bb7-8a79-3ffb5b024554" providerId="ADAL" clId="{9F09CD04-439D-4161-B6DA-1437941C0434}" dt="2026-04-24T14:44:54.890" v="7352" actId="27636"/>
          <ac:spMkLst>
            <pc:docMk/>
            <pc:sldMk cId="3122180617" sldId="998"/>
            <ac:spMk id="3" creationId="{D251EBF3-4DE3-B8D7-6E7B-3CF72BD83B0C}"/>
          </ac:spMkLst>
        </pc:spChg>
      </pc:sldChg>
      <pc:sldChg chg="addSp delSp modSp new del mod setBg modNotesTx">
        <pc:chgData name="Petra Lindheim von Bahr" userId="5d4598b8-ee36-4bb7-8a79-3ffb5b024554" providerId="ADAL" clId="{9F09CD04-439D-4161-B6DA-1437941C0434}" dt="2026-04-27T12:02:03.261" v="8548" actId="47"/>
        <pc:sldMkLst>
          <pc:docMk/>
          <pc:sldMk cId="2117016989" sldId="999"/>
        </pc:sldMkLst>
        <pc:spChg chg="mod ord">
          <ac:chgData name="Petra Lindheim von Bahr" userId="5d4598b8-ee36-4bb7-8a79-3ffb5b024554" providerId="ADAL" clId="{9F09CD04-439D-4161-B6DA-1437941C0434}" dt="2026-04-27T12:00:48.862" v="8477" actId="21"/>
          <ac:spMkLst>
            <pc:docMk/>
            <pc:sldMk cId="2117016989" sldId="999"/>
            <ac:spMk id="3" creationId="{03854519-AA3C-36A5-A4F1-CB8E24D220C9}"/>
          </ac:spMkLst>
        </pc:spChg>
      </pc:sldChg>
      <pc:sldChg chg="modSp new mod ord">
        <pc:chgData name="Petra Lindheim von Bahr" userId="5d4598b8-ee36-4bb7-8a79-3ffb5b024554" providerId="ADAL" clId="{9F09CD04-439D-4161-B6DA-1437941C0434}" dt="2026-04-27T11:56:47.528" v="8463"/>
        <pc:sldMkLst>
          <pc:docMk/>
          <pc:sldMk cId="3920547347" sldId="1000"/>
        </pc:sldMkLst>
        <pc:spChg chg="mod">
          <ac:chgData name="Petra Lindheim von Bahr" userId="5d4598b8-ee36-4bb7-8a79-3ffb5b024554" providerId="ADAL" clId="{9F09CD04-439D-4161-B6DA-1437941C0434}" dt="2026-04-22T14:32:37.784" v="6286" actId="20577"/>
          <ac:spMkLst>
            <pc:docMk/>
            <pc:sldMk cId="3920547347" sldId="1000"/>
            <ac:spMk id="3" creationId="{49EA0E5B-49FB-7575-4B57-463A72F58757}"/>
          </ac:spMkLst>
        </pc:spChg>
      </pc:sldChg>
      <pc:sldChg chg="modSp new mod ord">
        <pc:chgData name="Petra Lindheim von Bahr" userId="5d4598b8-ee36-4bb7-8a79-3ffb5b024554" providerId="ADAL" clId="{9F09CD04-439D-4161-B6DA-1437941C0434}" dt="2026-04-22T14:34:50.888" v="6340"/>
        <pc:sldMkLst>
          <pc:docMk/>
          <pc:sldMk cId="77890066" sldId="1001"/>
        </pc:sldMkLst>
        <pc:spChg chg="mod">
          <ac:chgData name="Petra Lindheim von Bahr" userId="5d4598b8-ee36-4bb7-8a79-3ffb5b024554" providerId="ADAL" clId="{9F09CD04-439D-4161-B6DA-1437941C0434}" dt="2026-04-22T14:32:50.664" v="6300" actId="20577"/>
          <ac:spMkLst>
            <pc:docMk/>
            <pc:sldMk cId="77890066" sldId="1001"/>
            <ac:spMk id="2" creationId="{33BCA6ED-2EF3-206E-28CB-8623C1AB971C}"/>
          </ac:spMkLst>
        </pc:spChg>
        <pc:spChg chg="mod">
          <ac:chgData name="Petra Lindheim von Bahr" userId="5d4598b8-ee36-4bb7-8a79-3ffb5b024554" providerId="ADAL" clId="{9F09CD04-439D-4161-B6DA-1437941C0434}" dt="2026-04-22T14:32:57.966" v="6320" actId="20577"/>
          <ac:spMkLst>
            <pc:docMk/>
            <pc:sldMk cId="77890066" sldId="1001"/>
            <ac:spMk id="3" creationId="{BBA05815-D39B-8A55-596F-1F721AE5BE82}"/>
          </ac:spMkLst>
        </pc:spChg>
      </pc:sldChg>
      <pc:sldChg chg="modSp add mod modNotesTx">
        <pc:chgData name="Petra Lindheim von Bahr" userId="5d4598b8-ee36-4bb7-8a79-3ffb5b024554" providerId="ADAL" clId="{9F09CD04-439D-4161-B6DA-1437941C0434}" dt="2026-04-27T17:43:46.269" v="8756" actId="20577"/>
        <pc:sldMkLst>
          <pc:docMk/>
          <pc:sldMk cId="3529983200" sldId="1002"/>
        </pc:sldMkLst>
        <pc:spChg chg="mod">
          <ac:chgData name="Petra Lindheim von Bahr" userId="5d4598b8-ee36-4bb7-8a79-3ffb5b024554" providerId="ADAL" clId="{9F09CD04-439D-4161-B6DA-1437941C0434}" dt="2026-04-26T18:06:19.023" v="8257" actId="20577"/>
          <ac:spMkLst>
            <pc:docMk/>
            <pc:sldMk cId="3529983200" sldId="1002"/>
            <ac:spMk id="4" creationId="{5EE33BD9-76F6-A151-B846-40A725F9CAB2}"/>
          </ac:spMkLst>
        </pc:spChg>
        <pc:spChg chg="mod">
          <ac:chgData name="Petra Lindheim von Bahr" userId="5d4598b8-ee36-4bb7-8a79-3ffb5b024554" providerId="ADAL" clId="{9F09CD04-439D-4161-B6DA-1437941C0434}" dt="2026-04-27T17:43:35.745" v="8755" actId="20577"/>
          <ac:spMkLst>
            <pc:docMk/>
            <pc:sldMk cId="3529983200" sldId="1002"/>
            <ac:spMk id="5" creationId="{EF8E6972-D389-7368-919E-CEC9ED3DCC9C}"/>
          </ac:spMkLst>
        </pc:spChg>
      </pc:sldChg>
      <pc:sldChg chg="addSp delSp new del mod">
        <pc:chgData name="Petra Lindheim von Bahr" userId="5d4598b8-ee36-4bb7-8a79-3ffb5b024554" providerId="ADAL" clId="{9F09CD04-439D-4161-B6DA-1437941C0434}" dt="2026-04-26T17:31:39.307" v="7431" actId="47"/>
        <pc:sldMkLst>
          <pc:docMk/>
          <pc:sldMk cId="4125882880" sldId="1002"/>
        </pc:sldMkLst>
        <pc:spChg chg="add del">
          <ac:chgData name="Petra Lindheim von Bahr" userId="5d4598b8-ee36-4bb7-8a79-3ffb5b024554" providerId="ADAL" clId="{9F09CD04-439D-4161-B6DA-1437941C0434}" dt="2026-04-26T17:31:36.169" v="7430" actId="22"/>
          <ac:spMkLst>
            <pc:docMk/>
            <pc:sldMk cId="4125882880" sldId="1002"/>
            <ac:spMk id="3" creationId="{E4B052ED-DDE0-9C4B-72C9-E38DA979BDB9}"/>
          </ac:spMkLst>
        </pc:spChg>
      </pc:sldChg>
      <pc:sldChg chg="modSp add mod modNotesTx">
        <pc:chgData name="Petra Lindheim von Bahr" userId="5d4598b8-ee36-4bb7-8a79-3ffb5b024554" providerId="ADAL" clId="{9F09CD04-439D-4161-B6DA-1437941C0434}" dt="2026-04-27T17:52:09.585" v="8868" actId="14100"/>
        <pc:sldMkLst>
          <pc:docMk/>
          <pc:sldMk cId="3510861829" sldId="1003"/>
        </pc:sldMkLst>
        <pc:spChg chg="mod">
          <ac:chgData name="Petra Lindheim von Bahr" userId="5d4598b8-ee36-4bb7-8a79-3ffb5b024554" providerId="ADAL" clId="{9F09CD04-439D-4161-B6DA-1437941C0434}" dt="2026-04-26T17:37:17.280" v="7592" actId="20577"/>
          <ac:spMkLst>
            <pc:docMk/>
            <pc:sldMk cId="3510861829" sldId="1003"/>
            <ac:spMk id="4" creationId="{BEF19432-3202-DE6F-C54E-41A9AE98E2F0}"/>
          </ac:spMkLst>
        </pc:spChg>
        <pc:spChg chg="mod">
          <ac:chgData name="Petra Lindheim von Bahr" userId="5d4598b8-ee36-4bb7-8a79-3ffb5b024554" providerId="ADAL" clId="{9F09CD04-439D-4161-B6DA-1437941C0434}" dt="2026-04-27T17:52:09.585" v="8868" actId="14100"/>
          <ac:spMkLst>
            <pc:docMk/>
            <pc:sldMk cId="3510861829" sldId="1003"/>
            <ac:spMk id="5" creationId="{0F4FB7CF-33C1-BEE5-451C-2B8AAFD9CACB}"/>
          </ac:spMkLst>
        </pc:spChg>
      </pc:sldChg>
      <pc:sldChg chg="modSp add mod modNotesTx">
        <pc:chgData name="Petra Lindheim von Bahr" userId="5d4598b8-ee36-4bb7-8a79-3ffb5b024554" providerId="ADAL" clId="{9F09CD04-439D-4161-B6DA-1437941C0434}" dt="2026-04-27T17:54:11.793" v="8944" actId="20577"/>
        <pc:sldMkLst>
          <pc:docMk/>
          <pc:sldMk cId="299920189" sldId="1004"/>
        </pc:sldMkLst>
        <pc:spChg chg="mod">
          <ac:chgData name="Petra Lindheim von Bahr" userId="5d4598b8-ee36-4bb7-8a79-3ffb5b024554" providerId="ADAL" clId="{9F09CD04-439D-4161-B6DA-1437941C0434}" dt="2026-04-26T17:43:33.584" v="7748" actId="20577"/>
          <ac:spMkLst>
            <pc:docMk/>
            <pc:sldMk cId="299920189" sldId="1004"/>
            <ac:spMk id="4" creationId="{BD2C4EB9-62F0-AAD1-A29F-852EF17AD61A}"/>
          </ac:spMkLst>
        </pc:spChg>
        <pc:spChg chg="mod">
          <ac:chgData name="Petra Lindheim von Bahr" userId="5d4598b8-ee36-4bb7-8a79-3ffb5b024554" providerId="ADAL" clId="{9F09CD04-439D-4161-B6DA-1437941C0434}" dt="2026-04-27T17:40:12.871" v="8702" actId="20578"/>
          <ac:spMkLst>
            <pc:docMk/>
            <pc:sldMk cId="299920189" sldId="1004"/>
            <ac:spMk id="5" creationId="{F0FE5E94-477C-F42C-44B1-48F141DBFBD1}"/>
          </ac:spMkLst>
        </pc:spChg>
      </pc:sldChg>
      <pc:sldChg chg="addSp modSp new mod setBg">
        <pc:chgData name="Petra Lindheim von Bahr" userId="5d4598b8-ee36-4bb7-8a79-3ffb5b024554" providerId="ADAL" clId="{9F09CD04-439D-4161-B6DA-1437941C0434}" dt="2026-04-27T18:15:08.068" v="9342" actId="27614"/>
        <pc:sldMkLst>
          <pc:docMk/>
          <pc:sldMk cId="3807588614" sldId="1005"/>
        </pc:sldMkLst>
        <pc:spChg chg="mod">
          <ac:chgData name="Petra Lindheim von Bahr" userId="5d4598b8-ee36-4bb7-8a79-3ffb5b024554" providerId="ADAL" clId="{9F09CD04-439D-4161-B6DA-1437941C0434}" dt="2026-04-27T18:15:02.713" v="9341" actId="26606"/>
          <ac:spMkLst>
            <pc:docMk/>
            <pc:sldMk cId="3807588614" sldId="1005"/>
            <ac:spMk id="2" creationId="{BDA2676F-9F61-ED02-35CB-0358F384C414}"/>
          </ac:spMkLst>
        </pc:spChg>
        <pc:spChg chg="mod">
          <ac:chgData name="Petra Lindheim von Bahr" userId="5d4598b8-ee36-4bb7-8a79-3ffb5b024554" providerId="ADAL" clId="{9F09CD04-439D-4161-B6DA-1437941C0434}" dt="2026-04-27T18:15:02.713" v="9341" actId="26606"/>
          <ac:spMkLst>
            <pc:docMk/>
            <pc:sldMk cId="3807588614" sldId="1005"/>
            <ac:spMk id="3" creationId="{544F80F9-DEB7-D757-3D44-FF961501112F}"/>
          </ac:spMkLst>
        </pc:spChg>
        <pc:picChg chg="add mod">
          <ac:chgData name="Petra Lindheim von Bahr" userId="5d4598b8-ee36-4bb7-8a79-3ffb5b024554" providerId="ADAL" clId="{9F09CD04-439D-4161-B6DA-1437941C0434}" dt="2026-04-27T18:15:08.068" v="9342" actId="27614"/>
          <ac:picMkLst>
            <pc:docMk/>
            <pc:sldMk cId="3807588614" sldId="1005"/>
            <ac:picMk id="4" creationId="{90730EDB-A5CD-B8D5-9D3C-30DD08ADA75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Blad1!$A$2</c:f>
              <c:strCache>
                <c:ptCount val="1"/>
                <c:pt idx="0">
                  <c:v>AST före</c:v>
                </c:pt>
              </c:strCache>
            </c:strRef>
          </c:tx>
          <c:spPr>
            <a:solidFill>
              <a:schemeClr val="accent1">
                <a:lumMod val="75000"/>
              </a:schemeClr>
            </a:solidFill>
            <a:ln>
              <a:noFill/>
            </a:ln>
            <a:effectLst/>
          </c:spPr>
          <c:invertIfNegative val="0"/>
          <c:dLbls>
            <c:delete val="1"/>
          </c:dLbls>
          <c:cat>
            <c:strRef>
              <c:f>Blad1!$B$1:$J$1</c:f>
              <c:strCache>
                <c:ptCount val="9"/>
                <c:pt idx="0">
                  <c:v>separationskänslighet</c:v>
                </c:pt>
                <c:pt idx="1">
                  <c:v>instabila relationer</c:v>
                </c:pt>
                <c:pt idx="2">
                  <c:v>identitetsförvirring</c:v>
                </c:pt>
                <c:pt idx="3">
                  <c:v>impulsivitet</c:v>
                </c:pt>
                <c:pt idx="4">
                  <c:v>självskada/ suicidalitet</c:v>
                </c:pt>
                <c:pt idx="5">
                  <c:v>affektiv instabilitet</c:v>
                </c:pt>
                <c:pt idx="6">
                  <c:v>kronisk tomhet</c:v>
                </c:pt>
                <c:pt idx="7">
                  <c:v>ilska</c:v>
                </c:pt>
                <c:pt idx="8">
                  <c:v>dissociation/ paranoidt tänkande</c:v>
                </c:pt>
              </c:strCache>
            </c:strRef>
          </c:cat>
          <c:val>
            <c:numRef>
              <c:f>Blad1!$B$2:$J$2</c:f>
              <c:numCache>
                <c:formatCode>General</c:formatCode>
                <c:ptCount val="9"/>
                <c:pt idx="0">
                  <c:v>31</c:v>
                </c:pt>
                <c:pt idx="1">
                  <c:v>63</c:v>
                </c:pt>
                <c:pt idx="2">
                  <c:v>19</c:v>
                </c:pt>
                <c:pt idx="3">
                  <c:v>25</c:v>
                </c:pt>
                <c:pt idx="4">
                  <c:v>100</c:v>
                </c:pt>
                <c:pt idx="5">
                  <c:v>88</c:v>
                </c:pt>
                <c:pt idx="6">
                  <c:v>63</c:v>
                </c:pt>
                <c:pt idx="7">
                  <c:v>44</c:v>
                </c:pt>
                <c:pt idx="8">
                  <c:v>38</c:v>
                </c:pt>
              </c:numCache>
            </c:numRef>
          </c:val>
          <c:extLst>
            <c:ext xmlns:c16="http://schemas.microsoft.com/office/drawing/2014/chart" uri="{C3380CC4-5D6E-409C-BE32-E72D297353CC}">
              <c16:uniqueId val="{00000000-852B-4F0D-BBDC-2DEF61B66B1E}"/>
            </c:ext>
          </c:extLst>
        </c:ser>
        <c:ser>
          <c:idx val="1"/>
          <c:order val="1"/>
          <c:tx>
            <c:strRef>
              <c:f>Blad1!$A$3</c:f>
              <c:strCache>
                <c:ptCount val="1"/>
                <c:pt idx="0">
                  <c:v>AST efter</c:v>
                </c:pt>
              </c:strCache>
            </c:strRef>
          </c:tx>
          <c:spPr>
            <a:solidFill>
              <a:schemeClr val="accent1">
                <a:lumMod val="60000"/>
                <a:lumOff val="40000"/>
              </a:schemeClr>
            </a:solidFill>
            <a:ln>
              <a:noFill/>
            </a:ln>
            <a:effectLst/>
          </c:spPr>
          <c:invertIfNegative val="0"/>
          <c:dLbls>
            <c:delete val="1"/>
          </c:dLbls>
          <c:cat>
            <c:strRef>
              <c:f>Blad1!$B$1:$J$1</c:f>
              <c:strCache>
                <c:ptCount val="9"/>
                <c:pt idx="0">
                  <c:v>separationskänslighet</c:v>
                </c:pt>
                <c:pt idx="1">
                  <c:v>instabila relationer</c:v>
                </c:pt>
                <c:pt idx="2">
                  <c:v>identitetsförvirring</c:v>
                </c:pt>
                <c:pt idx="3">
                  <c:v>impulsivitet</c:v>
                </c:pt>
                <c:pt idx="4">
                  <c:v>självskada/ suicidalitet</c:v>
                </c:pt>
                <c:pt idx="5">
                  <c:v>affektiv instabilitet</c:v>
                </c:pt>
                <c:pt idx="6">
                  <c:v>kronisk tomhet</c:v>
                </c:pt>
                <c:pt idx="7">
                  <c:v>ilska</c:v>
                </c:pt>
                <c:pt idx="8">
                  <c:v>dissociation/ paranoidt tänkande</c:v>
                </c:pt>
              </c:strCache>
            </c:strRef>
          </c:cat>
          <c:val>
            <c:numRef>
              <c:f>Blad1!$B$3:$J$3</c:f>
              <c:numCache>
                <c:formatCode>General</c:formatCode>
                <c:ptCount val="9"/>
                <c:pt idx="0">
                  <c:v>25</c:v>
                </c:pt>
                <c:pt idx="1">
                  <c:v>31</c:v>
                </c:pt>
                <c:pt idx="2">
                  <c:v>6</c:v>
                </c:pt>
                <c:pt idx="3">
                  <c:v>19</c:v>
                </c:pt>
                <c:pt idx="4">
                  <c:v>50</c:v>
                </c:pt>
                <c:pt idx="5">
                  <c:v>56</c:v>
                </c:pt>
                <c:pt idx="6">
                  <c:v>19</c:v>
                </c:pt>
                <c:pt idx="7">
                  <c:v>19</c:v>
                </c:pt>
                <c:pt idx="8">
                  <c:v>25</c:v>
                </c:pt>
              </c:numCache>
            </c:numRef>
          </c:val>
          <c:extLst>
            <c:ext xmlns:c16="http://schemas.microsoft.com/office/drawing/2014/chart" uri="{C3380CC4-5D6E-409C-BE32-E72D297353CC}">
              <c16:uniqueId val="{00000001-852B-4F0D-BBDC-2DEF61B66B1E}"/>
            </c:ext>
          </c:extLst>
        </c:ser>
        <c:ser>
          <c:idx val="2"/>
          <c:order val="2"/>
          <c:tx>
            <c:strRef>
              <c:f>Blad1!$A$4</c:f>
              <c:strCache>
                <c:ptCount val="1"/>
                <c:pt idx="0">
                  <c:v>ADHD före</c:v>
                </c:pt>
              </c:strCache>
            </c:strRef>
          </c:tx>
          <c:spPr>
            <a:solidFill>
              <a:srgbClr val="FF5050"/>
            </a:solidFill>
            <a:ln>
              <a:noFill/>
            </a:ln>
            <a:effectLst/>
          </c:spPr>
          <c:invertIfNegative val="0"/>
          <c:dLbls>
            <c:delete val="1"/>
          </c:dLbls>
          <c:cat>
            <c:strRef>
              <c:f>Blad1!$B$1:$J$1</c:f>
              <c:strCache>
                <c:ptCount val="9"/>
                <c:pt idx="0">
                  <c:v>separationskänslighet</c:v>
                </c:pt>
                <c:pt idx="1">
                  <c:v>instabila relationer</c:v>
                </c:pt>
                <c:pt idx="2">
                  <c:v>identitetsförvirring</c:v>
                </c:pt>
                <c:pt idx="3">
                  <c:v>impulsivitet</c:v>
                </c:pt>
                <c:pt idx="4">
                  <c:v>självskada/ suicidalitet</c:v>
                </c:pt>
                <c:pt idx="5">
                  <c:v>affektiv instabilitet</c:v>
                </c:pt>
                <c:pt idx="6">
                  <c:v>kronisk tomhet</c:v>
                </c:pt>
                <c:pt idx="7">
                  <c:v>ilska</c:v>
                </c:pt>
                <c:pt idx="8">
                  <c:v>dissociation/ paranoidt tänkande</c:v>
                </c:pt>
              </c:strCache>
            </c:strRef>
          </c:cat>
          <c:val>
            <c:numRef>
              <c:f>Blad1!$B$4:$J$4</c:f>
              <c:numCache>
                <c:formatCode>General</c:formatCode>
                <c:ptCount val="9"/>
                <c:pt idx="0">
                  <c:v>54</c:v>
                </c:pt>
                <c:pt idx="1">
                  <c:v>75</c:v>
                </c:pt>
                <c:pt idx="2">
                  <c:v>25</c:v>
                </c:pt>
                <c:pt idx="3">
                  <c:v>50</c:v>
                </c:pt>
                <c:pt idx="4">
                  <c:v>88</c:v>
                </c:pt>
                <c:pt idx="5">
                  <c:v>100</c:v>
                </c:pt>
                <c:pt idx="6">
                  <c:v>58</c:v>
                </c:pt>
                <c:pt idx="7">
                  <c:v>63</c:v>
                </c:pt>
                <c:pt idx="8">
                  <c:v>29</c:v>
                </c:pt>
              </c:numCache>
            </c:numRef>
          </c:val>
          <c:extLst>
            <c:ext xmlns:c16="http://schemas.microsoft.com/office/drawing/2014/chart" uri="{C3380CC4-5D6E-409C-BE32-E72D297353CC}">
              <c16:uniqueId val="{00000002-852B-4F0D-BBDC-2DEF61B66B1E}"/>
            </c:ext>
          </c:extLst>
        </c:ser>
        <c:ser>
          <c:idx val="3"/>
          <c:order val="3"/>
          <c:tx>
            <c:strRef>
              <c:f>Blad1!$A$5</c:f>
              <c:strCache>
                <c:ptCount val="1"/>
                <c:pt idx="0">
                  <c:v>ADHD efter</c:v>
                </c:pt>
              </c:strCache>
            </c:strRef>
          </c:tx>
          <c:spPr>
            <a:solidFill>
              <a:srgbClr val="FF7C80"/>
            </a:solidFill>
            <a:ln>
              <a:noFill/>
            </a:ln>
            <a:effectLst/>
          </c:spPr>
          <c:invertIfNegative val="0"/>
          <c:dLbls>
            <c:delete val="1"/>
          </c:dLbls>
          <c:cat>
            <c:strRef>
              <c:f>Blad1!$B$1:$J$1</c:f>
              <c:strCache>
                <c:ptCount val="9"/>
                <c:pt idx="0">
                  <c:v>separationskänslighet</c:v>
                </c:pt>
                <c:pt idx="1">
                  <c:v>instabila relationer</c:v>
                </c:pt>
                <c:pt idx="2">
                  <c:v>identitetsförvirring</c:v>
                </c:pt>
                <c:pt idx="3">
                  <c:v>impulsivitet</c:v>
                </c:pt>
                <c:pt idx="4">
                  <c:v>självskada/ suicidalitet</c:v>
                </c:pt>
                <c:pt idx="5">
                  <c:v>affektiv instabilitet</c:v>
                </c:pt>
                <c:pt idx="6">
                  <c:v>kronisk tomhet</c:v>
                </c:pt>
                <c:pt idx="7">
                  <c:v>ilska</c:v>
                </c:pt>
                <c:pt idx="8">
                  <c:v>dissociation/ paranoidt tänkande</c:v>
                </c:pt>
              </c:strCache>
            </c:strRef>
          </c:cat>
          <c:val>
            <c:numRef>
              <c:f>Blad1!$B$5:$J$5</c:f>
              <c:numCache>
                <c:formatCode>General</c:formatCode>
                <c:ptCount val="9"/>
                <c:pt idx="0">
                  <c:v>42</c:v>
                </c:pt>
                <c:pt idx="1">
                  <c:v>24</c:v>
                </c:pt>
                <c:pt idx="2">
                  <c:v>17</c:v>
                </c:pt>
                <c:pt idx="3">
                  <c:v>50</c:v>
                </c:pt>
                <c:pt idx="4">
                  <c:v>33</c:v>
                </c:pt>
                <c:pt idx="5">
                  <c:v>71</c:v>
                </c:pt>
                <c:pt idx="6">
                  <c:v>25</c:v>
                </c:pt>
                <c:pt idx="7">
                  <c:v>21</c:v>
                </c:pt>
                <c:pt idx="8">
                  <c:v>17</c:v>
                </c:pt>
              </c:numCache>
            </c:numRef>
          </c:val>
          <c:extLst>
            <c:ext xmlns:c16="http://schemas.microsoft.com/office/drawing/2014/chart" uri="{C3380CC4-5D6E-409C-BE32-E72D297353CC}">
              <c16:uniqueId val="{00000003-852B-4F0D-BBDC-2DEF61B66B1E}"/>
            </c:ext>
          </c:extLst>
        </c:ser>
        <c:ser>
          <c:idx val="4"/>
          <c:order val="4"/>
          <c:tx>
            <c:strRef>
              <c:f>Blad1!$A$6</c:f>
              <c:strCache>
                <c:ptCount val="1"/>
                <c:pt idx="0">
                  <c:v>Ej NP före</c:v>
                </c:pt>
              </c:strCache>
            </c:strRef>
          </c:tx>
          <c:spPr>
            <a:solidFill>
              <a:srgbClr val="339966"/>
            </a:solidFill>
            <a:ln>
              <a:noFill/>
            </a:ln>
            <a:effectLst/>
          </c:spPr>
          <c:invertIfNegative val="0"/>
          <c:dLbls>
            <c:delete val="1"/>
          </c:dLbls>
          <c:cat>
            <c:strRef>
              <c:f>Blad1!$B$1:$J$1</c:f>
              <c:strCache>
                <c:ptCount val="9"/>
                <c:pt idx="0">
                  <c:v>separationskänslighet</c:v>
                </c:pt>
                <c:pt idx="1">
                  <c:v>instabila relationer</c:v>
                </c:pt>
                <c:pt idx="2">
                  <c:v>identitetsförvirring</c:v>
                </c:pt>
                <c:pt idx="3">
                  <c:v>impulsivitet</c:v>
                </c:pt>
                <c:pt idx="4">
                  <c:v>självskada/ suicidalitet</c:v>
                </c:pt>
                <c:pt idx="5">
                  <c:v>affektiv instabilitet</c:v>
                </c:pt>
                <c:pt idx="6">
                  <c:v>kronisk tomhet</c:v>
                </c:pt>
                <c:pt idx="7">
                  <c:v>ilska</c:v>
                </c:pt>
                <c:pt idx="8">
                  <c:v>dissociation/ paranoidt tänkande</c:v>
                </c:pt>
              </c:strCache>
            </c:strRef>
          </c:cat>
          <c:val>
            <c:numRef>
              <c:f>Blad1!$B$6:$J$6</c:f>
              <c:numCache>
                <c:formatCode>General</c:formatCode>
                <c:ptCount val="9"/>
                <c:pt idx="0">
                  <c:v>47</c:v>
                </c:pt>
                <c:pt idx="1">
                  <c:v>43</c:v>
                </c:pt>
                <c:pt idx="2">
                  <c:v>28</c:v>
                </c:pt>
                <c:pt idx="3">
                  <c:v>45</c:v>
                </c:pt>
                <c:pt idx="4">
                  <c:v>100</c:v>
                </c:pt>
                <c:pt idx="5">
                  <c:v>96</c:v>
                </c:pt>
                <c:pt idx="6">
                  <c:v>55</c:v>
                </c:pt>
                <c:pt idx="7">
                  <c:v>43</c:v>
                </c:pt>
                <c:pt idx="8">
                  <c:v>53</c:v>
                </c:pt>
              </c:numCache>
            </c:numRef>
          </c:val>
          <c:extLst>
            <c:ext xmlns:c16="http://schemas.microsoft.com/office/drawing/2014/chart" uri="{C3380CC4-5D6E-409C-BE32-E72D297353CC}">
              <c16:uniqueId val="{00000004-852B-4F0D-BBDC-2DEF61B66B1E}"/>
            </c:ext>
          </c:extLst>
        </c:ser>
        <c:ser>
          <c:idx val="5"/>
          <c:order val="5"/>
          <c:tx>
            <c:strRef>
              <c:f>Blad1!$A$7</c:f>
              <c:strCache>
                <c:ptCount val="1"/>
                <c:pt idx="0">
                  <c:v>Ej NP efter</c:v>
                </c:pt>
              </c:strCache>
            </c:strRef>
          </c:tx>
          <c:spPr>
            <a:solidFill>
              <a:srgbClr val="00CC99"/>
            </a:solidFill>
            <a:ln>
              <a:noFill/>
            </a:ln>
            <a:effectLst/>
          </c:spPr>
          <c:invertIfNegative val="0"/>
          <c:dLbls>
            <c:delete val="1"/>
          </c:dLbls>
          <c:cat>
            <c:strRef>
              <c:f>Blad1!$B$1:$J$1</c:f>
              <c:strCache>
                <c:ptCount val="9"/>
                <c:pt idx="0">
                  <c:v>separationskänslighet</c:v>
                </c:pt>
                <c:pt idx="1">
                  <c:v>instabila relationer</c:v>
                </c:pt>
                <c:pt idx="2">
                  <c:v>identitetsförvirring</c:v>
                </c:pt>
                <c:pt idx="3">
                  <c:v>impulsivitet</c:v>
                </c:pt>
                <c:pt idx="4">
                  <c:v>självskada/ suicidalitet</c:v>
                </c:pt>
                <c:pt idx="5">
                  <c:v>affektiv instabilitet</c:v>
                </c:pt>
                <c:pt idx="6">
                  <c:v>kronisk tomhet</c:v>
                </c:pt>
                <c:pt idx="7">
                  <c:v>ilska</c:v>
                </c:pt>
                <c:pt idx="8">
                  <c:v>dissociation/ paranoidt tänkande</c:v>
                </c:pt>
              </c:strCache>
            </c:strRef>
          </c:cat>
          <c:val>
            <c:numRef>
              <c:f>Blad1!$B$7:$J$7</c:f>
              <c:numCache>
                <c:formatCode>General</c:formatCode>
                <c:ptCount val="9"/>
                <c:pt idx="0">
                  <c:v>17</c:v>
                </c:pt>
                <c:pt idx="1">
                  <c:v>26</c:v>
                </c:pt>
                <c:pt idx="2">
                  <c:v>13</c:v>
                </c:pt>
                <c:pt idx="3">
                  <c:v>11</c:v>
                </c:pt>
                <c:pt idx="4">
                  <c:v>30</c:v>
                </c:pt>
                <c:pt idx="5">
                  <c:v>51</c:v>
                </c:pt>
                <c:pt idx="6">
                  <c:v>15</c:v>
                </c:pt>
                <c:pt idx="7">
                  <c:v>13</c:v>
                </c:pt>
                <c:pt idx="8">
                  <c:v>23</c:v>
                </c:pt>
              </c:numCache>
            </c:numRef>
          </c:val>
          <c:extLst>
            <c:ext xmlns:c16="http://schemas.microsoft.com/office/drawing/2014/chart" uri="{C3380CC4-5D6E-409C-BE32-E72D297353CC}">
              <c16:uniqueId val="{00000005-852B-4F0D-BBDC-2DEF61B66B1E}"/>
            </c:ext>
          </c:extLst>
        </c:ser>
        <c:dLbls>
          <c:dLblPos val="outEnd"/>
          <c:showLegendKey val="0"/>
          <c:showVal val="1"/>
          <c:showCatName val="0"/>
          <c:showSerName val="0"/>
          <c:showPercent val="0"/>
          <c:showBubbleSize val="0"/>
        </c:dLbls>
        <c:gapWidth val="219"/>
        <c:overlap val="-27"/>
        <c:axId val="364016424"/>
        <c:axId val="364020032"/>
      </c:barChart>
      <c:catAx>
        <c:axId val="364016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Diagnoskriterier </a:t>
                </a:r>
                <a:r>
                  <a:rPr lang="sv-SE" sz="1000" b="0" i="0" u="none" strike="noStrike" kern="1200" baseline="0" dirty="0">
                    <a:solidFill>
                      <a:sysClr val="windowText" lastClr="000000">
                        <a:lumMod val="65000"/>
                        <a:lumOff val="35000"/>
                      </a:sysClr>
                    </a:solidFill>
                    <a:latin typeface="+mn-lt"/>
                    <a:ea typeface="+mn-ea"/>
                    <a:cs typeface="+mn-cs"/>
                  </a:rPr>
                  <a:t>BPD</a:t>
                </a:r>
                <a:endParaRPr lang="sv-SE" dirty="0"/>
              </a:p>
            </c:rich>
          </c:tx>
          <c:layout>
            <c:manualLayout>
              <c:xMode val="edge"/>
              <c:yMode val="edge"/>
              <c:x val="0.42547169496784271"/>
              <c:y val="0.894342242155466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v-SE"/>
          </a:p>
        </c:txPr>
        <c:crossAx val="364020032"/>
        <c:crosses val="autoZero"/>
        <c:auto val="1"/>
        <c:lblAlgn val="ctr"/>
        <c:lblOffset val="100"/>
        <c:noMultiLvlLbl val="0"/>
      </c:catAx>
      <c:valAx>
        <c:axId val="3640200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r>
                  <a:rPr lang="sv-SE" baseline="0"/>
                  <a:t> av deltagare</a:t>
                </a:r>
                <a:endParaRPr lang="sv-S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v-SE"/>
          </a:p>
        </c:txPr>
        <c:crossAx val="36401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Blad1!$A$2</c:f>
              <c:strCache>
                <c:ptCount val="1"/>
                <c:pt idx="0">
                  <c:v>AST före</c:v>
                </c:pt>
              </c:strCache>
            </c:strRef>
          </c:tx>
          <c:spPr>
            <a:solidFill>
              <a:schemeClr val="accent1">
                <a:lumMod val="75000"/>
              </a:schemeClr>
            </a:solidFill>
            <a:ln>
              <a:noFill/>
            </a:ln>
            <a:effectLst/>
          </c:spPr>
          <c:invertIfNegative val="0"/>
          <c:cat>
            <c:strRef>
              <c:f>Blad1!$B$1</c:f>
              <c:strCache>
                <c:ptCount val="1"/>
                <c:pt idx="0">
                  <c:v>CGAS</c:v>
                </c:pt>
              </c:strCache>
            </c:strRef>
          </c:cat>
          <c:val>
            <c:numRef>
              <c:f>Blad1!$B$2</c:f>
              <c:numCache>
                <c:formatCode>General</c:formatCode>
                <c:ptCount val="1"/>
                <c:pt idx="0">
                  <c:v>41.58</c:v>
                </c:pt>
              </c:numCache>
            </c:numRef>
          </c:val>
          <c:extLst>
            <c:ext xmlns:c16="http://schemas.microsoft.com/office/drawing/2014/chart" uri="{C3380CC4-5D6E-409C-BE32-E72D297353CC}">
              <c16:uniqueId val="{00000000-48E0-4B8E-99D3-1E675AD19123}"/>
            </c:ext>
          </c:extLst>
        </c:ser>
        <c:ser>
          <c:idx val="1"/>
          <c:order val="1"/>
          <c:tx>
            <c:strRef>
              <c:f>Blad1!$A$3</c:f>
              <c:strCache>
                <c:ptCount val="1"/>
                <c:pt idx="0">
                  <c:v>AST efter</c:v>
                </c:pt>
              </c:strCache>
            </c:strRef>
          </c:tx>
          <c:spPr>
            <a:solidFill>
              <a:schemeClr val="accent1">
                <a:lumMod val="60000"/>
                <a:lumOff val="40000"/>
              </a:schemeClr>
            </a:solidFill>
            <a:ln>
              <a:noFill/>
            </a:ln>
            <a:effectLst/>
          </c:spPr>
          <c:invertIfNegative val="0"/>
          <c:cat>
            <c:strRef>
              <c:f>Blad1!$B$1</c:f>
              <c:strCache>
                <c:ptCount val="1"/>
                <c:pt idx="0">
                  <c:v>CGAS</c:v>
                </c:pt>
              </c:strCache>
            </c:strRef>
          </c:cat>
          <c:val>
            <c:numRef>
              <c:f>Blad1!$B$3</c:f>
              <c:numCache>
                <c:formatCode>General</c:formatCode>
                <c:ptCount val="1"/>
                <c:pt idx="0">
                  <c:v>50.84</c:v>
                </c:pt>
              </c:numCache>
            </c:numRef>
          </c:val>
          <c:extLst>
            <c:ext xmlns:c16="http://schemas.microsoft.com/office/drawing/2014/chart" uri="{C3380CC4-5D6E-409C-BE32-E72D297353CC}">
              <c16:uniqueId val="{00000001-48E0-4B8E-99D3-1E675AD19123}"/>
            </c:ext>
          </c:extLst>
        </c:ser>
        <c:ser>
          <c:idx val="2"/>
          <c:order val="2"/>
          <c:tx>
            <c:strRef>
              <c:f>Blad1!$A$4</c:f>
              <c:strCache>
                <c:ptCount val="1"/>
                <c:pt idx="0">
                  <c:v>ADHD före</c:v>
                </c:pt>
              </c:strCache>
            </c:strRef>
          </c:tx>
          <c:spPr>
            <a:solidFill>
              <a:srgbClr val="FF5050"/>
            </a:solidFill>
            <a:ln>
              <a:noFill/>
            </a:ln>
            <a:effectLst/>
          </c:spPr>
          <c:invertIfNegative val="0"/>
          <c:cat>
            <c:strRef>
              <c:f>Blad1!$B$1</c:f>
              <c:strCache>
                <c:ptCount val="1"/>
                <c:pt idx="0">
                  <c:v>CGAS</c:v>
                </c:pt>
              </c:strCache>
            </c:strRef>
          </c:cat>
          <c:val>
            <c:numRef>
              <c:f>Blad1!$B$4</c:f>
              <c:numCache>
                <c:formatCode>General</c:formatCode>
                <c:ptCount val="1"/>
                <c:pt idx="0">
                  <c:v>45.24</c:v>
                </c:pt>
              </c:numCache>
            </c:numRef>
          </c:val>
          <c:extLst>
            <c:ext xmlns:c16="http://schemas.microsoft.com/office/drawing/2014/chart" uri="{C3380CC4-5D6E-409C-BE32-E72D297353CC}">
              <c16:uniqueId val="{00000002-48E0-4B8E-99D3-1E675AD19123}"/>
            </c:ext>
          </c:extLst>
        </c:ser>
        <c:ser>
          <c:idx val="3"/>
          <c:order val="3"/>
          <c:tx>
            <c:strRef>
              <c:f>Blad1!$A$5</c:f>
              <c:strCache>
                <c:ptCount val="1"/>
                <c:pt idx="0">
                  <c:v>ADHD efter</c:v>
                </c:pt>
              </c:strCache>
            </c:strRef>
          </c:tx>
          <c:spPr>
            <a:solidFill>
              <a:srgbClr val="FF9999"/>
            </a:solidFill>
            <a:ln>
              <a:noFill/>
            </a:ln>
            <a:effectLst/>
          </c:spPr>
          <c:invertIfNegative val="0"/>
          <c:cat>
            <c:strRef>
              <c:f>Blad1!$B$1</c:f>
              <c:strCache>
                <c:ptCount val="1"/>
                <c:pt idx="0">
                  <c:v>CGAS</c:v>
                </c:pt>
              </c:strCache>
            </c:strRef>
          </c:cat>
          <c:val>
            <c:numRef>
              <c:f>Blad1!$B$5</c:f>
              <c:numCache>
                <c:formatCode>General</c:formatCode>
                <c:ptCount val="1"/>
                <c:pt idx="0">
                  <c:v>54.82</c:v>
                </c:pt>
              </c:numCache>
            </c:numRef>
          </c:val>
          <c:extLst>
            <c:ext xmlns:c16="http://schemas.microsoft.com/office/drawing/2014/chart" uri="{C3380CC4-5D6E-409C-BE32-E72D297353CC}">
              <c16:uniqueId val="{00000003-48E0-4B8E-99D3-1E675AD19123}"/>
            </c:ext>
          </c:extLst>
        </c:ser>
        <c:ser>
          <c:idx val="4"/>
          <c:order val="4"/>
          <c:tx>
            <c:strRef>
              <c:f>Blad1!$A$6</c:f>
              <c:strCache>
                <c:ptCount val="1"/>
                <c:pt idx="0">
                  <c:v>Ej NP före</c:v>
                </c:pt>
              </c:strCache>
            </c:strRef>
          </c:tx>
          <c:spPr>
            <a:solidFill>
              <a:srgbClr val="339966"/>
            </a:solidFill>
            <a:ln>
              <a:noFill/>
            </a:ln>
            <a:effectLst/>
          </c:spPr>
          <c:invertIfNegative val="0"/>
          <c:cat>
            <c:strRef>
              <c:f>Blad1!$B$1</c:f>
              <c:strCache>
                <c:ptCount val="1"/>
                <c:pt idx="0">
                  <c:v>CGAS</c:v>
                </c:pt>
              </c:strCache>
            </c:strRef>
          </c:cat>
          <c:val>
            <c:numRef>
              <c:f>Blad1!$B$6</c:f>
              <c:numCache>
                <c:formatCode>General</c:formatCode>
                <c:ptCount val="1"/>
                <c:pt idx="0">
                  <c:v>43.76</c:v>
                </c:pt>
              </c:numCache>
            </c:numRef>
          </c:val>
          <c:extLst>
            <c:ext xmlns:c16="http://schemas.microsoft.com/office/drawing/2014/chart" uri="{C3380CC4-5D6E-409C-BE32-E72D297353CC}">
              <c16:uniqueId val="{00000004-48E0-4B8E-99D3-1E675AD19123}"/>
            </c:ext>
          </c:extLst>
        </c:ser>
        <c:ser>
          <c:idx val="5"/>
          <c:order val="5"/>
          <c:tx>
            <c:strRef>
              <c:f>Blad1!$A$7</c:f>
              <c:strCache>
                <c:ptCount val="1"/>
                <c:pt idx="0">
                  <c:v>Ej NP efter</c:v>
                </c:pt>
              </c:strCache>
            </c:strRef>
          </c:tx>
          <c:spPr>
            <a:solidFill>
              <a:srgbClr val="00CC99"/>
            </a:solidFill>
            <a:ln>
              <a:noFill/>
            </a:ln>
            <a:effectLst/>
          </c:spPr>
          <c:invertIfNegative val="0"/>
          <c:cat>
            <c:strRef>
              <c:f>Blad1!$B$1</c:f>
              <c:strCache>
                <c:ptCount val="1"/>
                <c:pt idx="0">
                  <c:v>CGAS</c:v>
                </c:pt>
              </c:strCache>
            </c:strRef>
          </c:cat>
          <c:val>
            <c:numRef>
              <c:f>Blad1!$B$7</c:f>
              <c:numCache>
                <c:formatCode>General</c:formatCode>
                <c:ptCount val="1"/>
                <c:pt idx="0">
                  <c:v>57.43</c:v>
                </c:pt>
              </c:numCache>
            </c:numRef>
          </c:val>
          <c:extLst>
            <c:ext xmlns:c16="http://schemas.microsoft.com/office/drawing/2014/chart" uri="{C3380CC4-5D6E-409C-BE32-E72D297353CC}">
              <c16:uniqueId val="{00000005-48E0-4B8E-99D3-1E675AD19123}"/>
            </c:ext>
          </c:extLst>
        </c:ser>
        <c:dLbls>
          <c:showLegendKey val="0"/>
          <c:showVal val="0"/>
          <c:showCatName val="0"/>
          <c:showSerName val="0"/>
          <c:showPercent val="0"/>
          <c:showBubbleSize val="0"/>
        </c:dLbls>
        <c:gapWidth val="219"/>
        <c:overlap val="-27"/>
        <c:axId val="344974720"/>
        <c:axId val="344973080"/>
      </c:barChart>
      <c:catAx>
        <c:axId val="344974720"/>
        <c:scaling>
          <c:orientation val="minMax"/>
        </c:scaling>
        <c:delete val="1"/>
        <c:axPos val="b"/>
        <c:numFmt formatCode="General" sourceLinked="1"/>
        <c:majorTickMark val="none"/>
        <c:minorTickMark val="none"/>
        <c:tickLblPos val="nextTo"/>
        <c:crossAx val="344973080"/>
        <c:crosses val="autoZero"/>
        <c:auto val="1"/>
        <c:lblAlgn val="ctr"/>
        <c:lblOffset val="100"/>
        <c:noMultiLvlLbl val="0"/>
      </c:catAx>
      <c:valAx>
        <c:axId val="344973080"/>
        <c:scaling>
          <c:orientation val="minMax"/>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CGAS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v-SE"/>
          </a:p>
        </c:txPr>
        <c:crossAx val="34497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D0A05-B00F-462D-8AC7-35224DAC740D}" type="doc">
      <dgm:prSet loTypeId="urn:microsoft.com/office/officeart/2005/8/layout/venn1" loCatId="relationship" qsTypeId="urn:microsoft.com/office/officeart/2005/8/quickstyle/simple1" qsCatId="simple" csTypeId="urn:microsoft.com/office/officeart/2005/8/colors/colorful5" csCatId="colorful" phldr="1"/>
      <dgm:spPr/>
    </dgm:pt>
    <dgm:pt modelId="{D62E638E-A366-40B1-A9FF-93CDF7E8D98B}">
      <dgm:prSet phldrT="[Text]" custT="1"/>
      <dgm:spPr/>
      <dgm:t>
        <a:bodyPr/>
        <a:lstStyle/>
        <a:p>
          <a:r>
            <a:rPr lang="sv-SE" sz="2000">
              <a:latin typeface="Arial" panose="020B0604020202020204" pitchFamily="34" charset="0"/>
              <a:cs typeface="Arial" panose="020B0604020202020204" pitchFamily="34" charset="0"/>
            </a:rPr>
            <a:t>självskadebeteende</a:t>
          </a:r>
        </a:p>
      </dgm:t>
    </dgm:pt>
    <dgm:pt modelId="{017B08A7-D779-4745-9B60-1254075D3B70}" type="parTrans" cxnId="{B460411E-9D4C-4405-9079-C0C0A083B66E}">
      <dgm:prSet/>
      <dgm:spPr/>
      <dgm:t>
        <a:bodyPr/>
        <a:lstStyle/>
        <a:p>
          <a:endParaRPr lang="sv-SE"/>
        </a:p>
      </dgm:t>
    </dgm:pt>
    <dgm:pt modelId="{C0E61551-482C-410B-B4C4-4F7827752998}" type="sibTrans" cxnId="{B460411E-9D4C-4405-9079-C0C0A083B66E}">
      <dgm:prSet/>
      <dgm:spPr/>
      <dgm:t>
        <a:bodyPr/>
        <a:lstStyle/>
        <a:p>
          <a:endParaRPr lang="sv-SE"/>
        </a:p>
      </dgm:t>
    </dgm:pt>
    <dgm:pt modelId="{7FAE492E-FB6A-4B60-8209-A2BAF221C28D}">
      <dgm:prSet phldrT="[Text]" custT="1"/>
      <dgm:spPr/>
      <dgm:t>
        <a:bodyPr/>
        <a:lstStyle/>
        <a:p>
          <a:r>
            <a:rPr lang="sv-SE" sz="2000">
              <a:latin typeface="Arial" panose="020B0604020202020204" pitchFamily="34" charset="0"/>
              <a:cs typeface="Arial" panose="020B0604020202020204" pitchFamily="34" charset="0"/>
            </a:rPr>
            <a:t>EIPS/</a:t>
          </a:r>
        </a:p>
        <a:p>
          <a:r>
            <a:rPr lang="sv-SE" sz="2000">
              <a:latin typeface="Arial" panose="020B0604020202020204" pitchFamily="34" charset="0"/>
              <a:cs typeface="Arial" panose="020B0604020202020204" pitchFamily="34" charset="0"/>
            </a:rPr>
            <a:t>BPD</a:t>
          </a:r>
        </a:p>
      </dgm:t>
    </dgm:pt>
    <dgm:pt modelId="{B02718FC-3291-48ED-AA1F-7048F999BF72}" type="parTrans" cxnId="{44A2BCFE-D981-4076-AFBF-1D8C228BDBEF}">
      <dgm:prSet/>
      <dgm:spPr/>
      <dgm:t>
        <a:bodyPr/>
        <a:lstStyle/>
        <a:p>
          <a:endParaRPr lang="sv-SE"/>
        </a:p>
      </dgm:t>
    </dgm:pt>
    <dgm:pt modelId="{BF581FF1-4555-4522-A23D-76D3D674E239}" type="sibTrans" cxnId="{44A2BCFE-D981-4076-AFBF-1D8C228BDBEF}">
      <dgm:prSet/>
      <dgm:spPr/>
      <dgm:t>
        <a:bodyPr/>
        <a:lstStyle/>
        <a:p>
          <a:endParaRPr lang="sv-SE"/>
        </a:p>
      </dgm:t>
    </dgm:pt>
    <dgm:pt modelId="{2DAB7663-090E-49E4-AAE0-807E62ECA0BC}" type="pres">
      <dgm:prSet presAssocID="{693D0A05-B00F-462D-8AC7-35224DAC740D}" presName="compositeShape" presStyleCnt="0">
        <dgm:presLayoutVars>
          <dgm:chMax val="7"/>
          <dgm:dir/>
          <dgm:resizeHandles val="exact"/>
        </dgm:presLayoutVars>
      </dgm:prSet>
      <dgm:spPr/>
    </dgm:pt>
    <dgm:pt modelId="{35E5E05D-C921-4FA3-8F21-23D6B04C0F6B}" type="pres">
      <dgm:prSet presAssocID="{D62E638E-A366-40B1-A9FF-93CDF7E8D98B}" presName="circ1" presStyleLbl="vennNode1" presStyleIdx="0" presStyleCnt="2" custLinFactNeighborX="-46593" custLinFactNeighborY="-1896"/>
      <dgm:spPr/>
    </dgm:pt>
    <dgm:pt modelId="{B9D6E4EB-34AC-44A2-9957-3C053A8C1DB2}" type="pres">
      <dgm:prSet presAssocID="{D62E638E-A366-40B1-A9FF-93CDF7E8D98B}" presName="circ1Tx" presStyleLbl="revTx" presStyleIdx="0" presStyleCnt="0">
        <dgm:presLayoutVars>
          <dgm:chMax val="0"/>
          <dgm:chPref val="0"/>
          <dgm:bulletEnabled val="1"/>
        </dgm:presLayoutVars>
      </dgm:prSet>
      <dgm:spPr/>
    </dgm:pt>
    <dgm:pt modelId="{765822D0-2725-4F3A-8B2C-F7D06240CEEC}" type="pres">
      <dgm:prSet presAssocID="{7FAE492E-FB6A-4B60-8209-A2BAF221C28D}" presName="circ2" presStyleLbl="vennNode1" presStyleIdx="1" presStyleCnt="2" custScaleX="41556" custScaleY="41687" custLinFactNeighborX="-78840" custLinFactNeighborY="17218"/>
      <dgm:spPr/>
    </dgm:pt>
    <dgm:pt modelId="{C508167D-5952-491B-91F4-26A311DC03D3}" type="pres">
      <dgm:prSet presAssocID="{7FAE492E-FB6A-4B60-8209-A2BAF221C28D}" presName="circ2Tx" presStyleLbl="revTx" presStyleIdx="0" presStyleCnt="0">
        <dgm:presLayoutVars>
          <dgm:chMax val="0"/>
          <dgm:chPref val="0"/>
          <dgm:bulletEnabled val="1"/>
        </dgm:presLayoutVars>
      </dgm:prSet>
      <dgm:spPr/>
    </dgm:pt>
  </dgm:ptLst>
  <dgm:cxnLst>
    <dgm:cxn modelId="{55C04D13-2B07-48A2-A007-6BF44B0D588F}" type="presOf" srcId="{D62E638E-A366-40B1-A9FF-93CDF7E8D98B}" destId="{35E5E05D-C921-4FA3-8F21-23D6B04C0F6B}" srcOrd="0" destOrd="0" presId="urn:microsoft.com/office/officeart/2005/8/layout/venn1"/>
    <dgm:cxn modelId="{B460411E-9D4C-4405-9079-C0C0A083B66E}" srcId="{693D0A05-B00F-462D-8AC7-35224DAC740D}" destId="{D62E638E-A366-40B1-A9FF-93CDF7E8D98B}" srcOrd="0" destOrd="0" parTransId="{017B08A7-D779-4745-9B60-1254075D3B70}" sibTransId="{C0E61551-482C-410B-B4C4-4F7827752998}"/>
    <dgm:cxn modelId="{C372E423-1624-478A-BEFA-BF26F9077921}" type="presOf" srcId="{693D0A05-B00F-462D-8AC7-35224DAC740D}" destId="{2DAB7663-090E-49E4-AAE0-807E62ECA0BC}" srcOrd="0" destOrd="0" presId="urn:microsoft.com/office/officeart/2005/8/layout/venn1"/>
    <dgm:cxn modelId="{C6A56444-DC74-484B-B0A9-1DC4A7486892}" type="presOf" srcId="{7FAE492E-FB6A-4B60-8209-A2BAF221C28D}" destId="{C508167D-5952-491B-91F4-26A311DC03D3}" srcOrd="1" destOrd="0" presId="urn:microsoft.com/office/officeart/2005/8/layout/venn1"/>
    <dgm:cxn modelId="{79F661B8-42B9-45DF-9D87-2B11350BC673}" type="presOf" srcId="{D62E638E-A366-40B1-A9FF-93CDF7E8D98B}" destId="{B9D6E4EB-34AC-44A2-9957-3C053A8C1DB2}" srcOrd="1" destOrd="0" presId="urn:microsoft.com/office/officeart/2005/8/layout/venn1"/>
    <dgm:cxn modelId="{8317E2E4-2A32-4CE1-BDF0-0487D9E5C7C2}" type="presOf" srcId="{7FAE492E-FB6A-4B60-8209-A2BAF221C28D}" destId="{765822D0-2725-4F3A-8B2C-F7D06240CEEC}" srcOrd="0" destOrd="0" presId="urn:microsoft.com/office/officeart/2005/8/layout/venn1"/>
    <dgm:cxn modelId="{44A2BCFE-D981-4076-AFBF-1D8C228BDBEF}" srcId="{693D0A05-B00F-462D-8AC7-35224DAC740D}" destId="{7FAE492E-FB6A-4B60-8209-A2BAF221C28D}" srcOrd="1" destOrd="0" parTransId="{B02718FC-3291-48ED-AA1F-7048F999BF72}" sibTransId="{BF581FF1-4555-4522-A23D-76D3D674E239}"/>
    <dgm:cxn modelId="{3EA20DF5-28BE-4E91-82FC-9C6A27A14070}" type="presParOf" srcId="{2DAB7663-090E-49E4-AAE0-807E62ECA0BC}" destId="{35E5E05D-C921-4FA3-8F21-23D6B04C0F6B}" srcOrd="0" destOrd="0" presId="urn:microsoft.com/office/officeart/2005/8/layout/venn1"/>
    <dgm:cxn modelId="{BB3361B0-E5AF-4299-87DC-0F256CC6751F}" type="presParOf" srcId="{2DAB7663-090E-49E4-AAE0-807E62ECA0BC}" destId="{B9D6E4EB-34AC-44A2-9957-3C053A8C1DB2}" srcOrd="1" destOrd="0" presId="urn:microsoft.com/office/officeart/2005/8/layout/venn1"/>
    <dgm:cxn modelId="{7C9DF316-F76B-41BA-967D-57E4A878401F}" type="presParOf" srcId="{2DAB7663-090E-49E4-AAE0-807E62ECA0BC}" destId="{765822D0-2725-4F3A-8B2C-F7D06240CEEC}" srcOrd="2" destOrd="0" presId="urn:microsoft.com/office/officeart/2005/8/layout/venn1"/>
    <dgm:cxn modelId="{4B991B9C-4AA4-450B-99F3-6942B8D15C6D}" type="presParOf" srcId="{2DAB7663-090E-49E4-AAE0-807E62ECA0BC}" destId="{C508167D-5952-491B-91F4-26A311DC03D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5E05D-C921-4FA3-8F21-23D6B04C0F6B}">
      <dsp:nvSpPr>
        <dsp:cNvPr id="0" name=""/>
        <dsp:cNvSpPr/>
      </dsp:nvSpPr>
      <dsp:spPr>
        <a:xfrm>
          <a:off x="657203" y="0"/>
          <a:ext cx="3898214" cy="3898214"/>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v-SE" sz="2000" kern="1200">
              <a:latin typeface="Arial" panose="020B0604020202020204" pitchFamily="34" charset="0"/>
              <a:cs typeface="Arial" panose="020B0604020202020204" pitchFamily="34" charset="0"/>
            </a:rPr>
            <a:t>självskadebeteende</a:t>
          </a:r>
        </a:p>
      </dsp:txBody>
      <dsp:txXfrm>
        <a:off x="1201548" y="459683"/>
        <a:ext cx="2247619" cy="2978848"/>
      </dsp:txXfrm>
    </dsp:sp>
    <dsp:sp modelId="{765822D0-2725-4F3A-8B2C-F7D06240CEEC}">
      <dsp:nvSpPr>
        <dsp:cNvPr id="0" name=""/>
        <dsp:cNvSpPr/>
      </dsp:nvSpPr>
      <dsp:spPr>
        <a:xfrm>
          <a:off x="3348806" y="1818438"/>
          <a:ext cx="1619942" cy="1625048"/>
        </a:xfrm>
        <a:prstGeom prst="ellipse">
          <a:avLst/>
        </a:prstGeom>
        <a:solidFill>
          <a:schemeClr val="accent5">
            <a:alpha val="50000"/>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v-SE" sz="2000" kern="1200">
              <a:latin typeface="Arial" panose="020B0604020202020204" pitchFamily="34" charset="0"/>
              <a:cs typeface="Arial" panose="020B0604020202020204" pitchFamily="34" charset="0"/>
            </a:rPr>
            <a:t>EIPS/</a:t>
          </a:r>
        </a:p>
        <a:p>
          <a:pPr marL="0" lvl="0" indent="0" algn="ctr" defTabSz="889000">
            <a:lnSpc>
              <a:spcPct val="90000"/>
            </a:lnSpc>
            <a:spcBef>
              <a:spcPct val="0"/>
            </a:spcBef>
            <a:spcAft>
              <a:spcPct val="35000"/>
            </a:spcAft>
            <a:buNone/>
          </a:pPr>
          <a:r>
            <a:rPr lang="sv-SE" sz="2000" kern="1200">
              <a:latin typeface="Arial" panose="020B0604020202020204" pitchFamily="34" charset="0"/>
              <a:cs typeface="Arial" panose="020B0604020202020204" pitchFamily="34" charset="0"/>
            </a:rPr>
            <a:t>BPD</a:t>
          </a:r>
        </a:p>
      </dsp:txBody>
      <dsp:txXfrm>
        <a:off x="3808519" y="2010066"/>
        <a:ext cx="934020" cy="12417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2B6D2-13CA-410B-A03E-8C80B69C6746}" type="datetimeFigureOut">
              <a:rPr lang="sv-SE" smtClean="0"/>
              <a:t>2026-04-27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CDA04-0F97-4060-8E7E-6FACFF29E38B}" type="slidenum">
              <a:rPr lang="sv-SE" smtClean="0"/>
              <a:t>‹#›</a:t>
            </a:fld>
            <a:endParaRPr lang="sv-SE"/>
          </a:p>
        </p:txBody>
      </p:sp>
    </p:spTree>
    <p:extLst>
      <p:ext uri="{BB962C8B-B14F-4D97-AF65-F5344CB8AC3E}">
        <p14:creationId xmlns:p14="http://schemas.microsoft.com/office/powerpoint/2010/main" val="117576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använder idag EIPS/BPD utifrån att det är de begreppen som forskningen vi presenterar har använt. </a:t>
            </a:r>
          </a:p>
        </p:txBody>
      </p:sp>
      <p:sp>
        <p:nvSpPr>
          <p:cNvPr id="4" name="Platshållare för bildnummer 3"/>
          <p:cNvSpPr>
            <a:spLocks noGrp="1"/>
          </p:cNvSpPr>
          <p:nvPr>
            <p:ph type="sldNum" sz="quarter" idx="5"/>
          </p:nvPr>
        </p:nvSpPr>
        <p:spPr/>
        <p:txBody>
          <a:bodyPr/>
          <a:lstStyle/>
          <a:p>
            <a:fld id="{CF5CDA04-0F97-4060-8E7E-6FACFF29E38B}" type="slidenum">
              <a:rPr lang="sv-SE" smtClean="0"/>
              <a:t>1</a:t>
            </a:fld>
            <a:endParaRPr lang="sv-SE"/>
          </a:p>
        </p:txBody>
      </p:sp>
    </p:spTree>
    <p:extLst>
      <p:ext uri="{BB962C8B-B14F-4D97-AF65-F5344CB8AC3E}">
        <p14:creationId xmlns:p14="http://schemas.microsoft.com/office/powerpoint/2010/main" val="151003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Inom BUP vanligt problembeteende 35-40%</a:t>
            </a:r>
          </a:p>
        </p:txBody>
      </p:sp>
      <p:sp>
        <p:nvSpPr>
          <p:cNvPr id="4" name="Slide Number Placeholder 3"/>
          <p:cNvSpPr>
            <a:spLocks noGrp="1"/>
          </p:cNvSpPr>
          <p:nvPr>
            <p:ph type="sldNum" sz="quarter" idx="5"/>
          </p:nvPr>
        </p:nvSpPr>
        <p:spPr/>
        <p:txBody>
          <a:bodyPr/>
          <a:lstStyle/>
          <a:p>
            <a:fld id="{F438AEE7-9D7C-4B62-9E3E-5BFD7ECC50B4}" type="slidenum">
              <a:rPr lang="en-US" altLang="sv-SE" smtClean="0"/>
              <a:pPr/>
              <a:t>11</a:t>
            </a:fld>
            <a:endParaRPr lang="en-US" altLang="sv-SE"/>
          </a:p>
        </p:txBody>
      </p:sp>
    </p:spTree>
    <p:extLst>
      <p:ext uri="{BB962C8B-B14F-4D97-AF65-F5344CB8AC3E}">
        <p14:creationId xmlns:p14="http://schemas.microsoft.com/office/powerpoint/2010/main" val="389702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DILEMMA DIAGNOSTIK I TONÅREN PS, SÄTTA DIAGNOS ELLER INTE</a:t>
            </a:r>
          </a:p>
        </p:txBody>
      </p:sp>
      <p:sp>
        <p:nvSpPr>
          <p:cNvPr id="4" name="Slide Number Placeholder 3"/>
          <p:cNvSpPr>
            <a:spLocks noGrp="1"/>
          </p:cNvSpPr>
          <p:nvPr>
            <p:ph type="sldNum" sz="quarter" idx="5"/>
          </p:nvPr>
        </p:nvSpPr>
        <p:spPr/>
        <p:txBody>
          <a:bodyPr/>
          <a:lstStyle/>
          <a:p>
            <a:fld id="{F438AEE7-9D7C-4B62-9E3E-5BFD7ECC50B4}" type="slidenum">
              <a:rPr lang="en-US" altLang="sv-SE" smtClean="0"/>
              <a:pPr/>
              <a:t>18</a:t>
            </a:fld>
            <a:endParaRPr lang="en-US" altLang="sv-SE"/>
          </a:p>
        </p:txBody>
      </p:sp>
    </p:spTree>
    <p:extLst>
      <p:ext uri="{BB962C8B-B14F-4D97-AF65-F5344CB8AC3E}">
        <p14:creationId xmlns:p14="http://schemas.microsoft.com/office/powerpoint/2010/main" val="12152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inte låta bli att säga något om BEHANDLING:</a:t>
            </a:r>
          </a:p>
          <a:p>
            <a:r>
              <a:rPr lang="sv-SE" dirty="0" err="1"/>
              <a:t>Shaping</a:t>
            </a:r>
            <a:r>
              <a:rPr lang="sv-SE" dirty="0"/>
              <a:t>, heja-klack, positiv förstärkning, belysa det som fungerar och framsteg</a:t>
            </a:r>
          </a:p>
          <a:p>
            <a:r>
              <a:rPr lang="sv-SE" dirty="0"/>
              <a:t>Öka motivation, förstärka att de jobbar. </a:t>
            </a:r>
          </a:p>
          <a:p>
            <a:r>
              <a:rPr lang="sv-SE" dirty="0"/>
              <a:t>Var kreativ! Det är ungdomar, ibland fortfarande väldigt mycket barn. </a:t>
            </a:r>
          </a:p>
          <a:p>
            <a:endParaRPr lang="sv-SE" dirty="0"/>
          </a:p>
          <a:p>
            <a:r>
              <a:rPr lang="sv-SE" dirty="0"/>
              <a:t>- Få studier, få RCT: DBT, MBT</a:t>
            </a:r>
          </a:p>
          <a:p>
            <a:r>
              <a:rPr lang="sv-SE" dirty="0"/>
              <a:t>- Först: Utvärdering DBT-teamet specialist + nu godkänd etikansökan</a:t>
            </a:r>
          </a:p>
          <a:p>
            <a:r>
              <a:rPr lang="sv-SE" dirty="0"/>
              <a:t>- Sen; Några viktiga komponenter</a:t>
            </a:r>
          </a:p>
        </p:txBody>
      </p:sp>
      <p:sp>
        <p:nvSpPr>
          <p:cNvPr id="4" name="Platshållare för bildnummer 3"/>
          <p:cNvSpPr>
            <a:spLocks noGrp="1"/>
          </p:cNvSpPr>
          <p:nvPr>
            <p:ph type="sldNum" sz="quarter" idx="5"/>
          </p:nvPr>
        </p:nvSpPr>
        <p:spPr/>
        <p:txBody>
          <a:bodyPr/>
          <a:lstStyle/>
          <a:p>
            <a:fld id="{CF5CDA04-0F97-4060-8E7E-6FACFF29E38B}" type="slidenum">
              <a:rPr lang="sv-SE" smtClean="0"/>
              <a:t>21</a:t>
            </a:fld>
            <a:endParaRPr lang="sv-SE"/>
          </a:p>
        </p:txBody>
      </p:sp>
    </p:spTree>
    <p:extLst>
      <p:ext uri="{BB962C8B-B14F-4D97-AF65-F5344CB8AC3E}">
        <p14:creationId xmlns:p14="http://schemas.microsoft.com/office/powerpoint/2010/main" val="202155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tanke på vår heterogena patientgrupp: Gör det något att patienten inte har klockren EIPS, särskilt AST?</a:t>
            </a:r>
          </a:p>
          <a:p>
            <a:r>
              <a:rPr lang="sv-SE" sz="1200" dirty="0"/>
              <a:t>Kvantitativ arkivstudie </a:t>
            </a:r>
          </a:p>
          <a:p>
            <a:r>
              <a:rPr lang="sv-SE" sz="1200" dirty="0"/>
              <a:t>104 pat. Samtliga patienter födda år 1998, 1999 och 2000 som gått i dialektisk beteendeterapi på DBT-teamet minst 40 besök</a:t>
            </a:r>
          </a:p>
          <a:p>
            <a:endParaRPr lang="sv-SE" sz="1200" dirty="0"/>
          </a:p>
          <a:p>
            <a:r>
              <a:rPr lang="sv-SE" sz="1200" dirty="0"/>
              <a:t>SCL-90, </a:t>
            </a:r>
            <a:r>
              <a:rPr lang="sv-SE" sz="1200" b="1" dirty="0"/>
              <a:t>SCID-II</a:t>
            </a:r>
            <a:r>
              <a:rPr lang="sv-SE" sz="1200" dirty="0"/>
              <a:t> för BPD, </a:t>
            </a:r>
            <a:r>
              <a:rPr lang="sv-SE" sz="1200" b="1" dirty="0"/>
              <a:t>CGAS</a:t>
            </a:r>
            <a:r>
              <a:rPr lang="sv-SE" sz="1200" dirty="0"/>
              <a:t>, behandlingslängd</a:t>
            </a:r>
          </a:p>
          <a:p>
            <a:endParaRPr lang="sv-SE" dirty="0"/>
          </a:p>
        </p:txBody>
      </p:sp>
      <p:sp>
        <p:nvSpPr>
          <p:cNvPr id="4" name="Platshållare för bildnummer 3"/>
          <p:cNvSpPr>
            <a:spLocks noGrp="1"/>
          </p:cNvSpPr>
          <p:nvPr>
            <p:ph type="sldNum" sz="quarter" idx="5"/>
          </p:nvPr>
        </p:nvSpPr>
        <p:spPr/>
        <p:txBody>
          <a:bodyPr/>
          <a:lstStyle/>
          <a:p>
            <a:fld id="{CC3DAB9C-DAA0-4731-A552-5FEB0F6DFA36}" type="slidenum">
              <a:rPr lang="sv-SE" smtClean="0"/>
              <a:t>22</a:t>
            </a:fld>
            <a:endParaRPr lang="sv-SE"/>
          </a:p>
        </p:txBody>
      </p:sp>
    </p:spTree>
    <p:extLst>
      <p:ext uri="{BB962C8B-B14F-4D97-AF65-F5344CB8AC3E}">
        <p14:creationId xmlns:p14="http://schemas.microsoft.com/office/powerpoint/2010/main" val="225820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Ingen sig skillnad mellan grupper innan behandling. </a:t>
            </a:r>
          </a:p>
          <a:p>
            <a:endParaRPr lang="sv-SE" dirty="0"/>
          </a:p>
          <a:p>
            <a:r>
              <a:rPr lang="sv-SE" dirty="0"/>
              <a:t>82% av deltagarna uppfyllde färre kriterier vid avslut, störst minskning av självskadebeteende och suicidalitet, kronisk tomhet samt aggressivitet/intensiv ilska. </a:t>
            </a:r>
          </a:p>
          <a:p>
            <a:r>
              <a:rPr lang="sv-SE" dirty="0"/>
              <a:t>Ingen signifikant skillnad mellan grupperna. EIPS och ADHD minskade i snitt 3 kriterier, medan AST minskade i snitt 2 kriterier. </a:t>
            </a:r>
          </a:p>
          <a:p>
            <a:endParaRPr lang="sv-SE" dirty="0"/>
          </a:p>
          <a:p>
            <a:r>
              <a:rPr lang="sv-SE" dirty="0"/>
              <a:t>Minskning av kärnsymtom vid EIPS god prognos. </a:t>
            </a:r>
          </a:p>
          <a:p>
            <a:r>
              <a:rPr lang="sv-SE" dirty="0"/>
              <a:t>ADHD – DBT jobbar mer uttalat med svårigheter som impulsivitet, känslosvängningar och ilska. </a:t>
            </a:r>
          </a:p>
        </p:txBody>
      </p:sp>
      <p:sp>
        <p:nvSpPr>
          <p:cNvPr id="4" name="Platshållare för bildnummer 3"/>
          <p:cNvSpPr>
            <a:spLocks noGrp="1"/>
          </p:cNvSpPr>
          <p:nvPr>
            <p:ph type="sldNum" sz="quarter" idx="5"/>
          </p:nvPr>
        </p:nvSpPr>
        <p:spPr/>
        <p:txBody>
          <a:bodyPr/>
          <a:lstStyle/>
          <a:p>
            <a:fld id="{CC3DAB9C-DAA0-4731-A552-5FEB0F6DFA36}" type="slidenum">
              <a:rPr lang="sv-SE" smtClean="0"/>
              <a:t>23</a:t>
            </a:fld>
            <a:endParaRPr lang="sv-SE"/>
          </a:p>
        </p:txBody>
      </p:sp>
    </p:spTree>
    <p:extLst>
      <p:ext uri="{BB962C8B-B14F-4D97-AF65-F5344CB8AC3E}">
        <p14:creationId xmlns:p14="http://schemas.microsoft.com/office/powerpoint/2010/main" val="376164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Ingen sig skillnad mellan grupper innan behandling. </a:t>
            </a:r>
          </a:p>
          <a:p>
            <a:endParaRPr lang="sv-SE" dirty="0"/>
          </a:p>
          <a:p>
            <a:r>
              <a:rPr lang="sv-SE" dirty="0"/>
              <a:t>Signifikant ökning av funktionsnivå skattat med C-GAS, 91% av alla deltagare hade högre efter behandling. </a:t>
            </a:r>
          </a:p>
          <a:p>
            <a:r>
              <a:rPr lang="sv-SE" dirty="0"/>
              <a:t>Gruppen med AST hade en signifikant mindre förändring än övriga två grupper. </a:t>
            </a:r>
          </a:p>
        </p:txBody>
      </p:sp>
      <p:sp>
        <p:nvSpPr>
          <p:cNvPr id="4" name="Platshållare för bildnummer 3"/>
          <p:cNvSpPr>
            <a:spLocks noGrp="1"/>
          </p:cNvSpPr>
          <p:nvPr>
            <p:ph type="sldNum" sz="quarter" idx="5"/>
          </p:nvPr>
        </p:nvSpPr>
        <p:spPr/>
        <p:txBody>
          <a:bodyPr/>
          <a:lstStyle/>
          <a:p>
            <a:fld id="{CC3DAB9C-DAA0-4731-A552-5FEB0F6DFA36}" type="slidenum">
              <a:rPr lang="sv-SE" smtClean="0"/>
              <a:t>24</a:t>
            </a:fld>
            <a:endParaRPr lang="sv-SE"/>
          </a:p>
        </p:txBody>
      </p:sp>
    </p:spTree>
    <p:extLst>
      <p:ext uri="{BB962C8B-B14F-4D97-AF65-F5344CB8AC3E}">
        <p14:creationId xmlns:p14="http://schemas.microsoft.com/office/powerpoint/2010/main" val="163112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 även fokus på att anpassa behandlingen vid AST för att nå fram till den gruppen.</a:t>
            </a:r>
          </a:p>
        </p:txBody>
      </p:sp>
      <p:sp>
        <p:nvSpPr>
          <p:cNvPr id="4" name="Platshållare för bildnummer 3"/>
          <p:cNvSpPr>
            <a:spLocks noGrp="1"/>
          </p:cNvSpPr>
          <p:nvPr>
            <p:ph type="sldNum" sz="quarter" idx="5"/>
          </p:nvPr>
        </p:nvSpPr>
        <p:spPr/>
        <p:txBody>
          <a:bodyPr/>
          <a:lstStyle/>
          <a:p>
            <a:fld id="{CC3DAB9C-DAA0-4731-A552-5FEB0F6DFA36}" type="slidenum">
              <a:rPr lang="sv-SE" smtClean="0"/>
              <a:t>25</a:t>
            </a:fld>
            <a:endParaRPr lang="sv-SE"/>
          </a:p>
        </p:txBody>
      </p:sp>
    </p:spTree>
    <p:extLst>
      <p:ext uri="{BB962C8B-B14F-4D97-AF65-F5344CB8AC3E}">
        <p14:creationId xmlns:p14="http://schemas.microsoft.com/office/powerpoint/2010/main" val="90557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iFokus</a:t>
            </a:r>
            <a:r>
              <a:rPr lang="sv-SE" dirty="0"/>
              <a:t> tema EIPS och självskadebeteende</a:t>
            </a:r>
          </a:p>
          <a:p>
            <a:endParaRPr lang="sv-SE" dirty="0"/>
          </a:p>
          <a:p>
            <a:pPr marL="171450" indent="-171450">
              <a:buFontTx/>
              <a:buChar char="-"/>
            </a:pPr>
            <a:r>
              <a:rPr lang="sv-SE" dirty="0"/>
              <a:t>Målgrupp BPD och ungdom: validering, genuinitet, aktivt engagemang, sammanhållet sammanhang och kontinuitet. </a:t>
            </a:r>
          </a:p>
          <a:p>
            <a:pPr marL="171450" indent="-171450">
              <a:buFontTx/>
              <a:buChar char="-"/>
            </a:pPr>
            <a:endParaRPr lang="sv-SE" dirty="0"/>
          </a:p>
          <a:p>
            <a:r>
              <a:rPr lang="sv-SE" sz="1200" dirty="0"/>
              <a:t>- verktyg: Ökade färdigheter som ger ökad förmåga till känsloreglering och Minskad hopplöshet (</a:t>
            </a:r>
            <a:r>
              <a:rPr lang="sv-SE" sz="1200" dirty="0" err="1"/>
              <a:t>Mehlum</a:t>
            </a:r>
            <a:r>
              <a:rPr lang="sv-SE" sz="1200" dirty="0"/>
              <a:t>). </a:t>
            </a:r>
          </a:p>
          <a:p>
            <a:r>
              <a:rPr lang="sv-SE" sz="1200" dirty="0"/>
              <a:t>- Familjearbete</a:t>
            </a:r>
          </a:p>
        </p:txBody>
      </p:sp>
      <p:sp>
        <p:nvSpPr>
          <p:cNvPr id="4" name="Platshållare för bildnummer 3"/>
          <p:cNvSpPr>
            <a:spLocks noGrp="1"/>
          </p:cNvSpPr>
          <p:nvPr>
            <p:ph type="sldNum" sz="quarter" idx="5"/>
          </p:nvPr>
        </p:nvSpPr>
        <p:spPr/>
        <p:txBody>
          <a:bodyPr/>
          <a:lstStyle/>
          <a:p>
            <a:fld id="{CF5CDA04-0F97-4060-8E7E-6FACFF29E38B}" type="slidenum">
              <a:rPr lang="sv-SE" smtClean="0"/>
              <a:t>26</a:t>
            </a:fld>
            <a:endParaRPr lang="sv-SE"/>
          </a:p>
        </p:txBody>
      </p:sp>
    </p:spTree>
    <p:extLst>
      <p:ext uri="{BB962C8B-B14F-4D97-AF65-F5344CB8AC3E}">
        <p14:creationId xmlns:p14="http://schemas.microsoft.com/office/powerpoint/2010/main" val="135725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848C-5185-9A8E-506E-3DDDD4E65CC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FB1601-7D98-D3BB-7702-C058F88A497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81F217B-9A4C-3D37-BE5C-2C77CD60D21C}"/>
              </a:ext>
            </a:extLst>
          </p:cNvPr>
          <p:cNvSpPr>
            <a:spLocks noGrp="1"/>
          </p:cNvSpPr>
          <p:nvPr>
            <p:ph type="body" idx="1"/>
          </p:nvPr>
        </p:nvSpPr>
        <p:spPr/>
        <p:txBody>
          <a:bodyPr/>
          <a:lstStyle/>
          <a:p>
            <a:pPr marL="0" marR="0" lvl="0" indent="0" algn="l" defTabSz="982646" rtl="0" eaLnBrk="1" fontAlgn="auto" latinLnBrk="0" hangingPunct="1">
              <a:lnSpc>
                <a:spcPct val="100000"/>
              </a:lnSpc>
              <a:spcBef>
                <a:spcPts val="0"/>
              </a:spcBef>
              <a:spcAft>
                <a:spcPts val="0"/>
              </a:spcAft>
              <a:buClrTx/>
              <a:buSzTx/>
              <a:buFontTx/>
              <a:buNone/>
              <a:tabLst/>
              <a:defRPr/>
            </a:pPr>
            <a:r>
              <a:rPr lang="sv-SE" sz="1200" dirty="0"/>
              <a:t>Prioriterad </a:t>
            </a:r>
            <a:r>
              <a:rPr lang="sv-SE" sz="1200" dirty="0" err="1"/>
              <a:t>target</a:t>
            </a:r>
            <a:r>
              <a:rPr lang="sv-SE" sz="1200" dirty="0"/>
              <a:t> i DBT, minskade mest i vår utvärdering</a:t>
            </a:r>
          </a:p>
          <a:p>
            <a:pPr marL="0" marR="0" lvl="0" indent="0" algn="l" defTabSz="982646"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82646" rtl="0" eaLnBrk="1" fontAlgn="auto" latinLnBrk="0" hangingPunct="1">
              <a:lnSpc>
                <a:spcPct val="100000"/>
              </a:lnSpc>
              <a:spcBef>
                <a:spcPts val="0"/>
              </a:spcBef>
              <a:spcAft>
                <a:spcPts val="0"/>
              </a:spcAft>
              <a:buClrTx/>
              <a:buSzTx/>
              <a:buFontTx/>
              <a:buNone/>
              <a:tabLst/>
              <a:defRPr/>
            </a:pPr>
            <a:r>
              <a:rPr lang="sv-SE" sz="1200" dirty="0"/>
              <a:t>(</a:t>
            </a:r>
            <a:r>
              <a:rPr lang="sv-SE" sz="1200" dirty="0" err="1"/>
              <a:t>Mehlums</a:t>
            </a:r>
            <a:r>
              <a:rPr lang="sv-SE" sz="1200" dirty="0"/>
              <a:t> forskargrupp</a:t>
            </a:r>
            <a:endParaRPr lang="sv-SE" dirty="0"/>
          </a:p>
          <a:p>
            <a:r>
              <a:rPr lang="sv-SE" sz="1200" dirty="0"/>
              <a:t>DBT-A 19 veckor för ungdomar med självskadebeteende och minst två andra kriterier inom BPD (ej AST)</a:t>
            </a:r>
          </a:p>
          <a:p>
            <a:r>
              <a:rPr lang="sv-SE" sz="1200" dirty="0"/>
              <a:t>Snabbare minskning av självskadebeteende än vid TAU</a:t>
            </a:r>
            <a:endParaRPr lang="sv-SE" dirty="0"/>
          </a:p>
        </p:txBody>
      </p:sp>
      <p:sp>
        <p:nvSpPr>
          <p:cNvPr id="4" name="Platshållare för bildnummer 3">
            <a:extLst>
              <a:ext uri="{FF2B5EF4-FFF2-40B4-BE49-F238E27FC236}">
                <a16:creationId xmlns:a16="http://schemas.microsoft.com/office/drawing/2014/main" id="{183F1412-4152-D8FA-2EB7-F15BC3BC313C}"/>
              </a:ext>
            </a:extLst>
          </p:cNvPr>
          <p:cNvSpPr>
            <a:spLocks noGrp="1"/>
          </p:cNvSpPr>
          <p:nvPr>
            <p:ph type="sldNum" sz="quarter" idx="10"/>
          </p:nvPr>
        </p:nvSpPr>
        <p:spPr/>
        <p:txBody>
          <a:bodyPr/>
          <a:lstStyle/>
          <a:p>
            <a:fld id="{1D6BF621-E4D7-485C-8F58-7C6707FA39F1}" type="slidenum">
              <a:rPr lang="sv-SE" smtClean="0"/>
              <a:t>27</a:t>
            </a:fld>
            <a:endParaRPr lang="sv-SE"/>
          </a:p>
        </p:txBody>
      </p:sp>
    </p:spTree>
    <p:extLst>
      <p:ext uri="{BB962C8B-B14F-4D97-AF65-F5344CB8AC3E}">
        <p14:creationId xmlns:p14="http://schemas.microsoft.com/office/powerpoint/2010/main" val="108409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5CDA04-0F97-4060-8E7E-6FACFF29E38B}" type="slidenum">
              <a:rPr lang="sv-SE" smtClean="0"/>
              <a:t>28</a:t>
            </a:fld>
            <a:endParaRPr lang="sv-SE"/>
          </a:p>
        </p:txBody>
      </p:sp>
    </p:spTree>
    <p:extLst>
      <p:ext uri="{BB962C8B-B14F-4D97-AF65-F5344CB8AC3E}">
        <p14:creationId xmlns:p14="http://schemas.microsoft.com/office/powerpoint/2010/main" val="20045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5CDA04-0F97-4060-8E7E-6FACFF29E38B}" type="slidenum">
              <a:rPr lang="sv-SE" smtClean="0"/>
              <a:t>3</a:t>
            </a:fld>
            <a:endParaRPr lang="sv-SE"/>
          </a:p>
        </p:txBody>
      </p:sp>
    </p:spTree>
    <p:extLst>
      <p:ext uri="{BB962C8B-B14F-4D97-AF65-F5344CB8AC3E}">
        <p14:creationId xmlns:p14="http://schemas.microsoft.com/office/powerpoint/2010/main" val="3801748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tal om att Amanda intervjun talade om tydliga konkreta verktyg, detta är en grundläggande att satsa på. </a:t>
            </a:r>
          </a:p>
        </p:txBody>
      </p:sp>
      <p:sp>
        <p:nvSpPr>
          <p:cNvPr id="4" name="Platshållare för bildnummer 3"/>
          <p:cNvSpPr>
            <a:spLocks noGrp="1"/>
          </p:cNvSpPr>
          <p:nvPr>
            <p:ph type="sldNum" sz="quarter" idx="5"/>
          </p:nvPr>
        </p:nvSpPr>
        <p:spPr/>
        <p:txBody>
          <a:bodyPr/>
          <a:lstStyle/>
          <a:p>
            <a:fld id="{CF5CDA04-0F97-4060-8E7E-6FACFF29E38B}" type="slidenum">
              <a:rPr lang="sv-SE" smtClean="0"/>
              <a:t>29</a:t>
            </a:fld>
            <a:endParaRPr lang="sv-SE"/>
          </a:p>
        </p:txBody>
      </p:sp>
    </p:spTree>
    <p:extLst>
      <p:ext uri="{BB962C8B-B14F-4D97-AF65-F5344CB8AC3E}">
        <p14:creationId xmlns:p14="http://schemas.microsoft.com/office/powerpoint/2010/main" val="72410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Mycket</a:t>
            </a:r>
            <a:r>
              <a:rPr lang="en-US" dirty="0"/>
              <a:t> </a:t>
            </a:r>
            <a:r>
              <a:rPr lang="en-US" dirty="0" err="1"/>
              <a:t>samsjuklighet</a:t>
            </a:r>
            <a:r>
              <a:rPr lang="en-US" dirty="0"/>
              <a:t> - </a:t>
            </a:r>
            <a:r>
              <a:rPr lang="en-US" dirty="0" err="1"/>
              <a:t>Bedöm</a:t>
            </a:r>
            <a:r>
              <a:rPr lang="en-US" dirty="0"/>
              <a:t> </a:t>
            </a:r>
            <a:r>
              <a:rPr lang="en-US" dirty="0" err="1"/>
              <a:t>lagom</a:t>
            </a:r>
            <a:r>
              <a:rPr lang="en-US" dirty="0"/>
              <a:t> </a:t>
            </a:r>
            <a:r>
              <a:rPr lang="en-US" dirty="0" err="1"/>
              <a:t>länge</a:t>
            </a:r>
            <a:r>
              <a:rPr lang="en-US" dirty="0"/>
              <a:t>! </a:t>
            </a:r>
          </a:p>
          <a:p>
            <a:endParaRPr lang="sv-SE" dirty="0"/>
          </a:p>
        </p:txBody>
      </p:sp>
      <p:sp>
        <p:nvSpPr>
          <p:cNvPr id="4" name="Platshållare för bildnummer 3"/>
          <p:cNvSpPr>
            <a:spLocks noGrp="1"/>
          </p:cNvSpPr>
          <p:nvPr>
            <p:ph type="sldNum" sz="quarter" idx="5"/>
          </p:nvPr>
        </p:nvSpPr>
        <p:spPr/>
        <p:txBody>
          <a:bodyPr/>
          <a:lstStyle/>
          <a:p>
            <a:fld id="{CF5CDA04-0F97-4060-8E7E-6FACFF29E38B}" type="slidenum">
              <a:rPr lang="sv-SE" smtClean="0"/>
              <a:t>31</a:t>
            </a:fld>
            <a:endParaRPr lang="sv-SE"/>
          </a:p>
        </p:txBody>
      </p:sp>
    </p:spTree>
    <p:extLst>
      <p:ext uri="{BB962C8B-B14F-4D97-AF65-F5344CB8AC3E}">
        <p14:creationId xmlns:p14="http://schemas.microsoft.com/office/powerpoint/2010/main" val="9942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DD0CF-4695-161F-112E-D55FFAC7791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751A4F5-49B4-CBA3-95A5-416C0696FD6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5CE23B-AB36-E6AE-DC2F-FA818131A93D}"/>
              </a:ext>
            </a:extLst>
          </p:cNvPr>
          <p:cNvSpPr>
            <a:spLocks noGrp="1"/>
          </p:cNvSpPr>
          <p:nvPr>
            <p:ph type="body" idx="1"/>
          </p:nvPr>
        </p:nvSpPr>
        <p:spPr/>
        <p:txBody>
          <a:bodyPr/>
          <a:lstStyle/>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Deskriptiva data, ingen djupare analys.</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err="1"/>
              <a:t>Inklusionion</a:t>
            </a:r>
            <a:r>
              <a:rPr lang="sv-SE" dirty="0"/>
              <a:t> 4 kriterier varav två ska vara självskada/suicidalitet och affektiv instabilitet</a:t>
            </a:r>
          </a:p>
        </p:txBody>
      </p:sp>
      <p:sp>
        <p:nvSpPr>
          <p:cNvPr id="4" name="Platshållare för bildnummer 3">
            <a:extLst>
              <a:ext uri="{FF2B5EF4-FFF2-40B4-BE49-F238E27FC236}">
                <a16:creationId xmlns:a16="http://schemas.microsoft.com/office/drawing/2014/main" id="{CCD109A7-7345-62DA-0C03-7A32F35C0DA8}"/>
              </a:ext>
            </a:extLst>
          </p:cNvPr>
          <p:cNvSpPr>
            <a:spLocks noGrp="1"/>
          </p:cNvSpPr>
          <p:nvPr>
            <p:ph type="sldNum" sz="quarter" idx="10"/>
          </p:nvPr>
        </p:nvSpPr>
        <p:spPr/>
        <p:txBody>
          <a:bodyPr/>
          <a:lstStyle/>
          <a:p>
            <a:fld id="{1D6BF621-E4D7-485C-8F58-7C6707FA39F1}" type="slidenum">
              <a:rPr lang="sv-SE" smtClean="0"/>
              <a:t>4</a:t>
            </a:fld>
            <a:endParaRPr lang="sv-SE"/>
          </a:p>
        </p:txBody>
      </p:sp>
    </p:spTree>
    <p:extLst>
      <p:ext uri="{BB962C8B-B14F-4D97-AF65-F5344CB8AC3E}">
        <p14:creationId xmlns:p14="http://schemas.microsoft.com/office/powerpoint/2010/main" val="424130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8E9B-7632-8628-D8EC-8A0A3426AD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ABEA2E-8207-FEF1-480C-B9AAA4A1CC4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82D578F-639C-EEBA-79A9-69ABB6A4C32A}"/>
              </a:ext>
            </a:extLst>
          </p:cNvPr>
          <p:cNvSpPr>
            <a:spLocks noGrp="1"/>
          </p:cNvSpPr>
          <p:nvPr>
            <p:ph type="body" idx="1"/>
          </p:nvPr>
        </p:nvSpPr>
        <p:spPr/>
        <p:txBody>
          <a:bodyPr/>
          <a:lstStyle/>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Färre diagnoser, större förklaringsvärde i PS?</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Prevalens öppenvård ca 10 % internationell forskning </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Heldygn 20-35%</a:t>
            </a:r>
          </a:p>
        </p:txBody>
      </p:sp>
      <p:sp>
        <p:nvSpPr>
          <p:cNvPr id="4" name="Platshållare för bildnummer 3">
            <a:extLst>
              <a:ext uri="{FF2B5EF4-FFF2-40B4-BE49-F238E27FC236}">
                <a16:creationId xmlns:a16="http://schemas.microsoft.com/office/drawing/2014/main" id="{2973BB57-4966-42F1-D0F2-E4A4125CDF31}"/>
              </a:ext>
            </a:extLst>
          </p:cNvPr>
          <p:cNvSpPr>
            <a:spLocks noGrp="1"/>
          </p:cNvSpPr>
          <p:nvPr>
            <p:ph type="sldNum" sz="quarter" idx="10"/>
          </p:nvPr>
        </p:nvSpPr>
        <p:spPr/>
        <p:txBody>
          <a:bodyPr/>
          <a:lstStyle/>
          <a:p>
            <a:fld id="{1D6BF621-E4D7-485C-8F58-7C6707FA39F1}" type="slidenum">
              <a:rPr lang="sv-SE" smtClean="0"/>
              <a:t>5</a:t>
            </a:fld>
            <a:endParaRPr lang="sv-SE"/>
          </a:p>
        </p:txBody>
      </p:sp>
    </p:spTree>
    <p:extLst>
      <p:ext uri="{BB962C8B-B14F-4D97-AF65-F5344CB8AC3E}">
        <p14:creationId xmlns:p14="http://schemas.microsoft.com/office/powerpoint/2010/main" val="257209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D8B3-D56E-3F67-983F-FDAB59742AF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A63415E-E5AC-89F2-5F8B-E9E3478FBA8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F372FC-AD79-4849-B6F0-62F4CF0AA138}"/>
              </a:ext>
            </a:extLst>
          </p:cNvPr>
          <p:cNvSpPr>
            <a:spLocks noGrp="1"/>
          </p:cNvSpPr>
          <p:nvPr>
            <p:ph type="body" idx="1"/>
          </p:nvPr>
        </p:nvSpPr>
        <p:spPr/>
        <p:txBody>
          <a:bodyPr/>
          <a:lstStyle/>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Ung?</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Ny?</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err="1"/>
              <a:t>Kombon</a:t>
            </a:r>
            <a:r>
              <a:rPr lang="sv-SE" dirty="0"/>
              <a:t> av diagnoser?</a:t>
            </a:r>
          </a:p>
        </p:txBody>
      </p:sp>
      <p:sp>
        <p:nvSpPr>
          <p:cNvPr id="4" name="Platshållare för bildnummer 3">
            <a:extLst>
              <a:ext uri="{FF2B5EF4-FFF2-40B4-BE49-F238E27FC236}">
                <a16:creationId xmlns:a16="http://schemas.microsoft.com/office/drawing/2014/main" id="{AE692E20-9533-D0AD-3832-A21D66660A09}"/>
              </a:ext>
            </a:extLst>
          </p:cNvPr>
          <p:cNvSpPr>
            <a:spLocks noGrp="1"/>
          </p:cNvSpPr>
          <p:nvPr>
            <p:ph type="sldNum" sz="quarter" idx="10"/>
          </p:nvPr>
        </p:nvSpPr>
        <p:spPr/>
        <p:txBody>
          <a:bodyPr/>
          <a:lstStyle/>
          <a:p>
            <a:fld id="{1D6BF621-E4D7-485C-8F58-7C6707FA39F1}" type="slidenum">
              <a:rPr lang="sv-SE" smtClean="0"/>
              <a:t>6</a:t>
            </a:fld>
            <a:endParaRPr lang="sv-SE"/>
          </a:p>
        </p:txBody>
      </p:sp>
    </p:spTree>
    <p:extLst>
      <p:ext uri="{BB962C8B-B14F-4D97-AF65-F5344CB8AC3E}">
        <p14:creationId xmlns:p14="http://schemas.microsoft.com/office/powerpoint/2010/main" val="153633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D6B84-CF88-BB64-3A34-E8E5682F13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C21DFA-839B-9DE0-7C46-054484A28BA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3A17F6F-141E-B935-A9AF-89BEE9CDF4E6}"/>
              </a:ext>
            </a:extLst>
          </p:cNvPr>
          <p:cNvSpPr>
            <a:spLocks noGrp="1"/>
          </p:cNvSpPr>
          <p:nvPr>
            <p:ph type="body" idx="1"/>
          </p:nvPr>
        </p:nvSpPr>
        <p:spPr/>
        <p:txBody>
          <a:bodyPr/>
          <a:lstStyle/>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Lägre medel antal kriterier</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AST</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Uppfyller inte generalkriterier</a:t>
            </a:r>
          </a:p>
          <a:p>
            <a:pPr marL="0" marR="0" lvl="0" indent="0" algn="l" defTabSz="982646" rtl="0" eaLnBrk="1" fontAlgn="auto" latinLnBrk="0" hangingPunct="1">
              <a:lnSpc>
                <a:spcPct val="100000"/>
              </a:lnSpc>
              <a:spcBef>
                <a:spcPts val="0"/>
              </a:spcBef>
              <a:spcAft>
                <a:spcPts val="0"/>
              </a:spcAft>
              <a:buClrTx/>
              <a:buSzTx/>
              <a:buFontTx/>
              <a:buNone/>
              <a:tabLst/>
              <a:defRPr/>
            </a:pPr>
            <a:r>
              <a:rPr lang="sv-SE" dirty="0"/>
              <a:t>Gå vidare med vad vi ser i </a:t>
            </a:r>
            <a:r>
              <a:rPr lang="sv-SE" dirty="0" err="1"/>
              <a:t>forskingen</a:t>
            </a:r>
            <a:endParaRPr lang="sv-SE" dirty="0"/>
          </a:p>
        </p:txBody>
      </p:sp>
      <p:sp>
        <p:nvSpPr>
          <p:cNvPr id="4" name="Platshållare för bildnummer 3">
            <a:extLst>
              <a:ext uri="{FF2B5EF4-FFF2-40B4-BE49-F238E27FC236}">
                <a16:creationId xmlns:a16="http://schemas.microsoft.com/office/drawing/2014/main" id="{AE0CEFF2-C9D4-3761-E3B4-A1CB86123DD4}"/>
              </a:ext>
            </a:extLst>
          </p:cNvPr>
          <p:cNvSpPr>
            <a:spLocks noGrp="1"/>
          </p:cNvSpPr>
          <p:nvPr>
            <p:ph type="sldNum" sz="quarter" idx="10"/>
          </p:nvPr>
        </p:nvSpPr>
        <p:spPr/>
        <p:txBody>
          <a:bodyPr/>
          <a:lstStyle/>
          <a:p>
            <a:fld id="{1D6BF621-E4D7-485C-8F58-7C6707FA39F1}" type="slidenum">
              <a:rPr lang="sv-SE" smtClean="0"/>
              <a:t>7</a:t>
            </a:fld>
            <a:endParaRPr lang="sv-SE"/>
          </a:p>
        </p:txBody>
      </p:sp>
    </p:spTree>
    <p:extLst>
      <p:ext uri="{BB962C8B-B14F-4D97-AF65-F5344CB8AC3E}">
        <p14:creationId xmlns:p14="http://schemas.microsoft.com/office/powerpoint/2010/main" val="268264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”The general </a:t>
            </a:r>
            <a:r>
              <a:rPr lang="sv-SE" dirty="0" err="1"/>
              <a:t>neurotic</a:t>
            </a:r>
            <a:r>
              <a:rPr lang="sv-SE" dirty="0"/>
              <a:t> </a:t>
            </a:r>
            <a:r>
              <a:rPr lang="sv-SE" dirty="0" err="1"/>
              <a:t>syndrome</a:t>
            </a:r>
            <a:r>
              <a:rPr lang="sv-SE" dirty="0"/>
              <a:t>”: kombination av ångest, depression, personlighetsproblematik i tidigare kluster C – sämre behandlingsutfall vid standardbehandling än de som har t.ex. bara återkommande depression eller bara ångesttillstånd.</a:t>
            </a:r>
          </a:p>
        </p:txBody>
      </p:sp>
      <p:sp>
        <p:nvSpPr>
          <p:cNvPr id="4" name="Platshållare för bildnummer 3"/>
          <p:cNvSpPr>
            <a:spLocks noGrp="1"/>
          </p:cNvSpPr>
          <p:nvPr>
            <p:ph type="sldNum" sz="quarter" idx="5"/>
          </p:nvPr>
        </p:nvSpPr>
        <p:spPr/>
        <p:txBody>
          <a:bodyPr/>
          <a:lstStyle/>
          <a:p>
            <a:fld id="{4C6D9FC5-BD1D-4313-A185-C61AE33E0A9E}" type="slidenum">
              <a:rPr lang="sv-SE" smtClean="0"/>
              <a:t>8</a:t>
            </a:fld>
            <a:endParaRPr lang="sv-SE"/>
          </a:p>
        </p:txBody>
      </p:sp>
    </p:spTree>
    <p:extLst>
      <p:ext uri="{BB962C8B-B14F-4D97-AF65-F5344CB8AC3E}">
        <p14:creationId xmlns:p14="http://schemas.microsoft.com/office/powerpoint/2010/main" val="259309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SENARE?</a:t>
            </a:r>
          </a:p>
        </p:txBody>
      </p:sp>
      <p:sp>
        <p:nvSpPr>
          <p:cNvPr id="4" name="Platshållare för bildnummer 3"/>
          <p:cNvSpPr>
            <a:spLocks noGrp="1"/>
          </p:cNvSpPr>
          <p:nvPr>
            <p:ph type="sldNum" sz="quarter" idx="5"/>
          </p:nvPr>
        </p:nvSpPr>
        <p:spPr/>
        <p:txBody>
          <a:bodyPr/>
          <a:lstStyle/>
          <a:p>
            <a:fld id="{CF5CDA04-0F97-4060-8E7E-6FACFF29E38B}" type="slidenum">
              <a:rPr lang="sv-SE" smtClean="0"/>
              <a:t>9</a:t>
            </a:fld>
            <a:endParaRPr lang="sv-SE"/>
          </a:p>
        </p:txBody>
      </p:sp>
    </p:spTree>
    <p:extLst>
      <p:ext uri="{BB962C8B-B14F-4D97-AF65-F5344CB8AC3E}">
        <p14:creationId xmlns:p14="http://schemas.microsoft.com/office/powerpoint/2010/main" val="131937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a:t>
            </a:r>
          </a:p>
        </p:txBody>
      </p:sp>
      <p:sp>
        <p:nvSpPr>
          <p:cNvPr id="4" name="Platshållare för bildnummer 3"/>
          <p:cNvSpPr>
            <a:spLocks noGrp="1"/>
          </p:cNvSpPr>
          <p:nvPr>
            <p:ph type="sldNum" sz="quarter" idx="5"/>
          </p:nvPr>
        </p:nvSpPr>
        <p:spPr/>
        <p:txBody>
          <a:bodyPr/>
          <a:lstStyle/>
          <a:p>
            <a:fld id="{CF5CDA04-0F97-4060-8E7E-6FACFF29E38B}" type="slidenum">
              <a:rPr lang="sv-SE" smtClean="0"/>
              <a:t>10</a:t>
            </a:fld>
            <a:endParaRPr lang="sv-SE"/>
          </a:p>
        </p:txBody>
      </p:sp>
    </p:spTree>
    <p:extLst>
      <p:ext uri="{BB962C8B-B14F-4D97-AF65-F5344CB8AC3E}">
        <p14:creationId xmlns:p14="http://schemas.microsoft.com/office/powerpoint/2010/main" val="234226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38D45986-BDCA-4795-819B-737AA43601FA}"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36DC66-70B6-455E-8007-E1ECD671C85E}"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65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8D45986-BDCA-4795-819B-737AA43601FA}"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73237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8D45986-BDCA-4795-819B-737AA43601FA}"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189895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8D45986-BDCA-4795-819B-737AA43601FA}"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368969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38D45986-BDCA-4795-819B-737AA43601FA}" type="datetimeFigureOut">
              <a:rPr lang="sv-SE" smtClean="0"/>
              <a:t>2026-04-27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36DC66-70B6-455E-8007-E1ECD671C85E}"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38D45986-BDCA-4795-819B-737AA43601FA}" type="datetimeFigureOut">
              <a:rPr lang="sv-SE" smtClean="0"/>
              <a:t>2026-04-27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291111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38D45986-BDCA-4795-819B-737AA43601FA}" type="datetimeFigureOut">
              <a:rPr lang="sv-SE" smtClean="0"/>
              <a:t>2026-04-27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183805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38D45986-BDCA-4795-819B-737AA43601FA}" type="datetimeFigureOut">
              <a:rPr lang="sv-SE" smtClean="0"/>
              <a:t>2026-04-27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101114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D45986-BDCA-4795-819B-737AA43601FA}" type="datetimeFigureOut">
              <a:rPr lang="sv-SE" smtClean="0"/>
              <a:t>2026-04-27</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189080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D45986-BDCA-4795-819B-737AA43601FA}" type="datetimeFigureOut">
              <a:rPr lang="sv-SE" smtClean="0"/>
              <a:t>2026-04-27</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36DC66-70B6-455E-8007-E1ECD671C85E}" type="slidenum">
              <a:rPr lang="sv-SE" smtClean="0"/>
              <a:t>‹#›</a:t>
            </a:fld>
            <a:endParaRPr lang="sv-SE"/>
          </a:p>
        </p:txBody>
      </p:sp>
    </p:spTree>
    <p:extLst>
      <p:ext uri="{BB962C8B-B14F-4D97-AF65-F5344CB8AC3E}">
        <p14:creationId xmlns:p14="http://schemas.microsoft.com/office/powerpoint/2010/main" val="279671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8D45986-BDCA-4795-819B-737AA43601FA}" type="datetimeFigureOut">
              <a:rPr lang="sv-SE" smtClean="0"/>
              <a:t>2026-04-27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36DC66-70B6-455E-8007-E1ECD671C85E}" type="slidenum">
              <a:rPr lang="sv-SE" smtClean="0"/>
              <a:t>‹#›</a:t>
            </a:fld>
            <a:endParaRPr lang="sv-SE"/>
          </a:p>
        </p:txBody>
      </p:sp>
    </p:spTree>
    <p:extLst>
      <p:ext uri="{BB962C8B-B14F-4D97-AF65-F5344CB8AC3E}">
        <p14:creationId xmlns:p14="http://schemas.microsoft.com/office/powerpoint/2010/main" val="6997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D45986-BDCA-4795-819B-737AA43601FA}" type="datetimeFigureOut">
              <a:rPr lang="sv-SE" smtClean="0"/>
              <a:t>2026-04-27</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36DC66-70B6-455E-8007-E1ECD671C85E}"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195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tpedagogiskt.blogspot.com/2013/03/multilinkklossarna-ar-tillbaka.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011104-E3C9-3240-2E60-7FEBE8CC010A}"/>
              </a:ext>
            </a:extLst>
          </p:cNvPr>
          <p:cNvSpPr>
            <a:spLocks noGrp="1"/>
          </p:cNvSpPr>
          <p:nvPr>
            <p:ph type="ctrTitle"/>
          </p:nvPr>
        </p:nvSpPr>
        <p:spPr/>
        <p:txBody>
          <a:bodyPr>
            <a:normAutofit fontScale="90000"/>
          </a:bodyPr>
          <a:lstStyle/>
          <a:p>
            <a:r>
              <a:rPr lang="sv-SE" dirty="0"/>
              <a:t>Personlighetssyndrom i tonåren – EIPS/BPD, AST, ADHD, PTSD… eller något helt annat?</a:t>
            </a:r>
          </a:p>
        </p:txBody>
      </p:sp>
      <p:sp>
        <p:nvSpPr>
          <p:cNvPr id="3" name="Underrubrik 2">
            <a:extLst>
              <a:ext uri="{FF2B5EF4-FFF2-40B4-BE49-F238E27FC236}">
                <a16:creationId xmlns:a16="http://schemas.microsoft.com/office/drawing/2014/main" id="{FBB5EFB1-F570-BE6C-A02B-04BA9409E81D}"/>
              </a:ext>
            </a:extLst>
          </p:cNvPr>
          <p:cNvSpPr>
            <a:spLocks noGrp="1"/>
          </p:cNvSpPr>
          <p:nvPr>
            <p:ph type="subTitle" idx="1"/>
          </p:nvPr>
        </p:nvSpPr>
        <p:spPr/>
        <p:txBody>
          <a:bodyPr>
            <a:normAutofit fontScale="62500" lnSpcReduction="20000"/>
          </a:bodyPr>
          <a:lstStyle/>
          <a:p>
            <a:r>
              <a:rPr lang="sv-SE" dirty="0"/>
              <a:t>Camilla </a:t>
            </a:r>
            <a:r>
              <a:rPr lang="sv-SE" dirty="0" err="1"/>
              <a:t>Hallek</a:t>
            </a:r>
            <a:r>
              <a:rPr lang="sv-SE" dirty="0"/>
              <a:t>, barn- och ungdomspsykiater, Sektion intensiv öppenvård/</a:t>
            </a:r>
            <a:r>
              <a:rPr lang="sv-SE" dirty="0" err="1"/>
              <a:t>dbt</a:t>
            </a:r>
            <a:r>
              <a:rPr lang="sv-SE" dirty="0"/>
              <a:t>-teamet </a:t>
            </a:r>
          </a:p>
          <a:p>
            <a:r>
              <a:rPr lang="sv-SE" dirty="0"/>
              <a:t>Petra </a:t>
            </a:r>
            <a:r>
              <a:rPr lang="sv-SE" dirty="0" err="1"/>
              <a:t>lindheim</a:t>
            </a:r>
            <a:r>
              <a:rPr lang="sv-SE" dirty="0"/>
              <a:t> von </a:t>
            </a:r>
            <a:r>
              <a:rPr lang="sv-SE" dirty="0" err="1"/>
              <a:t>bahr</a:t>
            </a:r>
            <a:r>
              <a:rPr lang="sv-SE" dirty="0"/>
              <a:t>, specialistpsykolog, </a:t>
            </a:r>
            <a:r>
              <a:rPr lang="sv-SE" dirty="0" err="1"/>
              <a:t>dbt</a:t>
            </a:r>
            <a:r>
              <a:rPr lang="sv-SE" dirty="0"/>
              <a:t>-teamet</a:t>
            </a:r>
          </a:p>
          <a:p>
            <a:r>
              <a:rPr lang="sv-SE" dirty="0" err="1"/>
              <a:t>Bup</a:t>
            </a:r>
            <a:r>
              <a:rPr lang="sv-SE" dirty="0"/>
              <a:t> </a:t>
            </a:r>
            <a:r>
              <a:rPr lang="sv-SE" dirty="0" err="1"/>
              <a:t>stockholm</a:t>
            </a:r>
            <a:endParaRPr lang="sv-SE" dirty="0"/>
          </a:p>
        </p:txBody>
      </p:sp>
    </p:spTree>
    <p:extLst>
      <p:ext uri="{BB962C8B-B14F-4D97-AF65-F5344CB8AC3E}">
        <p14:creationId xmlns:p14="http://schemas.microsoft.com/office/powerpoint/2010/main" val="43440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3C4FB1-8B37-4C5F-A05C-9B4ACCB2CDFE}"/>
              </a:ext>
            </a:extLst>
          </p:cNvPr>
          <p:cNvSpPr>
            <a:spLocks noGrp="1"/>
          </p:cNvSpPr>
          <p:nvPr>
            <p:ph type="title"/>
          </p:nvPr>
        </p:nvSpPr>
        <p:spPr/>
        <p:txBody>
          <a:bodyPr/>
          <a:lstStyle/>
          <a:p>
            <a:r>
              <a:rPr lang="sv-SE" dirty="0"/>
              <a:t>Life span perspektivet på EIPS/BPD</a:t>
            </a:r>
            <a:br>
              <a:rPr lang="sv-SE" dirty="0"/>
            </a:br>
            <a:r>
              <a:rPr lang="sv-SE" sz="2000" dirty="0" err="1"/>
              <a:t>Videler</a:t>
            </a:r>
            <a:r>
              <a:rPr lang="sv-SE" sz="2000" dirty="0"/>
              <a:t> AC et al, 2019</a:t>
            </a:r>
            <a:endParaRPr lang="sv-SE" dirty="0"/>
          </a:p>
        </p:txBody>
      </p:sp>
      <p:sp>
        <p:nvSpPr>
          <p:cNvPr id="3" name="Platshållare för innehåll 2">
            <a:extLst>
              <a:ext uri="{FF2B5EF4-FFF2-40B4-BE49-F238E27FC236}">
                <a16:creationId xmlns:a16="http://schemas.microsoft.com/office/drawing/2014/main" id="{867BE850-27E7-4C9A-A178-49F14C89E470}"/>
              </a:ext>
            </a:extLst>
          </p:cNvPr>
          <p:cNvSpPr>
            <a:spLocks noGrp="1"/>
          </p:cNvSpPr>
          <p:nvPr>
            <p:ph idx="1"/>
          </p:nvPr>
        </p:nvSpPr>
        <p:spPr>
          <a:xfrm>
            <a:off x="1097280" y="2345797"/>
            <a:ext cx="10058400" cy="4023360"/>
          </a:xfrm>
        </p:spPr>
        <p:txBody>
          <a:bodyPr>
            <a:normAutofit/>
          </a:bodyPr>
          <a:lstStyle/>
          <a:p>
            <a:pPr marL="0" indent="0">
              <a:buNone/>
            </a:pPr>
            <a:r>
              <a:rPr lang="sv-SE" dirty="0"/>
              <a:t>En livslång sårbarhet i form av svårigheter med </a:t>
            </a:r>
            <a:r>
              <a:rPr lang="sv-SE" dirty="0" err="1"/>
              <a:t>mentalisering</a:t>
            </a:r>
            <a:r>
              <a:rPr lang="sv-SE" dirty="0"/>
              <a:t> och med sociala kognitioner tillsammans med personlighetsdrag som impulsivitet, affektiv labilitet och separationskänslighet. </a:t>
            </a:r>
          </a:p>
          <a:p>
            <a:pPr marL="0" indent="0">
              <a:buNone/>
            </a:pPr>
            <a:r>
              <a:rPr lang="sv-SE" dirty="0"/>
              <a:t>Presentationen av detta (symtom, synliga problem och lidande) kan ändras och komma och gå under livet beroende på kontext, stöd, påfrestningar. </a:t>
            </a:r>
            <a:r>
              <a:rPr lang="sv-SE" b="1" dirty="0"/>
              <a:t>Adolescensens ses som en sådan ”känslig period” när symtomen/svårigheterna ofta blir uppenbara. </a:t>
            </a:r>
          </a:p>
          <a:p>
            <a:pPr marL="0" indent="0">
              <a:buNone/>
            </a:pPr>
            <a:r>
              <a:rPr lang="sv-SE" dirty="0"/>
              <a:t>Symtomen minskar vanligen från ung vuxen ålder till medelåldern. Återfall förekommer ofta vid stressande livsomständigheter. </a:t>
            </a:r>
          </a:p>
        </p:txBody>
      </p:sp>
    </p:spTree>
    <p:extLst>
      <p:ext uri="{BB962C8B-B14F-4D97-AF65-F5344CB8AC3E}">
        <p14:creationId xmlns:p14="http://schemas.microsoft.com/office/powerpoint/2010/main" val="46617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9739-4A79-09AA-72EE-EC11CA353CB6}"/>
              </a:ext>
            </a:extLst>
          </p:cNvPr>
          <p:cNvSpPr>
            <a:spLocks noGrp="1"/>
          </p:cNvSpPr>
          <p:nvPr>
            <p:ph type="title"/>
          </p:nvPr>
        </p:nvSpPr>
        <p:spPr/>
        <p:txBody>
          <a:bodyPr/>
          <a:lstStyle/>
          <a:p>
            <a:r>
              <a:rPr lang="sv-SE" sz="4000"/>
              <a:t>Majoriteten av ungdomar som har självskadebeteende har inte EIPS/BPD</a:t>
            </a:r>
            <a:endParaRPr lang="sv-SE"/>
          </a:p>
        </p:txBody>
      </p:sp>
      <p:sp>
        <p:nvSpPr>
          <p:cNvPr id="4" name="Slide Number Placeholder 3">
            <a:extLst>
              <a:ext uri="{FF2B5EF4-FFF2-40B4-BE49-F238E27FC236}">
                <a16:creationId xmlns:a16="http://schemas.microsoft.com/office/drawing/2014/main" id="{D3AE945E-587D-B281-362C-BBE9A709CFDB}"/>
              </a:ext>
            </a:extLst>
          </p:cNvPr>
          <p:cNvSpPr>
            <a:spLocks noGrp="1"/>
          </p:cNvSpPr>
          <p:nvPr>
            <p:ph type="sldNum" sz="quarter" idx="12"/>
          </p:nvPr>
        </p:nvSpPr>
        <p:spPr/>
        <p:txBody>
          <a:bodyPr/>
          <a:lstStyle/>
          <a:p>
            <a:fld id="{0539DBB9-616A-4076-8416-DA77E8779D88}" type="slidenum">
              <a:rPr lang="en-US" altLang="sv-SE" smtClean="0"/>
              <a:pPr/>
              <a:t>11</a:t>
            </a:fld>
            <a:endParaRPr lang="en-US" altLang="sv-SE"/>
          </a:p>
        </p:txBody>
      </p:sp>
      <p:graphicFrame>
        <p:nvGraphicFramePr>
          <p:cNvPr id="5" name="Platshållare för innehåll 3">
            <a:extLst>
              <a:ext uri="{FF2B5EF4-FFF2-40B4-BE49-F238E27FC236}">
                <a16:creationId xmlns:a16="http://schemas.microsoft.com/office/drawing/2014/main" id="{6BC786AE-1A9F-A559-4A8D-1F3D2F41E1D4}"/>
              </a:ext>
            </a:extLst>
          </p:cNvPr>
          <p:cNvGraphicFramePr>
            <a:graphicFrameLocks noGrp="1"/>
          </p:cNvGraphicFramePr>
          <p:nvPr>
            <p:ph idx="1"/>
          </p:nvPr>
        </p:nvGraphicFramePr>
        <p:xfrm>
          <a:off x="838200" y="2379663"/>
          <a:ext cx="10515600" cy="3919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4">
            <a:extLst>
              <a:ext uri="{FF2B5EF4-FFF2-40B4-BE49-F238E27FC236}">
                <a16:creationId xmlns:a16="http://schemas.microsoft.com/office/drawing/2014/main" id="{81FE791D-95B7-44FA-088D-EDA82CBC3C56}"/>
              </a:ext>
            </a:extLst>
          </p:cNvPr>
          <p:cNvSpPr txBox="1"/>
          <p:nvPr/>
        </p:nvSpPr>
        <p:spPr>
          <a:xfrm>
            <a:off x="7392144" y="3249932"/>
            <a:ext cx="4484374" cy="2677656"/>
          </a:xfrm>
          <a:prstGeom prst="rect">
            <a:avLst/>
          </a:prstGeom>
          <a:solidFill>
            <a:schemeClr val="accent4">
              <a:lumMod val="40000"/>
              <a:lumOff val="60000"/>
            </a:schemeClr>
          </a:solidFill>
          <a:ln>
            <a:solidFill>
              <a:schemeClr val="accent4">
                <a:lumMod val="50000"/>
              </a:schemeClr>
            </a:solidFill>
          </a:ln>
          <a:effectLst>
            <a:outerShdw blurRad="63500" sx="102000" sy="102000" algn="ctr" rotWithShape="0">
              <a:prstClr val="black">
                <a:alpha val="40000"/>
              </a:prstClr>
            </a:outerShdw>
          </a:effectLst>
        </p:spPr>
        <p:txBody>
          <a:bodyPr wrap="square" rtlCol="0">
            <a:spAutoFit/>
          </a:bodyPr>
          <a:lstStyle/>
          <a:p>
            <a:r>
              <a:rPr lang="sv-SE" sz="2400">
                <a:latin typeface="Arial" panose="020B0604020202020204" pitchFamily="34" charset="0"/>
                <a:cs typeface="Arial" panose="020B0604020202020204" pitchFamily="34" charset="0"/>
              </a:rPr>
              <a:t>Men majoriteten av ungdomar med EIPS/BPD har självskadebeteende.</a:t>
            </a:r>
          </a:p>
          <a:p>
            <a:endParaRPr lang="sv-SE" sz="2400">
              <a:latin typeface="Arial" panose="020B0604020202020204" pitchFamily="34" charset="0"/>
              <a:cs typeface="Arial" panose="020B0604020202020204" pitchFamily="34" charset="0"/>
            </a:endParaRPr>
          </a:p>
          <a:p>
            <a:r>
              <a:rPr lang="sv-SE" sz="2400">
                <a:latin typeface="Arial" panose="020B0604020202020204" pitchFamily="34" charset="0"/>
                <a:cs typeface="Arial" panose="020B0604020202020204" pitchFamily="34" charset="0"/>
              </a:rPr>
              <a:t>Majoriteten av ungdomar med EIPS/BPD har också suicidtankar.</a:t>
            </a:r>
          </a:p>
        </p:txBody>
      </p:sp>
    </p:spTree>
    <p:extLst>
      <p:ext uri="{BB962C8B-B14F-4D97-AF65-F5344CB8AC3E}">
        <p14:creationId xmlns:p14="http://schemas.microsoft.com/office/powerpoint/2010/main" val="44742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err="1">
                <a:latin typeface="Arial"/>
                <a:cs typeface="Arial"/>
              </a:rPr>
              <a:t>Prediktorer</a:t>
            </a:r>
            <a:r>
              <a:rPr lang="sv-SE" sz="3600">
                <a:latin typeface="Arial"/>
                <a:cs typeface="Arial"/>
              </a:rPr>
              <a:t> av EIPS/BPD</a:t>
            </a:r>
            <a:endParaRPr lang="sv-SE" sz="3600"/>
          </a:p>
        </p:txBody>
      </p:sp>
      <p:sp>
        <p:nvSpPr>
          <p:cNvPr id="3" name="Platshållare för innehåll 2"/>
          <p:cNvSpPr>
            <a:spLocks noGrp="1"/>
          </p:cNvSpPr>
          <p:nvPr>
            <p:ph idx="1"/>
          </p:nvPr>
        </p:nvSpPr>
        <p:spPr>
          <a:xfrm>
            <a:off x="638908" y="2028178"/>
            <a:ext cx="10515600" cy="3919290"/>
          </a:xfrm>
        </p:spPr>
        <p:txBody>
          <a:bodyPr vert="horz" lIns="0" tIns="45720" rIns="0" bIns="45720" rtlCol="0" anchor="t">
            <a:normAutofit fontScale="92500" lnSpcReduction="20000"/>
          </a:bodyPr>
          <a:lstStyle/>
          <a:p>
            <a:pPr marL="0" indent="0">
              <a:buNone/>
            </a:pPr>
            <a:r>
              <a:rPr lang="sv-SE">
                <a:solidFill>
                  <a:srgbClr val="7030A0"/>
                </a:solidFill>
                <a:sym typeface="Wingdings" panose="05000000000000000000" pitchFamily="2" charset="2"/>
              </a:rPr>
              <a:t>Barn tonår</a:t>
            </a:r>
          </a:p>
          <a:p>
            <a:pPr marL="0" indent="0">
              <a:buNone/>
            </a:pPr>
            <a:r>
              <a:rPr lang="sv-SE">
                <a:sym typeface="Wingdings" panose="05000000000000000000" pitchFamily="2" charset="2"/>
              </a:rPr>
              <a:t> - ADHD i barndomen </a:t>
            </a:r>
            <a:r>
              <a:rPr lang="sv-SE" err="1">
                <a:sym typeface="Wingdings" panose="05000000000000000000" pitchFamily="2" charset="2"/>
              </a:rPr>
              <a:t>prediktor</a:t>
            </a:r>
            <a:r>
              <a:rPr lang="sv-SE">
                <a:sym typeface="Wingdings" panose="05000000000000000000" pitchFamily="2" charset="2"/>
              </a:rPr>
              <a:t> av EIPS/BPD (Kanadensisk kohortstudie)</a:t>
            </a:r>
          </a:p>
          <a:p>
            <a:pPr>
              <a:buFontTx/>
              <a:buChar char="-"/>
            </a:pPr>
            <a:r>
              <a:rPr lang="sv-SE">
                <a:sym typeface="Wingdings" panose="05000000000000000000" pitchFamily="2" charset="2"/>
              </a:rPr>
              <a:t>Trotssyndrom hos 8-10 åriga flickor samt ADHD hos 10-13 åriga flickor predicerade EIPS/BPD i 14 </a:t>
            </a:r>
            <a:r>
              <a:rPr lang="sv-SE" err="1">
                <a:sym typeface="Wingdings" panose="05000000000000000000" pitchFamily="2" charset="2"/>
              </a:rPr>
              <a:t>åå</a:t>
            </a:r>
            <a:r>
              <a:rPr lang="sv-SE" dirty="0">
                <a:sym typeface="Wingdings" panose="05000000000000000000" pitchFamily="2" charset="2"/>
              </a:rPr>
              <a:t> </a:t>
            </a:r>
            <a:r>
              <a:rPr lang="sv-SE">
                <a:sym typeface="Wingdings" panose="05000000000000000000" pitchFamily="2" charset="2"/>
              </a:rPr>
              <a:t>(Amerikansk studie)</a:t>
            </a:r>
          </a:p>
          <a:p>
            <a:pPr>
              <a:buFontTx/>
              <a:buChar char="-"/>
            </a:pPr>
            <a:endParaRPr lang="sv-SE">
              <a:sym typeface="Wingdings" panose="05000000000000000000" pitchFamily="2" charset="2"/>
            </a:endParaRPr>
          </a:p>
          <a:p>
            <a:pPr marL="0" indent="0">
              <a:buNone/>
            </a:pPr>
            <a:r>
              <a:rPr lang="sv-SE">
                <a:solidFill>
                  <a:srgbClr val="7030A0"/>
                </a:solidFill>
                <a:sym typeface="Wingdings" panose="05000000000000000000" pitchFamily="2" charset="2"/>
              </a:rPr>
              <a:t>Tonår vuxen</a:t>
            </a:r>
          </a:p>
          <a:p>
            <a:pPr marL="0" indent="0">
              <a:buNone/>
            </a:pPr>
            <a:r>
              <a:rPr lang="sv-SE">
                <a:sym typeface="Wingdings" panose="05000000000000000000" pitchFamily="2" charset="2"/>
              </a:rPr>
              <a:t>Sämre prognos (ökad risk bestående EIPS/BPD) i vuxen ålder:</a:t>
            </a:r>
          </a:p>
          <a:p>
            <a:pPr>
              <a:buFontTx/>
              <a:buChar char="-"/>
            </a:pPr>
            <a:r>
              <a:rPr lang="sv-SE">
                <a:sym typeface="Wingdings" panose="05000000000000000000" pitchFamily="2" charset="2"/>
              </a:rPr>
              <a:t>EIPS/BPD i tonåren i kombination med depression</a:t>
            </a:r>
          </a:p>
          <a:p>
            <a:pPr>
              <a:buFontTx/>
              <a:buChar char="-"/>
            </a:pPr>
            <a:r>
              <a:rPr lang="sv-SE">
                <a:sym typeface="Wingdings" panose="05000000000000000000" pitchFamily="2" charset="2"/>
              </a:rPr>
              <a:t>Tidig debut av EIPS-symtom</a:t>
            </a:r>
          </a:p>
          <a:p>
            <a:pPr marL="0" indent="0">
              <a:buNone/>
            </a:pPr>
            <a:r>
              <a:rPr lang="sv-SE">
                <a:latin typeface="Calibri" panose="020F0502020204030204"/>
                <a:ea typeface="Calibri" panose="020F0502020204030204"/>
                <a:cs typeface="Calibri" panose="020F0502020204030204"/>
              </a:rPr>
              <a:t>Störst prediktivt värde att EIPS/BPD symtom ska bestå: identitetsstörning, affektiv instabilitet, inadekvat intensiv vrede (av kriterierna)</a:t>
            </a:r>
          </a:p>
          <a:p>
            <a:pPr>
              <a:buFontTx/>
              <a:buChar char="-"/>
            </a:pPr>
            <a:endParaRPr lang="sv-SE">
              <a:sym typeface="Wingdings" panose="05000000000000000000" pitchFamily="2" charset="2"/>
            </a:endParaRPr>
          </a:p>
        </p:txBody>
      </p:sp>
    </p:spTree>
    <p:extLst>
      <p:ext uri="{BB962C8B-B14F-4D97-AF65-F5344CB8AC3E}">
        <p14:creationId xmlns:p14="http://schemas.microsoft.com/office/powerpoint/2010/main" val="70060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FB188A-20E9-4C29-8606-D17F447A2A72}"/>
              </a:ext>
            </a:extLst>
          </p:cNvPr>
          <p:cNvSpPr>
            <a:spLocks noGrp="1"/>
          </p:cNvSpPr>
          <p:nvPr>
            <p:ph type="title"/>
          </p:nvPr>
        </p:nvSpPr>
        <p:spPr/>
        <p:txBody>
          <a:bodyPr/>
          <a:lstStyle/>
          <a:p>
            <a:r>
              <a:rPr lang="sv-SE" dirty="0"/>
              <a:t>Trauma – EIPS/BPD</a:t>
            </a:r>
          </a:p>
        </p:txBody>
      </p:sp>
      <p:sp>
        <p:nvSpPr>
          <p:cNvPr id="3" name="Platshållare för innehåll 2">
            <a:extLst>
              <a:ext uri="{FF2B5EF4-FFF2-40B4-BE49-F238E27FC236}">
                <a16:creationId xmlns:a16="http://schemas.microsoft.com/office/drawing/2014/main" id="{000B83F9-1620-4CB4-9BDD-57038A5155D5}"/>
              </a:ext>
            </a:extLst>
          </p:cNvPr>
          <p:cNvSpPr>
            <a:spLocks noGrp="1"/>
          </p:cNvSpPr>
          <p:nvPr>
            <p:ph idx="1"/>
          </p:nvPr>
        </p:nvSpPr>
        <p:spPr>
          <a:xfrm>
            <a:off x="1061561" y="2095765"/>
            <a:ext cx="10058400" cy="4023360"/>
          </a:xfrm>
        </p:spPr>
        <p:txBody>
          <a:bodyPr>
            <a:normAutofit/>
          </a:bodyPr>
          <a:lstStyle/>
          <a:p>
            <a:r>
              <a:rPr lang="sv-SE" dirty="0"/>
              <a:t>Diagnos BPD är associerad med ökad förekomst av övergrepp och/eller försummelse i barndomen jämfört med befolkningen i stort.</a:t>
            </a:r>
          </a:p>
          <a:p>
            <a:r>
              <a:rPr lang="sv-SE" dirty="0"/>
              <a:t>Studie som följt 500 barn som utsatts för övergrepp/</a:t>
            </a:r>
            <a:r>
              <a:rPr lang="sv-SE" dirty="0" err="1"/>
              <a:t>neglect</a:t>
            </a:r>
            <a:r>
              <a:rPr lang="sv-SE" dirty="0"/>
              <a:t> </a:t>
            </a:r>
            <a:r>
              <a:rPr lang="sv-SE" dirty="0" err="1"/>
              <a:t>jmfrt</a:t>
            </a:r>
            <a:r>
              <a:rPr lang="sv-SE" dirty="0"/>
              <a:t> med 396 kontroller fann att signifikant fler barn i den utsatta gruppen senare uppfyllde kriterier för EIPS/BPD i vuxen ålder, men övergrepp var inte i sig en tillräcklig faktor för att förklara utveckling av EIPS/BPD. </a:t>
            </a:r>
            <a:r>
              <a:rPr lang="sv-SE" sz="2000" dirty="0"/>
              <a:t>(</a:t>
            </a:r>
            <a:r>
              <a:rPr lang="sv-SE" sz="2000" dirty="0" err="1"/>
              <a:t>Widom</a:t>
            </a:r>
            <a:r>
              <a:rPr lang="sv-SE" sz="2000" dirty="0"/>
              <a:t> CS)</a:t>
            </a:r>
          </a:p>
          <a:p>
            <a:r>
              <a:rPr lang="sv-SE" dirty="0"/>
              <a:t>Snarare en interaktion mellan temperamentsfaktorer (</a:t>
            </a:r>
            <a:r>
              <a:rPr lang="sv-SE" dirty="0" err="1"/>
              <a:t>traits</a:t>
            </a:r>
            <a:r>
              <a:rPr lang="sv-SE" dirty="0"/>
              <a:t>) och trauma i barndomen?</a:t>
            </a:r>
          </a:p>
          <a:p>
            <a:r>
              <a:rPr lang="sv-SE" dirty="0"/>
              <a:t>Obs inte alla med diagnos EIPS/BPD har varit utsatta för trauma</a:t>
            </a:r>
          </a:p>
        </p:txBody>
      </p:sp>
    </p:spTree>
    <p:extLst>
      <p:ext uri="{BB962C8B-B14F-4D97-AF65-F5344CB8AC3E}">
        <p14:creationId xmlns:p14="http://schemas.microsoft.com/office/powerpoint/2010/main" val="331718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D5C347-120E-EBC6-9CC1-ABAD1203EEB4}"/>
              </a:ext>
            </a:extLst>
          </p:cNvPr>
          <p:cNvSpPr>
            <a:spLocks noGrp="1"/>
          </p:cNvSpPr>
          <p:nvPr>
            <p:ph type="title"/>
          </p:nvPr>
        </p:nvSpPr>
        <p:spPr>
          <a:xfrm>
            <a:off x="838200" y="375920"/>
            <a:ext cx="10515600" cy="2021840"/>
          </a:xfrm>
        </p:spPr>
        <p:txBody>
          <a:bodyPr>
            <a:normAutofit/>
          </a:bodyPr>
          <a:lstStyle/>
          <a:p>
            <a:r>
              <a:rPr lang="sv-SE" dirty="0"/>
              <a:t>EIPS/BPD från tonår till ung vuxen</a:t>
            </a:r>
            <a:br>
              <a:rPr lang="sv-SE" dirty="0"/>
            </a:br>
            <a:r>
              <a:rPr lang="sv-SE" sz="1800" dirty="0"/>
              <a:t>”The </a:t>
            </a:r>
            <a:r>
              <a:rPr lang="sv-SE" sz="1800" dirty="0" err="1"/>
              <a:t>course</a:t>
            </a:r>
            <a:r>
              <a:rPr lang="sv-SE" sz="1800" dirty="0"/>
              <a:t> </a:t>
            </a:r>
            <a:r>
              <a:rPr lang="sv-SE" sz="1800" dirty="0" err="1"/>
              <a:t>of</a:t>
            </a:r>
            <a:r>
              <a:rPr lang="sv-SE" sz="1800" dirty="0"/>
              <a:t> borderline </a:t>
            </a:r>
            <a:r>
              <a:rPr lang="sv-SE" sz="1800" dirty="0" err="1"/>
              <a:t>personality</a:t>
            </a:r>
            <a:r>
              <a:rPr lang="sv-SE" sz="1800" dirty="0"/>
              <a:t> disorder from </a:t>
            </a:r>
            <a:r>
              <a:rPr lang="sv-SE" sz="1800" dirty="0" err="1"/>
              <a:t>adolescence</a:t>
            </a:r>
            <a:r>
              <a:rPr lang="sv-SE" sz="1800" dirty="0"/>
              <a:t> to </a:t>
            </a:r>
            <a:r>
              <a:rPr lang="sv-SE" sz="1800" dirty="0" err="1"/>
              <a:t>early</a:t>
            </a:r>
            <a:r>
              <a:rPr lang="sv-SE" sz="1800" dirty="0"/>
              <a:t> </a:t>
            </a:r>
            <a:r>
              <a:rPr lang="sv-SE" sz="1800" dirty="0" err="1"/>
              <a:t>adulthood</a:t>
            </a:r>
            <a:r>
              <a:rPr lang="sv-SE" sz="1800" dirty="0"/>
              <a:t>: A 5-year  </a:t>
            </a:r>
            <a:r>
              <a:rPr lang="sv-SE" sz="1800" dirty="0" err="1"/>
              <a:t>follow-up</a:t>
            </a:r>
            <a:r>
              <a:rPr lang="sv-SE" sz="1800" dirty="0"/>
              <a:t> studie”, Mie </a:t>
            </a:r>
            <a:r>
              <a:rPr lang="sv-SE" sz="1800" dirty="0" err="1"/>
              <a:t>Sedoc</a:t>
            </a:r>
            <a:r>
              <a:rPr lang="sv-SE" sz="1800" dirty="0"/>
              <a:t> Jörgensen et al, </a:t>
            </a:r>
            <a:r>
              <a:rPr lang="sv-SE" sz="1800" dirty="0" err="1"/>
              <a:t>Comprehensive</a:t>
            </a:r>
            <a:r>
              <a:rPr lang="sv-SE" sz="1800" dirty="0"/>
              <a:t> </a:t>
            </a:r>
            <a:r>
              <a:rPr lang="sv-SE" sz="1800" dirty="0" err="1"/>
              <a:t>Psychiatry</a:t>
            </a:r>
            <a:r>
              <a:rPr lang="sv-SE" sz="1800" dirty="0"/>
              <a:t>, 2024</a:t>
            </a:r>
            <a:br>
              <a:rPr lang="sv-SE" sz="1800" dirty="0"/>
            </a:br>
            <a:endParaRPr lang="sv-SE" dirty="0"/>
          </a:p>
        </p:txBody>
      </p:sp>
      <p:sp>
        <p:nvSpPr>
          <p:cNvPr id="3" name="Platshållare för innehåll 2">
            <a:extLst>
              <a:ext uri="{FF2B5EF4-FFF2-40B4-BE49-F238E27FC236}">
                <a16:creationId xmlns:a16="http://schemas.microsoft.com/office/drawing/2014/main" id="{0BB0DFB7-F8C0-C73D-9634-C1A3D986C26C}"/>
              </a:ext>
            </a:extLst>
          </p:cNvPr>
          <p:cNvSpPr>
            <a:spLocks noGrp="1"/>
          </p:cNvSpPr>
          <p:nvPr>
            <p:ph idx="1"/>
          </p:nvPr>
        </p:nvSpPr>
        <p:spPr>
          <a:xfrm>
            <a:off x="838200" y="2387442"/>
            <a:ext cx="10515600" cy="4134802"/>
          </a:xfrm>
        </p:spPr>
        <p:txBody>
          <a:bodyPr>
            <a:normAutofit/>
          </a:bodyPr>
          <a:lstStyle/>
          <a:p>
            <a:pPr marL="0" indent="0">
              <a:buNone/>
            </a:pPr>
            <a:r>
              <a:rPr lang="sv-SE" dirty="0"/>
              <a:t>Ursprungligen en behandlingsstudie (MBT och TAU), men samtliga deltagare följdes upp efter 5 år. Startålder 14-17 år. 97 av 111 deltagare var med i uppföljningen (87%). 96 av 97 var kvinnor. </a:t>
            </a:r>
          </a:p>
          <a:p>
            <a:r>
              <a:rPr lang="sv-SE" dirty="0"/>
              <a:t>26% uppfyllde inte kriterier för något psykiatriskt tillstånd, men av dem hade flera förhöjd score för ADHD och /eller PTSD. Endast 16% hade inga signifikanta symtom/svårigheter.</a:t>
            </a:r>
          </a:p>
          <a:p>
            <a:r>
              <a:rPr lang="sv-SE" dirty="0"/>
              <a:t>36% var varken i arbete eller studier (jämfört med 9% av vanlig dansk population i den åldern)</a:t>
            </a:r>
          </a:p>
          <a:p>
            <a:r>
              <a:rPr lang="sv-SE" dirty="0"/>
              <a:t>Hälften uppfyllde kriterier för något personlighetssyndrom, vanligast: BPD 24%, undvikande PD 24%, tvångsmässig PD 10%.</a:t>
            </a:r>
          </a:p>
          <a:p>
            <a:endParaRPr lang="sv-SE" dirty="0"/>
          </a:p>
        </p:txBody>
      </p:sp>
    </p:spTree>
    <p:extLst>
      <p:ext uri="{BB962C8B-B14F-4D97-AF65-F5344CB8AC3E}">
        <p14:creationId xmlns:p14="http://schemas.microsoft.com/office/powerpoint/2010/main" val="15162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DCF4-FBA0-F51C-5566-E44D5696158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FD78D64-9A3F-90B2-4D60-D4669C6418F6}"/>
              </a:ext>
            </a:extLst>
          </p:cNvPr>
          <p:cNvSpPr>
            <a:spLocks noGrp="1"/>
          </p:cNvSpPr>
          <p:nvPr>
            <p:ph type="title"/>
          </p:nvPr>
        </p:nvSpPr>
        <p:spPr>
          <a:xfrm>
            <a:off x="838200" y="375920"/>
            <a:ext cx="10515600" cy="2021840"/>
          </a:xfrm>
        </p:spPr>
        <p:txBody>
          <a:bodyPr>
            <a:normAutofit/>
          </a:bodyPr>
          <a:lstStyle/>
          <a:p>
            <a:r>
              <a:rPr lang="sv-SE" dirty="0"/>
              <a:t>EIPS/BPD från tonår till ung vuxen</a:t>
            </a:r>
            <a:br>
              <a:rPr lang="sv-SE" dirty="0"/>
            </a:br>
            <a:r>
              <a:rPr lang="sv-SE" sz="1800" dirty="0"/>
              <a:t>”The </a:t>
            </a:r>
            <a:r>
              <a:rPr lang="sv-SE" sz="1800" dirty="0" err="1"/>
              <a:t>course</a:t>
            </a:r>
            <a:r>
              <a:rPr lang="sv-SE" sz="1800" dirty="0"/>
              <a:t> </a:t>
            </a:r>
            <a:r>
              <a:rPr lang="sv-SE" sz="1800" dirty="0" err="1"/>
              <a:t>of</a:t>
            </a:r>
            <a:r>
              <a:rPr lang="sv-SE" sz="1800" dirty="0"/>
              <a:t> borderline </a:t>
            </a:r>
            <a:r>
              <a:rPr lang="sv-SE" sz="1800" dirty="0" err="1"/>
              <a:t>personality</a:t>
            </a:r>
            <a:r>
              <a:rPr lang="sv-SE" sz="1800" dirty="0"/>
              <a:t> disorder from </a:t>
            </a:r>
            <a:r>
              <a:rPr lang="sv-SE" sz="1800" dirty="0" err="1"/>
              <a:t>adolescence</a:t>
            </a:r>
            <a:r>
              <a:rPr lang="sv-SE" sz="1800" dirty="0"/>
              <a:t> to </a:t>
            </a:r>
            <a:r>
              <a:rPr lang="sv-SE" sz="1800" dirty="0" err="1"/>
              <a:t>early</a:t>
            </a:r>
            <a:r>
              <a:rPr lang="sv-SE" sz="1800" dirty="0"/>
              <a:t> </a:t>
            </a:r>
            <a:r>
              <a:rPr lang="sv-SE" sz="1800" dirty="0" err="1"/>
              <a:t>adulthood</a:t>
            </a:r>
            <a:r>
              <a:rPr lang="sv-SE" sz="1800" dirty="0"/>
              <a:t>: A 5-year  </a:t>
            </a:r>
            <a:r>
              <a:rPr lang="sv-SE" sz="1800" dirty="0" err="1"/>
              <a:t>follow-up</a:t>
            </a:r>
            <a:r>
              <a:rPr lang="sv-SE" sz="1800" dirty="0"/>
              <a:t> studie”, Mie </a:t>
            </a:r>
            <a:r>
              <a:rPr lang="sv-SE" sz="1800" dirty="0" err="1"/>
              <a:t>Sedoc</a:t>
            </a:r>
            <a:r>
              <a:rPr lang="sv-SE" sz="1800" dirty="0"/>
              <a:t> Jörgensen et al, </a:t>
            </a:r>
            <a:r>
              <a:rPr lang="sv-SE" sz="1800" dirty="0" err="1"/>
              <a:t>Comprehensive</a:t>
            </a:r>
            <a:r>
              <a:rPr lang="sv-SE" sz="1800" dirty="0"/>
              <a:t> </a:t>
            </a:r>
            <a:r>
              <a:rPr lang="sv-SE" sz="1800" dirty="0" err="1"/>
              <a:t>Psychiatry</a:t>
            </a:r>
            <a:r>
              <a:rPr lang="sv-SE" sz="1800" dirty="0"/>
              <a:t>, 2024</a:t>
            </a:r>
            <a:br>
              <a:rPr lang="sv-SE" sz="1800" dirty="0"/>
            </a:br>
            <a:endParaRPr lang="sv-SE" dirty="0"/>
          </a:p>
        </p:txBody>
      </p:sp>
      <p:sp>
        <p:nvSpPr>
          <p:cNvPr id="3" name="Platshållare för innehåll 2">
            <a:extLst>
              <a:ext uri="{FF2B5EF4-FFF2-40B4-BE49-F238E27FC236}">
                <a16:creationId xmlns:a16="http://schemas.microsoft.com/office/drawing/2014/main" id="{C4402A58-5F69-F301-8DB7-720696CC7B2C}"/>
              </a:ext>
            </a:extLst>
          </p:cNvPr>
          <p:cNvSpPr>
            <a:spLocks noGrp="1"/>
          </p:cNvSpPr>
          <p:nvPr>
            <p:ph idx="1"/>
          </p:nvPr>
        </p:nvSpPr>
        <p:spPr>
          <a:xfrm>
            <a:off x="838200" y="2387442"/>
            <a:ext cx="10515600" cy="4134802"/>
          </a:xfrm>
        </p:spPr>
        <p:txBody>
          <a:bodyPr>
            <a:normAutofit/>
          </a:bodyPr>
          <a:lstStyle/>
          <a:p>
            <a:r>
              <a:rPr lang="sv-SE" dirty="0"/>
              <a:t>En tredjedel uppfyllde kriterier för depressiv sjukdom och 4% för bipolär sjukdom. OBS betydligt lägre än flertalet vuxenstudier (prevalens affektiv sjukdom brukar ligga på 80-85% varav 20% bipolär sjukdom)</a:t>
            </a:r>
          </a:p>
          <a:p>
            <a:r>
              <a:rPr lang="sv-SE" dirty="0"/>
              <a:t>Förekomst PTSD och komplex PTSD: 20% dvs också betydligt lägre än vuxenstudier, drygt 50% har PTSD.</a:t>
            </a:r>
          </a:p>
          <a:p>
            <a:r>
              <a:rPr lang="sv-SE" dirty="0"/>
              <a:t>60% har självrapporterade symtom/svårigheter över </a:t>
            </a:r>
            <a:r>
              <a:rPr lang="sv-SE" dirty="0" err="1"/>
              <a:t>cut</a:t>
            </a:r>
            <a:r>
              <a:rPr lang="sv-SE" dirty="0"/>
              <a:t> off för ADHD på självrapport-formulär</a:t>
            </a:r>
          </a:p>
          <a:p>
            <a:r>
              <a:rPr lang="sv-SE" dirty="0"/>
              <a:t>16% hade diagnos inom psykosområdet (</a:t>
            </a:r>
            <a:r>
              <a:rPr lang="sv-SE" dirty="0" err="1"/>
              <a:t>inkl</a:t>
            </a:r>
            <a:r>
              <a:rPr lang="sv-SE" dirty="0"/>
              <a:t> schizofreni)</a:t>
            </a:r>
          </a:p>
          <a:p>
            <a:r>
              <a:rPr lang="sv-SE" dirty="0"/>
              <a:t>Tobaksanvändning betydligt över danska snittet (67% jämfört med 33%) i denna åldersgrupp. Alkohol och droger i nivå med jämnåriga.</a:t>
            </a:r>
          </a:p>
        </p:txBody>
      </p:sp>
    </p:spTree>
    <p:extLst>
      <p:ext uri="{BB962C8B-B14F-4D97-AF65-F5344CB8AC3E}">
        <p14:creationId xmlns:p14="http://schemas.microsoft.com/office/powerpoint/2010/main" val="148700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AFFB-34AC-6021-74E9-150CF90B0EE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5986D46-B4AD-9FE2-6EF9-74CFBDBE4FC8}"/>
              </a:ext>
            </a:extLst>
          </p:cNvPr>
          <p:cNvSpPr>
            <a:spLocks noGrp="1"/>
          </p:cNvSpPr>
          <p:nvPr>
            <p:ph type="title"/>
          </p:nvPr>
        </p:nvSpPr>
        <p:spPr>
          <a:xfrm>
            <a:off x="838200" y="375920"/>
            <a:ext cx="10515600" cy="2021840"/>
          </a:xfrm>
        </p:spPr>
        <p:txBody>
          <a:bodyPr>
            <a:normAutofit/>
          </a:bodyPr>
          <a:lstStyle/>
          <a:p>
            <a:r>
              <a:rPr lang="sv-SE" dirty="0"/>
              <a:t>EIPS/BPD från tonår till ung vuxen</a:t>
            </a:r>
            <a:br>
              <a:rPr lang="sv-SE" dirty="0"/>
            </a:br>
            <a:r>
              <a:rPr lang="sv-SE" sz="1800" dirty="0"/>
              <a:t>”The </a:t>
            </a:r>
            <a:r>
              <a:rPr lang="sv-SE" sz="1800" dirty="0" err="1"/>
              <a:t>course</a:t>
            </a:r>
            <a:r>
              <a:rPr lang="sv-SE" sz="1800" dirty="0"/>
              <a:t> </a:t>
            </a:r>
            <a:r>
              <a:rPr lang="sv-SE" sz="1800" dirty="0" err="1"/>
              <a:t>of</a:t>
            </a:r>
            <a:r>
              <a:rPr lang="sv-SE" sz="1800" dirty="0"/>
              <a:t> borderline </a:t>
            </a:r>
            <a:r>
              <a:rPr lang="sv-SE" sz="1800" dirty="0" err="1"/>
              <a:t>personality</a:t>
            </a:r>
            <a:r>
              <a:rPr lang="sv-SE" sz="1800" dirty="0"/>
              <a:t> disorder from </a:t>
            </a:r>
            <a:r>
              <a:rPr lang="sv-SE" sz="1800" dirty="0" err="1"/>
              <a:t>adolescence</a:t>
            </a:r>
            <a:r>
              <a:rPr lang="sv-SE" sz="1800" dirty="0"/>
              <a:t> to </a:t>
            </a:r>
            <a:r>
              <a:rPr lang="sv-SE" sz="1800" dirty="0" err="1"/>
              <a:t>early</a:t>
            </a:r>
            <a:r>
              <a:rPr lang="sv-SE" sz="1800" dirty="0"/>
              <a:t> </a:t>
            </a:r>
            <a:r>
              <a:rPr lang="sv-SE" sz="1800" dirty="0" err="1"/>
              <a:t>adulthood</a:t>
            </a:r>
            <a:r>
              <a:rPr lang="sv-SE" sz="1800" dirty="0"/>
              <a:t>: A 5-year  </a:t>
            </a:r>
            <a:r>
              <a:rPr lang="sv-SE" sz="1800" dirty="0" err="1"/>
              <a:t>follow-up</a:t>
            </a:r>
            <a:r>
              <a:rPr lang="sv-SE" sz="1800" dirty="0"/>
              <a:t> studie”, Mie </a:t>
            </a:r>
            <a:r>
              <a:rPr lang="sv-SE" sz="1800" dirty="0" err="1"/>
              <a:t>Sedoc</a:t>
            </a:r>
            <a:r>
              <a:rPr lang="sv-SE" sz="1800" dirty="0"/>
              <a:t> Jörgensen et al, </a:t>
            </a:r>
            <a:r>
              <a:rPr lang="sv-SE" sz="1800" dirty="0" err="1"/>
              <a:t>Comprehensive</a:t>
            </a:r>
            <a:r>
              <a:rPr lang="sv-SE" sz="1800" dirty="0"/>
              <a:t> </a:t>
            </a:r>
            <a:r>
              <a:rPr lang="sv-SE" sz="1800" dirty="0" err="1"/>
              <a:t>Psychiatry</a:t>
            </a:r>
            <a:r>
              <a:rPr lang="sv-SE" sz="1800" dirty="0"/>
              <a:t>, 2024</a:t>
            </a:r>
            <a:br>
              <a:rPr lang="sv-SE" sz="1800" dirty="0"/>
            </a:br>
            <a:endParaRPr lang="sv-SE" dirty="0"/>
          </a:p>
        </p:txBody>
      </p:sp>
      <p:sp>
        <p:nvSpPr>
          <p:cNvPr id="3" name="Platshållare för innehåll 2">
            <a:extLst>
              <a:ext uri="{FF2B5EF4-FFF2-40B4-BE49-F238E27FC236}">
                <a16:creationId xmlns:a16="http://schemas.microsoft.com/office/drawing/2014/main" id="{2968F0E1-E016-D29A-1E03-0F0DBD723CD2}"/>
              </a:ext>
            </a:extLst>
          </p:cNvPr>
          <p:cNvSpPr>
            <a:spLocks noGrp="1"/>
          </p:cNvSpPr>
          <p:nvPr>
            <p:ph idx="1"/>
          </p:nvPr>
        </p:nvSpPr>
        <p:spPr>
          <a:xfrm>
            <a:off x="838200" y="2518411"/>
            <a:ext cx="10515600" cy="4134802"/>
          </a:xfrm>
        </p:spPr>
        <p:txBody>
          <a:bodyPr>
            <a:normAutofit/>
          </a:bodyPr>
          <a:lstStyle/>
          <a:p>
            <a:pPr marL="0" indent="0">
              <a:buNone/>
            </a:pPr>
            <a:r>
              <a:rPr lang="sv-SE" dirty="0"/>
              <a:t>Även om bara 16% inte uppfyllde kriterier för något tillstånd vid uppföljningen är prevalensen av psykiatriska tillstånd och substansbruk klart lägre än för andra ”BPD </a:t>
            </a:r>
            <a:r>
              <a:rPr lang="sv-SE" dirty="0" err="1"/>
              <a:t>samples</a:t>
            </a:r>
            <a:r>
              <a:rPr lang="sv-SE" dirty="0"/>
              <a:t>”. Kan det ha att göra med att dessa unga upptäcktes och fick tidig behandling?</a:t>
            </a:r>
          </a:p>
          <a:p>
            <a:pPr marL="0" indent="0">
              <a:buNone/>
            </a:pPr>
            <a:endParaRPr lang="sv-SE" dirty="0"/>
          </a:p>
          <a:p>
            <a:pPr marL="0" indent="0">
              <a:buNone/>
            </a:pPr>
            <a:r>
              <a:rPr lang="sv-SE" dirty="0"/>
              <a:t>”</a:t>
            </a:r>
            <a:r>
              <a:rPr lang="sv-SE" i="1" dirty="0"/>
              <a:t>BPD </a:t>
            </a:r>
            <a:r>
              <a:rPr lang="sv-SE" i="1" dirty="0" err="1"/>
              <a:t>diagnosis</a:t>
            </a:r>
            <a:r>
              <a:rPr lang="sv-SE" i="1" dirty="0"/>
              <a:t> in </a:t>
            </a:r>
            <a:r>
              <a:rPr lang="sv-SE" i="1" dirty="0" err="1"/>
              <a:t>adolecsence</a:t>
            </a:r>
            <a:r>
              <a:rPr lang="sv-SE" i="1" dirty="0"/>
              <a:t> </a:t>
            </a:r>
            <a:r>
              <a:rPr lang="sv-SE" i="1" dirty="0" err="1"/>
              <a:t>seem</a:t>
            </a:r>
            <a:r>
              <a:rPr lang="sv-SE" i="1" dirty="0"/>
              <a:t> to be an expression </a:t>
            </a:r>
            <a:r>
              <a:rPr lang="sv-SE" i="1" dirty="0" err="1"/>
              <a:t>of</a:t>
            </a:r>
            <a:r>
              <a:rPr lang="sv-SE" i="1" dirty="0"/>
              <a:t> the </a:t>
            </a:r>
            <a:r>
              <a:rPr lang="sv-SE" i="1" dirty="0" err="1"/>
              <a:t>severity</a:t>
            </a:r>
            <a:r>
              <a:rPr lang="sv-SE" i="1" dirty="0"/>
              <a:t> </a:t>
            </a:r>
            <a:r>
              <a:rPr lang="sv-SE" i="1" dirty="0" err="1"/>
              <a:t>of</a:t>
            </a:r>
            <a:r>
              <a:rPr lang="sv-SE" i="1" dirty="0"/>
              <a:t> general </a:t>
            </a:r>
            <a:r>
              <a:rPr lang="sv-SE" i="1" dirty="0" err="1"/>
              <a:t>maladjustment</a:t>
            </a:r>
            <a:r>
              <a:rPr lang="sv-SE" i="1" dirty="0"/>
              <a:t> and </a:t>
            </a:r>
            <a:r>
              <a:rPr lang="sv-SE" i="1" dirty="0" err="1"/>
              <a:t>early</a:t>
            </a:r>
            <a:r>
              <a:rPr lang="sv-SE" i="1" dirty="0"/>
              <a:t> </a:t>
            </a:r>
            <a:r>
              <a:rPr lang="sv-SE" i="1" dirty="0" err="1"/>
              <a:t>stage</a:t>
            </a:r>
            <a:r>
              <a:rPr lang="sv-SE" i="1" dirty="0"/>
              <a:t> </a:t>
            </a:r>
            <a:r>
              <a:rPr lang="sv-SE" i="1" dirty="0" err="1"/>
              <a:t>development</a:t>
            </a:r>
            <a:r>
              <a:rPr lang="sv-SE" i="1" dirty="0"/>
              <a:t> </a:t>
            </a:r>
            <a:r>
              <a:rPr lang="sv-SE" i="1" dirty="0" err="1"/>
              <a:t>of</a:t>
            </a:r>
            <a:r>
              <a:rPr lang="sv-SE" i="1" dirty="0"/>
              <a:t> </a:t>
            </a:r>
            <a:r>
              <a:rPr lang="sv-SE" i="1" dirty="0" err="1"/>
              <a:t>psychopathology</a:t>
            </a:r>
            <a:r>
              <a:rPr lang="sv-SE" i="1" dirty="0"/>
              <a:t>, as </a:t>
            </a:r>
            <a:r>
              <a:rPr lang="sv-SE" i="1" dirty="0" err="1"/>
              <a:t>well</a:t>
            </a:r>
            <a:r>
              <a:rPr lang="sv-SE" i="1" dirty="0"/>
              <a:t> as a </a:t>
            </a:r>
            <a:r>
              <a:rPr lang="sv-SE" i="1" dirty="0" err="1"/>
              <a:t>gateway</a:t>
            </a:r>
            <a:r>
              <a:rPr lang="sv-SE" i="1" dirty="0"/>
              <a:t> to </a:t>
            </a:r>
            <a:r>
              <a:rPr lang="sv-SE" i="1" dirty="0" err="1"/>
              <a:t>poor</a:t>
            </a:r>
            <a:r>
              <a:rPr lang="sv-SE" i="1" dirty="0"/>
              <a:t> </a:t>
            </a:r>
            <a:r>
              <a:rPr lang="sv-SE" i="1" dirty="0" err="1"/>
              <a:t>clinical</a:t>
            </a:r>
            <a:r>
              <a:rPr lang="sv-SE" i="1" dirty="0"/>
              <a:t> and </a:t>
            </a:r>
            <a:r>
              <a:rPr lang="sv-SE" i="1" dirty="0" err="1"/>
              <a:t>functional</a:t>
            </a:r>
            <a:r>
              <a:rPr lang="sv-SE" i="1" dirty="0"/>
              <a:t> </a:t>
            </a:r>
            <a:r>
              <a:rPr lang="sv-SE" i="1" dirty="0" err="1"/>
              <a:t>outcomes</a:t>
            </a:r>
            <a:r>
              <a:rPr lang="sv-SE" i="1" dirty="0"/>
              <a:t> over </a:t>
            </a:r>
            <a:r>
              <a:rPr lang="sv-SE" i="1" dirty="0" err="1"/>
              <a:t>time</a:t>
            </a:r>
            <a:r>
              <a:rPr lang="sv-SE" i="1" dirty="0"/>
              <a:t>”</a:t>
            </a:r>
          </a:p>
          <a:p>
            <a:pPr marL="0" indent="0">
              <a:buNone/>
            </a:pPr>
            <a:r>
              <a:rPr lang="sv-SE" i="1" dirty="0"/>
              <a:t>”BPD </a:t>
            </a:r>
            <a:r>
              <a:rPr lang="sv-SE" i="1" dirty="0" err="1"/>
              <a:t>might</a:t>
            </a:r>
            <a:r>
              <a:rPr lang="sv-SE" i="1" dirty="0"/>
              <a:t> not </a:t>
            </a:r>
            <a:r>
              <a:rPr lang="sv-SE" i="1" dirty="0" err="1"/>
              <a:t>represent</a:t>
            </a:r>
            <a:r>
              <a:rPr lang="sv-SE" i="1" dirty="0"/>
              <a:t> a </a:t>
            </a:r>
            <a:r>
              <a:rPr lang="sv-SE" i="1" dirty="0" err="1"/>
              <a:t>particular</a:t>
            </a:r>
            <a:r>
              <a:rPr lang="sv-SE" i="1" dirty="0"/>
              <a:t> PD </a:t>
            </a:r>
            <a:r>
              <a:rPr lang="sv-SE" i="1" dirty="0" err="1"/>
              <a:t>type</a:t>
            </a:r>
            <a:r>
              <a:rPr lang="sv-SE" i="1" dirty="0"/>
              <a:t>. </a:t>
            </a:r>
            <a:r>
              <a:rPr lang="sv-SE" i="1" dirty="0" err="1"/>
              <a:t>Rather</a:t>
            </a:r>
            <a:r>
              <a:rPr lang="sv-SE" i="1" dirty="0"/>
              <a:t> it </a:t>
            </a:r>
            <a:r>
              <a:rPr lang="sv-SE" i="1" dirty="0" err="1"/>
              <a:t>might</a:t>
            </a:r>
            <a:r>
              <a:rPr lang="sv-SE" i="1" dirty="0"/>
              <a:t> be best </a:t>
            </a:r>
            <a:r>
              <a:rPr lang="sv-SE" i="1" dirty="0" err="1"/>
              <a:t>understood</a:t>
            </a:r>
            <a:r>
              <a:rPr lang="sv-SE" i="1" dirty="0"/>
              <a:t> as a general </a:t>
            </a:r>
            <a:r>
              <a:rPr lang="sv-SE" i="1" dirty="0" err="1"/>
              <a:t>factor</a:t>
            </a:r>
            <a:r>
              <a:rPr lang="sv-SE" i="1" dirty="0"/>
              <a:t> </a:t>
            </a:r>
            <a:r>
              <a:rPr lang="sv-SE" i="1" dirty="0" err="1"/>
              <a:t>of</a:t>
            </a:r>
            <a:r>
              <a:rPr lang="sv-SE" i="1" dirty="0"/>
              <a:t> </a:t>
            </a:r>
            <a:r>
              <a:rPr lang="sv-SE" i="1" dirty="0" err="1"/>
              <a:t>psychopathology</a:t>
            </a:r>
            <a:r>
              <a:rPr lang="sv-SE" i="1" dirty="0"/>
              <a:t> (i.e. the p </a:t>
            </a:r>
            <a:r>
              <a:rPr lang="sv-SE" i="1" dirty="0" err="1"/>
              <a:t>factor</a:t>
            </a:r>
            <a:r>
              <a:rPr lang="sv-SE" i="1" dirty="0"/>
              <a:t>), </a:t>
            </a:r>
            <a:r>
              <a:rPr lang="sv-SE" i="1" dirty="0" err="1"/>
              <a:t>which</a:t>
            </a:r>
            <a:r>
              <a:rPr lang="sv-SE" i="1" dirty="0"/>
              <a:t> </a:t>
            </a:r>
            <a:r>
              <a:rPr lang="sv-SE" i="1" dirty="0" err="1"/>
              <a:t>accounts</a:t>
            </a:r>
            <a:r>
              <a:rPr lang="sv-SE" i="1" dirty="0"/>
              <a:t> for the </a:t>
            </a:r>
            <a:r>
              <a:rPr lang="sv-SE" i="1" dirty="0" err="1"/>
              <a:t>phenotypic</a:t>
            </a:r>
            <a:r>
              <a:rPr lang="sv-SE" i="1" dirty="0"/>
              <a:t> </a:t>
            </a:r>
            <a:r>
              <a:rPr lang="sv-SE" i="1" dirty="0" err="1"/>
              <a:t>stability</a:t>
            </a:r>
            <a:r>
              <a:rPr lang="sv-SE" i="1" dirty="0"/>
              <a:t> and co-</a:t>
            </a:r>
            <a:r>
              <a:rPr lang="sv-SE" i="1" dirty="0" err="1"/>
              <a:t>occurence</a:t>
            </a:r>
            <a:r>
              <a:rPr lang="sv-SE" i="1" dirty="0"/>
              <a:t> </a:t>
            </a:r>
            <a:r>
              <a:rPr lang="sv-SE" i="1" dirty="0" err="1"/>
              <a:t>of</a:t>
            </a:r>
            <a:r>
              <a:rPr lang="sv-SE" i="1" dirty="0"/>
              <a:t> mental disorders, </a:t>
            </a:r>
            <a:r>
              <a:rPr lang="sv-SE" i="1" dirty="0" err="1"/>
              <a:t>across</a:t>
            </a:r>
            <a:r>
              <a:rPr lang="sv-SE" i="1" dirty="0"/>
              <a:t> the </a:t>
            </a:r>
            <a:r>
              <a:rPr lang="sv-SE" i="1" dirty="0" err="1"/>
              <a:t>life</a:t>
            </a:r>
            <a:r>
              <a:rPr lang="sv-SE" i="1" dirty="0"/>
              <a:t> </a:t>
            </a:r>
            <a:r>
              <a:rPr lang="sv-SE" i="1" dirty="0" err="1"/>
              <a:t>course</a:t>
            </a:r>
            <a:r>
              <a:rPr lang="sv-SE" i="1" dirty="0"/>
              <a:t> and </a:t>
            </a:r>
            <a:r>
              <a:rPr lang="sv-SE" i="1" dirty="0" err="1"/>
              <a:t>across</a:t>
            </a:r>
            <a:r>
              <a:rPr lang="sv-SE" i="1" dirty="0"/>
              <a:t> generations.” </a:t>
            </a:r>
          </a:p>
        </p:txBody>
      </p:sp>
    </p:spTree>
    <p:extLst>
      <p:ext uri="{BB962C8B-B14F-4D97-AF65-F5344CB8AC3E}">
        <p14:creationId xmlns:p14="http://schemas.microsoft.com/office/powerpoint/2010/main" val="385766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EIPS/BPD i tonåren- samsjuklighet</a:t>
            </a:r>
          </a:p>
        </p:txBody>
      </p:sp>
      <p:sp>
        <p:nvSpPr>
          <p:cNvPr id="3" name="Platshållare för innehåll 2"/>
          <p:cNvSpPr>
            <a:spLocks noGrp="1"/>
          </p:cNvSpPr>
          <p:nvPr>
            <p:ph idx="1"/>
          </p:nvPr>
        </p:nvSpPr>
        <p:spPr>
          <a:xfrm>
            <a:off x="1097279" y="1964797"/>
            <a:ext cx="10582275" cy="4606766"/>
          </a:xfrm>
        </p:spPr>
        <p:txBody>
          <a:bodyPr vert="horz" lIns="0" tIns="45720" rIns="0" bIns="45720" rtlCol="0" anchor="t">
            <a:normAutofit/>
          </a:bodyPr>
          <a:lstStyle/>
          <a:p>
            <a:pPr marL="0" indent="0">
              <a:buNone/>
            </a:pPr>
            <a:r>
              <a:rPr lang="sv-SE" sz="2400" dirty="0"/>
              <a:t>”…</a:t>
            </a:r>
            <a:r>
              <a:rPr lang="sv-SE" sz="2400" b="1" err="1"/>
              <a:t>among</a:t>
            </a:r>
            <a:r>
              <a:rPr lang="sv-SE" sz="2400" b="1" dirty="0"/>
              <a:t> </a:t>
            </a:r>
            <a:r>
              <a:rPr lang="sv-SE" sz="2400" b="1" err="1"/>
              <a:t>helpseeking</a:t>
            </a:r>
            <a:r>
              <a:rPr lang="sv-SE" sz="2400" b="1" dirty="0"/>
              <a:t> </a:t>
            </a:r>
            <a:r>
              <a:rPr lang="sv-SE" sz="2400" b="1" err="1"/>
              <a:t>adolescents</a:t>
            </a:r>
            <a:r>
              <a:rPr lang="sv-SE" sz="2400" b="1" dirty="0"/>
              <a:t>, </a:t>
            </a:r>
            <a:r>
              <a:rPr lang="sv-SE" sz="2400" b="1" err="1"/>
              <a:t>complex</a:t>
            </a:r>
            <a:r>
              <a:rPr lang="sv-SE" sz="2400" b="1" dirty="0"/>
              <a:t> </a:t>
            </a:r>
            <a:r>
              <a:rPr lang="sv-SE" sz="2400" b="1" err="1"/>
              <a:t>comorbidity</a:t>
            </a:r>
            <a:r>
              <a:rPr lang="sv-SE" sz="2400" b="1" dirty="0"/>
              <a:t> </a:t>
            </a:r>
            <a:r>
              <a:rPr lang="sv-SE" sz="2400" b="1" err="1"/>
              <a:t>may</a:t>
            </a:r>
            <a:r>
              <a:rPr lang="sv-SE" sz="2400" b="1" dirty="0"/>
              <a:t> </a:t>
            </a:r>
            <a:r>
              <a:rPr lang="sv-SE" sz="2400" b="1" err="1"/>
              <a:t>suggest</a:t>
            </a:r>
            <a:r>
              <a:rPr lang="sv-SE" sz="2400" b="1" dirty="0"/>
              <a:t> the </a:t>
            </a:r>
            <a:r>
              <a:rPr lang="sv-SE" sz="2400" b="1" err="1"/>
              <a:t>prescens</a:t>
            </a:r>
            <a:r>
              <a:rPr lang="sv-SE" sz="2400" b="1" dirty="0"/>
              <a:t> </a:t>
            </a:r>
            <a:r>
              <a:rPr lang="sv-SE" sz="2400" b="1" err="1"/>
              <a:t>of</a:t>
            </a:r>
            <a:r>
              <a:rPr lang="sv-SE" sz="2400" b="1" dirty="0"/>
              <a:t> a BPD </a:t>
            </a:r>
            <a:r>
              <a:rPr lang="sv-SE" sz="2400" b="1"/>
              <a:t>diagnosis”</a:t>
            </a:r>
            <a:endParaRPr lang="sv-SE" sz="2400" b="1">
              <a:ea typeface="Calibri"/>
              <a:cs typeface="Calibri"/>
            </a:endParaRPr>
          </a:p>
          <a:p>
            <a:pPr marL="0" indent="0">
              <a:buNone/>
            </a:pPr>
            <a:r>
              <a:rPr lang="sv-SE" dirty="0"/>
              <a:t>Longitudinella studier har visat att just kombinationen av utåtagerande beteende och depressiva symtom i barndomen predicerar EIPS/BPD-diagnos i tonåren </a:t>
            </a:r>
          </a:p>
          <a:p>
            <a:pPr>
              <a:buNone/>
            </a:pPr>
            <a:r>
              <a:rPr lang="sv-SE">
                <a:solidFill>
                  <a:srgbClr val="000000"/>
                </a:solidFill>
                <a:latin typeface="Aptos"/>
                <a:ea typeface="Calibri" panose="020F0502020204030204"/>
                <a:cs typeface="Calibri" panose="020F0502020204030204"/>
              </a:rPr>
              <a:t>Borderline PD stämmer inte övertygande mot någon specifik av Big Five eller ICD-11 domänerna.</a:t>
            </a:r>
            <a:endParaRPr lang="sv-SE">
              <a:ea typeface="Calibri"/>
              <a:cs typeface="Calibri"/>
            </a:endParaRPr>
          </a:p>
          <a:p>
            <a:pPr>
              <a:buNone/>
            </a:pPr>
            <a:r>
              <a:rPr lang="sv-SE" dirty="0">
                <a:solidFill>
                  <a:srgbClr val="000000"/>
                </a:solidFill>
                <a:latin typeface="Aptos"/>
                <a:ea typeface="Calibri" panose="020F0502020204030204"/>
                <a:cs typeface="Calibri" panose="020F0502020204030204"/>
              </a:rPr>
              <a:t>Faktoranalys – borderline PD verkar inte ha någon distinkt faktor som ligger bakom, snarare </a:t>
            </a:r>
            <a:r>
              <a:rPr lang="sv-SE">
                <a:solidFill>
                  <a:srgbClr val="000000"/>
                </a:solidFill>
                <a:latin typeface="Aptos"/>
                <a:ea typeface="Calibri" panose="020F0502020204030204"/>
                <a:cs typeface="Calibri" panose="020F0502020204030204"/>
              </a:rPr>
              <a:t>den </a:t>
            </a:r>
            <a:r>
              <a:rPr lang="sv-SE" b="1" dirty="0">
                <a:solidFill>
                  <a:srgbClr val="000000"/>
                </a:solidFill>
                <a:latin typeface="Aptos"/>
                <a:ea typeface="Calibri" panose="020F0502020204030204"/>
                <a:cs typeface="Calibri" panose="020F0502020204030204"/>
              </a:rPr>
              <a:t>generella definitionen av personslighetssyndrom</a:t>
            </a:r>
            <a:r>
              <a:rPr lang="sv-SE" dirty="0">
                <a:solidFill>
                  <a:srgbClr val="000000"/>
                </a:solidFill>
                <a:latin typeface="Aptos"/>
                <a:ea typeface="Calibri" panose="020F0502020204030204"/>
                <a:cs typeface="Calibri" panose="020F0502020204030204"/>
              </a:rPr>
              <a:t>. Kan det vara så att BPD fångar en mer allmän nedsättning i funktion vad gäller fr.a. problem med självbild/identitet (”self”)  och relationer?</a:t>
            </a:r>
            <a:endParaRPr lang="sv-SE" dirty="0">
              <a:ea typeface="Calibri"/>
              <a:cs typeface="Calibri"/>
            </a:endParaRPr>
          </a:p>
          <a:p>
            <a:pPr>
              <a:buNone/>
            </a:pPr>
            <a:r>
              <a:rPr lang="sv-SE">
                <a:solidFill>
                  <a:srgbClr val="000000"/>
                </a:solidFill>
                <a:latin typeface="Aptos"/>
                <a:ea typeface="Calibri" panose="020F0502020204030204"/>
                <a:cs typeface="Calibri" panose="020F0502020204030204"/>
              </a:rPr>
              <a:t>Stark relation mellan</a:t>
            </a:r>
            <a:r>
              <a:rPr lang="sv-SE" b="1">
                <a:solidFill>
                  <a:srgbClr val="000000"/>
                </a:solidFill>
                <a:latin typeface="Aptos"/>
                <a:ea typeface="Calibri" panose="020F0502020204030204"/>
                <a:cs typeface="Calibri" panose="020F0502020204030204"/>
              </a:rPr>
              <a:t> BPD-symtom och allvarlighetsgrad</a:t>
            </a:r>
            <a:r>
              <a:rPr lang="sv-SE">
                <a:solidFill>
                  <a:srgbClr val="000000"/>
                </a:solidFill>
                <a:latin typeface="Aptos"/>
                <a:ea typeface="Calibri" panose="020F0502020204030204"/>
                <a:cs typeface="Calibri" panose="020F0502020204030204"/>
              </a:rPr>
              <a:t> i personlighetspatalogi men inte visst personlighetsdrag. (</a:t>
            </a:r>
            <a:r>
              <a:rPr lang="sv-SE" i="1">
                <a:solidFill>
                  <a:srgbClr val="000000"/>
                </a:solidFill>
                <a:latin typeface="Aptos"/>
                <a:ea typeface="Calibri" panose="020F0502020204030204"/>
                <a:cs typeface="Calibri" panose="020F0502020204030204"/>
              </a:rPr>
              <a:t>Mulder et al 2020</a:t>
            </a:r>
            <a:r>
              <a:rPr lang="sv-SE">
                <a:solidFill>
                  <a:srgbClr val="000000"/>
                </a:solidFill>
                <a:latin typeface="Aptos"/>
                <a:ea typeface="Calibri" panose="020F0502020204030204"/>
                <a:cs typeface="Calibri" panose="020F0502020204030204"/>
              </a:rPr>
              <a:t>) </a:t>
            </a:r>
            <a:endParaRPr lang="sv-SE">
              <a:ea typeface="Calibri"/>
              <a:cs typeface="Calibri"/>
            </a:endParaRPr>
          </a:p>
          <a:p>
            <a:pPr marL="0" indent="0">
              <a:buNone/>
            </a:pPr>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52570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B43A-520A-CFAA-0623-E5268ED31AD3}"/>
              </a:ext>
            </a:extLst>
          </p:cNvPr>
          <p:cNvSpPr>
            <a:spLocks noGrp="1"/>
          </p:cNvSpPr>
          <p:nvPr>
            <p:ph type="title"/>
          </p:nvPr>
        </p:nvSpPr>
        <p:spPr>
          <a:xfrm>
            <a:off x="909320" y="276057"/>
            <a:ext cx="10515600" cy="1325563"/>
          </a:xfrm>
        </p:spPr>
        <p:txBody>
          <a:bodyPr>
            <a:normAutofit/>
          </a:bodyPr>
          <a:lstStyle/>
          <a:p>
            <a:r>
              <a:rPr lang="sv-SE" sz="3600" dirty="0">
                <a:latin typeface="Arial"/>
                <a:cs typeface="Arial"/>
              </a:rPr>
              <a:t>Sammanfattning diagnostik EIPS/BPD ungdomar</a:t>
            </a:r>
            <a:endParaRPr lang="sv-SE" sz="3600" dirty="0"/>
          </a:p>
        </p:txBody>
      </p:sp>
      <p:sp>
        <p:nvSpPr>
          <p:cNvPr id="3" name="Content Placeholder 2">
            <a:extLst>
              <a:ext uri="{FF2B5EF4-FFF2-40B4-BE49-F238E27FC236}">
                <a16:creationId xmlns:a16="http://schemas.microsoft.com/office/drawing/2014/main" id="{96F60E23-FD90-E70F-E7B4-EBF2EE329A01}"/>
              </a:ext>
            </a:extLst>
          </p:cNvPr>
          <p:cNvSpPr>
            <a:spLocks noGrp="1"/>
          </p:cNvSpPr>
          <p:nvPr>
            <p:ph idx="1"/>
          </p:nvPr>
        </p:nvSpPr>
        <p:spPr>
          <a:xfrm>
            <a:off x="838200" y="2019340"/>
            <a:ext cx="10515600" cy="3919290"/>
          </a:xfrm>
        </p:spPr>
        <p:txBody>
          <a:bodyPr vert="horz" lIns="0" tIns="45720" rIns="0" bIns="45720" rtlCol="0" anchor="t">
            <a:normAutofit/>
          </a:bodyPr>
          <a:lstStyle/>
          <a:p>
            <a:r>
              <a:rPr lang="sv-SE" sz="2400" dirty="0"/>
              <a:t>EIPS/BPD är en diagnos som ”är tillåten” att ställa redan i tonåren, men där det ofta är klokt att kartlägga svårigheterna och planera behandlingen utifrån dessa-  ”Drag </a:t>
            </a:r>
            <a:r>
              <a:rPr lang="sv-SE" sz="2400"/>
              <a:t>av emotionell instabilitet"/affektiv instabilitet</a:t>
            </a:r>
            <a:endParaRPr lang="sv-SE" sz="2400" dirty="0"/>
          </a:p>
          <a:p>
            <a:r>
              <a:rPr lang="sv-SE" sz="2400">
                <a:ea typeface="Calibri"/>
                <a:cs typeface="Calibri"/>
              </a:rPr>
              <a:t>Stora förändringar vad gäller diagnostik av personlighetssyndrom på ingång med ICD 11.</a:t>
            </a:r>
            <a:endParaRPr lang="sv-SE" sz="2400" dirty="0"/>
          </a:p>
          <a:p>
            <a:r>
              <a:rPr lang="sv-SE" sz="2400" dirty="0"/>
              <a:t>Tidig intervention verkar kunna minska risk för fortsatt omfattande psykopatologi (men finns ej tillräckligt med longitudinella studier för att veta hur det påverkar långtidsutfall vad gäller funktion i det dagliga, livskvalitet osv)</a:t>
            </a:r>
          </a:p>
          <a:p>
            <a:r>
              <a:rPr lang="sv-SE" sz="2400" dirty="0"/>
              <a:t>OBS! Omfattande samsjuklighet och svår differentialdiagnostik – bedömning/diagnostik kan behöva ett ”omtag” om det inte går framåt.</a:t>
            </a:r>
          </a:p>
        </p:txBody>
      </p:sp>
      <p:sp>
        <p:nvSpPr>
          <p:cNvPr id="4" name="Slide Number Placeholder 3">
            <a:extLst>
              <a:ext uri="{FF2B5EF4-FFF2-40B4-BE49-F238E27FC236}">
                <a16:creationId xmlns:a16="http://schemas.microsoft.com/office/drawing/2014/main" id="{A75BB036-B11D-D5AE-6A62-00D0BC84EC9D}"/>
              </a:ext>
            </a:extLst>
          </p:cNvPr>
          <p:cNvSpPr>
            <a:spLocks noGrp="1"/>
          </p:cNvSpPr>
          <p:nvPr>
            <p:ph type="sldNum" sz="quarter" idx="12"/>
          </p:nvPr>
        </p:nvSpPr>
        <p:spPr/>
        <p:txBody>
          <a:bodyPr/>
          <a:lstStyle/>
          <a:p>
            <a:fld id="{0539DBB9-616A-4076-8416-DA77E8779D88}" type="slidenum">
              <a:rPr lang="en-US" altLang="sv-SE" smtClean="0"/>
              <a:pPr/>
              <a:t>18</a:t>
            </a:fld>
            <a:endParaRPr lang="en-US" altLang="sv-SE"/>
          </a:p>
        </p:txBody>
      </p:sp>
    </p:spTree>
    <p:extLst>
      <p:ext uri="{BB962C8B-B14F-4D97-AF65-F5344CB8AC3E}">
        <p14:creationId xmlns:p14="http://schemas.microsoft.com/office/powerpoint/2010/main" val="11696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BCA6ED-2EF3-206E-28CB-8623C1AB971C}"/>
              </a:ext>
            </a:extLst>
          </p:cNvPr>
          <p:cNvSpPr>
            <a:spLocks noGrp="1"/>
          </p:cNvSpPr>
          <p:nvPr>
            <p:ph type="title"/>
          </p:nvPr>
        </p:nvSpPr>
        <p:spPr/>
        <p:txBody>
          <a:bodyPr/>
          <a:lstStyle/>
          <a:p>
            <a:r>
              <a:rPr lang="sv-SE" dirty="0"/>
              <a:t>Inför ICD-11</a:t>
            </a:r>
          </a:p>
        </p:txBody>
      </p:sp>
      <p:sp>
        <p:nvSpPr>
          <p:cNvPr id="3" name="Platshållare för innehåll 2">
            <a:extLst>
              <a:ext uri="{FF2B5EF4-FFF2-40B4-BE49-F238E27FC236}">
                <a16:creationId xmlns:a16="http://schemas.microsoft.com/office/drawing/2014/main" id="{BBA05815-D39B-8A55-596F-1F721AE5BE82}"/>
              </a:ext>
            </a:extLst>
          </p:cNvPr>
          <p:cNvSpPr>
            <a:spLocks noGrp="1"/>
          </p:cNvSpPr>
          <p:nvPr>
            <p:ph idx="1"/>
          </p:nvPr>
        </p:nvSpPr>
        <p:spPr>
          <a:xfrm>
            <a:off x="1061561" y="2119578"/>
            <a:ext cx="10058400" cy="4023360"/>
          </a:xfrm>
        </p:spPr>
        <p:txBody>
          <a:bodyPr vert="horz" lIns="0" tIns="45720" rIns="0" bIns="45720" rtlCol="0" anchor="t">
            <a:normAutofit/>
          </a:bodyPr>
          <a:lstStyle/>
          <a:p>
            <a:pPr marL="0" indent="0">
              <a:buNone/>
            </a:pPr>
            <a:r>
              <a:rPr lang="sv-SE" sz="2800">
                <a:ea typeface="Calibri"/>
                <a:cs typeface="Calibri"/>
              </a:rPr>
              <a:t>Kommer det bli lättare att konceptualisera med detta system? </a:t>
            </a:r>
            <a:endParaRPr lang="en-US"/>
          </a:p>
          <a:p>
            <a:pPr>
              <a:buChar char="-"/>
            </a:pPr>
            <a:r>
              <a:rPr lang="sv-SE" sz="2800">
                <a:ea typeface="Calibri"/>
                <a:cs typeface="Calibri"/>
              </a:rPr>
              <a:t>Tilltalande med spektrum istället för kategoriska diagnoser. </a:t>
            </a:r>
          </a:p>
          <a:p>
            <a:pPr>
              <a:buChar char="-"/>
            </a:pPr>
            <a:r>
              <a:rPr lang="sv-SE" sz="2800">
                <a:ea typeface="Calibri"/>
                <a:cs typeface="Calibri"/>
              </a:rPr>
              <a:t>Kunna beskriva drag mer utifrån individen. </a:t>
            </a:r>
          </a:p>
          <a:p>
            <a:pPr>
              <a:buChar char="-"/>
            </a:pPr>
            <a:r>
              <a:rPr lang="sv-SE" sz="2800">
                <a:ea typeface="Calibri"/>
                <a:cs typeface="Calibri"/>
              </a:rPr>
              <a:t>Hjälpsamt med svårighetsgraderingen vid val av behandling (behov av fokus på allians, intensitet, parera risk för avhopp osv. </a:t>
            </a:r>
          </a:p>
        </p:txBody>
      </p:sp>
    </p:spTree>
    <p:extLst>
      <p:ext uri="{BB962C8B-B14F-4D97-AF65-F5344CB8AC3E}">
        <p14:creationId xmlns:p14="http://schemas.microsoft.com/office/powerpoint/2010/main" val="7789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9792D1-9D05-1637-5988-65717A445B22}"/>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791322EE-75A1-AB1A-6ACE-C3C6E599A095}"/>
              </a:ext>
            </a:extLst>
          </p:cNvPr>
          <p:cNvSpPr>
            <a:spLocks noGrp="1"/>
          </p:cNvSpPr>
          <p:nvPr>
            <p:ph idx="1"/>
          </p:nvPr>
        </p:nvSpPr>
        <p:spPr/>
        <p:txBody>
          <a:bodyPr/>
          <a:lstStyle/>
          <a:p>
            <a:r>
              <a:rPr lang="sv-SE" dirty="0"/>
              <a:t>Ungdomar med drag av emotionell instabilitet/EIPS</a:t>
            </a:r>
          </a:p>
          <a:p>
            <a:pPr lvl="1"/>
            <a:r>
              <a:rPr lang="sv-SE" dirty="0"/>
              <a:t>DBT-teamets patienter</a:t>
            </a:r>
          </a:p>
          <a:p>
            <a:pPr lvl="1"/>
            <a:r>
              <a:rPr lang="sv-SE" dirty="0"/>
              <a:t>En heterogen grupp, Riskfaktorer och tidiga tecken</a:t>
            </a:r>
          </a:p>
          <a:p>
            <a:r>
              <a:rPr lang="sv-SE" dirty="0"/>
              <a:t>Behandling</a:t>
            </a:r>
          </a:p>
          <a:p>
            <a:pPr lvl="1">
              <a:buFont typeface="Arial" panose="020B0604020202020204" pitchFamily="34" charset="0"/>
              <a:buChar char="•"/>
            </a:pPr>
            <a:r>
              <a:rPr lang="sv-SE" dirty="0"/>
              <a:t>Utvärdering DBT-teamet</a:t>
            </a:r>
          </a:p>
          <a:p>
            <a:pPr lvl="1">
              <a:buFont typeface="Arial" panose="020B0604020202020204" pitchFamily="34" charset="0"/>
              <a:buChar char="•"/>
            </a:pPr>
            <a:r>
              <a:rPr lang="sv-SE" dirty="0"/>
              <a:t>Några viktiga fokus</a:t>
            </a:r>
          </a:p>
        </p:txBody>
      </p:sp>
    </p:spTree>
    <p:extLst>
      <p:ext uri="{BB962C8B-B14F-4D97-AF65-F5344CB8AC3E}">
        <p14:creationId xmlns:p14="http://schemas.microsoft.com/office/powerpoint/2010/main" val="12737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3F825-1E8C-6496-DBE3-71A5AF689D04}"/>
              </a:ext>
            </a:extLst>
          </p:cNvPr>
          <p:cNvSpPr>
            <a:spLocks noGrp="1"/>
          </p:cNvSpPr>
          <p:nvPr>
            <p:ph type="title"/>
          </p:nvPr>
        </p:nvSpPr>
        <p:spPr/>
        <p:txBody>
          <a:bodyPr/>
          <a:lstStyle/>
          <a:p>
            <a:r>
              <a:rPr lang="sv-SE">
                <a:ea typeface="Calibri Light"/>
                <a:cs typeface="Calibri Light"/>
              </a:rPr>
              <a:t>Vår ögonblicksbild på DBT-teamet och hur vi tänker om behandling</a:t>
            </a:r>
          </a:p>
        </p:txBody>
      </p:sp>
      <p:sp>
        <p:nvSpPr>
          <p:cNvPr id="3" name="Platshållare för innehåll 2">
            <a:extLst>
              <a:ext uri="{FF2B5EF4-FFF2-40B4-BE49-F238E27FC236}">
                <a16:creationId xmlns:a16="http://schemas.microsoft.com/office/drawing/2014/main" id="{49EA0E5B-49FB-7575-4B57-463A72F58757}"/>
              </a:ext>
            </a:extLst>
          </p:cNvPr>
          <p:cNvSpPr>
            <a:spLocks noGrp="1"/>
          </p:cNvSpPr>
          <p:nvPr>
            <p:ph idx="1"/>
          </p:nvPr>
        </p:nvSpPr>
        <p:spPr/>
        <p:txBody>
          <a:bodyPr vert="horz" lIns="0" tIns="45720" rIns="0" bIns="45720" rtlCol="0" anchor="t">
            <a:normAutofit/>
          </a:bodyPr>
          <a:lstStyle/>
          <a:p>
            <a:endParaRPr lang="sv-SE" dirty="0"/>
          </a:p>
          <a:p>
            <a:r>
              <a:rPr lang="sv-SE">
                <a:ea typeface="Calibri"/>
                <a:cs typeface="Calibri"/>
              </a:rPr>
              <a:t>Det finns ungdomar som har en mer tydlig bild där konceptet personlighetssyndrom med drag av t.ex. "negative affecitivity" och "disinhibition"(EIPS/BPD med dagens diagnostik) ger en vettig förklaringsmodell.</a:t>
            </a:r>
            <a:endParaRPr lang="sv-SE" dirty="0"/>
          </a:p>
          <a:p>
            <a:r>
              <a:rPr lang="sv-SE">
                <a:ea typeface="Calibri" panose="020F0502020204030204"/>
                <a:cs typeface="Calibri" panose="020F0502020204030204"/>
              </a:rPr>
              <a:t>En grupp verkar brottas med svårigheter som påverkar känsloreglering och relationer och som har självskadebeteende och/eller suicidalitet, men som kanske inte helt självklart förklaras inom konceptet personlighetssyndrom även om det finns sådana drag. "Tiden får utvisa"-gruppen, men klokt att komma igång med </a:t>
            </a:r>
            <a:r>
              <a:rPr lang="sv-SE" dirty="0">
                <a:ea typeface="Calibri" panose="020F0502020204030204"/>
                <a:cs typeface="Calibri" panose="020F0502020204030204"/>
              </a:rPr>
              <a:t>behandling!</a:t>
            </a:r>
          </a:p>
          <a:p>
            <a:r>
              <a:rPr lang="sv-SE">
                <a:ea typeface="Calibri" panose="020F0502020204030204"/>
                <a:cs typeface="Calibri" panose="020F0502020204030204"/>
              </a:rPr>
              <a:t>En stor grupp har andra tillstånd/sätt att fungera t.ex. autism, som troligen har ett större förklaringsvärde än personlighetssyndrom. Behöver grundläggande kunskap och anpassningar (skola och hemma) utifrån funktionsnedsättning, men för en del fungerar tillägg av psykologisk behandling väl (särksilt om den är anpassad!).</a:t>
            </a:r>
            <a:endParaRPr lang="sv-SE" dirty="0">
              <a:ea typeface="Calibri" panose="020F0502020204030204"/>
              <a:cs typeface="Calibri" panose="020F0502020204030204"/>
            </a:endParaRPr>
          </a:p>
          <a:p>
            <a:endParaRPr lang="sv-SE" dirty="0"/>
          </a:p>
          <a:p>
            <a:endParaRPr lang="sv-SE" dirty="0"/>
          </a:p>
          <a:p>
            <a:endParaRPr lang="sv-SE" dirty="0"/>
          </a:p>
        </p:txBody>
      </p:sp>
    </p:spTree>
    <p:extLst>
      <p:ext uri="{BB962C8B-B14F-4D97-AF65-F5344CB8AC3E}">
        <p14:creationId xmlns:p14="http://schemas.microsoft.com/office/powerpoint/2010/main" val="392054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En bild som visar bok&#10;&#10;AI-genererat innehåll kan vara felaktigt.">
            <a:extLst>
              <a:ext uri="{FF2B5EF4-FFF2-40B4-BE49-F238E27FC236}">
                <a16:creationId xmlns:a16="http://schemas.microsoft.com/office/drawing/2014/main" id="{F978D58A-8362-32AF-CDA0-4002030964EB}"/>
              </a:ext>
            </a:extLst>
          </p:cNvPr>
          <p:cNvPicPr>
            <a:picLocks noGrp="1" noChangeAspect="1"/>
          </p:cNvPicPr>
          <p:nvPr>
            <p:ph idx="1"/>
          </p:nvPr>
        </p:nvPicPr>
        <p:blipFill>
          <a:blip r:embed="rId3"/>
          <a:srcRect t="11180" b="27679"/>
          <a:stretch>
            <a:fillRect/>
          </a:stretch>
        </p:blipFill>
        <p:spPr>
          <a:xfrm>
            <a:off x="20" y="10"/>
            <a:ext cx="12191980" cy="6857990"/>
          </a:xfrm>
          <a:prstGeom prst="rect">
            <a:avLst/>
          </a:prstGeom>
        </p:spPr>
      </p:pic>
    </p:spTree>
    <p:extLst>
      <p:ext uri="{BB962C8B-B14F-4D97-AF65-F5344CB8AC3E}">
        <p14:creationId xmlns:p14="http://schemas.microsoft.com/office/powerpoint/2010/main" val="2634520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5B6ECF-6CB4-4132-92E6-ED871EFB9AA6}"/>
              </a:ext>
            </a:extLst>
          </p:cNvPr>
          <p:cNvSpPr>
            <a:spLocks noGrp="1"/>
          </p:cNvSpPr>
          <p:nvPr>
            <p:ph type="title"/>
          </p:nvPr>
        </p:nvSpPr>
        <p:spPr>
          <a:xfrm>
            <a:off x="838200" y="365125"/>
            <a:ext cx="10515600" cy="1325563"/>
          </a:xfrm>
        </p:spPr>
        <p:txBody>
          <a:bodyPr>
            <a:normAutofit/>
          </a:bodyPr>
          <a:lstStyle/>
          <a:p>
            <a:r>
              <a:rPr lang="sv-SE" sz="3800" dirty="0"/>
              <a:t>Hur går det för patienter med drag av emotionell instabilitet och samtidig ADHD eller AST? </a:t>
            </a:r>
            <a:r>
              <a:rPr lang="sv-SE" sz="2400" dirty="0"/>
              <a:t>(Kajsa Jung, 2020)</a:t>
            </a:r>
            <a:endParaRPr lang="sv-SE" sz="3800" dirty="0"/>
          </a:p>
        </p:txBody>
      </p:sp>
      <p:sp>
        <p:nvSpPr>
          <p:cNvPr id="3" name="Platshållare för innehåll 2">
            <a:extLst>
              <a:ext uri="{FF2B5EF4-FFF2-40B4-BE49-F238E27FC236}">
                <a16:creationId xmlns:a16="http://schemas.microsoft.com/office/drawing/2014/main" id="{70987679-28A7-4CF2-8E30-803664A7871E}"/>
              </a:ext>
            </a:extLst>
          </p:cNvPr>
          <p:cNvSpPr>
            <a:spLocks noGrp="1"/>
          </p:cNvSpPr>
          <p:nvPr>
            <p:ph idx="1"/>
          </p:nvPr>
        </p:nvSpPr>
        <p:spPr>
          <a:xfrm>
            <a:off x="838200" y="1929384"/>
            <a:ext cx="10515600" cy="4251960"/>
          </a:xfrm>
        </p:spPr>
        <p:txBody>
          <a:bodyPr>
            <a:normAutofit/>
          </a:bodyPr>
          <a:lstStyle/>
          <a:p>
            <a:r>
              <a:rPr lang="sv-SE" sz="2200" dirty="0"/>
              <a:t>Sker det någon förändring avseende kliniker- och självskattad psykisk hälsa?</a:t>
            </a:r>
          </a:p>
          <a:p>
            <a:r>
              <a:rPr lang="sv-SE" sz="2200" dirty="0"/>
              <a:t>Finns det skillnad mellan ungdomar </a:t>
            </a:r>
          </a:p>
          <a:p>
            <a:pPr lvl="1"/>
            <a:r>
              <a:rPr lang="sv-SE" sz="2200" dirty="0"/>
              <a:t>med drag av EIPS utan neuropsykiatrisk diagnos (n=51)</a:t>
            </a:r>
          </a:p>
          <a:p>
            <a:pPr lvl="1"/>
            <a:r>
              <a:rPr lang="sv-SE" sz="2200" dirty="0"/>
              <a:t>med drag av EIPS och samtidig AST (n=19)</a:t>
            </a:r>
          </a:p>
          <a:p>
            <a:pPr lvl="1"/>
            <a:r>
              <a:rPr lang="sv-SE" sz="2200" dirty="0"/>
              <a:t>med drag av EIPS och samtidig ADHD utan AST? (n=34) </a:t>
            </a:r>
          </a:p>
          <a:p>
            <a:endParaRPr lang="sv-SE" sz="2200" dirty="0"/>
          </a:p>
          <a:p>
            <a:endParaRPr lang="sv-SE" sz="2200" dirty="0"/>
          </a:p>
        </p:txBody>
      </p:sp>
    </p:spTree>
    <p:extLst>
      <p:ext uri="{BB962C8B-B14F-4D97-AF65-F5344CB8AC3E}">
        <p14:creationId xmlns:p14="http://schemas.microsoft.com/office/powerpoint/2010/main" val="2058044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94435077"/>
              </p:ext>
            </p:extLst>
          </p:nvPr>
        </p:nvGraphicFramePr>
        <p:xfrm>
          <a:off x="1297459" y="1123949"/>
          <a:ext cx="9897763" cy="514138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986889" y="453736"/>
            <a:ext cx="10640786" cy="523220"/>
          </a:xfrm>
          <a:prstGeom prst="rect">
            <a:avLst/>
          </a:prstGeom>
          <a:noFill/>
        </p:spPr>
        <p:txBody>
          <a:bodyPr wrap="square" rtlCol="0">
            <a:spAutoFit/>
          </a:bodyPr>
          <a:lstStyle/>
          <a:p>
            <a:r>
              <a:rPr lang="sv-SE" sz="2800" dirty="0">
                <a:latin typeface="+mj-lt"/>
              </a:rPr>
              <a:t>Diagnoskriterierna för BPD före och efter behandling indelat på grupp</a:t>
            </a:r>
          </a:p>
        </p:txBody>
      </p:sp>
    </p:spTree>
    <p:extLst>
      <p:ext uri="{BB962C8B-B14F-4D97-AF65-F5344CB8AC3E}">
        <p14:creationId xmlns:p14="http://schemas.microsoft.com/office/powerpoint/2010/main" val="271084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493817" y="1184564"/>
          <a:ext cx="6733309" cy="50499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2076450" y="540327"/>
            <a:ext cx="7658099" cy="523220"/>
          </a:xfrm>
          <a:prstGeom prst="rect">
            <a:avLst/>
          </a:prstGeom>
          <a:noFill/>
        </p:spPr>
        <p:txBody>
          <a:bodyPr wrap="square" rtlCol="0">
            <a:spAutoFit/>
          </a:bodyPr>
          <a:lstStyle/>
          <a:p>
            <a:r>
              <a:rPr lang="sv-SE" sz="2800" dirty="0">
                <a:latin typeface="+mj-lt"/>
              </a:rPr>
              <a:t>CGAS före och efter behandling för respektive grupp  </a:t>
            </a:r>
          </a:p>
        </p:txBody>
      </p:sp>
    </p:spTree>
    <p:extLst>
      <p:ext uri="{BB962C8B-B14F-4D97-AF65-F5344CB8AC3E}">
        <p14:creationId xmlns:p14="http://schemas.microsoft.com/office/powerpoint/2010/main" val="4042311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009650"/>
            <a:ext cx="9925050" cy="681038"/>
          </a:xfrm>
        </p:spPr>
        <p:txBody>
          <a:bodyPr>
            <a:noAutofit/>
          </a:bodyPr>
          <a:lstStyle/>
          <a:p>
            <a:r>
              <a:rPr lang="sv-SE" sz="2800" dirty="0"/>
              <a:t>Finns det skillnader i förändring mellan gruppen med AST, ADHD och utan neuropsykiatrisk diagnos?</a:t>
            </a:r>
          </a:p>
        </p:txBody>
      </p:sp>
      <p:sp>
        <p:nvSpPr>
          <p:cNvPr id="3" name="Platshållare för innehåll 2"/>
          <p:cNvSpPr>
            <a:spLocks noGrp="1"/>
          </p:cNvSpPr>
          <p:nvPr>
            <p:ph idx="1"/>
          </p:nvPr>
        </p:nvSpPr>
        <p:spPr>
          <a:xfrm>
            <a:off x="838200" y="2247899"/>
            <a:ext cx="10515600" cy="3929063"/>
          </a:xfrm>
        </p:spPr>
        <p:txBody>
          <a:bodyPr vert="horz" lIns="0" tIns="45720" rIns="0" bIns="45720" rtlCol="0" anchor="t">
            <a:normAutofit/>
          </a:bodyPr>
          <a:lstStyle/>
          <a:p>
            <a:r>
              <a:rPr lang="sv-SE" dirty="0"/>
              <a:t>E</a:t>
            </a:r>
            <a:r>
              <a:rPr lang="sv-SE" sz="2400" dirty="0"/>
              <a:t>n signifikant skillnad: gruppen med AST hade signifikant mindre förändring av funktionsnivå skattad med C-GAS under behandling jämfört med gruppen utan neuropsykiatrisk diagnos</a:t>
            </a:r>
            <a:endParaRPr lang="sv-SE" sz="2400" dirty="0">
              <a:ea typeface="Calibri"/>
              <a:cs typeface="Calibri"/>
            </a:endParaRPr>
          </a:p>
          <a:p>
            <a:endParaRPr lang="sv-SE" sz="2400" dirty="0">
              <a:ea typeface="Calibri"/>
              <a:cs typeface="Calibri"/>
            </a:endParaRPr>
          </a:p>
          <a:p>
            <a:r>
              <a:rPr lang="sv-SE" sz="2400" dirty="0"/>
              <a:t>Ingen skillnad avseende SCL-90, antal symptom avseende BPD eller behandlingslängd. </a:t>
            </a:r>
            <a:endParaRPr lang="sv-SE" sz="2400" dirty="0">
              <a:ea typeface="Calibri"/>
              <a:cs typeface="Calibri"/>
            </a:endParaRPr>
          </a:p>
        </p:txBody>
      </p:sp>
    </p:spTree>
    <p:extLst>
      <p:ext uri="{BB962C8B-B14F-4D97-AF65-F5344CB8AC3E}">
        <p14:creationId xmlns:p14="http://schemas.microsoft.com/office/powerpoint/2010/main" val="199590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C4055-DA8A-D2FC-AC77-57363EB84D2D}"/>
              </a:ext>
            </a:extLst>
          </p:cNvPr>
          <p:cNvSpPr>
            <a:spLocks noGrp="1"/>
          </p:cNvSpPr>
          <p:nvPr>
            <p:ph type="title"/>
          </p:nvPr>
        </p:nvSpPr>
        <p:spPr/>
        <p:txBody>
          <a:bodyPr/>
          <a:lstStyle/>
          <a:p>
            <a:r>
              <a:rPr lang="sv-SE" dirty="0"/>
              <a:t>Patientintervju ”Amanda” 20 år</a:t>
            </a:r>
          </a:p>
        </p:txBody>
      </p:sp>
      <p:sp>
        <p:nvSpPr>
          <p:cNvPr id="3" name="Platshållare för innehåll 2">
            <a:extLst>
              <a:ext uri="{FF2B5EF4-FFF2-40B4-BE49-F238E27FC236}">
                <a16:creationId xmlns:a16="http://schemas.microsoft.com/office/drawing/2014/main" id="{E64D2C46-1F8F-D998-E21D-18260362B343}"/>
              </a:ext>
            </a:extLst>
          </p:cNvPr>
          <p:cNvSpPr>
            <a:spLocks noGrp="1"/>
          </p:cNvSpPr>
          <p:nvPr>
            <p:ph idx="1"/>
          </p:nvPr>
        </p:nvSpPr>
        <p:spPr>
          <a:xfrm>
            <a:off x="1097279" y="1845734"/>
            <a:ext cx="10578047" cy="4354344"/>
          </a:xfrm>
        </p:spPr>
        <p:txBody>
          <a:bodyPr>
            <a:normAutofit fontScale="92500" lnSpcReduction="10000"/>
          </a:bodyPr>
          <a:lstStyle/>
          <a:p>
            <a:pPr marL="0" indent="0">
              <a:buNone/>
            </a:pPr>
            <a:r>
              <a:rPr lang="sv-SE" sz="2800" i="1" dirty="0"/>
              <a:t>”Hon såg mig som jag var. Inte som ett problem, inte som någon trasig, utan som en människa. Det kändes på riktigt.”</a:t>
            </a:r>
          </a:p>
          <a:p>
            <a:pPr marL="0" indent="0">
              <a:buNone/>
            </a:pPr>
            <a:r>
              <a:rPr lang="sv-SE" sz="2800" i="1" dirty="0"/>
              <a:t>”Min gudfar gick i gruppen. Efter bara någon träff sa han: ”Gud, det här är saker jag aldrig har tänkt på.””</a:t>
            </a:r>
          </a:p>
          <a:p>
            <a:endParaRPr lang="sv-SE" sz="2800" i="1" dirty="0"/>
          </a:p>
          <a:p>
            <a:r>
              <a:rPr lang="sv-SE" sz="2800" dirty="0"/>
              <a:t>• Tid och lyhördhet – Någon som verkligen lyssnar.</a:t>
            </a:r>
          </a:p>
          <a:p>
            <a:r>
              <a:rPr lang="sv-SE" sz="2800" dirty="0"/>
              <a:t>• Relationer som bygger trygghet – Att behandlare vågar vara människor.</a:t>
            </a:r>
          </a:p>
          <a:p>
            <a:r>
              <a:rPr lang="sv-SE" sz="2800" dirty="0"/>
              <a:t>• Tydliga, konkreta verktyg – Färdigheter som går att använda direkt.</a:t>
            </a:r>
          </a:p>
          <a:p>
            <a:r>
              <a:rPr lang="sv-SE" sz="2800" dirty="0"/>
              <a:t>• Stöd till anhöriga – Kunskap som stärker hela nätverket.</a:t>
            </a:r>
          </a:p>
          <a:p>
            <a:endParaRPr lang="sv-SE" sz="2800" i="1" dirty="0"/>
          </a:p>
          <a:p>
            <a:endParaRPr lang="sv-SE" dirty="0"/>
          </a:p>
          <a:p>
            <a:endParaRPr lang="sv-SE" dirty="0"/>
          </a:p>
        </p:txBody>
      </p:sp>
    </p:spTree>
    <p:extLst>
      <p:ext uri="{BB962C8B-B14F-4D97-AF65-F5344CB8AC3E}">
        <p14:creationId xmlns:p14="http://schemas.microsoft.com/office/powerpoint/2010/main" val="38357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8D586-8E9E-DA39-34EB-FB9D185B9D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A40A635-6A17-7F20-FCA6-50F1638FBEB6}"/>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 </a:t>
            </a:r>
          </a:p>
        </p:txBody>
      </p:sp>
      <p:sp>
        <p:nvSpPr>
          <p:cNvPr id="3" name="textruta 2">
            <a:extLst>
              <a:ext uri="{FF2B5EF4-FFF2-40B4-BE49-F238E27FC236}">
                <a16:creationId xmlns:a16="http://schemas.microsoft.com/office/drawing/2014/main" id="{B0F2520C-1C91-0D0A-AC8D-EC9DC8AC1965}"/>
              </a:ext>
            </a:extLst>
          </p:cNvPr>
          <p:cNvSpPr txBox="1"/>
          <p:nvPr/>
        </p:nvSpPr>
        <p:spPr>
          <a:xfrm>
            <a:off x="1097279" y="1845734"/>
            <a:ext cx="7230969"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sv-SE"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4" name="textruta 3">
            <a:extLst>
              <a:ext uri="{FF2B5EF4-FFF2-40B4-BE49-F238E27FC236}">
                <a16:creationId xmlns:a16="http://schemas.microsoft.com/office/drawing/2014/main" id="{2B2FCD35-AB7E-5324-918B-FC44051B2D4F}"/>
              </a:ext>
            </a:extLst>
          </p:cNvPr>
          <p:cNvSpPr txBox="1"/>
          <p:nvPr/>
        </p:nvSpPr>
        <p:spPr>
          <a:xfrm>
            <a:off x="1110878" y="774822"/>
            <a:ext cx="10719878" cy="1846659"/>
          </a:xfrm>
          <a:prstGeom prst="rect">
            <a:avLst/>
          </a:prstGeom>
          <a:noFill/>
        </p:spPr>
        <p:txBody>
          <a:bodyPr wrap="square" rtlCol="0">
            <a:spAutoFit/>
          </a:bodyPr>
          <a:lstStyle/>
          <a:p>
            <a:pPr algn="r"/>
            <a:r>
              <a:rPr lang="sv-SE" sz="4800" dirty="0">
                <a:latin typeface="+mj-lt"/>
              </a:rPr>
              <a:t>Vikten av att adressera självskadebeteende </a:t>
            </a:r>
            <a:r>
              <a:rPr lang="sv-SE" dirty="0"/>
              <a:t>(</a:t>
            </a:r>
            <a:r>
              <a:rPr lang="sv-SE" dirty="0" err="1"/>
              <a:t>Dibal</a:t>
            </a:r>
            <a:r>
              <a:rPr lang="sv-SE" dirty="0"/>
              <a:t> et al, 2025)</a:t>
            </a:r>
          </a:p>
          <a:p>
            <a:endParaRPr lang="sv-SE" sz="4800" dirty="0">
              <a:latin typeface="+mj-lt"/>
            </a:endParaRPr>
          </a:p>
        </p:txBody>
      </p:sp>
      <p:sp>
        <p:nvSpPr>
          <p:cNvPr id="5" name="textruta 4">
            <a:extLst>
              <a:ext uri="{FF2B5EF4-FFF2-40B4-BE49-F238E27FC236}">
                <a16:creationId xmlns:a16="http://schemas.microsoft.com/office/drawing/2014/main" id="{8F824BB8-772F-7D29-B5CE-DCDA0C948CFA}"/>
              </a:ext>
            </a:extLst>
          </p:cNvPr>
          <p:cNvSpPr txBox="1"/>
          <p:nvPr/>
        </p:nvSpPr>
        <p:spPr>
          <a:xfrm>
            <a:off x="1204332" y="1845734"/>
            <a:ext cx="9284156" cy="2215991"/>
          </a:xfrm>
          <a:prstGeom prst="rect">
            <a:avLst/>
          </a:prstGeom>
          <a:noFill/>
        </p:spPr>
        <p:txBody>
          <a:bodyPr wrap="square" rtlCol="0">
            <a:spAutoFit/>
          </a:bodyPr>
          <a:lstStyle/>
          <a:p>
            <a:endParaRPr lang="sv-SE" sz="2400" dirty="0"/>
          </a:p>
          <a:p>
            <a:r>
              <a:rPr lang="sv-SE" sz="2400" dirty="0"/>
              <a:t>12-årsuppföljning efter 19 veckor DBT-A: </a:t>
            </a:r>
          </a:p>
          <a:p>
            <a:endParaRPr lang="sv-SE" sz="2400" dirty="0"/>
          </a:p>
          <a:p>
            <a:r>
              <a:rPr lang="sv-SE" sz="2400" dirty="0"/>
              <a:t>Tidig </a:t>
            </a:r>
            <a:r>
              <a:rPr lang="sv-SE" sz="2400" dirty="0" err="1"/>
              <a:t>remission</a:t>
            </a:r>
            <a:r>
              <a:rPr lang="sv-SE" sz="2400" dirty="0"/>
              <a:t> av självskadebeteende ger mindre svårigheter med emotionsreglering i vuxen ålder</a:t>
            </a:r>
            <a:endParaRPr lang="sv-SE" dirty="0"/>
          </a:p>
          <a:p>
            <a:endParaRPr lang="sv-SE" dirty="0"/>
          </a:p>
        </p:txBody>
      </p:sp>
    </p:spTree>
    <p:extLst>
      <p:ext uri="{BB962C8B-B14F-4D97-AF65-F5344CB8AC3E}">
        <p14:creationId xmlns:p14="http://schemas.microsoft.com/office/powerpoint/2010/main" val="27319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66831-4ED9-6F52-0BC6-0488279B58D7}"/>
              </a:ext>
            </a:extLst>
          </p:cNvPr>
          <p:cNvSpPr>
            <a:spLocks noGrp="1"/>
          </p:cNvSpPr>
          <p:nvPr>
            <p:ph type="title"/>
          </p:nvPr>
        </p:nvSpPr>
        <p:spPr/>
        <p:txBody>
          <a:bodyPr/>
          <a:lstStyle/>
          <a:p>
            <a:r>
              <a:rPr lang="sv-SE" dirty="0"/>
              <a:t>Dysfunktionell </a:t>
            </a:r>
            <a:r>
              <a:rPr lang="sv-SE" dirty="0" err="1"/>
              <a:t>coping</a:t>
            </a:r>
            <a:r>
              <a:rPr lang="sv-SE" dirty="0"/>
              <a:t> </a:t>
            </a:r>
            <a:r>
              <a:rPr lang="sv-SE" sz="2000" dirty="0"/>
              <a:t>(</a:t>
            </a:r>
            <a:r>
              <a:rPr lang="sv-SE" sz="2000" dirty="0" err="1"/>
              <a:t>Dibal</a:t>
            </a:r>
            <a:r>
              <a:rPr lang="sv-SE" sz="2000" dirty="0"/>
              <a:t> et al, 2025)</a:t>
            </a:r>
            <a:endParaRPr lang="sv-SE" dirty="0"/>
          </a:p>
        </p:txBody>
      </p:sp>
      <p:sp>
        <p:nvSpPr>
          <p:cNvPr id="3" name="Platshållare för innehåll 2">
            <a:extLst>
              <a:ext uri="{FF2B5EF4-FFF2-40B4-BE49-F238E27FC236}">
                <a16:creationId xmlns:a16="http://schemas.microsoft.com/office/drawing/2014/main" id="{F46B5C40-FDEE-5ED4-8F7E-D5502BA7A885}"/>
              </a:ext>
            </a:extLst>
          </p:cNvPr>
          <p:cNvSpPr>
            <a:spLocks noGrp="1"/>
          </p:cNvSpPr>
          <p:nvPr>
            <p:ph idx="1"/>
          </p:nvPr>
        </p:nvSpPr>
        <p:spPr/>
        <p:txBody>
          <a:bodyPr>
            <a:normAutofit/>
          </a:bodyPr>
          <a:lstStyle/>
          <a:p>
            <a:r>
              <a:rPr lang="sv-SE" dirty="0"/>
              <a:t>Dessa </a:t>
            </a:r>
            <a:r>
              <a:rPr lang="sv-SE" dirty="0" err="1"/>
              <a:t>copingstrategier</a:t>
            </a:r>
            <a:r>
              <a:rPr lang="sv-SE" dirty="0"/>
              <a:t> i adolescensen var signifikant associerade med högre nivåer av </a:t>
            </a:r>
            <a:r>
              <a:rPr lang="sv-SE" dirty="0" err="1"/>
              <a:t>emotionsdysreglering</a:t>
            </a:r>
            <a:r>
              <a:rPr lang="sv-SE" dirty="0"/>
              <a:t>: </a:t>
            </a:r>
          </a:p>
          <a:p>
            <a:r>
              <a:rPr lang="en-US" sz="1800" i="1" dirty="0"/>
              <a:t>“Figured out who to blame” </a:t>
            </a:r>
          </a:p>
          <a:p>
            <a:r>
              <a:rPr lang="en-US" sz="1800" i="1" dirty="0"/>
              <a:t>“Took it out on others” </a:t>
            </a:r>
          </a:p>
          <a:p>
            <a:r>
              <a:rPr lang="en-US" sz="1800" i="1" dirty="0"/>
              <a:t>“Blamed others” </a:t>
            </a:r>
          </a:p>
          <a:p>
            <a:r>
              <a:rPr lang="en-US" sz="1800" i="1" dirty="0"/>
              <a:t>“Wished that I could change the way I felt” </a:t>
            </a:r>
          </a:p>
          <a:p>
            <a:r>
              <a:rPr lang="en-US" sz="1800" i="1" dirty="0"/>
              <a:t>“Felt bad that I couldn’t avoid the problem” </a:t>
            </a:r>
          </a:p>
          <a:p>
            <a:r>
              <a:rPr lang="en-US" sz="1800" i="1" dirty="0"/>
              <a:t>“Wish that I could change what had happened” </a:t>
            </a:r>
          </a:p>
          <a:p>
            <a:r>
              <a:rPr lang="sv-SE" sz="2400" dirty="0"/>
              <a:t>Tema: klandra andra och icke-acceptans</a:t>
            </a:r>
          </a:p>
        </p:txBody>
      </p:sp>
    </p:spTree>
    <p:extLst>
      <p:ext uri="{BB962C8B-B14F-4D97-AF65-F5344CB8AC3E}">
        <p14:creationId xmlns:p14="http://schemas.microsoft.com/office/powerpoint/2010/main" val="402589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8758E3-070F-2267-147A-D8818CBF685C}"/>
              </a:ext>
            </a:extLst>
          </p:cNvPr>
          <p:cNvSpPr>
            <a:spLocks noGrp="1"/>
          </p:cNvSpPr>
          <p:nvPr>
            <p:ph type="title"/>
          </p:nvPr>
        </p:nvSpPr>
        <p:spPr/>
        <p:txBody>
          <a:bodyPr/>
          <a:lstStyle/>
          <a:p>
            <a:r>
              <a:rPr lang="sv-SE" dirty="0"/>
              <a:t>Acceptera utan att döma</a:t>
            </a:r>
          </a:p>
        </p:txBody>
      </p:sp>
      <p:sp>
        <p:nvSpPr>
          <p:cNvPr id="3" name="Platshållare för innehåll 2">
            <a:extLst>
              <a:ext uri="{FF2B5EF4-FFF2-40B4-BE49-F238E27FC236}">
                <a16:creationId xmlns:a16="http://schemas.microsoft.com/office/drawing/2014/main" id="{38732999-B090-CF87-C633-EB77EC523136}"/>
              </a:ext>
            </a:extLst>
          </p:cNvPr>
          <p:cNvSpPr>
            <a:spLocks noGrp="1"/>
          </p:cNvSpPr>
          <p:nvPr>
            <p:ph idx="1"/>
          </p:nvPr>
        </p:nvSpPr>
        <p:spPr/>
        <p:txBody>
          <a:bodyPr/>
          <a:lstStyle/>
          <a:p>
            <a:r>
              <a:rPr lang="sv-SE" dirty="0"/>
              <a:t>Ökning i färdighet att acceptera utan att döma korrelerade med minskning av BPD-symptom</a:t>
            </a:r>
          </a:p>
          <a:p>
            <a:r>
              <a:rPr lang="sv-SE" dirty="0"/>
              <a:t>(</a:t>
            </a:r>
            <a:r>
              <a:rPr lang="sv-SE" dirty="0" err="1"/>
              <a:t>Perroud</a:t>
            </a:r>
            <a:r>
              <a:rPr lang="sv-SE" dirty="0"/>
              <a:t> et al, 2012)</a:t>
            </a:r>
          </a:p>
          <a:p>
            <a:endParaRPr lang="sv-SE" dirty="0"/>
          </a:p>
          <a:p>
            <a:r>
              <a:rPr lang="sv-SE" dirty="0"/>
              <a:t>Acceptera utan att döma medierade relationen mellan DBT färdighetsträning och förändring av frekvens av självskadebeteende</a:t>
            </a:r>
          </a:p>
          <a:p>
            <a:r>
              <a:rPr lang="sv-SE" dirty="0"/>
              <a:t>(Krantz et al, 2018)</a:t>
            </a:r>
          </a:p>
        </p:txBody>
      </p:sp>
    </p:spTree>
    <p:extLst>
      <p:ext uri="{BB962C8B-B14F-4D97-AF65-F5344CB8AC3E}">
        <p14:creationId xmlns:p14="http://schemas.microsoft.com/office/powerpoint/2010/main" val="53243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0FF38-E895-2505-8251-C67B2DA4A07A}"/>
              </a:ext>
            </a:extLst>
          </p:cNvPr>
          <p:cNvSpPr>
            <a:spLocks noGrp="1"/>
          </p:cNvSpPr>
          <p:nvPr>
            <p:ph type="title"/>
          </p:nvPr>
        </p:nvSpPr>
        <p:spPr/>
        <p:txBody>
          <a:bodyPr/>
          <a:lstStyle/>
          <a:p>
            <a:r>
              <a:rPr lang="sv-SE" dirty="0"/>
              <a:t>Barnpsykiatrins dilemma, vi ser saker när de börjar komma, vad utvecklas till vad?</a:t>
            </a:r>
          </a:p>
        </p:txBody>
      </p:sp>
      <p:sp>
        <p:nvSpPr>
          <p:cNvPr id="3" name="Platshållare för innehåll 2">
            <a:extLst>
              <a:ext uri="{FF2B5EF4-FFF2-40B4-BE49-F238E27FC236}">
                <a16:creationId xmlns:a16="http://schemas.microsoft.com/office/drawing/2014/main" id="{65DE68B6-8F83-D6CE-1D27-DB3D84B2C77B}"/>
              </a:ext>
            </a:extLst>
          </p:cNvPr>
          <p:cNvSpPr>
            <a:spLocks noGrp="1"/>
          </p:cNvSpPr>
          <p:nvPr>
            <p:ph idx="1"/>
          </p:nvPr>
        </p:nvSpPr>
        <p:spPr>
          <a:xfrm>
            <a:off x="838200" y="2188396"/>
            <a:ext cx="10515600" cy="3485134"/>
          </a:xfrm>
        </p:spPr>
        <p:txBody>
          <a:bodyPr/>
          <a:lstStyle/>
          <a:p>
            <a:pPr marL="0" indent="0">
              <a:buNone/>
            </a:pPr>
            <a:r>
              <a:rPr lang="sv-SE" dirty="0"/>
              <a:t>11-20 </a:t>
            </a:r>
            <a:r>
              <a:rPr lang="sv-SE" dirty="0" err="1"/>
              <a:t>åå</a:t>
            </a:r>
            <a:r>
              <a:rPr lang="sv-SE" dirty="0"/>
              <a:t> debut av många av de tillstånd som sedan finns kvar OCH tillfälliga kriser. Saker ej klarnat ännu.  </a:t>
            </a:r>
          </a:p>
          <a:p>
            <a:pPr marL="0" indent="0">
              <a:buNone/>
            </a:pPr>
            <a:r>
              <a:rPr lang="sv-SE" dirty="0"/>
              <a:t>Olika former av utsatthet utgör källa till dåligt psykiskt mående både direkt och utgör också en riskfaktor på sikt</a:t>
            </a:r>
          </a:p>
          <a:p>
            <a:pPr marL="0" indent="0">
              <a:buNone/>
            </a:pPr>
            <a:r>
              <a:rPr lang="sv-SE" dirty="0"/>
              <a:t>Kan vara oerfarna på att beskriva måendet. </a:t>
            </a:r>
          </a:p>
          <a:p>
            <a:pPr marL="0" indent="0">
              <a:buNone/>
            </a:pPr>
            <a:endParaRPr lang="sv-SE" dirty="0"/>
          </a:p>
          <a:p>
            <a:pPr marL="0" indent="0">
              <a:buNone/>
            </a:pPr>
            <a:r>
              <a:rPr lang="sv-SE" dirty="0"/>
              <a:t>Behöver följa över tid, vara redo att ompröva</a:t>
            </a:r>
          </a:p>
          <a:p>
            <a:pPr marL="0" indent="0">
              <a:buNone/>
            </a:pPr>
            <a:endParaRPr lang="sv-SE" dirty="0"/>
          </a:p>
        </p:txBody>
      </p:sp>
      <p:pic>
        <p:nvPicPr>
          <p:cNvPr id="8" name="Bildobjekt 7" descr="En bild som visar Byggkloss&#10;&#10;Automatiskt genererad beskrivning">
            <a:extLst>
              <a:ext uri="{FF2B5EF4-FFF2-40B4-BE49-F238E27FC236}">
                <a16:creationId xmlns:a16="http://schemas.microsoft.com/office/drawing/2014/main" id="{D152119A-1F10-9550-5661-CC129A0C53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23352" y="3945276"/>
            <a:ext cx="2968648" cy="2912723"/>
          </a:xfrm>
          <a:prstGeom prst="rect">
            <a:avLst/>
          </a:prstGeom>
        </p:spPr>
      </p:pic>
    </p:spTree>
    <p:extLst>
      <p:ext uri="{BB962C8B-B14F-4D97-AF65-F5344CB8AC3E}">
        <p14:creationId xmlns:p14="http://schemas.microsoft.com/office/powerpoint/2010/main" val="23542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ADDEBB-C8D1-8465-4C11-2BD18219DB50}"/>
              </a:ext>
            </a:extLst>
          </p:cNvPr>
          <p:cNvSpPr>
            <a:spLocks noGrp="1"/>
          </p:cNvSpPr>
          <p:nvPr>
            <p:ph type="title"/>
          </p:nvPr>
        </p:nvSpPr>
        <p:spPr>
          <a:xfrm>
            <a:off x="1097279" y="286603"/>
            <a:ext cx="10654453" cy="1450757"/>
          </a:xfrm>
        </p:spPr>
        <p:txBody>
          <a:bodyPr/>
          <a:lstStyle/>
          <a:p>
            <a:r>
              <a:rPr lang="sv-SE" dirty="0"/>
              <a:t>DBT med familjer </a:t>
            </a:r>
            <a:r>
              <a:rPr lang="sv-SE" sz="1800" dirty="0"/>
              <a:t>(</a:t>
            </a:r>
            <a:r>
              <a:rPr lang="sv-SE" sz="1800" dirty="0" err="1"/>
              <a:t>Fruzetti</a:t>
            </a:r>
            <a:r>
              <a:rPr lang="sv-SE" sz="1800" dirty="0"/>
              <a:t>, Payne och Hoffman, 2020; </a:t>
            </a:r>
            <a:r>
              <a:rPr lang="sv-SE" sz="1800" dirty="0" err="1"/>
              <a:t>Fruzetti</a:t>
            </a:r>
            <a:r>
              <a:rPr lang="sv-SE" sz="1800" dirty="0"/>
              <a:t>, 2025; </a:t>
            </a:r>
            <a:r>
              <a:rPr lang="en-US" sz="1800" dirty="0"/>
              <a:t>Brown et al, 2026</a:t>
            </a:r>
            <a:r>
              <a:rPr lang="sv-SE" sz="1800" dirty="0"/>
              <a:t>)</a:t>
            </a:r>
          </a:p>
        </p:txBody>
      </p:sp>
      <p:sp>
        <p:nvSpPr>
          <p:cNvPr id="3" name="Platshållare för innehåll 2">
            <a:extLst>
              <a:ext uri="{FF2B5EF4-FFF2-40B4-BE49-F238E27FC236}">
                <a16:creationId xmlns:a16="http://schemas.microsoft.com/office/drawing/2014/main" id="{D251EBF3-4DE3-B8D7-6E7B-3CF72BD83B0C}"/>
              </a:ext>
            </a:extLst>
          </p:cNvPr>
          <p:cNvSpPr>
            <a:spLocks noGrp="1"/>
          </p:cNvSpPr>
          <p:nvPr>
            <p:ph idx="1"/>
          </p:nvPr>
        </p:nvSpPr>
        <p:spPr/>
        <p:txBody>
          <a:bodyPr>
            <a:normAutofit fontScale="92500" lnSpcReduction="10000"/>
          </a:bodyPr>
          <a:lstStyle/>
          <a:p>
            <a:r>
              <a:rPr lang="sv-SE" dirty="0"/>
              <a:t>Familjeinteraktioner och -fungerande verkar </a:t>
            </a:r>
            <a:r>
              <a:rPr lang="sv-SE" dirty="0" err="1"/>
              <a:t>mediera</a:t>
            </a:r>
            <a:r>
              <a:rPr lang="sv-SE" dirty="0"/>
              <a:t> utfall i DBT.</a:t>
            </a:r>
          </a:p>
          <a:p>
            <a:r>
              <a:rPr lang="sv-SE" dirty="0"/>
              <a:t>Tillägg av program för föräldrar kan leda till bättre utfall för ungdomarna.</a:t>
            </a:r>
          </a:p>
          <a:p>
            <a:r>
              <a:rPr lang="sv-SE" dirty="0"/>
              <a:t>Dynamiken mellan förälder och barn kan öka såväl som skydda mot suicidala tankar och beteenden. </a:t>
            </a:r>
          </a:p>
          <a:p>
            <a:endParaRPr lang="en-US" dirty="0"/>
          </a:p>
          <a:p>
            <a:pPr marL="0" indent="0">
              <a:buNone/>
            </a:pPr>
            <a:r>
              <a:rPr lang="sv-SE" dirty="0"/>
              <a:t>DBT familjebehandling: </a:t>
            </a:r>
          </a:p>
          <a:p>
            <a:r>
              <a:rPr lang="sv-SE" dirty="0"/>
              <a:t>Självinvalidering, invalidering från både mammor och pappor, samt suicidalitet minskade</a:t>
            </a:r>
          </a:p>
          <a:p>
            <a:r>
              <a:rPr lang="sv-SE" dirty="0"/>
              <a:t>Minskning av självkritik och mammors invalidering predicerade minskad suicidalitet, där självinvalidering var den starkaste </a:t>
            </a:r>
            <a:r>
              <a:rPr lang="sv-SE" dirty="0" err="1"/>
              <a:t>prediktorn</a:t>
            </a:r>
            <a:endParaRPr lang="sv-SE" dirty="0"/>
          </a:p>
          <a:p>
            <a:pPr marL="0" indent="0">
              <a:buNone/>
            </a:pPr>
            <a:endParaRPr lang="en-US" dirty="0"/>
          </a:p>
          <a:p>
            <a:r>
              <a:rPr lang="sv-SE" dirty="0"/>
              <a:t>Basen i validering är</a:t>
            </a:r>
            <a:r>
              <a:rPr lang="sv-SE" i="1" dirty="0"/>
              <a:t> icke-dömande </a:t>
            </a:r>
            <a:r>
              <a:rPr lang="sv-SE" dirty="0"/>
              <a:t>närvaro till sig själv eller andra</a:t>
            </a:r>
          </a:p>
        </p:txBody>
      </p:sp>
    </p:spTree>
    <p:extLst>
      <p:ext uri="{BB962C8B-B14F-4D97-AF65-F5344CB8AC3E}">
        <p14:creationId xmlns:p14="http://schemas.microsoft.com/office/powerpoint/2010/main" val="312218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EF9C-39DD-A09E-52A1-263997FC5E71}"/>
              </a:ext>
            </a:extLst>
          </p:cNvPr>
          <p:cNvSpPr>
            <a:spLocks noGrp="1"/>
          </p:cNvSpPr>
          <p:nvPr>
            <p:ph type="title"/>
          </p:nvPr>
        </p:nvSpPr>
        <p:spPr>
          <a:xfrm>
            <a:off x="1097280" y="286603"/>
            <a:ext cx="10058400" cy="1450757"/>
          </a:xfrm>
        </p:spPr>
        <p:txBody>
          <a:bodyPr>
            <a:normAutofit/>
          </a:bodyPr>
          <a:lstStyle/>
          <a:p>
            <a:r>
              <a:rPr lang="en-US" dirty="0"/>
              <a:t> </a:t>
            </a:r>
          </a:p>
        </p:txBody>
      </p:sp>
      <p:pic>
        <p:nvPicPr>
          <p:cNvPr id="4" name="Platshållare för innehåll 3">
            <a:extLst>
              <a:ext uri="{FF2B5EF4-FFF2-40B4-BE49-F238E27FC236}">
                <a16:creationId xmlns:a16="http://schemas.microsoft.com/office/drawing/2014/main" id="{5C5751FB-6EED-BB14-FE88-9142FCADE310}"/>
              </a:ext>
            </a:extLst>
          </p:cNvPr>
          <p:cNvPicPr>
            <a:picLocks noChangeAspect="1"/>
          </p:cNvPicPr>
          <p:nvPr/>
        </p:nvPicPr>
        <p:blipFill>
          <a:blip r:embed="rId3"/>
          <a:stretch>
            <a:fillRect/>
          </a:stretch>
        </p:blipFill>
        <p:spPr>
          <a:xfrm>
            <a:off x="602299" y="286603"/>
            <a:ext cx="3094997" cy="2321247"/>
          </a:xfrm>
          <a:prstGeom prst="rect">
            <a:avLst/>
          </a:prstGeom>
        </p:spPr>
      </p:pic>
      <p:sp>
        <p:nvSpPr>
          <p:cNvPr id="8" name="Content Placeholder 7">
            <a:extLst>
              <a:ext uri="{FF2B5EF4-FFF2-40B4-BE49-F238E27FC236}">
                <a16:creationId xmlns:a16="http://schemas.microsoft.com/office/drawing/2014/main" id="{70D83661-BC0F-9DA8-E490-695A02FDD534}"/>
              </a:ext>
            </a:extLst>
          </p:cNvPr>
          <p:cNvSpPr>
            <a:spLocks noGrp="1"/>
          </p:cNvSpPr>
          <p:nvPr>
            <p:ph idx="1"/>
          </p:nvPr>
        </p:nvSpPr>
        <p:spPr>
          <a:xfrm>
            <a:off x="3697297" y="1845734"/>
            <a:ext cx="7458384" cy="4023360"/>
          </a:xfrm>
        </p:spPr>
        <p:txBody>
          <a:bodyPr vert="horz" lIns="0" tIns="45720" rIns="0" bIns="45720" rtlCol="0" anchor="t">
            <a:normAutofit/>
          </a:bodyPr>
          <a:lstStyle/>
          <a:p>
            <a:pPr marL="0" indent="0">
              <a:buNone/>
            </a:pPr>
            <a:r>
              <a:rPr lang="en-US" sz="2400" dirty="0" err="1"/>
              <a:t>Heterogen</a:t>
            </a:r>
            <a:r>
              <a:rPr lang="en-US" sz="2400" dirty="0"/>
              <a:t> </a:t>
            </a:r>
            <a:r>
              <a:rPr lang="en-US" sz="2400" dirty="0" err="1"/>
              <a:t>grupp</a:t>
            </a:r>
            <a:endParaRPr lang="en-US" sz="2400" dirty="0"/>
          </a:p>
          <a:p>
            <a:pPr marL="0" indent="0">
              <a:buNone/>
            </a:pPr>
            <a:r>
              <a:rPr lang="en-US" sz="2400" dirty="0" err="1"/>
              <a:t>Fånga</a:t>
            </a:r>
            <a:r>
              <a:rPr lang="en-US" sz="2400" dirty="0"/>
              <a:t> </a:t>
            </a:r>
            <a:r>
              <a:rPr lang="en-US" sz="2400" dirty="0" err="1"/>
              <a:t>upp</a:t>
            </a:r>
            <a:r>
              <a:rPr lang="en-US" sz="2400" dirty="0"/>
              <a:t> </a:t>
            </a:r>
            <a:r>
              <a:rPr lang="en-US" sz="2400" dirty="0" err="1"/>
              <a:t>och</a:t>
            </a:r>
            <a:r>
              <a:rPr lang="en-US" sz="2400" dirty="0"/>
              <a:t> </a:t>
            </a:r>
            <a:r>
              <a:rPr lang="en-US" sz="2400" dirty="0" err="1"/>
              <a:t>ge</a:t>
            </a:r>
            <a:r>
              <a:rPr lang="en-US" sz="2400" dirty="0"/>
              <a:t> </a:t>
            </a:r>
            <a:r>
              <a:rPr lang="en-US" sz="2400" dirty="0" err="1"/>
              <a:t>behandling</a:t>
            </a:r>
            <a:r>
              <a:rPr lang="en-US" sz="2400" dirty="0"/>
              <a:t> </a:t>
            </a:r>
            <a:r>
              <a:rPr lang="en-US" sz="2400" dirty="0" err="1"/>
              <a:t>tidigt</a:t>
            </a:r>
            <a:endParaRPr lang="en-US" sz="2400" dirty="0"/>
          </a:p>
          <a:p>
            <a:pPr marL="383540" lvl="1"/>
            <a:r>
              <a:rPr lang="en-US" sz="2000" dirty="0" err="1"/>
              <a:t>Fokus</a:t>
            </a:r>
            <a:r>
              <a:rPr lang="en-US" sz="2000" dirty="0"/>
              <a:t> </a:t>
            </a:r>
            <a:r>
              <a:rPr lang="en-US" sz="2000" dirty="0" err="1"/>
              <a:t>på</a:t>
            </a:r>
            <a:r>
              <a:rPr lang="en-US" sz="2000" dirty="0"/>
              <a:t> </a:t>
            </a:r>
            <a:r>
              <a:rPr lang="en-US" sz="2000" dirty="0" err="1"/>
              <a:t>att</a:t>
            </a:r>
            <a:r>
              <a:rPr lang="en-US" sz="2000" dirty="0"/>
              <a:t> </a:t>
            </a:r>
            <a:r>
              <a:rPr lang="en-US" sz="2000" dirty="0" err="1"/>
              <a:t>sluta</a:t>
            </a:r>
            <a:r>
              <a:rPr lang="en-US" sz="2000" dirty="0"/>
              <a:t> </a:t>
            </a:r>
            <a:r>
              <a:rPr lang="en-US" sz="2000" dirty="0" err="1"/>
              <a:t>självskada</a:t>
            </a:r>
            <a:r>
              <a:rPr lang="en-US" sz="2000" dirty="0"/>
              <a:t> </a:t>
            </a:r>
            <a:r>
              <a:rPr lang="en-US" sz="2000" dirty="0" err="1"/>
              <a:t>och</a:t>
            </a:r>
            <a:r>
              <a:rPr lang="en-US" sz="2000" dirty="0"/>
              <a:t> </a:t>
            </a:r>
            <a:r>
              <a:rPr lang="en-US" sz="2000" dirty="0" err="1"/>
              <a:t>öka</a:t>
            </a:r>
            <a:r>
              <a:rPr lang="en-US" sz="2000" dirty="0"/>
              <a:t> </a:t>
            </a:r>
            <a:r>
              <a:rPr lang="en-US" sz="2000" dirty="0" err="1"/>
              <a:t>funktionella</a:t>
            </a:r>
            <a:r>
              <a:rPr lang="en-US" sz="2000" dirty="0"/>
              <a:t> </a:t>
            </a:r>
            <a:r>
              <a:rPr lang="en-US" sz="2000" dirty="0" err="1"/>
              <a:t>strategier</a:t>
            </a:r>
            <a:r>
              <a:rPr lang="en-US" sz="2000" dirty="0"/>
              <a:t> till </a:t>
            </a:r>
            <a:r>
              <a:rPr lang="en-US" sz="2000" dirty="0" err="1"/>
              <a:t>känsloreglering</a:t>
            </a:r>
            <a:endParaRPr lang="en-US" sz="2000" dirty="0">
              <a:ea typeface="Calibri" panose="020F0502020204030204"/>
              <a:cs typeface="Calibri" panose="020F0502020204030204"/>
            </a:endParaRPr>
          </a:p>
          <a:p>
            <a:pPr marL="383540" lvl="1"/>
            <a:r>
              <a:rPr lang="en-US" sz="2000" dirty="0" err="1"/>
              <a:t>Familj</a:t>
            </a:r>
            <a:r>
              <a:rPr lang="en-US" sz="2000" dirty="0"/>
              <a:t> </a:t>
            </a:r>
            <a:r>
              <a:rPr lang="en-US" sz="2000" dirty="0" err="1"/>
              <a:t>och</a:t>
            </a:r>
            <a:r>
              <a:rPr lang="en-US" sz="2000" dirty="0"/>
              <a:t> </a:t>
            </a:r>
            <a:r>
              <a:rPr lang="en-US" sz="2000" dirty="0" err="1"/>
              <a:t>nätverk</a:t>
            </a:r>
            <a:endParaRPr lang="en-US" sz="2000" dirty="0">
              <a:ea typeface="Calibri" panose="020F0502020204030204"/>
              <a:cs typeface="Calibri" panose="020F0502020204030204"/>
            </a:endParaRPr>
          </a:p>
          <a:p>
            <a:pPr marL="0" indent="0">
              <a:buNone/>
            </a:pPr>
            <a:r>
              <a:rPr lang="en-US" sz="2400" dirty="0" err="1"/>
              <a:t>Utvärdera</a:t>
            </a:r>
            <a:r>
              <a:rPr lang="en-US" sz="2400" dirty="0"/>
              <a:t> </a:t>
            </a:r>
            <a:r>
              <a:rPr lang="en-US" sz="2400" dirty="0" err="1"/>
              <a:t>insatsen</a:t>
            </a:r>
            <a:endParaRPr lang="en-US" sz="2400" dirty="0">
              <a:ea typeface="Calibri"/>
              <a:cs typeface="Calibri"/>
            </a:endParaRPr>
          </a:p>
          <a:p>
            <a:pPr marL="0" indent="0">
              <a:buNone/>
            </a:pPr>
            <a:r>
              <a:rPr lang="en-US" sz="2400" dirty="0" err="1">
                <a:ea typeface="Calibri"/>
                <a:cs typeface="Calibri"/>
              </a:rPr>
              <a:t>Ompröva</a:t>
            </a:r>
            <a:r>
              <a:rPr lang="en-US" sz="2400" dirty="0">
                <a:ea typeface="Calibri"/>
                <a:cs typeface="Calibri"/>
              </a:rPr>
              <a:t> </a:t>
            </a:r>
            <a:r>
              <a:rPr lang="en-US" sz="2400" dirty="0" err="1">
                <a:ea typeface="Calibri"/>
                <a:cs typeface="Calibri"/>
              </a:rPr>
              <a:t>bedömningen</a:t>
            </a:r>
            <a:r>
              <a:rPr lang="en-US" sz="2400" dirty="0">
                <a:ea typeface="Calibri"/>
                <a:cs typeface="Calibri"/>
              </a:rPr>
              <a:t> vid </a:t>
            </a:r>
            <a:r>
              <a:rPr lang="en-US" sz="2400" dirty="0" err="1">
                <a:ea typeface="Calibri"/>
                <a:cs typeface="Calibri"/>
              </a:rPr>
              <a:t>behov</a:t>
            </a:r>
            <a:endParaRPr lang="en-US" sz="2400" dirty="0">
              <a:ea typeface="Calibri"/>
              <a:cs typeface="Calibri"/>
            </a:endParaRPr>
          </a:p>
          <a:p>
            <a:pPr marL="0" indent="0">
              <a:buNone/>
            </a:pPr>
            <a:endParaRPr lang="en-US" dirty="0"/>
          </a:p>
          <a:p>
            <a:pPr marL="0" indent="0">
              <a:buNone/>
            </a:pPr>
            <a:endParaRPr lang="en-US" dirty="0">
              <a:ea typeface="Calibri"/>
              <a:cs typeface="Calibri"/>
            </a:endParaRPr>
          </a:p>
        </p:txBody>
      </p:sp>
    </p:spTree>
    <p:extLst>
      <p:ext uri="{BB962C8B-B14F-4D97-AF65-F5344CB8AC3E}">
        <p14:creationId xmlns:p14="http://schemas.microsoft.com/office/powerpoint/2010/main" val="304515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2676F-9F61-ED02-35CB-0358F384C414}"/>
              </a:ext>
            </a:extLst>
          </p:cNvPr>
          <p:cNvSpPr>
            <a:spLocks noGrp="1"/>
          </p:cNvSpPr>
          <p:nvPr>
            <p:ph type="title"/>
          </p:nvPr>
        </p:nvSpPr>
        <p:spPr>
          <a:xfrm>
            <a:off x="1097280" y="286603"/>
            <a:ext cx="10058400" cy="1450757"/>
          </a:xfrm>
        </p:spPr>
        <p:txBody>
          <a:bodyPr>
            <a:normAutofit/>
          </a:bodyPr>
          <a:lstStyle/>
          <a:p>
            <a:r>
              <a:rPr lang="sv-SE" dirty="0"/>
              <a:t>TACK! Frågor? </a:t>
            </a:r>
          </a:p>
        </p:txBody>
      </p:sp>
      <p:sp>
        <p:nvSpPr>
          <p:cNvPr id="3" name="Platshållare för innehåll 2">
            <a:extLst>
              <a:ext uri="{FF2B5EF4-FFF2-40B4-BE49-F238E27FC236}">
                <a16:creationId xmlns:a16="http://schemas.microsoft.com/office/drawing/2014/main" id="{544F80F9-DEB7-D757-3D44-FF961501112F}"/>
              </a:ext>
            </a:extLst>
          </p:cNvPr>
          <p:cNvSpPr>
            <a:spLocks noGrp="1"/>
          </p:cNvSpPr>
          <p:nvPr>
            <p:ph idx="1"/>
          </p:nvPr>
        </p:nvSpPr>
        <p:spPr>
          <a:xfrm>
            <a:off x="1097279" y="1845734"/>
            <a:ext cx="6454987" cy="4023360"/>
          </a:xfrm>
        </p:spPr>
        <p:txBody>
          <a:bodyPr>
            <a:normAutofit/>
          </a:bodyPr>
          <a:lstStyle/>
          <a:p>
            <a:endParaRPr lang="sv-SE" dirty="0"/>
          </a:p>
          <a:p>
            <a:r>
              <a:rPr lang="sv-SE" dirty="0"/>
              <a:t>camilla.hallek@regionstockholm.se</a:t>
            </a:r>
          </a:p>
          <a:p>
            <a:r>
              <a:rPr lang="sv-SE" dirty="0"/>
              <a:t>petra.lindheim-vonbahr@regionstockholm.se</a:t>
            </a:r>
          </a:p>
        </p:txBody>
      </p:sp>
      <p:pic>
        <p:nvPicPr>
          <p:cNvPr id="4" name="Bildobjekt 3" descr="En bild som visar växt, blomma, utomhus, Ört&#10;&#10;AI-genererat innehåll kan vara felaktigt.">
            <a:extLst>
              <a:ext uri="{FF2B5EF4-FFF2-40B4-BE49-F238E27FC236}">
                <a16:creationId xmlns:a16="http://schemas.microsoft.com/office/drawing/2014/main" id="{90730EDB-A5CD-B8D5-9D3C-30DD08ADA753}"/>
              </a:ext>
            </a:extLst>
          </p:cNvPr>
          <p:cNvPicPr>
            <a:picLocks noChangeAspect="1"/>
          </p:cNvPicPr>
          <p:nvPr/>
        </p:nvPicPr>
        <p:blipFill>
          <a:blip r:embed="rId2"/>
          <a:srcRect l="29140" r="19638" b="2"/>
          <a:stretch>
            <a:fillRect/>
          </a:stretch>
        </p:blipFill>
        <p:spPr>
          <a:xfrm>
            <a:off x="8020570" y="1916318"/>
            <a:ext cx="3135109" cy="3471012"/>
          </a:xfrm>
          <a:prstGeom prst="rect">
            <a:avLst/>
          </a:prstGeom>
        </p:spPr>
      </p:pic>
    </p:spTree>
    <p:extLst>
      <p:ext uri="{BB962C8B-B14F-4D97-AF65-F5344CB8AC3E}">
        <p14:creationId xmlns:p14="http://schemas.microsoft.com/office/powerpoint/2010/main" val="380758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3223-60F6-DDA6-B16B-04C0A776C9B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19A98E-022B-CA23-D765-6BF8AA665FB5}"/>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 </a:t>
            </a:r>
          </a:p>
        </p:txBody>
      </p:sp>
      <p:sp>
        <p:nvSpPr>
          <p:cNvPr id="3" name="textruta 2">
            <a:extLst>
              <a:ext uri="{FF2B5EF4-FFF2-40B4-BE49-F238E27FC236}">
                <a16:creationId xmlns:a16="http://schemas.microsoft.com/office/drawing/2014/main" id="{3D401DF4-729C-FDB2-DD3A-F55F65E3D5AF}"/>
              </a:ext>
            </a:extLst>
          </p:cNvPr>
          <p:cNvSpPr txBox="1"/>
          <p:nvPr/>
        </p:nvSpPr>
        <p:spPr>
          <a:xfrm>
            <a:off x="1097279" y="1845734"/>
            <a:ext cx="7230969"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sv-SE"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4" name="textruta 3">
            <a:extLst>
              <a:ext uri="{FF2B5EF4-FFF2-40B4-BE49-F238E27FC236}">
                <a16:creationId xmlns:a16="http://schemas.microsoft.com/office/drawing/2014/main" id="{E8628FE9-B5E4-0EC7-CEE0-2331FA75B064}"/>
              </a:ext>
            </a:extLst>
          </p:cNvPr>
          <p:cNvSpPr txBox="1"/>
          <p:nvPr/>
        </p:nvSpPr>
        <p:spPr>
          <a:xfrm>
            <a:off x="1110878" y="774822"/>
            <a:ext cx="10719878" cy="830997"/>
          </a:xfrm>
          <a:prstGeom prst="rect">
            <a:avLst/>
          </a:prstGeom>
          <a:noFill/>
        </p:spPr>
        <p:txBody>
          <a:bodyPr wrap="square" rtlCol="0">
            <a:spAutoFit/>
          </a:bodyPr>
          <a:lstStyle/>
          <a:p>
            <a:r>
              <a:rPr lang="sv-SE" sz="4800" dirty="0">
                <a:latin typeface="+mj-lt"/>
              </a:rPr>
              <a:t>DBT-teamets patienter april 2026</a:t>
            </a:r>
          </a:p>
        </p:txBody>
      </p:sp>
      <p:sp>
        <p:nvSpPr>
          <p:cNvPr id="5" name="textruta 4">
            <a:extLst>
              <a:ext uri="{FF2B5EF4-FFF2-40B4-BE49-F238E27FC236}">
                <a16:creationId xmlns:a16="http://schemas.microsoft.com/office/drawing/2014/main" id="{A5A08845-5189-8AAA-80F8-C3140DCBE970}"/>
              </a:ext>
            </a:extLst>
          </p:cNvPr>
          <p:cNvSpPr txBox="1"/>
          <p:nvPr/>
        </p:nvSpPr>
        <p:spPr>
          <a:xfrm>
            <a:off x="1097279" y="1845734"/>
            <a:ext cx="10421931" cy="7017306"/>
          </a:xfrm>
          <a:prstGeom prst="rect">
            <a:avLst/>
          </a:prstGeom>
          <a:noFill/>
        </p:spPr>
        <p:txBody>
          <a:bodyPr wrap="square" numCol="2" rtlCol="0">
            <a:spAutoFit/>
          </a:bodyPr>
          <a:lstStyle/>
          <a:p>
            <a:r>
              <a:rPr lang="sv-SE" dirty="0"/>
              <a:t>Antal: 88 </a:t>
            </a:r>
            <a:r>
              <a:rPr lang="sv-SE" dirty="0" err="1"/>
              <a:t>st</a:t>
            </a:r>
            <a:endParaRPr lang="sv-SE" dirty="0"/>
          </a:p>
          <a:p>
            <a:endParaRPr lang="sv-SE" dirty="0"/>
          </a:p>
          <a:p>
            <a:r>
              <a:rPr lang="sv-SE" dirty="0"/>
              <a:t>Antal kriterier BPD</a:t>
            </a:r>
          </a:p>
          <a:p>
            <a:pPr lvl="1"/>
            <a:r>
              <a:rPr lang="sv-SE" dirty="0"/>
              <a:t>Medel: 5,9</a:t>
            </a:r>
          </a:p>
          <a:p>
            <a:pPr lvl="1"/>
            <a:r>
              <a:rPr lang="sv-SE" dirty="0"/>
              <a:t>Spann: 3-9</a:t>
            </a:r>
          </a:p>
          <a:p>
            <a:endParaRPr lang="sv-SE" dirty="0"/>
          </a:p>
          <a:p>
            <a:r>
              <a:rPr lang="sv-SE" dirty="0"/>
              <a:t>Bedömer du att patienten har personlighetssyndrom? Oavsett om diagnos är satt. </a:t>
            </a:r>
          </a:p>
          <a:p>
            <a:r>
              <a:rPr lang="sv-SE" dirty="0"/>
              <a:t>	Ja: 18</a:t>
            </a:r>
          </a:p>
          <a:p>
            <a:r>
              <a:rPr lang="sv-SE" dirty="0"/>
              <a:t>	Kanske: 25</a:t>
            </a:r>
          </a:p>
          <a:p>
            <a:r>
              <a:rPr lang="sv-SE" dirty="0"/>
              <a:t>	Nej: 45</a:t>
            </a:r>
          </a:p>
          <a:p>
            <a:endParaRPr lang="sv-SE" dirty="0"/>
          </a:p>
          <a:p>
            <a:r>
              <a:rPr lang="sv-SE" dirty="0"/>
              <a:t>	</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Vilken/vilka diagnoser beskriver grundproblematik bäst? </a:t>
            </a:r>
          </a:p>
          <a:p>
            <a:r>
              <a:rPr lang="sv-SE" dirty="0"/>
              <a:t>	ADHD: 59%</a:t>
            </a:r>
          </a:p>
          <a:p>
            <a:pPr lvl="1"/>
            <a:r>
              <a:rPr lang="sv-SE" dirty="0"/>
              <a:t>AST: 37,5%</a:t>
            </a:r>
          </a:p>
          <a:p>
            <a:pPr lvl="1"/>
            <a:r>
              <a:rPr lang="sv-SE" dirty="0"/>
              <a:t>PTSD: 29,5%</a:t>
            </a:r>
          </a:p>
          <a:p>
            <a:pPr lvl="1"/>
            <a:r>
              <a:rPr lang="sv-SE" dirty="0" err="1"/>
              <a:t>Dep</a:t>
            </a:r>
            <a:r>
              <a:rPr lang="sv-SE" dirty="0"/>
              <a:t>: 19%</a:t>
            </a:r>
          </a:p>
          <a:p>
            <a:pPr lvl="1"/>
            <a:r>
              <a:rPr lang="sv-SE" dirty="0"/>
              <a:t>Ångest 18%</a:t>
            </a:r>
          </a:p>
          <a:p>
            <a:pPr lvl="1"/>
            <a:r>
              <a:rPr lang="sv-SE" dirty="0"/>
              <a:t>EIPS: 14%</a:t>
            </a:r>
          </a:p>
          <a:p>
            <a:pPr lvl="1"/>
            <a:r>
              <a:rPr lang="sv-SE" dirty="0"/>
              <a:t>Bipolär 10%</a:t>
            </a:r>
          </a:p>
          <a:p>
            <a:pPr lvl="1"/>
            <a:r>
              <a:rPr lang="sv-SE" dirty="0"/>
              <a:t>Ätstörning: 8%</a:t>
            </a:r>
          </a:p>
          <a:p>
            <a:endParaRPr lang="sv-SE" dirty="0"/>
          </a:p>
          <a:p>
            <a:r>
              <a:rPr lang="sv-SE" dirty="0"/>
              <a:t>Övriga: </a:t>
            </a:r>
          </a:p>
          <a:p>
            <a:r>
              <a:rPr lang="sv-SE" dirty="0"/>
              <a:t>	Trotssyndrom, Svag begåvning, Substansbruk</a:t>
            </a:r>
          </a:p>
          <a:p>
            <a:r>
              <a:rPr lang="sv-SE" dirty="0"/>
              <a:t>	FAS, BDD, OCD, Könsdysfori, Narcissism</a:t>
            </a:r>
          </a:p>
          <a:p>
            <a:endParaRPr lang="sv-SE" dirty="0"/>
          </a:p>
          <a:p>
            <a:endParaRPr lang="sv-SE" dirty="0"/>
          </a:p>
          <a:p>
            <a:endParaRPr lang="sv-SE" dirty="0"/>
          </a:p>
          <a:p>
            <a:endParaRPr lang="sv-SE" dirty="0"/>
          </a:p>
          <a:p>
            <a:r>
              <a:rPr lang="sv-SE" dirty="0"/>
              <a:t> </a:t>
            </a:r>
          </a:p>
          <a:p>
            <a:r>
              <a:rPr lang="sv-SE" dirty="0"/>
              <a:t> </a:t>
            </a:r>
          </a:p>
        </p:txBody>
      </p:sp>
    </p:spTree>
    <p:extLst>
      <p:ext uri="{BB962C8B-B14F-4D97-AF65-F5344CB8AC3E}">
        <p14:creationId xmlns:p14="http://schemas.microsoft.com/office/powerpoint/2010/main" val="184066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FE07-EE54-9A9E-5E91-58B655E4253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2FC4AB5-AA34-F2FB-F5C2-488006764FBA}"/>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 </a:t>
            </a:r>
          </a:p>
        </p:txBody>
      </p:sp>
      <p:sp>
        <p:nvSpPr>
          <p:cNvPr id="3" name="textruta 2">
            <a:extLst>
              <a:ext uri="{FF2B5EF4-FFF2-40B4-BE49-F238E27FC236}">
                <a16:creationId xmlns:a16="http://schemas.microsoft.com/office/drawing/2014/main" id="{04E1EB30-F1A5-D19E-AE49-BE9412E6DB5F}"/>
              </a:ext>
            </a:extLst>
          </p:cNvPr>
          <p:cNvSpPr txBox="1"/>
          <p:nvPr/>
        </p:nvSpPr>
        <p:spPr>
          <a:xfrm>
            <a:off x="1097279" y="1845734"/>
            <a:ext cx="7230969"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sv-SE"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4" name="textruta 3">
            <a:extLst>
              <a:ext uri="{FF2B5EF4-FFF2-40B4-BE49-F238E27FC236}">
                <a16:creationId xmlns:a16="http://schemas.microsoft.com/office/drawing/2014/main" id="{5EE33BD9-76F6-A151-B846-40A725F9CAB2}"/>
              </a:ext>
            </a:extLst>
          </p:cNvPr>
          <p:cNvSpPr txBox="1"/>
          <p:nvPr/>
        </p:nvSpPr>
        <p:spPr>
          <a:xfrm>
            <a:off x="1110878" y="774822"/>
            <a:ext cx="10719878" cy="830997"/>
          </a:xfrm>
          <a:prstGeom prst="rect">
            <a:avLst/>
          </a:prstGeom>
          <a:noFill/>
        </p:spPr>
        <p:txBody>
          <a:bodyPr wrap="square" rtlCol="0">
            <a:spAutoFit/>
          </a:bodyPr>
          <a:lstStyle/>
          <a:p>
            <a:r>
              <a:rPr lang="sv-SE" sz="4800" dirty="0">
                <a:latin typeface="+mj-lt"/>
              </a:rPr>
              <a:t>Personlighetssyndrom? ”Ja”</a:t>
            </a:r>
          </a:p>
        </p:txBody>
      </p:sp>
      <p:sp>
        <p:nvSpPr>
          <p:cNvPr id="5" name="textruta 4">
            <a:extLst>
              <a:ext uri="{FF2B5EF4-FFF2-40B4-BE49-F238E27FC236}">
                <a16:creationId xmlns:a16="http://schemas.microsoft.com/office/drawing/2014/main" id="{EF8E6972-D389-7368-919E-CEC9ED3DCC9C}"/>
              </a:ext>
            </a:extLst>
          </p:cNvPr>
          <p:cNvSpPr txBox="1"/>
          <p:nvPr/>
        </p:nvSpPr>
        <p:spPr>
          <a:xfrm>
            <a:off x="1097279" y="1845734"/>
            <a:ext cx="9391208" cy="4524315"/>
          </a:xfrm>
          <a:prstGeom prst="rect">
            <a:avLst/>
          </a:prstGeom>
          <a:noFill/>
        </p:spPr>
        <p:txBody>
          <a:bodyPr wrap="square" numCol="2" rtlCol="0">
            <a:spAutoFit/>
          </a:bodyPr>
          <a:lstStyle/>
          <a:p>
            <a:r>
              <a:rPr lang="sv-SE" dirty="0"/>
              <a:t>Antal: 18 </a:t>
            </a:r>
            <a:r>
              <a:rPr lang="sv-SE" dirty="0" err="1"/>
              <a:t>st</a:t>
            </a:r>
            <a:r>
              <a:rPr lang="sv-SE" dirty="0"/>
              <a:t> (20,5%)</a:t>
            </a:r>
          </a:p>
          <a:p>
            <a:endParaRPr lang="sv-SE" dirty="0"/>
          </a:p>
          <a:p>
            <a:r>
              <a:rPr lang="sv-SE" dirty="0"/>
              <a:t>Antal kriterier BPD</a:t>
            </a:r>
          </a:p>
          <a:p>
            <a:pPr lvl="1"/>
            <a:r>
              <a:rPr lang="sv-SE" dirty="0"/>
              <a:t>Medel: 7,2</a:t>
            </a:r>
          </a:p>
          <a:p>
            <a:pPr lvl="1"/>
            <a:r>
              <a:rPr lang="sv-SE" dirty="0"/>
              <a:t>Spann: 4-9</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Vilken/vilka diagnoser beskriver grundproblematik bäst?</a:t>
            </a:r>
          </a:p>
          <a:p>
            <a:endParaRPr lang="sv-SE" dirty="0"/>
          </a:p>
          <a:p>
            <a:pPr lvl="1"/>
            <a:r>
              <a:rPr lang="sv-SE" dirty="0"/>
              <a:t>ADHD: 12</a:t>
            </a:r>
          </a:p>
          <a:p>
            <a:pPr lvl="1"/>
            <a:r>
              <a:rPr lang="sv-SE" dirty="0"/>
              <a:t>EIPS: 12</a:t>
            </a:r>
          </a:p>
          <a:p>
            <a:pPr lvl="1"/>
            <a:r>
              <a:rPr lang="sv-SE" dirty="0"/>
              <a:t>Narcissism: 1</a:t>
            </a:r>
          </a:p>
          <a:p>
            <a:pPr lvl="1"/>
            <a:r>
              <a:rPr lang="sv-SE" dirty="0"/>
              <a:t>PTSD: 6</a:t>
            </a:r>
          </a:p>
          <a:p>
            <a:pPr lvl="1"/>
            <a:r>
              <a:rPr lang="sv-SE" dirty="0"/>
              <a:t>AST: 4</a:t>
            </a:r>
          </a:p>
          <a:p>
            <a:pPr lvl="1"/>
            <a:r>
              <a:rPr lang="sv-SE" dirty="0"/>
              <a:t>Bipolär: 4</a:t>
            </a:r>
          </a:p>
          <a:p>
            <a:pPr lvl="1"/>
            <a:r>
              <a:rPr lang="sv-SE" dirty="0"/>
              <a:t>Depp: 1</a:t>
            </a:r>
          </a:p>
          <a:p>
            <a:pPr lvl="1"/>
            <a:r>
              <a:rPr lang="sv-SE" dirty="0"/>
              <a:t>Låg begåvning: 1</a:t>
            </a:r>
          </a:p>
          <a:p>
            <a:endParaRPr lang="sv-SE" dirty="0"/>
          </a:p>
          <a:p>
            <a:r>
              <a:rPr lang="sv-SE" dirty="0"/>
              <a:t>AST 27% </a:t>
            </a:r>
          </a:p>
          <a:p>
            <a:r>
              <a:rPr lang="sv-SE" dirty="0"/>
              <a:t> </a:t>
            </a:r>
          </a:p>
        </p:txBody>
      </p:sp>
    </p:spTree>
    <p:extLst>
      <p:ext uri="{BB962C8B-B14F-4D97-AF65-F5344CB8AC3E}">
        <p14:creationId xmlns:p14="http://schemas.microsoft.com/office/powerpoint/2010/main" val="352998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3DC23-E014-7F25-0076-CEE1C948498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568E94D-5BD6-2C88-A34F-5DB9835B35DB}"/>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 </a:t>
            </a:r>
          </a:p>
        </p:txBody>
      </p:sp>
      <p:sp>
        <p:nvSpPr>
          <p:cNvPr id="3" name="textruta 2">
            <a:extLst>
              <a:ext uri="{FF2B5EF4-FFF2-40B4-BE49-F238E27FC236}">
                <a16:creationId xmlns:a16="http://schemas.microsoft.com/office/drawing/2014/main" id="{66D01EB9-8E45-84C0-6BE7-3C78B24DBED5}"/>
              </a:ext>
            </a:extLst>
          </p:cNvPr>
          <p:cNvSpPr txBox="1"/>
          <p:nvPr/>
        </p:nvSpPr>
        <p:spPr>
          <a:xfrm>
            <a:off x="1097279" y="1845734"/>
            <a:ext cx="7230969"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sv-SE"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4" name="textruta 3">
            <a:extLst>
              <a:ext uri="{FF2B5EF4-FFF2-40B4-BE49-F238E27FC236}">
                <a16:creationId xmlns:a16="http://schemas.microsoft.com/office/drawing/2014/main" id="{BEF19432-3202-DE6F-C54E-41A9AE98E2F0}"/>
              </a:ext>
            </a:extLst>
          </p:cNvPr>
          <p:cNvSpPr txBox="1"/>
          <p:nvPr/>
        </p:nvSpPr>
        <p:spPr>
          <a:xfrm>
            <a:off x="1110878" y="774822"/>
            <a:ext cx="10719878" cy="830997"/>
          </a:xfrm>
          <a:prstGeom prst="rect">
            <a:avLst/>
          </a:prstGeom>
          <a:noFill/>
        </p:spPr>
        <p:txBody>
          <a:bodyPr wrap="square" rtlCol="0">
            <a:spAutoFit/>
          </a:bodyPr>
          <a:lstStyle/>
          <a:p>
            <a:r>
              <a:rPr lang="sv-SE" sz="4800" dirty="0">
                <a:latin typeface="+mj-lt"/>
              </a:rPr>
              <a:t>Personlighetssyndrom? ”Kanske”</a:t>
            </a:r>
          </a:p>
        </p:txBody>
      </p:sp>
      <p:sp>
        <p:nvSpPr>
          <p:cNvPr id="5" name="textruta 4">
            <a:extLst>
              <a:ext uri="{FF2B5EF4-FFF2-40B4-BE49-F238E27FC236}">
                <a16:creationId xmlns:a16="http://schemas.microsoft.com/office/drawing/2014/main" id="{0F4FB7CF-33C1-BEE5-451C-2B8AAFD9CACB}"/>
              </a:ext>
            </a:extLst>
          </p:cNvPr>
          <p:cNvSpPr txBox="1"/>
          <p:nvPr/>
        </p:nvSpPr>
        <p:spPr>
          <a:xfrm>
            <a:off x="1097278" y="1845734"/>
            <a:ext cx="9574439" cy="6186309"/>
          </a:xfrm>
          <a:prstGeom prst="rect">
            <a:avLst/>
          </a:prstGeom>
          <a:noFill/>
        </p:spPr>
        <p:txBody>
          <a:bodyPr wrap="square" numCol="2" rtlCol="0">
            <a:spAutoFit/>
          </a:bodyPr>
          <a:lstStyle/>
          <a:p>
            <a:r>
              <a:rPr lang="sv-SE" dirty="0"/>
              <a:t>Antal: 25 </a:t>
            </a:r>
            <a:r>
              <a:rPr lang="sv-SE" dirty="0" err="1"/>
              <a:t>st</a:t>
            </a:r>
            <a:r>
              <a:rPr lang="sv-SE" dirty="0"/>
              <a:t> (28,5%)</a:t>
            </a:r>
          </a:p>
          <a:p>
            <a:endParaRPr lang="sv-SE" dirty="0"/>
          </a:p>
          <a:p>
            <a:r>
              <a:rPr lang="sv-SE" dirty="0"/>
              <a:t>Antal kriterier BPD</a:t>
            </a:r>
          </a:p>
          <a:p>
            <a:pPr lvl="1"/>
            <a:r>
              <a:rPr lang="sv-SE" dirty="0"/>
              <a:t>Medel: 6,2</a:t>
            </a:r>
          </a:p>
          <a:p>
            <a:pPr lvl="1"/>
            <a:r>
              <a:rPr lang="sv-SE" dirty="0"/>
              <a:t>Spann: 4-9</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Vilken/vilka diagnoser beskriver grundproblematik bäst?</a:t>
            </a:r>
          </a:p>
          <a:p>
            <a:pPr lvl="1"/>
            <a:r>
              <a:rPr lang="sv-SE" dirty="0"/>
              <a:t>ADHD: 17</a:t>
            </a:r>
          </a:p>
          <a:p>
            <a:pPr lvl="1"/>
            <a:r>
              <a:rPr lang="sv-SE" dirty="0"/>
              <a:t>PTSD: 10</a:t>
            </a:r>
          </a:p>
          <a:p>
            <a:pPr lvl="1"/>
            <a:r>
              <a:rPr lang="sv-SE" dirty="0" err="1"/>
              <a:t>Dep</a:t>
            </a:r>
            <a:r>
              <a:rPr lang="sv-SE" dirty="0"/>
              <a:t>: 8</a:t>
            </a:r>
          </a:p>
          <a:p>
            <a:pPr lvl="1"/>
            <a:r>
              <a:rPr lang="sv-SE" dirty="0"/>
              <a:t>AST: 6</a:t>
            </a:r>
          </a:p>
          <a:p>
            <a:pPr lvl="1"/>
            <a:r>
              <a:rPr lang="sv-SE" dirty="0"/>
              <a:t>Ångest: 5</a:t>
            </a:r>
          </a:p>
          <a:p>
            <a:pPr lvl="1"/>
            <a:r>
              <a:rPr lang="sv-SE" dirty="0"/>
              <a:t>Bipolär: 4</a:t>
            </a:r>
          </a:p>
          <a:p>
            <a:pPr lvl="1"/>
            <a:r>
              <a:rPr lang="sv-SE" dirty="0"/>
              <a:t>Ätstörning: 3</a:t>
            </a:r>
          </a:p>
          <a:p>
            <a:pPr lvl="1"/>
            <a:r>
              <a:rPr lang="sv-SE" dirty="0"/>
              <a:t>Trots: 2</a:t>
            </a:r>
          </a:p>
          <a:p>
            <a:pPr lvl="1"/>
            <a:r>
              <a:rPr lang="sv-SE" dirty="0"/>
              <a:t>Låg begåvning: 1</a:t>
            </a:r>
          </a:p>
          <a:p>
            <a:pPr lvl="1"/>
            <a:r>
              <a:rPr lang="sv-SE" dirty="0"/>
              <a:t>Substansbruk: 1</a:t>
            </a:r>
          </a:p>
          <a:p>
            <a:pPr lvl="1"/>
            <a:r>
              <a:rPr lang="sv-SE" dirty="0"/>
              <a:t>FAS: 1 </a:t>
            </a:r>
          </a:p>
          <a:p>
            <a:pPr lvl="1"/>
            <a:r>
              <a:rPr lang="sv-SE" dirty="0"/>
              <a:t>BDD: 1</a:t>
            </a:r>
          </a:p>
          <a:p>
            <a:endParaRPr lang="sv-SE" dirty="0"/>
          </a:p>
          <a:p>
            <a:r>
              <a:rPr lang="sv-SE" dirty="0"/>
              <a:t>AST 24% </a:t>
            </a:r>
          </a:p>
        </p:txBody>
      </p:sp>
    </p:spTree>
    <p:extLst>
      <p:ext uri="{BB962C8B-B14F-4D97-AF65-F5344CB8AC3E}">
        <p14:creationId xmlns:p14="http://schemas.microsoft.com/office/powerpoint/2010/main" val="351086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9587E-F3EB-F163-3F0F-3AEBF0EEB75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620CAAF-4DE4-4575-DE9F-50E77AFA8AFD}"/>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dirty="0"/>
              <a:t> </a:t>
            </a:r>
          </a:p>
        </p:txBody>
      </p:sp>
      <p:sp>
        <p:nvSpPr>
          <p:cNvPr id="3" name="textruta 2">
            <a:extLst>
              <a:ext uri="{FF2B5EF4-FFF2-40B4-BE49-F238E27FC236}">
                <a16:creationId xmlns:a16="http://schemas.microsoft.com/office/drawing/2014/main" id="{FBBF42C4-F822-B41D-C055-61E173B3237E}"/>
              </a:ext>
            </a:extLst>
          </p:cNvPr>
          <p:cNvSpPr txBox="1"/>
          <p:nvPr/>
        </p:nvSpPr>
        <p:spPr>
          <a:xfrm>
            <a:off x="1097279" y="1845734"/>
            <a:ext cx="7230969"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sv-SE"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4" name="textruta 3">
            <a:extLst>
              <a:ext uri="{FF2B5EF4-FFF2-40B4-BE49-F238E27FC236}">
                <a16:creationId xmlns:a16="http://schemas.microsoft.com/office/drawing/2014/main" id="{BD2C4EB9-62F0-AAD1-A29F-852EF17AD61A}"/>
              </a:ext>
            </a:extLst>
          </p:cNvPr>
          <p:cNvSpPr txBox="1"/>
          <p:nvPr/>
        </p:nvSpPr>
        <p:spPr>
          <a:xfrm>
            <a:off x="1110878" y="774822"/>
            <a:ext cx="10719878" cy="830997"/>
          </a:xfrm>
          <a:prstGeom prst="rect">
            <a:avLst/>
          </a:prstGeom>
          <a:noFill/>
        </p:spPr>
        <p:txBody>
          <a:bodyPr wrap="square" rtlCol="0">
            <a:spAutoFit/>
          </a:bodyPr>
          <a:lstStyle/>
          <a:p>
            <a:r>
              <a:rPr lang="sv-SE" sz="4800" dirty="0">
                <a:latin typeface="+mj-lt"/>
              </a:rPr>
              <a:t>Personlighetssyndrom? ”Nej”</a:t>
            </a:r>
          </a:p>
        </p:txBody>
      </p:sp>
      <p:sp>
        <p:nvSpPr>
          <p:cNvPr id="5" name="textruta 4">
            <a:extLst>
              <a:ext uri="{FF2B5EF4-FFF2-40B4-BE49-F238E27FC236}">
                <a16:creationId xmlns:a16="http://schemas.microsoft.com/office/drawing/2014/main" id="{F0FE5E94-477C-F42C-44B1-48F141DBFBD1}"/>
              </a:ext>
            </a:extLst>
          </p:cNvPr>
          <p:cNvSpPr txBox="1"/>
          <p:nvPr/>
        </p:nvSpPr>
        <p:spPr>
          <a:xfrm>
            <a:off x="1097278" y="1845734"/>
            <a:ext cx="10533443" cy="6186309"/>
          </a:xfrm>
          <a:prstGeom prst="rect">
            <a:avLst/>
          </a:prstGeom>
          <a:noFill/>
        </p:spPr>
        <p:txBody>
          <a:bodyPr wrap="square" numCol="2" rtlCol="0">
            <a:spAutoFit/>
          </a:bodyPr>
          <a:lstStyle/>
          <a:p>
            <a:r>
              <a:rPr lang="sv-SE" dirty="0"/>
              <a:t>Antal: 45 </a:t>
            </a:r>
            <a:r>
              <a:rPr lang="sv-SE" dirty="0" err="1"/>
              <a:t>st</a:t>
            </a:r>
            <a:r>
              <a:rPr lang="sv-SE" dirty="0"/>
              <a:t> (51%)</a:t>
            </a:r>
          </a:p>
          <a:p>
            <a:endParaRPr lang="sv-SE" dirty="0"/>
          </a:p>
          <a:p>
            <a:r>
              <a:rPr lang="sv-SE" dirty="0"/>
              <a:t>Antal kriterier BPD</a:t>
            </a:r>
          </a:p>
          <a:p>
            <a:pPr lvl="1"/>
            <a:r>
              <a:rPr lang="sv-SE" dirty="0"/>
              <a:t>Medel: 4,4</a:t>
            </a:r>
          </a:p>
          <a:p>
            <a:pPr lvl="1"/>
            <a:r>
              <a:rPr lang="sv-SE" dirty="0"/>
              <a:t>Spann: 3-8</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Vilken/vilka diagnoser beskriver grundproblematik bäst?</a:t>
            </a:r>
          </a:p>
          <a:p>
            <a:pPr lvl="1"/>
            <a:r>
              <a:rPr lang="sv-SE" dirty="0"/>
              <a:t>ADHD: 23</a:t>
            </a:r>
          </a:p>
          <a:p>
            <a:pPr lvl="1"/>
            <a:r>
              <a:rPr lang="sv-SE" dirty="0"/>
              <a:t>AST: 23</a:t>
            </a:r>
          </a:p>
          <a:p>
            <a:pPr lvl="1"/>
            <a:r>
              <a:rPr lang="sv-SE" dirty="0"/>
              <a:t>Ångest: 11</a:t>
            </a:r>
          </a:p>
          <a:p>
            <a:pPr lvl="1"/>
            <a:r>
              <a:rPr lang="sv-SE" dirty="0"/>
              <a:t>PTSD: 10</a:t>
            </a:r>
          </a:p>
          <a:p>
            <a:pPr lvl="1"/>
            <a:r>
              <a:rPr lang="sv-SE" dirty="0" err="1"/>
              <a:t>Dep</a:t>
            </a:r>
            <a:r>
              <a:rPr lang="sv-SE" dirty="0"/>
              <a:t>: 8</a:t>
            </a:r>
          </a:p>
          <a:p>
            <a:pPr lvl="1"/>
            <a:r>
              <a:rPr lang="sv-SE" dirty="0"/>
              <a:t>Ätstörning: 4</a:t>
            </a:r>
          </a:p>
          <a:p>
            <a:pPr lvl="1"/>
            <a:r>
              <a:rPr lang="sv-SE" dirty="0"/>
              <a:t>Låg begåvning: 2</a:t>
            </a:r>
          </a:p>
          <a:p>
            <a:pPr lvl="1"/>
            <a:r>
              <a:rPr lang="sv-SE" dirty="0"/>
              <a:t>Bipolär: 1</a:t>
            </a:r>
          </a:p>
          <a:p>
            <a:pPr lvl="1"/>
            <a:r>
              <a:rPr lang="sv-SE" dirty="0"/>
              <a:t>Trots: 1</a:t>
            </a:r>
            <a:endParaRPr lang="sv-SE" b="1" dirty="0"/>
          </a:p>
          <a:p>
            <a:pPr lvl="1"/>
            <a:r>
              <a:rPr lang="sv-SE" dirty="0"/>
              <a:t>Könsdysfori: 1</a:t>
            </a:r>
          </a:p>
          <a:p>
            <a:pPr lvl="1"/>
            <a:r>
              <a:rPr lang="sv-SE" dirty="0"/>
              <a:t>OCD: 1</a:t>
            </a:r>
          </a:p>
          <a:p>
            <a:pPr lvl="1"/>
            <a:r>
              <a:rPr lang="sv-SE" dirty="0"/>
              <a:t>Substansbruk: 1</a:t>
            </a:r>
          </a:p>
          <a:p>
            <a:pPr lvl="1"/>
            <a:endParaRPr lang="sv-SE" dirty="0"/>
          </a:p>
          <a:p>
            <a:pPr lvl="1"/>
            <a:r>
              <a:rPr lang="sv-SE" dirty="0"/>
              <a:t>AST 51% </a:t>
            </a:r>
          </a:p>
        </p:txBody>
      </p:sp>
    </p:spTree>
    <p:extLst>
      <p:ext uri="{BB962C8B-B14F-4D97-AF65-F5344CB8AC3E}">
        <p14:creationId xmlns:p14="http://schemas.microsoft.com/office/powerpoint/2010/main" val="29992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33A83E-7564-487B-B716-FC89F7839E79}"/>
              </a:ext>
            </a:extLst>
          </p:cNvPr>
          <p:cNvSpPr>
            <a:spLocks noGrp="1"/>
          </p:cNvSpPr>
          <p:nvPr>
            <p:ph type="title"/>
          </p:nvPr>
        </p:nvSpPr>
        <p:spPr>
          <a:xfrm>
            <a:off x="1097279" y="297892"/>
            <a:ext cx="10946038" cy="1450757"/>
          </a:xfrm>
        </p:spPr>
        <p:txBody>
          <a:bodyPr/>
          <a:lstStyle/>
          <a:p>
            <a:r>
              <a:rPr lang="sv-SE" dirty="0"/>
              <a:t>”Samsjuklighet”/”samtidigt förekommande”</a:t>
            </a:r>
          </a:p>
        </p:txBody>
      </p:sp>
      <p:sp>
        <p:nvSpPr>
          <p:cNvPr id="3" name="Platshållare för innehåll 2">
            <a:extLst>
              <a:ext uri="{FF2B5EF4-FFF2-40B4-BE49-F238E27FC236}">
                <a16:creationId xmlns:a16="http://schemas.microsoft.com/office/drawing/2014/main" id="{053D1850-17E4-4FEA-A500-AEED2079E5DF}"/>
              </a:ext>
            </a:extLst>
          </p:cNvPr>
          <p:cNvSpPr>
            <a:spLocks noGrp="1"/>
          </p:cNvSpPr>
          <p:nvPr>
            <p:ph idx="1"/>
          </p:nvPr>
        </p:nvSpPr>
        <p:spPr/>
        <p:txBody>
          <a:bodyPr>
            <a:normAutofit/>
          </a:bodyPr>
          <a:lstStyle/>
          <a:p>
            <a:r>
              <a:rPr lang="sv-SE" dirty="0"/>
              <a:t>Generell faktor som ligger bakom samsjuklighet? Samsjuklighet härstammar från en gemensam psykopatologisk process. Passar bättre ihop med dimensionell modell för personlighetsdrag.</a:t>
            </a:r>
          </a:p>
          <a:p>
            <a:r>
              <a:rPr lang="sv-SE" dirty="0" err="1"/>
              <a:t>Neuroticism</a:t>
            </a:r>
            <a:r>
              <a:rPr lang="sv-SE" dirty="0"/>
              <a:t> kärnan i flera tillstånd </a:t>
            </a:r>
            <a:r>
              <a:rPr lang="sv-SE" dirty="0" err="1"/>
              <a:t>inkl</a:t>
            </a:r>
            <a:r>
              <a:rPr lang="sv-SE" dirty="0"/>
              <a:t> personlighetssyndrom.</a:t>
            </a:r>
          </a:p>
          <a:p>
            <a:r>
              <a:rPr lang="sv-SE" dirty="0"/>
              <a:t>Negativ </a:t>
            </a:r>
            <a:r>
              <a:rPr lang="sv-SE" dirty="0" err="1"/>
              <a:t>affektivitet</a:t>
            </a:r>
            <a:r>
              <a:rPr lang="sv-SE" dirty="0"/>
              <a:t> i barndomen och ungdomen  signifikant korrelerad med psykopatologi i vuxen ålder. Generell faktor?</a:t>
            </a:r>
          </a:p>
          <a:p>
            <a:r>
              <a:rPr lang="sv-SE" dirty="0"/>
              <a:t>Internaliserande faktor associerad med MDD, GAD, paniksyndrom, fobier.</a:t>
            </a:r>
          </a:p>
          <a:p>
            <a:r>
              <a:rPr lang="sv-SE" dirty="0" err="1"/>
              <a:t>Externaliserande</a:t>
            </a:r>
            <a:r>
              <a:rPr lang="sv-SE" dirty="0"/>
              <a:t> faktor associerad med negativ </a:t>
            </a:r>
            <a:r>
              <a:rPr lang="sv-SE" dirty="0" err="1"/>
              <a:t>emotionalitet</a:t>
            </a:r>
            <a:r>
              <a:rPr lang="sv-SE" dirty="0"/>
              <a:t>/</a:t>
            </a:r>
            <a:r>
              <a:rPr lang="sv-SE" dirty="0" err="1"/>
              <a:t>affektivitet</a:t>
            </a:r>
            <a:r>
              <a:rPr lang="sv-SE" dirty="0"/>
              <a:t> samt med svårigheter med inhibering t.ex. ADHD, trots- och uppförandestörning, substansbruk.</a:t>
            </a:r>
          </a:p>
          <a:p>
            <a:endParaRPr lang="sv-SE" dirty="0"/>
          </a:p>
        </p:txBody>
      </p:sp>
    </p:spTree>
    <p:extLst>
      <p:ext uri="{BB962C8B-B14F-4D97-AF65-F5344CB8AC3E}">
        <p14:creationId xmlns:p14="http://schemas.microsoft.com/office/powerpoint/2010/main" val="352830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52C8B-962B-2625-7CAB-3FD60B9081F9}"/>
              </a:ext>
            </a:extLst>
          </p:cNvPr>
          <p:cNvSpPr>
            <a:spLocks noGrp="1"/>
          </p:cNvSpPr>
          <p:nvPr>
            <p:ph type="title"/>
          </p:nvPr>
        </p:nvSpPr>
        <p:spPr/>
        <p:txBody>
          <a:bodyPr/>
          <a:lstStyle/>
          <a:p>
            <a:r>
              <a:rPr lang="sv-SE" dirty="0"/>
              <a:t>EIPS/BPD i korthet</a:t>
            </a:r>
          </a:p>
        </p:txBody>
      </p:sp>
      <p:sp>
        <p:nvSpPr>
          <p:cNvPr id="3" name="Platshållare för innehåll 2">
            <a:extLst>
              <a:ext uri="{FF2B5EF4-FFF2-40B4-BE49-F238E27FC236}">
                <a16:creationId xmlns:a16="http://schemas.microsoft.com/office/drawing/2014/main" id="{54E363B4-9500-0EC5-27EC-A6669FF5A598}"/>
              </a:ext>
            </a:extLst>
          </p:cNvPr>
          <p:cNvSpPr>
            <a:spLocks noGrp="1"/>
          </p:cNvSpPr>
          <p:nvPr>
            <p:ph idx="1"/>
          </p:nvPr>
        </p:nvSpPr>
        <p:spPr/>
        <p:txBody>
          <a:bodyPr>
            <a:normAutofit/>
          </a:bodyPr>
          <a:lstStyle/>
          <a:p>
            <a:pPr marL="0" indent="0">
              <a:buNone/>
            </a:pPr>
            <a:r>
              <a:rPr lang="sv-SE" dirty="0"/>
              <a:t>Ett heterogent tillstånd som innebär svårigheter inom tre domäner:</a:t>
            </a:r>
          </a:p>
          <a:p>
            <a:pPr>
              <a:buFontTx/>
              <a:buChar char="-"/>
            </a:pPr>
            <a:r>
              <a:rPr lang="sv-SE" dirty="0"/>
              <a:t>Intensiva känslor som snabbt kan ändras, impulsivitet</a:t>
            </a:r>
          </a:p>
          <a:p>
            <a:pPr>
              <a:buFontTx/>
              <a:buChar char="-"/>
            </a:pPr>
            <a:r>
              <a:rPr lang="sv-SE" dirty="0"/>
              <a:t>Instabil självbild/identitetskänsla (subjektiv känsla av avsaknad av koherens vad gäller tankar, känslor, beteenden). Självdömande.</a:t>
            </a:r>
          </a:p>
          <a:p>
            <a:pPr>
              <a:buFontTx/>
              <a:buChar char="-"/>
            </a:pPr>
            <a:r>
              <a:rPr lang="sv-SE" dirty="0"/>
              <a:t>Problem i relationer</a:t>
            </a:r>
          </a:p>
          <a:p>
            <a:pPr>
              <a:buFontTx/>
              <a:buChar char="-"/>
            </a:pPr>
            <a:endParaRPr lang="sv-SE" dirty="0"/>
          </a:p>
          <a:p>
            <a:pPr marL="0" indent="0">
              <a:buNone/>
            </a:pPr>
            <a:r>
              <a:rPr lang="sv-SE" dirty="0"/>
              <a:t>Dysfunktionella (akuta) beteenden som t.ex. återkommande självskada, långvariga suicidtankar, substansbruk och </a:t>
            </a:r>
            <a:r>
              <a:rPr lang="sv-SE" dirty="0" err="1"/>
              <a:t>ilskeutbrott</a:t>
            </a:r>
            <a:r>
              <a:rPr lang="sv-SE" dirty="0"/>
              <a:t> kan förstås som antingen en konsekvens av ovanstående problemområden eller som ett sätt att handskas med dessa områden (dysfunktionell </a:t>
            </a:r>
            <a:r>
              <a:rPr lang="sv-SE" dirty="0" err="1"/>
              <a:t>coping</a:t>
            </a:r>
            <a:r>
              <a:rPr lang="sv-SE" dirty="0"/>
              <a:t>)</a:t>
            </a:r>
          </a:p>
          <a:p>
            <a:pPr>
              <a:buFontTx/>
              <a:buChar char="-"/>
            </a:pPr>
            <a:endParaRPr lang="sv-SE" dirty="0"/>
          </a:p>
        </p:txBody>
      </p:sp>
      <p:sp>
        <p:nvSpPr>
          <p:cNvPr id="5" name="textruta 4">
            <a:extLst>
              <a:ext uri="{FF2B5EF4-FFF2-40B4-BE49-F238E27FC236}">
                <a16:creationId xmlns:a16="http://schemas.microsoft.com/office/drawing/2014/main" id="{9618AA4F-B714-C6F8-1A5F-6FCED3C5C48C}"/>
              </a:ext>
            </a:extLst>
          </p:cNvPr>
          <p:cNvSpPr txBox="1"/>
          <p:nvPr/>
        </p:nvSpPr>
        <p:spPr>
          <a:xfrm>
            <a:off x="7203440" y="5359718"/>
            <a:ext cx="4389120" cy="646331"/>
          </a:xfrm>
          <a:prstGeom prst="rect">
            <a:avLst/>
          </a:prstGeom>
          <a:noFill/>
        </p:spPr>
        <p:txBody>
          <a:bodyPr wrap="square" rtlCol="0">
            <a:spAutoFit/>
          </a:bodyPr>
          <a:lstStyle/>
          <a:p>
            <a:r>
              <a:rPr lang="sv-SE" dirty="0"/>
              <a:t>Martin Bohus m.fl. ”Borderline </a:t>
            </a:r>
            <a:r>
              <a:rPr lang="sv-SE" dirty="0" err="1"/>
              <a:t>personality</a:t>
            </a:r>
            <a:r>
              <a:rPr lang="sv-SE" dirty="0"/>
              <a:t> disorder”, </a:t>
            </a:r>
            <a:r>
              <a:rPr lang="sv-SE" dirty="0" err="1"/>
              <a:t>seminar</a:t>
            </a:r>
            <a:r>
              <a:rPr lang="sv-SE" dirty="0"/>
              <a:t> Lancet, 2021</a:t>
            </a:r>
          </a:p>
        </p:txBody>
      </p:sp>
    </p:spTree>
    <p:extLst>
      <p:ext uri="{BB962C8B-B14F-4D97-AF65-F5344CB8AC3E}">
        <p14:creationId xmlns:p14="http://schemas.microsoft.com/office/powerpoint/2010/main" val="2609631137"/>
      </p:ext>
    </p:extLst>
  </p:cSld>
  <p:clrMapOvr>
    <a:masterClrMapping/>
  </p:clrMapOvr>
</p:sld>
</file>

<file path=ppt/theme/theme1.xml><?xml version="1.0" encoding="utf-8"?>
<a:theme xmlns:a="http://schemas.openxmlformats.org/drawingml/2006/main" name="Återblick">
  <a:themeElements>
    <a:clrScheme name="Åter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FBC699-A925-4495-9C3E-BEED804E748A}"/>
</file>

<file path=customXml/itemProps2.xml><?xml version="1.0" encoding="utf-8"?>
<ds:datastoreItem xmlns:ds="http://schemas.openxmlformats.org/officeDocument/2006/customXml" ds:itemID="{843E40EB-01DE-4BEE-8627-3B17D877B457}"/>
</file>

<file path=customXml/itemProps3.xml><?xml version="1.0" encoding="utf-8"?>
<ds:datastoreItem xmlns:ds="http://schemas.openxmlformats.org/officeDocument/2006/customXml" ds:itemID="{F1DF2C46-6CB7-44D3-B9ED-FDB9E81606F3}"/>
</file>

<file path=docProps/app.xml><?xml version="1.0" encoding="utf-8"?>
<Properties xmlns="http://schemas.openxmlformats.org/officeDocument/2006/extended-properties" xmlns:vt="http://schemas.openxmlformats.org/officeDocument/2006/docPropsVTypes">
  <Template>Retrospect</Template>
  <TotalTime>1643</TotalTime>
  <Words>2981</Words>
  <Application>Microsoft Office PowerPoint</Application>
  <PresentationFormat>Bredbild</PresentationFormat>
  <Paragraphs>394</Paragraphs>
  <Slides>32</Slides>
  <Notes>21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32</vt:i4>
      </vt:variant>
    </vt:vector>
  </HeadingPairs>
  <TitlesOfParts>
    <vt:vector size="38" baseType="lpstr">
      <vt:lpstr>Aptos</vt:lpstr>
      <vt:lpstr>Arial</vt:lpstr>
      <vt:lpstr>Calibri</vt:lpstr>
      <vt:lpstr>Calibri Light</vt:lpstr>
      <vt:lpstr>Wingdings</vt:lpstr>
      <vt:lpstr>Återblick</vt:lpstr>
      <vt:lpstr>Personlighetssyndrom i tonåren – EIPS/BPD, AST, ADHD, PTSD… eller något helt annat?</vt:lpstr>
      <vt:lpstr>Agenda</vt:lpstr>
      <vt:lpstr>Barnpsykiatrins dilemma, vi ser saker när de börjar komma, vad utvecklas till vad?</vt:lpstr>
      <vt:lpstr> </vt:lpstr>
      <vt:lpstr> </vt:lpstr>
      <vt:lpstr> </vt:lpstr>
      <vt:lpstr> </vt:lpstr>
      <vt:lpstr>”Samsjuklighet”/”samtidigt förekommande”</vt:lpstr>
      <vt:lpstr>EIPS/BPD i korthet</vt:lpstr>
      <vt:lpstr>Life span perspektivet på EIPS/BPD Videler AC et al, 2019</vt:lpstr>
      <vt:lpstr>Majoriteten av ungdomar som har självskadebeteende har inte EIPS/BPD</vt:lpstr>
      <vt:lpstr>Prediktorer av EIPS/BPD</vt:lpstr>
      <vt:lpstr>Trauma – EIPS/BPD</vt:lpstr>
      <vt:lpstr>EIPS/BPD från tonår till ung vuxen ”The course of borderline personality disorder from adolescence to early adulthood: A 5-year  follow-up studie”, Mie Sedoc Jörgensen et al, Comprehensive Psychiatry, 2024 </vt:lpstr>
      <vt:lpstr>EIPS/BPD från tonår till ung vuxen ”The course of borderline personality disorder from adolescence to early adulthood: A 5-year  follow-up studie”, Mie Sedoc Jörgensen et al, Comprehensive Psychiatry, 2024 </vt:lpstr>
      <vt:lpstr>EIPS/BPD från tonår till ung vuxen ”The course of borderline personality disorder from adolescence to early adulthood: A 5-year  follow-up studie”, Mie Sedoc Jörgensen et al, Comprehensive Psychiatry, 2024 </vt:lpstr>
      <vt:lpstr>EIPS/BPD i tonåren- samsjuklighet</vt:lpstr>
      <vt:lpstr>Sammanfattning diagnostik EIPS/BPD ungdomar</vt:lpstr>
      <vt:lpstr>Inför ICD-11</vt:lpstr>
      <vt:lpstr>Vår ögonblicksbild på DBT-teamet och hur vi tänker om behandling</vt:lpstr>
      <vt:lpstr>PowerPoint-presentation</vt:lpstr>
      <vt:lpstr>Hur går det för patienter med drag av emotionell instabilitet och samtidig ADHD eller AST? (Kajsa Jung, 2020)</vt:lpstr>
      <vt:lpstr>PowerPoint-presentation</vt:lpstr>
      <vt:lpstr>PowerPoint-presentation</vt:lpstr>
      <vt:lpstr>Finns det skillnader i förändring mellan gruppen med AST, ADHD och utan neuropsykiatrisk diagnos?</vt:lpstr>
      <vt:lpstr>Patientintervju ”Amanda” 20 år</vt:lpstr>
      <vt:lpstr> </vt:lpstr>
      <vt:lpstr>Dysfunktionell coping (Dibal et al, 2025)</vt:lpstr>
      <vt:lpstr>Acceptera utan att döma</vt:lpstr>
      <vt:lpstr>DBT med familjer (Fruzetti, Payne och Hoffman, 2020; Fruzetti, 2025; Brown et al, 2026)</vt:lpstr>
      <vt:lpstr> </vt:lpstr>
      <vt:lpstr>TACK! Frågor? </vt:lpstr>
    </vt:vector>
  </TitlesOfParts>
  <Company>SLSO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Petra Lindheim von Bahr</dc:creator>
  <cp:lastModifiedBy>Petra Lindheim von Bahr</cp:lastModifiedBy>
  <cp:revision>201</cp:revision>
  <dcterms:created xsi:type="dcterms:W3CDTF">2026-04-02T06:52:41Z</dcterms:created>
  <dcterms:modified xsi:type="dcterms:W3CDTF">2026-04-27T18:18:17Z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0x01010091C19B858CCCE540A2EF666D8D51C216</vt:lpwstr>
  </property>
</Properties>
</file>