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3"/>
  </p:notesMasterIdLst>
  <p:sldIdLst>
    <p:sldId id="256" r:id="rId2"/>
    <p:sldId id="257" r:id="rId3"/>
    <p:sldId id="258" r:id="rId4"/>
    <p:sldId id="260" r:id="rId5"/>
    <p:sldId id="261" r:id="rId6"/>
    <p:sldId id="262" r:id="rId7"/>
    <p:sldId id="263" r:id="rId8"/>
    <p:sldId id="270" r:id="rId9"/>
    <p:sldId id="271" r:id="rId10"/>
    <p:sldId id="272" r:id="rId11"/>
    <p:sldId id="269" r:id="rId12"/>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159" autoAdjust="0"/>
  </p:normalViewPr>
  <p:slideViewPr>
    <p:cSldViewPr snapToGrid="0">
      <p:cViewPr varScale="1">
        <p:scale>
          <a:sx n="67" d="100"/>
          <a:sy n="67" d="100"/>
        </p:scale>
        <p:origin x="2274" y="60"/>
      </p:cViewPr>
      <p:guideLst/>
    </p:cSldViewPr>
  </p:slideViewPr>
  <p:notesTextViewPr>
    <p:cViewPr>
      <p:scale>
        <a:sx n="1" d="1"/>
        <a:sy n="1" d="1"/>
      </p:scale>
      <p:origin x="0" y="0"/>
    </p:cViewPr>
  </p:notesTextViewPr>
  <p:notesViewPr>
    <p:cSldViewPr snapToGrid="0">
      <p:cViewPr varScale="1">
        <p:scale>
          <a:sx n="78" d="100"/>
          <a:sy n="78" d="100"/>
        </p:scale>
        <p:origin x="40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a Nordström" userId="dccbb90b-7716-42f8-a9a9-aa658d30c8f1" providerId="ADAL" clId="{7A28FC58-45B8-4899-A967-19BB68062534}"/>
    <pc:docChg chg="custSel modSld">
      <pc:chgData name="Lina Nordström" userId="dccbb90b-7716-42f8-a9a9-aa658d30c8f1" providerId="ADAL" clId="{7A28FC58-45B8-4899-A967-19BB68062534}" dt="2026-04-27T07:30:27.362" v="1821" actId="20577"/>
      <pc:docMkLst>
        <pc:docMk/>
      </pc:docMkLst>
      <pc:sldChg chg="modNotesTx">
        <pc:chgData name="Lina Nordström" userId="dccbb90b-7716-42f8-a9a9-aa658d30c8f1" providerId="ADAL" clId="{7A28FC58-45B8-4899-A967-19BB68062534}" dt="2026-04-24T14:02:16.468" v="154" actId="20577"/>
        <pc:sldMkLst>
          <pc:docMk/>
          <pc:sldMk cId="170832274" sldId="257"/>
        </pc:sldMkLst>
      </pc:sldChg>
      <pc:sldChg chg="modNotesTx">
        <pc:chgData name="Lina Nordström" userId="dccbb90b-7716-42f8-a9a9-aa658d30c8f1" providerId="ADAL" clId="{7A28FC58-45B8-4899-A967-19BB68062534}" dt="2026-04-24T14:06:20.450" v="385" actId="20577"/>
        <pc:sldMkLst>
          <pc:docMk/>
          <pc:sldMk cId="2801038662" sldId="258"/>
        </pc:sldMkLst>
      </pc:sldChg>
      <pc:sldChg chg="modNotesTx">
        <pc:chgData name="Lina Nordström" userId="dccbb90b-7716-42f8-a9a9-aa658d30c8f1" providerId="ADAL" clId="{7A28FC58-45B8-4899-A967-19BB68062534}" dt="2026-04-27T07:27:34.526" v="1683" actId="20577"/>
        <pc:sldMkLst>
          <pc:docMk/>
          <pc:sldMk cId="1429317675" sldId="260"/>
        </pc:sldMkLst>
      </pc:sldChg>
      <pc:sldChg chg="modSp mod modNotesTx">
        <pc:chgData name="Lina Nordström" userId="dccbb90b-7716-42f8-a9a9-aa658d30c8f1" providerId="ADAL" clId="{7A28FC58-45B8-4899-A967-19BB68062534}" dt="2026-04-27T07:27:53.304" v="1702" actId="20577"/>
        <pc:sldMkLst>
          <pc:docMk/>
          <pc:sldMk cId="3853451860" sldId="261"/>
        </pc:sldMkLst>
        <pc:spChg chg="mod">
          <ac:chgData name="Lina Nordström" userId="dccbb90b-7716-42f8-a9a9-aa658d30c8f1" providerId="ADAL" clId="{7A28FC58-45B8-4899-A967-19BB68062534}" dt="2026-04-27T07:27:53.304" v="1702" actId="20577"/>
          <ac:spMkLst>
            <pc:docMk/>
            <pc:sldMk cId="3853451860" sldId="261"/>
            <ac:spMk id="3" creationId="{E36538C2-098C-21CC-5A60-CCE72A735120}"/>
          </ac:spMkLst>
        </pc:spChg>
      </pc:sldChg>
      <pc:sldChg chg="modNotesTx">
        <pc:chgData name="Lina Nordström" userId="dccbb90b-7716-42f8-a9a9-aa658d30c8f1" providerId="ADAL" clId="{7A28FC58-45B8-4899-A967-19BB68062534}" dt="2026-04-24T14:12:27.282" v="814" actId="20577"/>
        <pc:sldMkLst>
          <pc:docMk/>
          <pc:sldMk cId="1796433389" sldId="262"/>
        </pc:sldMkLst>
      </pc:sldChg>
      <pc:sldChg chg="modNotesTx">
        <pc:chgData name="Lina Nordström" userId="dccbb90b-7716-42f8-a9a9-aa658d30c8f1" providerId="ADAL" clId="{7A28FC58-45B8-4899-A967-19BB68062534}" dt="2026-04-24T14:13:04.013" v="819" actId="313"/>
        <pc:sldMkLst>
          <pc:docMk/>
          <pc:sldMk cId="3957572631" sldId="263"/>
        </pc:sldMkLst>
      </pc:sldChg>
      <pc:sldChg chg="modNotesTx">
        <pc:chgData name="Lina Nordström" userId="dccbb90b-7716-42f8-a9a9-aa658d30c8f1" providerId="ADAL" clId="{7A28FC58-45B8-4899-A967-19BB68062534}" dt="2026-04-27T07:30:27.362" v="1821" actId="20577"/>
        <pc:sldMkLst>
          <pc:docMk/>
          <pc:sldMk cId="3533225583" sldId="271"/>
        </pc:sldMkLst>
      </pc:sldChg>
    </pc:docChg>
  </pc:docChgLst>
  <pc:docChgLst>
    <pc:chgData name="Lina Nordström" userId="dccbb90b-7716-42f8-a9a9-aa658d30c8f1" providerId="ADAL" clId="{C0F2C050-A622-4BC1-81CC-4F1A259BE688}"/>
    <pc:docChg chg="undo custSel addSld delSld modSld sldOrd">
      <pc:chgData name="Lina Nordström" userId="dccbb90b-7716-42f8-a9a9-aa658d30c8f1" providerId="ADAL" clId="{C0F2C050-A622-4BC1-81CC-4F1A259BE688}" dt="2026-04-26T15:28:14.162" v="2577" actId="20577"/>
      <pc:docMkLst>
        <pc:docMk/>
      </pc:docMkLst>
      <pc:sldChg chg="modSp mod modNotesTx">
        <pc:chgData name="Lina Nordström" userId="dccbb90b-7716-42f8-a9a9-aa658d30c8f1" providerId="ADAL" clId="{C0F2C050-A622-4BC1-81CC-4F1A259BE688}" dt="2026-04-26T15:28:14.162" v="2577" actId="20577"/>
        <pc:sldMkLst>
          <pc:docMk/>
          <pc:sldMk cId="3692532531" sldId="256"/>
        </pc:sldMkLst>
        <pc:spChg chg="mod">
          <ac:chgData name="Lina Nordström" userId="dccbb90b-7716-42f8-a9a9-aa658d30c8f1" providerId="ADAL" clId="{C0F2C050-A622-4BC1-81CC-4F1A259BE688}" dt="2026-04-26T15:28:14.162" v="2577" actId="20577"/>
          <ac:spMkLst>
            <pc:docMk/>
            <pc:sldMk cId="3692532531" sldId="256"/>
            <ac:spMk id="3" creationId="{AAAA4AC2-8BFA-2DE0-0D03-09AE393B5078}"/>
          </ac:spMkLst>
        </pc:spChg>
      </pc:sldChg>
      <pc:sldChg chg="modNotesTx">
        <pc:chgData name="Lina Nordström" userId="dccbb90b-7716-42f8-a9a9-aa658d30c8f1" providerId="ADAL" clId="{C0F2C050-A622-4BC1-81CC-4F1A259BE688}" dt="2026-04-24T07:19:21.277" v="1314" actId="20577"/>
        <pc:sldMkLst>
          <pc:docMk/>
          <pc:sldMk cId="170832274" sldId="257"/>
        </pc:sldMkLst>
      </pc:sldChg>
      <pc:sldChg chg="delSp modSp mod modNotesTx">
        <pc:chgData name="Lina Nordström" userId="dccbb90b-7716-42f8-a9a9-aa658d30c8f1" providerId="ADAL" clId="{C0F2C050-A622-4BC1-81CC-4F1A259BE688}" dt="2026-04-24T07:34:18.952" v="1522" actId="20577"/>
        <pc:sldMkLst>
          <pc:docMk/>
          <pc:sldMk cId="2801038662" sldId="258"/>
        </pc:sldMkLst>
        <pc:spChg chg="mod">
          <ac:chgData name="Lina Nordström" userId="dccbb90b-7716-42f8-a9a9-aa658d30c8f1" providerId="ADAL" clId="{C0F2C050-A622-4BC1-81CC-4F1A259BE688}" dt="2026-04-24T07:34:18.952" v="1522" actId="20577"/>
          <ac:spMkLst>
            <pc:docMk/>
            <pc:sldMk cId="2801038662" sldId="258"/>
            <ac:spMk id="14" creationId="{931F5100-AA73-4A8F-80E8-F5836592C080}"/>
          </ac:spMkLst>
        </pc:spChg>
      </pc:sldChg>
      <pc:sldChg chg="delSp modSp mod modNotesTx">
        <pc:chgData name="Lina Nordström" userId="dccbb90b-7716-42f8-a9a9-aa658d30c8f1" providerId="ADAL" clId="{C0F2C050-A622-4BC1-81CC-4F1A259BE688}" dt="2026-04-24T07:34:24.781" v="1523" actId="20577"/>
        <pc:sldMkLst>
          <pc:docMk/>
          <pc:sldMk cId="1429317675" sldId="260"/>
        </pc:sldMkLst>
        <pc:spChg chg="mod">
          <ac:chgData name="Lina Nordström" userId="dccbb90b-7716-42f8-a9a9-aa658d30c8f1" providerId="ADAL" clId="{C0F2C050-A622-4BC1-81CC-4F1A259BE688}" dt="2026-04-24T07:34:24.781" v="1523" actId="20577"/>
          <ac:spMkLst>
            <pc:docMk/>
            <pc:sldMk cId="1429317675" sldId="260"/>
            <ac:spMk id="3" creationId="{EE6E72D9-6C4C-57BE-A5BD-DD72FD4E3227}"/>
          </ac:spMkLst>
        </pc:spChg>
      </pc:sldChg>
      <pc:sldChg chg="delSp modSp mod modNotesTx">
        <pc:chgData name="Lina Nordström" userId="dccbb90b-7716-42f8-a9a9-aa658d30c8f1" providerId="ADAL" clId="{C0F2C050-A622-4BC1-81CC-4F1A259BE688}" dt="2026-04-24T07:24:54.950" v="1521" actId="20577"/>
        <pc:sldMkLst>
          <pc:docMk/>
          <pc:sldMk cId="3853451860" sldId="261"/>
        </pc:sldMkLst>
      </pc:sldChg>
      <pc:sldChg chg="delSp modSp mod modNotesTx">
        <pc:chgData name="Lina Nordström" userId="dccbb90b-7716-42f8-a9a9-aa658d30c8f1" providerId="ADAL" clId="{C0F2C050-A622-4BC1-81CC-4F1A259BE688}" dt="2026-04-24T07:09:55.543" v="588" actId="20577"/>
        <pc:sldMkLst>
          <pc:docMk/>
          <pc:sldMk cId="1796433389" sldId="262"/>
        </pc:sldMkLst>
      </pc:sldChg>
      <pc:sldChg chg="delSp mod modNotesTx">
        <pc:chgData name="Lina Nordström" userId="dccbb90b-7716-42f8-a9a9-aa658d30c8f1" providerId="ADAL" clId="{C0F2C050-A622-4BC1-81CC-4F1A259BE688}" dt="2026-04-24T07:06:32.004" v="518" actId="478"/>
        <pc:sldMkLst>
          <pc:docMk/>
          <pc:sldMk cId="3957572631" sldId="263"/>
        </pc:sldMkLst>
      </pc:sldChg>
      <pc:sldChg chg="modSp mod">
        <pc:chgData name="Lina Nordström" userId="dccbb90b-7716-42f8-a9a9-aa658d30c8f1" providerId="ADAL" clId="{C0F2C050-A622-4BC1-81CC-4F1A259BE688}" dt="2026-04-24T07:04:59.091" v="509" actId="20577"/>
        <pc:sldMkLst>
          <pc:docMk/>
          <pc:sldMk cId="2480592401" sldId="269"/>
        </pc:sldMkLst>
        <pc:spChg chg="mod">
          <ac:chgData name="Lina Nordström" userId="dccbb90b-7716-42f8-a9a9-aa658d30c8f1" providerId="ADAL" clId="{C0F2C050-A622-4BC1-81CC-4F1A259BE688}" dt="2026-04-24T07:04:59.091" v="509" actId="20577"/>
          <ac:spMkLst>
            <pc:docMk/>
            <pc:sldMk cId="2480592401" sldId="269"/>
            <ac:spMk id="3" creationId="{5FBF894B-71D6-7D4A-B211-1C8F2E64DB0B}"/>
          </ac:spMkLst>
        </pc:spChg>
      </pc:sldChg>
      <pc:sldChg chg="addSp modSp mod setBg modNotesTx">
        <pc:chgData name="Lina Nordström" userId="dccbb90b-7716-42f8-a9a9-aa658d30c8f1" providerId="ADAL" clId="{C0F2C050-A622-4BC1-81CC-4F1A259BE688}" dt="2026-04-24T12:36:58.022" v="2428" actId="20577"/>
        <pc:sldMkLst>
          <pc:docMk/>
          <pc:sldMk cId="1680051596" sldId="270"/>
        </pc:sldMkLst>
        <pc:spChg chg="mod">
          <ac:chgData name="Lina Nordström" userId="dccbb90b-7716-42f8-a9a9-aa658d30c8f1" providerId="ADAL" clId="{C0F2C050-A622-4BC1-81CC-4F1A259BE688}" dt="2026-04-23T06:49:35.300" v="0" actId="26606"/>
          <ac:spMkLst>
            <pc:docMk/>
            <pc:sldMk cId="1680051596" sldId="270"/>
            <ac:spMk id="2" creationId="{5D3705CC-7AEB-48DF-A368-D393999CE573}"/>
          </ac:spMkLst>
        </pc:spChg>
        <pc:spChg chg="mod">
          <ac:chgData name="Lina Nordström" userId="dccbb90b-7716-42f8-a9a9-aa658d30c8f1" providerId="ADAL" clId="{C0F2C050-A622-4BC1-81CC-4F1A259BE688}" dt="2026-04-24T07:06:41.851" v="519" actId="20577"/>
          <ac:spMkLst>
            <pc:docMk/>
            <pc:sldMk cId="1680051596" sldId="270"/>
            <ac:spMk id="3" creationId="{78401A93-4A50-DB1A-1E06-8509ACFD04D6}"/>
          </ac:spMkLst>
        </pc:spChg>
        <pc:spChg chg="add">
          <ac:chgData name="Lina Nordström" userId="dccbb90b-7716-42f8-a9a9-aa658d30c8f1" providerId="ADAL" clId="{C0F2C050-A622-4BC1-81CC-4F1A259BE688}" dt="2026-04-23T06:49:35.300" v="0" actId="26606"/>
          <ac:spMkLst>
            <pc:docMk/>
            <pc:sldMk cId="1680051596" sldId="270"/>
            <ac:spMk id="8" creationId="{089A69AF-D57B-49B4-886C-D4A5DC194421}"/>
          </ac:spMkLst>
        </pc:spChg>
        <pc:spChg chg="add">
          <ac:chgData name="Lina Nordström" userId="dccbb90b-7716-42f8-a9a9-aa658d30c8f1" providerId="ADAL" clId="{C0F2C050-A622-4BC1-81CC-4F1A259BE688}" dt="2026-04-23T06:49:35.300" v="0" actId="26606"/>
          <ac:spMkLst>
            <pc:docMk/>
            <pc:sldMk cId="1680051596" sldId="270"/>
            <ac:spMk id="10" creationId="{CABDC08D-6093-4397-92D4-54D00E2BB1C2}"/>
          </ac:spMkLst>
        </pc:spChg>
      </pc:sldChg>
      <pc:sldChg chg="modSp add mod modNotesTx">
        <pc:chgData name="Lina Nordström" userId="dccbb90b-7716-42f8-a9a9-aa658d30c8f1" providerId="ADAL" clId="{C0F2C050-A622-4BC1-81CC-4F1A259BE688}" dt="2026-04-24T12:38:00.003" v="2542" actId="20577"/>
        <pc:sldMkLst>
          <pc:docMk/>
          <pc:sldMk cId="3533225583" sldId="271"/>
        </pc:sldMkLst>
        <pc:spChg chg="mod">
          <ac:chgData name="Lina Nordström" userId="dccbb90b-7716-42f8-a9a9-aa658d30c8f1" providerId="ADAL" clId="{C0F2C050-A622-4BC1-81CC-4F1A259BE688}" dt="2026-04-23T19:04:08.507" v="161" actId="20577"/>
          <ac:spMkLst>
            <pc:docMk/>
            <pc:sldMk cId="3533225583" sldId="271"/>
            <ac:spMk id="3" creationId="{09EECDA9-AB1D-E5B7-0D20-573752521A2A}"/>
          </ac:spMkLst>
        </pc:spChg>
      </pc:sldChg>
      <pc:sldChg chg="modSp new mod ord">
        <pc:chgData name="Lina Nordström" userId="dccbb90b-7716-42f8-a9a9-aa658d30c8f1" providerId="ADAL" clId="{C0F2C050-A622-4BC1-81CC-4F1A259BE688}" dt="2026-04-24T07:04:32.599" v="497"/>
        <pc:sldMkLst>
          <pc:docMk/>
          <pc:sldMk cId="2097171311" sldId="272"/>
        </pc:sldMkLst>
        <pc:spChg chg="mod">
          <ac:chgData name="Lina Nordström" userId="dccbb90b-7716-42f8-a9a9-aa658d30c8f1" providerId="ADAL" clId="{C0F2C050-A622-4BC1-81CC-4F1A259BE688}" dt="2026-04-24T06:58:19.718" v="450" actId="20577"/>
          <ac:spMkLst>
            <pc:docMk/>
            <pc:sldMk cId="2097171311" sldId="272"/>
            <ac:spMk id="2" creationId="{13C991AF-E9B0-4562-D5F4-0E4626FD448A}"/>
          </ac:spMkLst>
        </pc:spChg>
        <pc:spChg chg="mod">
          <ac:chgData name="Lina Nordström" userId="dccbb90b-7716-42f8-a9a9-aa658d30c8f1" providerId="ADAL" clId="{C0F2C050-A622-4BC1-81CC-4F1A259BE688}" dt="2026-04-24T07:04:21.230" v="495" actId="20577"/>
          <ac:spMkLst>
            <pc:docMk/>
            <pc:sldMk cId="2097171311" sldId="272"/>
            <ac:spMk id="3" creationId="{85BA0C8D-97B2-4BE9-866E-881D96526844}"/>
          </ac:spMkLst>
        </pc:spChg>
      </pc:sldChg>
    </pc:docChg>
  </pc:docChgLst>
  <pc:docChgLst>
    <pc:chgData name="Lina Nordström" userId="dccbb90b-7716-42f8-a9a9-aa658d30c8f1" providerId="ADAL" clId="{3D444698-1F55-4C79-BE1D-ADC40E8B0E46}"/>
    <pc:docChg chg="addSld delSld modSld sldOrd">
      <pc:chgData name="Lina Nordström" userId="dccbb90b-7716-42f8-a9a9-aa658d30c8f1" providerId="ADAL" clId="{3D444698-1F55-4C79-BE1D-ADC40E8B0E46}" dt="2026-04-22T14:29:43.408" v="753" actId="20577"/>
      <pc:docMkLst>
        <pc:docMk/>
      </pc:docMkLst>
      <pc:sldChg chg="modSp modNotesTx">
        <pc:chgData name="Lina Nordström" userId="dccbb90b-7716-42f8-a9a9-aa658d30c8f1" providerId="ADAL" clId="{3D444698-1F55-4C79-BE1D-ADC40E8B0E46}" dt="2026-04-22T13:48:10.351" v="292" actId="20577"/>
        <pc:sldMkLst>
          <pc:docMk/>
          <pc:sldMk cId="3692532531" sldId="256"/>
        </pc:sldMkLst>
        <pc:spChg chg="mod">
          <ac:chgData name="Lina Nordström" userId="dccbb90b-7716-42f8-a9a9-aa658d30c8f1" providerId="ADAL" clId="{3D444698-1F55-4C79-BE1D-ADC40E8B0E46}" dt="2026-04-22T13:18:35.688" v="0"/>
          <ac:spMkLst>
            <pc:docMk/>
            <pc:sldMk cId="3692532531" sldId="256"/>
            <ac:spMk id="2" creationId="{B103B3B3-9775-8DE7-02FB-49648EDD027A}"/>
          </ac:spMkLst>
        </pc:spChg>
      </pc:sldChg>
      <pc:sldChg chg="modNotesTx">
        <pc:chgData name="Lina Nordström" userId="dccbb90b-7716-42f8-a9a9-aa658d30c8f1" providerId="ADAL" clId="{3D444698-1F55-4C79-BE1D-ADC40E8B0E46}" dt="2026-04-22T14:01:11.375" v="529" actId="20577"/>
        <pc:sldMkLst>
          <pc:docMk/>
          <pc:sldMk cId="170832274" sldId="257"/>
        </pc:sldMkLst>
      </pc:sldChg>
      <pc:sldChg chg="modSp mod modNotesTx">
        <pc:chgData name="Lina Nordström" userId="dccbb90b-7716-42f8-a9a9-aa658d30c8f1" providerId="ADAL" clId="{3D444698-1F55-4C79-BE1D-ADC40E8B0E46}" dt="2026-04-22T14:16:35.103" v="643" actId="20577"/>
        <pc:sldMkLst>
          <pc:docMk/>
          <pc:sldMk cId="2801038662" sldId="258"/>
        </pc:sldMkLst>
        <pc:spChg chg="mod">
          <ac:chgData name="Lina Nordström" userId="dccbb90b-7716-42f8-a9a9-aa658d30c8f1" providerId="ADAL" clId="{3D444698-1F55-4C79-BE1D-ADC40E8B0E46}" dt="2026-04-22T14:15:32.338" v="606" actId="20577"/>
          <ac:spMkLst>
            <pc:docMk/>
            <pc:sldMk cId="2801038662" sldId="258"/>
            <ac:spMk id="2" creationId="{DD239A03-27C3-3E84-1492-288E0C3E1215}"/>
          </ac:spMkLst>
        </pc:spChg>
        <pc:spChg chg="mod">
          <ac:chgData name="Lina Nordström" userId="dccbb90b-7716-42f8-a9a9-aa658d30c8f1" providerId="ADAL" clId="{3D444698-1F55-4C79-BE1D-ADC40E8B0E46}" dt="2026-04-22T14:16:35.103" v="643" actId="20577"/>
          <ac:spMkLst>
            <pc:docMk/>
            <pc:sldMk cId="2801038662" sldId="258"/>
            <ac:spMk id="14" creationId="{931F5100-AA73-4A8F-80E8-F5836592C080}"/>
          </ac:spMkLst>
        </pc:spChg>
      </pc:sldChg>
      <pc:sldChg chg="modSp mod">
        <pc:chgData name="Lina Nordström" userId="dccbb90b-7716-42f8-a9a9-aa658d30c8f1" providerId="ADAL" clId="{3D444698-1F55-4C79-BE1D-ADC40E8B0E46}" dt="2026-04-22T14:24:48.094" v="646" actId="20577"/>
        <pc:sldMkLst>
          <pc:docMk/>
          <pc:sldMk cId="1429317675" sldId="260"/>
        </pc:sldMkLst>
        <pc:spChg chg="mod">
          <ac:chgData name="Lina Nordström" userId="dccbb90b-7716-42f8-a9a9-aa658d30c8f1" providerId="ADAL" clId="{3D444698-1F55-4C79-BE1D-ADC40E8B0E46}" dt="2026-04-22T14:24:48.094" v="646" actId="20577"/>
          <ac:spMkLst>
            <pc:docMk/>
            <pc:sldMk cId="1429317675" sldId="260"/>
            <ac:spMk id="3" creationId="{EE6E72D9-6C4C-57BE-A5BD-DD72FD4E3227}"/>
          </ac:spMkLst>
        </pc:spChg>
      </pc:sldChg>
      <pc:sldChg chg="ord modNotesTx">
        <pc:chgData name="Lina Nordström" userId="dccbb90b-7716-42f8-a9a9-aa658d30c8f1" providerId="ADAL" clId="{3D444698-1F55-4C79-BE1D-ADC40E8B0E46}" dt="2026-04-22T14:20:28.816" v="645" actId="20577"/>
        <pc:sldMkLst>
          <pc:docMk/>
          <pc:sldMk cId="3853451860" sldId="261"/>
        </pc:sldMkLst>
      </pc:sldChg>
      <pc:sldChg chg="modSp mod modNotesTx">
        <pc:chgData name="Lina Nordström" userId="dccbb90b-7716-42f8-a9a9-aa658d30c8f1" providerId="ADAL" clId="{3D444698-1F55-4C79-BE1D-ADC40E8B0E46}" dt="2026-04-22T14:27:10.833" v="653" actId="20577"/>
        <pc:sldMkLst>
          <pc:docMk/>
          <pc:sldMk cId="1796433389" sldId="262"/>
        </pc:sldMkLst>
        <pc:spChg chg="mod">
          <ac:chgData name="Lina Nordström" userId="dccbb90b-7716-42f8-a9a9-aa658d30c8f1" providerId="ADAL" clId="{3D444698-1F55-4C79-BE1D-ADC40E8B0E46}" dt="2026-04-22T14:26:36.295" v="652" actId="20577"/>
          <ac:spMkLst>
            <pc:docMk/>
            <pc:sldMk cId="1796433389" sldId="262"/>
            <ac:spMk id="2" creationId="{72B8B71F-5B32-6371-EEC0-641EE06101AD}"/>
          </ac:spMkLst>
        </pc:spChg>
      </pc:sldChg>
      <pc:sldChg chg="modNotesTx">
        <pc:chgData name="Lina Nordström" userId="dccbb90b-7716-42f8-a9a9-aa658d30c8f1" providerId="ADAL" clId="{3D444698-1F55-4C79-BE1D-ADC40E8B0E46}" dt="2026-04-22T14:29:08.901" v="659" actId="20577"/>
        <pc:sldMkLst>
          <pc:docMk/>
          <pc:sldMk cId="3957572631" sldId="263"/>
        </pc:sldMkLst>
      </pc:sldChg>
      <pc:sldChg chg="modSp new mod modNotesTx">
        <pc:chgData name="Lina Nordström" userId="dccbb90b-7716-42f8-a9a9-aa658d30c8f1" providerId="ADAL" clId="{3D444698-1F55-4C79-BE1D-ADC40E8B0E46}" dt="2026-04-22T14:29:43.408" v="753" actId="20577"/>
        <pc:sldMkLst>
          <pc:docMk/>
          <pc:sldMk cId="1680051596" sldId="270"/>
        </pc:sldMkLst>
        <pc:spChg chg="mod">
          <ac:chgData name="Lina Nordström" userId="dccbb90b-7716-42f8-a9a9-aa658d30c8f1" providerId="ADAL" clId="{3D444698-1F55-4C79-BE1D-ADC40E8B0E46}" dt="2026-04-22T13:58:36.118" v="468" actId="20577"/>
          <ac:spMkLst>
            <pc:docMk/>
            <pc:sldMk cId="1680051596" sldId="270"/>
            <ac:spMk id="2" creationId="{5D3705CC-7AEB-48DF-A368-D393999CE573}"/>
          </ac:spMkLst>
        </pc:spChg>
        <pc:spChg chg="mod">
          <ac:chgData name="Lina Nordström" userId="dccbb90b-7716-42f8-a9a9-aa658d30c8f1" providerId="ADAL" clId="{3D444698-1F55-4C79-BE1D-ADC40E8B0E46}" dt="2026-04-22T13:58:03.449" v="447" actId="20577"/>
          <ac:spMkLst>
            <pc:docMk/>
            <pc:sldMk cId="1680051596" sldId="270"/>
            <ac:spMk id="3" creationId="{78401A93-4A50-DB1A-1E06-8509ACFD04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85A689A-DEBA-4FB1-AD08-4A7AA3C924F4}" type="datetimeFigureOut">
              <a:rPr lang="sv-SE" smtClean="0"/>
              <a:t>2026-04-27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CEFE196-E559-4353-9F48-B6BD62FD8309}" type="slidenum">
              <a:rPr lang="sv-SE" smtClean="0"/>
              <a:t>‹#›</a:t>
            </a:fld>
            <a:endParaRPr lang="sv-SE"/>
          </a:p>
        </p:txBody>
      </p:sp>
    </p:spTree>
    <p:extLst>
      <p:ext uri="{BB962C8B-B14F-4D97-AF65-F5344CB8AC3E}">
        <p14:creationId xmlns:p14="http://schemas.microsoft.com/office/powerpoint/2010/main" val="3596068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30225" y="1241425"/>
            <a:ext cx="3468688" cy="1952625"/>
          </a:xfrm>
        </p:spPr>
      </p:sp>
      <p:sp>
        <p:nvSpPr>
          <p:cNvPr id="3" name="Platshållare för anteckningar 2"/>
          <p:cNvSpPr>
            <a:spLocks noGrp="1"/>
          </p:cNvSpPr>
          <p:nvPr>
            <p:ph type="body" idx="1"/>
          </p:nvPr>
        </p:nvSpPr>
        <p:spPr>
          <a:xfrm>
            <a:off x="679768" y="4012164"/>
            <a:ext cx="5438140" cy="4675034"/>
          </a:xfrm>
        </p:spPr>
        <p:txBody>
          <a:bodyPr/>
          <a:lstStyle/>
          <a:p>
            <a:r>
              <a:rPr lang="sv-SE" sz="1400" dirty="0">
                <a:latin typeface="+mn-lt"/>
              </a:rPr>
              <a:t>Jag ska prata om tillit i terapi med personer med personlighetssyndrom. Jag heter Lina och jobbar som psykolog på MPS. Jag har jobbat med MBT och doktorerar nu på halvtid och mitt forskningsämne handlar om att undersöka tillit och tillitsvärdighet i våra behandlingsmetoder för PS och hur vi kan förbättra dem.</a:t>
            </a:r>
          </a:p>
          <a:p>
            <a:endParaRPr lang="sv-SE" sz="1400" dirty="0">
              <a:latin typeface="+mn-lt"/>
            </a:endParaRPr>
          </a:p>
          <a:p>
            <a:r>
              <a:rPr lang="sv-SE" sz="1400" dirty="0">
                <a:latin typeface="+mn-lt"/>
              </a:rPr>
              <a:t>Jag kommer göra nedslag i teori och forskning och kliniska erfarenheter där jag själv hittat något som varit hjälpsamt för mig för att tänka kring tillit i arbetet. </a:t>
            </a:r>
            <a:r>
              <a:rPr lang="sv-SE" sz="1600" dirty="0">
                <a:effectLst/>
                <a:latin typeface="+mn-lt"/>
                <a:ea typeface="Times New Roman" panose="02020603050405020304" pitchFamily="18" charset="0"/>
              </a:rPr>
              <a:t>Och jag börjar med ett kliniskt exempel</a:t>
            </a:r>
            <a:endParaRPr lang="sv-SE" sz="1600" dirty="0">
              <a:latin typeface="+mn-lt"/>
            </a:endParaRPr>
          </a:p>
        </p:txBody>
      </p:sp>
      <p:sp>
        <p:nvSpPr>
          <p:cNvPr id="4" name="Platshållare för bildnummer 3"/>
          <p:cNvSpPr>
            <a:spLocks noGrp="1"/>
          </p:cNvSpPr>
          <p:nvPr>
            <p:ph type="sldNum" sz="quarter" idx="5"/>
          </p:nvPr>
        </p:nvSpPr>
        <p:spPr/>
        <p:txBody>
          <a:bodyPr/>
          <a:lstStyle/>
          <a:p>
            <a:fld id="{ACEFE196-E559-4353-9F48-B6BD62FD8309}" type="slidenum">
              <a:rPr lang="sv-SE" smtClean="0"/>
              <a:t>1</a:t>
            </a:fld>
            <a:endParaRPr lang="sv-SE" dirty="0"/>
          </a:p>
        </p:txBody>
      </p:sp>
    </p:spTree>
    <p:extLst>
      <p:ext uri="{BB962C8B-B14F-4D97-AF65-F5344CB8AC3E}">
        <p14:creationId xmlns:p14="http://schemas.microsoft.com/office/powerpoint/2010/main" val="2628854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CEFE196-E559-4353-9F48-B6BD62FD8309}" type="slidenum">
              <a:rPr lang="sv-SE" smtClean="0"/>
              <a:t>11</a:t>
            </a:fld>
            <a:endParaRPr lang="sv-SE"/>
          </a:p>
        </p:txBody>
      </p:sp>
    </p:spTree>
    <p:extLst>
      <p:ext uri="{BB962C8B-B14F-4D97-AF65-F5344CB8AC3E}">
        <p14:creationId xmlns:p14="http://schemas.microsoft.com/office/powerpoint/2010/main" val="183944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30225" y="1241425"/>
            <a:ext cx="3468688" cy="1952625"/>
          </a:xfrm>
        </p:spPr>
      </p:sp>
      <p:sp>
        <p:nvSpPr>
          <p:cNvPr id="3" name="Platshållare för anteckningar 2"/>
          <p:cNvSpPr>
            <a:spLocks noGrp="1"/>
          </p:cNvSpPr>
          <p:nvPr>
            <p:ph type="body" idx="1"/>
          </p:nvPr>
        </p:nvSpPr>
        <p:spPr>
          <a:xfrm>
            <a:off x="679768" y="3390582"/>
            <a:ext cx="5438140" cy="5296615"/>
          </a:xfrm>
        </p:spPr>
        <p:txBody>
          <a:bodyPr/>
          <a:lstStyle/>
          <a:p>
            <a:r>
              <a:rPr lang="sv-SE" sz="1000" dirty="0"/>
              <a:t>Jag satt med en patient för ett tag sedan som var upprörd och förtvivlad över att han kände att han inte hade fått tillräckligt mycket hjälp och som sa att han tappat förtroendet för vården och oss på mottagningen. Jag började antagligen med att lyssna och bekräfta det som gick att bekräfta men sen hör jag mig själv till slut säga: ”Om du inte litar på att jag vill dig väl eller att det här kan vara hjälpsamt så kommer det här bli väldigt svårt. Först när jag sa det märkte jag att jag var irriterad. Senare fattade jag att jag kände mig orättvist kritiserad och som att jag behövde försvara både mig själv och vården i stort. Och det gjorde jag genom att förlägga problemet hos min patient (om du inte litar på mig) och dessutom säga något som grusade hans förhoppningar om att kunna få hjälp (och på grund av dina brister så kanske du inte kommer kunna bli hjälpt). Och frågan är ju då, när jag gör så: Är jag då en person som han borde ha tillit till? Jag vet också att han har extra svårt att avgöra vilka han ska lita på och inte.  Vilket ofta är en central fråga särskilt för personer med PS.</a:t>
            </a:r>
          </a:p>
          <a:p>
            <a:endParaRPr lang="sv-SE" sz="1000" dirty="0"/>
          </a:p>
          <a:p>
            <a:r>
              <a:rPr lang="sv-SE" sz="1000" dirty="0"/>
              <a:t>Min patient svarade: ”Det har jag aldrig sagt, nu straffar du mig” Han reagerade alltså med att sätta en gräns och berätta för mig vad jag höll på med (alltså en </a:t>
            </a:r>
            <a:r>
              <a:rPr lang="sv-SE" sz="1000" dirty="0" err="1"/>
              <a:t>klarifiering</a:t>
            </a:r>
            <a:r>
              <a:rPr lang="sv-SE" sz="1000" dirty="0"/>
              <a:t>). Sen fortsatte han samtalet på eget initiativ genom att gå över till ett mindre laddat ämne. Under tiden han pratade om något annat började jag få dåligt samvete (jag lugnade mig alltså, återfick </a:t>
            </a:r>
            <a:r>
              <a:rPr lang="sv-SE" sz="1000" dirty="0" err="1"/>
              <a:t>mentaliseringsförmågan</a:t>
            </a:r>
            <a:r>
              <a:rPr lang="sv-SE" sz="1000" dirty="0"/>
              <a:t>) och kunde till slut komma på att säga: ”Du vet du vad, jag tappade huvudet tidigare, jag kände mig nog kritiserad och ville försvara mig och skjuta ifrån mig ansvaret och blev taskig mot. Det var orättvist gjort. Och sen pladdrade jag på i en lite för lång utläggning som jag tycker att det är lätt att råka göra.. Min patient avbröt mig med att börja gråta och säga ”Det är aldrig någon som ber om ursäkt till mig.” </a:t>
            </a:r>
          </a:p>
          <a:p>
            <a:endParaRPr lang="sv-SE" sz="1000" dirty="0"/>
          </a:p>
          <a:p>
            <a:r>
              <a:rPr lang="sv-SE" sz="1000" dirty="0"/>
              <a:t>Med det här exemplet vill jag säga att tillit är en dynamisk och relationell fråga och det gör att jag tror på att vi behöver använda så många olika sätt som möjligt för att begripliggöra tillit som fenomen. </a:t>
            </a:r>
          </a:p>
        </p:txBody>
      </p:sp>
      <p:sp>
        <p:nvSpPr>
          <p:cNvPr id="4" name="Platshållare för bildnummer 3"/>
          <p:cNvSpPr>
            <a:spLocks noGrp="1"/>
          </p:cNvSpPr>
          <p:nvPr>
            <p:ph type="sldNum" sz="quarter" idx="5"/>
          </p:nvPr>
        </p:nvSpPr>
        <p:spPr/>
        <p:txBody>
          <a:bodyPr/>
          <a:lstStyle/>
          <a:p>
            <a:fld id="{ACEFE196-E559-4353-9F48-B6BD62FD8309}" type="slidenum">
              <a:rPr lang="sv-SE" smtClean="0"/>
              <a:t>2</a:t>
            </a:fld>
            <a:endParaRPr lang="sv-SE"/>
          </a:p>
        </p:txBody>
      </p:sp>
    </p:spTree>
    <p:extLst>
      <p:ext uri="{BB962C8B-B14F-4D97-AF65-F5344CB8AC3E}">
        <p14:creationId xmlns:p14="http://schemas.microsoft.com/office/powerpoint/2010/main" val="11714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77850" y="347663"/>
            <a:ext cx="2071688" cy="1165225"/>
          </a:xfrm>
        </p:spPr>
      </p:sp>
      <p:sp>
        <p:nvSpPr>
          <p:cNvPr id="3" name="Platshållare för anteckningar 2"/>
          <p:cNvSpPr>
            <a:spLocks noGrp="1"/>
          </p:cNvSpPr>
          <p:nvPr>
            <p:ph type="body" idx="1"/>
          </p:nvPr>
        </p:nvSpPr>
        <p:spPr>
          <a:xfrm>
            <a:off x="679768" y="1512888"/>
            <a:ext cx="5438140" cy="7174310"/>
          </a:xfrm>
        </p:spPr>
        <p:txBody>
          <a:bodyPr/>
          <a:lstStyle/>
          <a:p>
            <a:r>
              <a:rPr lang="sv-SE" sz="1100" dirty="0">
                <a:solidFill>
                  <a:srgbClr val="201F1E"/>
                </a:solidFill>
                <a:effectLst/>
                <a:latin typeface="+mj-lt"/>
                <a:ea typeface="Times New Roman" panose="02020603050405020304" pitchFamily="18" charset="0"/>
              </a:rPr>
              <a:t>Barnläkaren Donald </a:t>
            </a:r>
            <a:r>
              <a:rPr lang="sv-SE" sz="1100" dirty="0" err="1">
                <a:solidFill>
                  <a:srgbClr val="201F1E"/>
                </a:solidFill>
                <a:effectLst/>
                <a:latin typeface="+mj-lt"/>
                <a:ea typeface="Times New Roman" panose="02020603050405020304" pitchFamily="18" charset="0"/>
              </a:rPr>
              <a:t>Winnicot</a:t>
            </a:r>
            <a:r>
              <a:rPr lang="sv-SE" sz="1100" dirty="0">
                <a:solidFill>
                  <a:srgbClr val="201F1E"/>
                </a:solidFill>
                <a:effectLst/>
                <a:latin typeface="+mj-lt"/>
                <a:ea typeface="Times New Roman" panose="02020603050405020304" pitchFamily="18" charset="0"/>
              </a:rPr>
              <a:t> har haft stort inflytande gällande hur vi förstår relationens betydelse för både individens utveckling och i terapirummet. Han säger bland annat att;  psykoterapi är två människor som möts där deras lekområde sammanfaller i ett potentiellt rum.  ( I MBT skulle man kanske säga att en terapeutisk uppgift, för båda parter, är att hitta sin genuina nyfikenhet för att bättre förstå sig själv och andra). Exempelvis hade jag inte tillgång till min lekfullhet eller nyfikenhet med min patient. Jag kände att jag var under attack, och kunde inte byta perspektiv, varken till att se mig själv utifrån eller min patient inifrån. För det är också det som är att leka, </a:t>
            </a:r>
            <a:r>
              <a:rPr lang="sv-SE" sz="1100" dirty="0"/>
              <a:t> att kunna låna ut sig själv tillräckligt för att dras med i patientens inre värld och samtidigt hålla den distans som krävs för att kunna förstå vad som pågår och på något vis förmedla det tillbaka till patienten. </a:t>
            </a:r>
            <a:endParaRPr lang="sv-SE" sz="1100" dirty="0">
              <a:solidFill>
                <a:srgbClr val="201F1E"/>
              </a:solidFill>
              <a:effectLst/>
              <a:latin typeface="+mj-lt"/>
              <a:ea typeface="Times New Roman" panose="02020603050405020304" pitchFamily="18" charset="0"/>
            </a:endParaRPr>
          </a:p>
          <a:p>
            <a:endParaRPr lang="sv-SE" sz="1100" dirty="0">
              <a:solidFill>
                <a:srgbClr val="201F1E"/>
              </a:solidFill>
              <a:effectLst/>
              <a:latin typeface="+mj-lt"/>
              <a:ea typeface="Times New Roman" panose="02020603050405020304" pitchFamily="18" charset="0"/>
            </a:endParaRPr>
          </a:p>
          <a:p>
            <a:r>
              <a:rPr lang="sv-SE" sz="1100" dirty="0">
                <a:solidFill>
                  <a:srgbClr val="201F1E"/>
                </a:solidFill>
                <a:effectLst/>
                <a:latin typeface="+mj-lt"/>
                <a:ea typeface="Times New Roman" panose="02020603050405020304" pitchFamily="18" charset="0"/>
              </a:rPr>
              <a:t>Och att</a:t>
            </a:r>
            <a:r>
              <a:rPr lang="sv-SE" sz="1100" dirty="0">
                <a:latin typeface="+mj-lt"/>
              </a:rPr>
              <a:t> som vuxen kunna leka, och att ha tilltro till en terapeutisk process, har med grundläggande tillit att göra. Grundläggande tillit utvecklas i samspelet i anknytningsrelationen och kommer från en upplevelse av att viktiga personer och omgivningens pålitlighet har kunnat införlivas inom mig. Alltså, jag har en erfarenhet av att andra kan ge mig något meningsfullt och värdefullt.</a:t>
            </a:r>
          </a:p>
          <a:p>
            <a:endParaRPr lang="sv-SE" sz="1100" dirty="0">
              <a:solidFill>
                <a:srgbClr val="201F1E"/>
              </a:solidFill>
              <a:effectLst/>
              <a:latin typeface="+mj-lt"/>
              <a:ea typeface="Times New Roman" panose="02020603050405020304" pitchFamily="18" charset="0"/>
            </a:endParaRPr>
          </a:p>
          <a:p>
            <a:r>
              <a:rPr lang="sv-SE" sz="1100" dirty="0">
                <a:solidFill>
                  <a:srgbClr val="201F1E"/>
                </a:solidFill>
                <a:effectLst/>
                <a:latin typeface="+mj-lt"/>
                <a:ea typeface="Times New Roman" panose="02020603050405020304" pitchFamily="18" charset="0"/>
              </a:rPr>
              <a:t>Att vara patient i den psykiatriska vården, kan tänkas sätta igång frågan om att ha tillit till idén om att det skulle hjälpa att prata med en annan person.  Terapi är särskilt laddat i fråga om tillit, både till samtalet i sig och till tilliten till varandra. Ett sätt att förstå vad det innebär att ha PS är att ha inte fått sitt lekutrymme skyddat, (ibland att inte fått så mycket skyddat alls) och att det gör det svårare i vuxen ålder att få till situationer med andra där något kan förändras i positiv riktning för </a:t>
            </a:r>
            <a:r>
              <a:rPr lang="sv-SE" sz="1100" dirty="0" err="1">
                <a:solidFill>
                  <a:srgbClr val="201F1E"/>
                </a:solidFill>
                <a:effectLst/>
                <a:latin typeface="+mj-lt"/>
                <a:ea typeface="Times New Roman" panose="02020603050405020304" pitchFamily="18" charset="0"/>
              </a:rPr>
              <a:t>en,där</a:t>
            </a:r>
            <a:r>
              <a:rPr lang="sv-SE" sz="1100" dirty="0">
                <a:solidFill>
                  <a:srgbClr val="201F1E"/>
                </a:solidFill>
                <a:effectLst/>
                <a:latin typeface="+mj-lt"/>
                <a:ea typeface="Times New Roman" panose="02020603050405020304" pitchFamily="18" charset="0"/>
              </a:rPr>
              <a:t> man kan testa att tillsammans komma fram till något nytt, att ha tillit till terapi.</a:t>
            </a:r>
          </a:p>
          <a:p>
            <a:pPr algn="just" fontAlgn="base"/>
            <a:endParaRPr lang="sv-SE" sz="1100" dirty="0">
              <a:latin typeface="+mj-lt"/>
            </a:endParaRPr>
          </a:p>
          <a:p>
            <a:pPr algn="just" fontAlgn="base"/>
            <a:endParaRPr lang="sv-SE" sz="1100" dirty="0">
              <a:latin typeface="+mj-lt"/>
            </a:endParaRPr>
          </a:p>
          <a:p>
            <a:pPr marL="0" marR="0" lvl="0" indent="0" algn="just" defTabSz="914400" rtl="0" eaLnBrk="1" fontAlgn="base" latinLnBrk="0" hangingPunct="1">
              <a:spcBef>
                <a:spcPts val="0"/>
              </a:spcBef>
              <a:spcAft>
                <a:spcPts val="0"/>
              </a:spcAft>
              <a:buClrTx/>
              <a:buSzTx/>
              <a:buFontTx/>
              <a:buNone/>
              <a:tabLst/>
              <a:defRPr/>
            </a:pPr>
            <a:endParaRPr lang="sv-SE" sz="1100" dirty="0">
              <a:effectLst/>
              <a:latin typeface="+mj-lt"/>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CEFE196-E559-4353-9F48-B6BD62FD8309}" type="slidenum">
              <a:rPr lang="sv-SE" smtClean="0"/>
              <a:t>3</a:t>
            </a:fld>
            <a:endParaRPr lang="sv-SE"/>
          </a:p>
        </p:txBody>
      </p:sp>
    </p:spTree>
    <p:extLst>
      <p:ext uri="{BB962C8B-B14F-4D97-AF65-F5344CB8AC3E}">
        <p14:creationId xmlns:p14="http://schemas.microsoft.com/office/powerpoint/2010/main" val="185511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74675" y="555625"/>
            <a:ext cx="1925638" cy="1082675"/>
          </a:xfrm>
        </p:spPr>
      </p:sp>
      <p:sp>
        <p:nvSpPr>
          <p:cNvPr id="3" name="Platshållare för anteckningar 2"/>
          <p:cNvSpPr>
            <a:spLocks noGrp="1"/>
          </p:cNvSpPr>
          <p:nvPr>
            <p:ph type="body" idx="1"/>
          </p:nvPr>
        </p:nvSpPr>
        <p:spPr>
          <a:xfrm>
            <a:off x="679768" y="1772816"/>
            <a:ext cx="5438140" cy="69143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effectLst/>
                <a:latin typeface="Times New Roman" panose="02020603050405020304" pitchFamily="18" charset="0"/>
                <a:ea typeface="Times New Roman" panose="02020603050405020304" pitchFamily="18" charset="0"/>
              </a:rPr>
              <a:t>Så det handlar både om tillit till personer, sig själv och andra men också till kunskap. Johan Eriksson är en psykoanalytiker som jag tycker har sagt något hjälpsamt om det. Han s</a:t>
            </a:r>
            <a:r>
              <a:rPr lang="sv-SE" sz="1100" dirty="0"/>
              <a:t>kiljer på vetenskaplig psykologi och vardagspsykologi genom att de har att göra med olika typer av kunskap.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Vetenskaplig psykologi är kunskap av typen, ”så funkar det” ”jag har svårt reglera känslor för att jag har borderline”. Det blir en expertkunskap som är mer beroende av tilliten till den som förmedlar den. Det är exempelvis vad vi gör i </a:t>
            </a:r>
            <a:r>
              <a:rPr lang="sv-SE" sz="1100" dirty="0" err="1"/>
              <a:t>psykoedukation</a:t>
            </a:r>
            <a:r>
              <a:rPr lang="sv-SE" sz="11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Medan vardagspsykologi är kunskap av typen som kan verifieras av personens introspektiva förmåga. ”jag känner att det är sant att jag också är ledsen fastän jag verkar arg, är exempel på vardagspsykologi. Och det går att känna om det </a:t>
            </a:r>
            <a:r>
              <a:rPr lang="sv-SE" sz="1100" i="1" dirty="0"/>
              <a:t>inte</a:t>
            </a:r>
            <a:r>
              <a:rPr lang="sv-SE" sz="1100" dirty="0"/>
              <a:t> är sant, ”du tror att jag är arg men jag vet att jag mest är ledsen”. Det är en annan typ av kunskap. Den typen av kunskap som också kan förmedlas i terapi och som handlar om att uppleva något tillsammans snarare än att bli informerad om något.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p>
          <a:p>
            <a:r>
              <a:rPr lang="sv-SE" sz="1100" dirty="0">
                <a:effectLst/>
                <a:latin typeface="Times New Roman" panose="02020603050405020304" pitchFamily="18" charset="0"/>
                <a:ea typeface="Times New Roman" panose="02020603050405020304" pitchFamily="18" charset="0"/>
              </a:rPr>
              <a:t>Eftersom den kunskapen (den vardagspsykologiska) bekräftas genom introspektion så krävs tillit till just den egna förmågan till reflektion, att det kan vara värdefullt att lyssna till sig själv. Om man inte har den tilliten blir verifierandet av kunskapen om mina problem beroende av tilliten till den person som förmedlar den. Det är ett sätt att beskriva hur det är för personer med personlighetssyndrom. Jag tycker man kan höra det i meningar som ”Jag har inte lyxen att kunna lyssna på min magkänsla” ”När jag gör precis som jag känner så blir det fel” ”Kan du inte bara berätta vad jag ska göra”</a:t>
            </a:r>
          </a:p>
          <a:p>
            <a:endParaRPr lang="sv-SE" sz="11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effectLst/>
                <a:latin typeface="Times New Roman" panose="02020603050405020304" pitchFamily="18" charset="0"/>
                <a:ea typeface="Times New Roman" panose="02020603050405020304" pitchFamily="18" charset="0"/>
              </a:rPr>
              <a:t>Med detta vill jag säga att det  i arbetet med personer med PS är en utmaning att vara i båda kunskapsfälten. Bra </a:t>
            </a:r>
            <a:r>
              <a:rPr lang="sv-SE" sz="1100" dirty="0" err="1">
                <a:effectLst/>
                <a:latin typeface="Times New Roman" panose="02020603050405020304" pitchFamily="18" charset="0"/>
                <a:ea typeface="Times New Roman" panose="02020603050405020304" pitchFamily="18" charset="0"/>
              </a:rPr>
              <a:t>psykoeduktion</a:t>
            </a:r>
            <a:r>
              <a:rPr lang="sv-SE" sz="1100" dirty="0">
                <a:effectLst/>
                <a:latin typeface="Times New Roman" panose="02020603050405020304" pitchFamily="18" charset="0"/>
                <a:ea typeface="Times New Roman" panose="02020603050405020304" pitchFamily="18" charset="0"/>
              </a:rPr>
              <a:t> är en viktig del av behandlingen, att den uppfattas som relevant är viktig för att etablera tillit. Och lika viktig är erfarenheten av att någon annan lyssnar och vill hjälpa till, att någon annan är tillräckligt pålitlig för att en ny relationell erfarenhet ska vara möjlig. </a:t>
            </a:r>
            <a:endParaRPr lang="sv-SE"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I en terapi efter kanske 17 upprepningar av liknande konversationer som i exemplet mellan mig och min patient, skulle förhoppningen vara att patienten etablerar en ny typ av kunskap av typen:  ”jag är värd att ta på allvar eftersom det jag sa hade betydelse för min terapeut, mina känslor säger något om vad som är viktigt för mig.”</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ACEFE196-E559-4353-9F48-B6BD62FD8309}" type="slidenum">
              <a:rPr lang="sv-SE" smtClean="0"/>
              <a:t>4</a:t>
            </a:fld>
            <a:endParaRPr lang="sv-SE"/>
          </a:p>
        </p:txBody>
      </p:sp>
    </p:spTree>
    <p:extLst>
      <p:ext uri="{BB962C8B-B14F-4D97-AF65-F5344CB8AC3E}">
        <p14:creationId xmlns:p14="http://schemas.microsoft.com/office/powerpoint/2010/main" val="340266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79450" y="708025"/>
            <a:ext cx="1893888" cy="1066800"/>
          </a:xfrm>
        </p:spPr>
      </p:sp>
      <p:sp>
        <p:nvSpPr>
          <p:cNvPr id="3" name="Platshållare för anteckningar 2"/>
          <p:cNvSpPr>
            <a:spLocks noGrp="1"/>
          </p:cNvSpPr>
          <p:nvPr>
            <p:ph type="body" idx="1"/>
          </p:nvPr>
        </p:nvSpPr>
        <p:spPr>
          <a:xfrm>
            <a:off x="679768" y="1774825"/>
            <a:ext cx="5438140" cy="6912372"/>
          </a:xfrm>
        </p:spPr>
        <p:txBody>
          <a:bodyPr/>
          <a:lstStyle/>
          <a:p>
            <a:r>
              <a:rPr lang="sv-SE" dirty="0"/>
              <a:t>För att förflytta oss till den vetenskapliga psykologin, utan att tappa kontakt med i vardagspsykologi så är </a:t>
            </a:r>
            <a:r>
              <a:rPr lang="sv-SE" dirty="0" err="1"/>
              <a:t>epistemisk</a:t>
            </a:r>
            <a:r>
              <a:rPr lang="sv-SE" dirty="0"/>
              <a:t> tillit ett begrepp man använder med ambitionen att på ett vetenskapligt sätt operationalisera fenomenet tillit. </a:t>
            </a:r>
          </a:p>
          <a:p>
            <a:r>
              <a:rPr lang="sv-SE" dirty="0"/>
              <a:t>Epistemisk tillit kan beskrivas som : Att korrekt kunna identifiera andra som tillitsvärda och därför lita till den information som personen förmedlar.</a:t>
            </a:r>
          </a:p>
          <a:p>
            <a:endParaRPr lang="sv-SE" dirty="0"/>
          </a:p>
          <a:p>
            <a:r>
              <a:rPr lang="sv-SE" dirty="0"/>
              <a:t>Ett sätt att beskriva svårigheterna som ryms i diagnosen PS är just genom svårigheter med epistemisk tillit. Att det är svårt för mig att avgöra om den information som andra ger mig om vad som är bra för mig tex är rätt. Man tänker sig att ET utvecklas i relationen till anknytningspersoner och att otrygghet i den relationen skapar en epistemisk misstro som ett kärnsymtom i personlighetssyndrom.  Exempelvis om jag vuxit upp med att mina föräldrar gett mig informationen att de bara ser mig och bryr sig om mig när jag skriker för full hals för annars var de för berusade tex för att lyfta blicken annars. Då har jag fått med mig en kunskap som sen gjorde resten av mitt vuxna liv svårt. För det var en kunskap som utgick från deras egna behov och inte mina. Jag vet nu inte vad jag själv behöver och jag gör på ett sätt där andra drar sig undan från mig eftersom jag allt för ofta skriker för full hals. Den sociala informationen som jag fick som barn om hur man är tillsammans med andra var inte att lita på.</a:t>
            </a:r>
          </a:p>
          <a:p>
            <a:endParaRPr lang="sv-SE" dirty="0"/>
          </a:p>
          <a:p>
            <a:r>
              <a:rPr lang="sv-SE" dirty="0"/>
              <a:t>Och ett sätt att beskriva utmaningarna i det terapeutiska arbetet är med att etablera ET. Bristande förmåga att odla ET i den terapeutiska relationen beskrivs som en möjlig markör för att kunna identifiera personer som riskerar att inte tillgodogöra sig eller fullfölja behandling (Knapen et al., 2022).  </a:t>
            </a:r>
          </a:p>
          <a:p>
            <a:endParaRPr lang="sv-SE" dirty="0"/>
          </a:p>
        </p:txBody>
      </p:sp>
      <p:sp>
        <p:nvSpPr>
          <p:cNvPr id="4" name="Platshållare för bildnummer 3"/>
          <p:cNvSpPr>
            <a:spLocks noGrp="1"/>
          </p:cNvSpPr>
          <p:nvPr>
            <p:ph type="sldNum" sz="quarter" idx="5"/>
          </p:nvPr>
        </p:nvSpPr>
        <p:spPr/>
        <p:txBody>
          <a:bodyPr/>
          <a:lstStyle/>
          <a:p>
            <a:fld id="{ACEFE196-E559-4353-9F48-B6BD62FD8309}" type="slidenum">
              <a:rPr lang="sv-SE" smtClean="0"/>
              <a:t>5</a:t>
            </a:fld>
            <a:endParaRPr lang="sv-SE"/>
          </a:p>
        </p:txBody>
      </p:sp>
    </p:spTree>
    <p:extLst>
      <p:ext uri="{BB962C8B-B14F-4D97-AF65-F5344CB8AC3E}">
        <p14:creationId xmlns:p14="http://schemas.microsoft.com/office/powerpoint/2010/main" val="61567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63563" y="1241425"/>
            <a:ext cx="2698750" cy="1519238"/>
          </a:xfrm>
        </p:spPr>
      </p:sp>
      <p:sp>
        <p:nvSpPr>
          <p:cNvPr id="3" name="Platshållare för anteckningar 2"/>
          <p:cNvSpPr>
            <a:spLocks noGrp="1"/>
          </p:cNvSpPr>
          <p:nvPr>
            <p:ph type="body" idx="1"/>
          </p:nvPr>
        </p:nvSpPr>
        <p:spPr>
          <a:xfrm>
            <a:off x="679768" y="3128328"/>
            <a:ext cx="5438140" cy="5558869"/>
          </a:xfrm>
        </p:spPr>
        <p:txBody>
          <a:bodyPr/>
          <a:lstStyle/>
          <a:p>
            <a:r>
              <a:rPr lang="sv-SE" dirty="0"/>
              <a:t>Vi kan försöka förstå något om patientens grundläggande misstro men vi behöver också rikta blicken mot oss själva. Vad kan vi göra som terapeuter?</a:t>
            </a:r>
          </a:p>
          <a:p>
            <a:r>
              <a:rPr lang="sv-SE" dirty="0"/>
              <a:t>Det finns en bok och artiklar skrivna av </a:t>
            </a:r>
            <a:r>
              <a:rPr lang="sv-SE" dirty="0" err="1"/>
              <a:t>Norcross</a:t>
            </a:r>
            <a:r>
              <a:rPr lang="sv-SE" dirty="0"/>
              <a:t> och Lambert (2018) om vad som är verksamt i den terapeutiska relationen. De beskriver att egenskaper hos den enskilda terapeuten får större betydelse ju svårare problematik individen i behandling har. Det finns alltså anledning att även få syn på terapeutens förmågor och brister i terapirummet.</a:t>
            </a:r>
          </a:p>
          <a:p>
            <a:endParaRPr lang="sv-SE" dirty="0"/>
          </a:p>
          <a:p>
            <a:r>
              <a:rPr lang="sv-SE" dirty="0"/>
              <a:t>Jon Allen (2023) har skrivit en bok som heter </a:t>
            </a:r>
            <a:r>
              <a:rPr lang="sv-SE" dirty="0" err="1"/>
              <a:t>Trusting</a:t>
            </a:r>
            <a:r>
              <a:rPr lang="sv-SE" dirty="0"/>
              <a:t> in </a:t>
            </a:r>
            <a:r>
              <a:rPr lang="sv-SE" dirty="0" err="1"/>
              <a:t>psychotherapy</a:t>
            </a:r>
            <a:r>
              <a:rPr lang="sv-SE" dirty="0"/>
              <a:t>, läsvärd. Och även artiklar specifikt om </a:t>
            </a:r>
            <a:r>
              <a:rPr lang="sv-SE" dirty="0" err="1"/>
              <a:t>tilltsvärdighet</a:t>
            </a:r>
            <a:r>
              <a:rPr lang="sv-SE" dirty="0"/>
              <a:t> i arbetet med personer med PS. Han föreslår att begreppet tillitsvärdighet kan fungera som etiskt ramverk för terapeutens professionella utveckling. Och man vill ju gärna veta vad man ska göra föra att vara tillsvärd. Finns det någon expertkunskap om det? Ja kanske.</a:t>
            </a:r>
          </a:p>
          <a:p>
            <a:pPr algn="l"/>
            <a:r>
              <a:rPr lang="sv-SE" b="0" i="0" dirty="0">
                <a:solidFill>
                  <a:srgbClr val="000000"/>
                </a:solidFill>
                <a:effectLst/>
                <a:latin typeface="Times New Roman" panose="02020603050405020304" pitchFamily="18" charset="0"/>
              </a:rPr>
              <a:t>Allen tex tänker sig att de här gemensamma faktorerna ingår i terapeutens tillitsvärdighet: vara empatisk, bekräftande och genuin, skapa terapeutisk allians och arbeta med att lösa</a:t>
            </a:r>
          </a:p>
          <a:p>
            <a:pPr algn="l"/>
            <a:r>
              <a:rPr lang="sv-SE" b="0" i="0" dirty="0">
                <a:solidFill>
                  <a:srgbClr val="000000"/>
                </a:solidFill>
                <a:effectLst/>
                <a:latin typeface="Times New Roman" panose="02020603050405020304" pitchFamily="18" charset="0"/>
              </a:rPr>
              <a:t>alliansbrott. Han beskriver interpersonella färdigheter som grunden till tillit. </a:t>
            </a:r>
          </a:p>
          <a:p>
            <a:pPr algn="l"/>
            <a:endParaRPr lang="sv-SE" b="0" i="0" dirty="0">
              <a:solidFill>
                <a:srgbClr val="000000"/>
              </a:solidFill>
              <a:effectLst/>
              <a:latin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CEFE196-E559-4353-9F48-B6BD62FD8309}" type="slidenum">
              <a:rPr lang="sv-SE" smtClean="0"/>
              <a:t>6</a:t>
            </a:fld>
            <a:endParaRPr lang="sv-SE"/>
          </a:p>
        </p:txBody>
      </p:sp>
    </p:spTree>
    <p:extLst>
      <p:ext uri="{BB962C8B-B14F-4D97-AF65-F5344CB8AC3E}">
        <p14:creationId xmlns:p14="http://schemas.microsoft.com/office/powerpoint/2010/main" val="2017112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74675" y="1241425"/>
            <a:ext cx="2438400" cy="1371600"/>
          </a:xfrm>
        </p:spPr>
      </p:sp>
      <p:sp>
        <p:nvSpPr>
          <p:cNvPr id="3" name="Platshållare för anteckningar 2"/>
          <p:cNvSpPr>
            <a:spLocks noGrp="1"/>
          </p:cNvSpPr>
          <p:nvPr>
            <p:ph type="body" idx="1"/>
          </p:nvPr>
        </p:nvSpPr>
        <p:spPr>
          <a:xfrm>
            <a:off x="679768" y="2866073"/>
            <a:ext cx="5438140" cy="5821124"/>
          </a:xfrm>
        </p:spPr>
        <p:txBody>
          <a:bodyPr/>
          <a:lstStyle/>
          <a:p>
            <a:r>
              <a:rPr lang="sv-SE" dirty="0"/>
              <a:t>Vad mer kan tänkas ha betydelse för vår egen tillitsvärdighet? Tidigare forskning om behandling för personer med PS säger exempelvis:</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organisatoriska förutsättningar är viktiga– Överlevnadsgraden för DBT-team är 88% efter två år och 69% efter åtta år och omsättning av personal är ett av de vanligaste implementeringshindren (King et al., 2018). Det är sannolikt grundläggande att behandlingen och terapeuten finns kvar för att jag som patient ska kunna känna tillit. Så organisatoriska förutsättningar är ett håll som kan vara viktig att titta åt.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Samarbete i teamet –Man har sett att samarbetet i behandlingsteam i MBT, och att organisatoriskt stöd och urval av terapeuter är av betydelse för hur väl implementering av behandlingsmetoden fungerar (Bales et al., 2017). Hur jag samarbetar och fungerar ihop med mina kollegor kan tänkas ha betydelse för vår tillitsvärdighet och förmåga att etablera tillit.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Interpersonella förmågor och kompetens. -Heinonen &amp; Nissen-Lie som forskat om just terapeutfaktorer (2020) menar också att terapeutens interpersonella förmågor och kompetens är särskilt viktiga i behandling av personer med personlighetssyndrom. Artikeln men det snygga titeln Love </a:t>
            </a:r>
            <a:r>
              <a:rPr lang="sv-SE" dirty="0" err="1"/>
              <a:t>your</a:t>
            </a:r>
            <a:r>
              <a:rPr lang="sv-SE" dirty="0"/>
              <a:t> </a:t>
            </a:r>
            <a:r>
              <a:rPr lang="sv-SE" dirty="0" err="1"/>
              <a:t>self</a:t>
            </a:r>
            <a:r>
              <a:rPr lang="sv-SE" dirty="0"/>
              <a:t> as person, </a:t>
            </a:r>
            <a:r>
              <a:rPr lang="sv-SE" dirty="0" err="1"/>
              <a:t>doubt</a:t>
            </a:r>
            <a:r>
              <a:rPr lang="sv-SE" dirty="0"/>
              <a:t> </a:t>
            </a:r>
            <a:r>
              <a:rPr lang="sv-SE" dirty="0" err="1"/>
              <a:t>yourself</a:t>
            </a:r>
            <a:r>
              <a:rPr lang="sv-SE" dirty="0"/>
              <a:t> as </a:t>
            </a:r>
            <a:r>
              <a:rPr lang="sv-SE" dirty="0" err="1"/>
              <a:t>therapist</a:t>
            </a:r>
            <a:r>
              <a:rPr lang="sv-SE" dirty="0"/>
              <a:t> (Nissen-Lie)  beskriver hon terapeutens förmåga att inte gå sönder för att alliansen brister, att orka vara uppmärksam på och att kunna reparera sina misstag ”vet du, jag tappade visst huvudet”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ACEFE196-E559-4353-9F48-B6BD62FD8309}" type="slidenum">
              <a:rPr lang="sv-SE" smtClean="0"/>
              <a:t>7</a:t>
            </a:fld>
            <a:endParaRPr lang="sv-SE"/>
          </a:p>
        </p:txBody>
      </p:sp>
    </p:spTree>
    <p:extLst>
      <p:ext uri="{BB962C8B-B14F-4D97-AF65-F5344CB8AC3E}">
        <p14:creationId xmlns:p14="http://schemas.microsoft.com/office/powerpoint/2010/main" val="210023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mitt doktorandprojekt gör jag just nu en intervjustudie för att förstå hur individer i behandling uppfattar tillit. Vad de går på när de avgör om en terapeut går att lita på eller inte. Jag har gjort 8 intervjuer och vill ge er exempel på några av de svar jag fått för att ni ska få en bild av tillit utifrån patientens perspektiv.</a:t>
            </a:r>
          </a:p>
          <a:p>
            <a:endParaRPr lang="sv-SE" dirty="0"/>
          </a:p>
          <a:p>
            <a:r>
              <a:rPr lang="sv-SE" dirty="0"/>
              <a:t>På frågan ”Hur är en terapeut som du känner tillit för? Får jag svar som.. Autentisk, att man får se vem personen är. Äkta. Följsam, inte styrd av sin manual. Ger mycket bekräftelse. Utmanar på ett mjukt sätt. Är själv motiverad och engagerad. Kunna leda.</a:t>
            </a:r>
          </a:p>
          <a:p>
            <a:endParaRPr lang="sv-SE" dirty="0"/>
          </a:p>
          <a:p>
            <a:r>
              <a:rPr lang="sv-SE" dirty="0"/>
              <a:t>På frågan ”Hur är en terapeut som du inte känner tillit till?” Får jag svar som.. För utmanande. Osäker. Inte närvarande. För mkt regler gör att jag känner mig misstrodd. Tror att de förstår men gör inte det. Opersonligt, sterilt.</a:t>
            </a:r>
          </a:p>
        </p:txBody>
      </p:sp>
      <p:sp>
        <p:nvSpPr>
          <p:cNvPr id="4" name="Platshållare för bildnummer 3"/>
          <p:cNvSpPr>
            <a:spLocks noGrp="1"/>
          </p:cNvSpPr>
          <p:nvPr>
            <p:ph type="sldNum" sz="quarter" idx="5"/>
          </p:nvPr>
        </p:nvSpPr>
        <p:spPr/>
        <p:txBody>
          <a:bodyPr/>
          <a:lstStyle/>
          <a:p>
            <a:fld id="{ACEFE196-E559-4353-9F48-B6BD62FD8309}" type="slidenum">
              <a:rPr lang="sv-SE" smtClean="0"/>
              <a:t>8</a:t>
            </a:fld>
            <a:endParaRPr lang="sv-SE"/>
          </a:p>
        </p:txBody>
      </p:sp>
    </p:spTree>
    <p:extLst>
      <p:ext uri="{BB962C8B-B14F-4D97-AF65-F5344CB8AC3E}">
        <p14:creationId xmlns:p14="http://schemas.microsoft.com/office/powerpoint/2010/main" val="217936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E9DC9-3F24-BD26-E905-0F53F81763E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392CDF0-0AE3-8599-C058-55F30F00AFD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FC66CC6-F4BB-85D3-EC29-413E08493F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På frågan Hur märker du själv att om du känner tillit till eller har förtroende för en terapeut? Beskriver deltagarna att man blir öppen och ärlig. Närvarande. Idealiserande låg nära. Får kontakt med mina känslor, bladdrar inte bara på.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På frågan Påverkas deras upplevelse av tillit av deras svårigheter? Beskriver de.. Ja. Att antingen höja upp någon eller att se någon helt negativt. Att inte ha erfarenhet av att ha tillit. När man litar på någon kan den personen plötsligt svika 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Sammanfattningsvis vill jag säga att skapa tillit i terapi är en komplex fråga som vi ska undvika att reducera till enkla punkter. En del av svaret verkar sammanfalla med common </a:t>
            </a:r>
            <a:r>
              <a:rPr lang="sv-SE" dirty="0" err="1"/>
              <a:t>factors</a:t>
            </a:r>
            <a:r>
              <a:rPr lang="sv-SE" dirty="0"/>
              <a:t>, andra mer specifika för just den individen i behandling och där förmågan att vara följsam och öppen för något oväntat kan tänkas vara viktig. För liknande kan man tänka sig gäller för terapeuten, att gemensamma förutsättningar som ex arbetsmiljö är viktig men också individuella utmaningar, någon behöver bli mer auktoritär någon mjukare, någon behöver lära sig mer tekning medan någon annan behöver hitta tillbaka till sin autenticitet tex. I fråga om vår egen tillitsvärdighet behöver vi både ha tillgång till samlad  expertkunskap men också vår egen kännedom om oss själva, har jag tillit till mig själv nu eller inte? Även vår tillit till oss själva tror jag är en dynamisk och </a:t>
            </a:r>
            <a:r>
              <a:rPr lang="sv-SE"/>
              <a:t>relationell fråga.</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a:extLst>
              <a:ext uri="{FF2B5EF4-FFF2-40B4-BE49-F238E27FC236}">
                <a16:creationId xmlns:a16="http://schemas.microsoft.com/office/drawing/2014/main" id="{30F161BC-912C-4DA8-80D4-44BE131F8749}"/>
              </a:ext>
            </a:extLst>
          </p:cNvPr>
          <p:cNvSpPr>
            <a:spLocks noGrp="1"/>
          </p:cNvSpPr>
          <p:nvPr>
            <p:ph type="sldNum" sz="quarter" idx="5"/>
          </p:nvPr>
        </p:nvSpPr>
        <p:spPr/>
        <p:txBody>
          <a:bodyPr/>
          <a:lstStyle/>
          <a:p>
            <a:fld id="{ACEFE196-E559-4353-9F48-B6BD62FD8309}" type="slidenum">
              <a:rPr lang="sv-SE" smtClean="0"/>
              <a:t>9</a:t>
            </a:fld>
            <a:endParaRPr lang="sv-SE"/>
          </a:p>
        </p:txBody>
      </p:sp>
    </p:spTree>
    <p:extLst>
      <p:ext uri="{BB962C8B-B14F-4D97-AF65-F5344CB8AC3E}">
        <p14:creationId xmlns:p14="http://schemas.microsoft.com/office/powerpoint/2010/main" val="3479717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 name="Title 1"/>
          <p:cNvSpPr>
            <a:spLocks noGrp="1"/>
          </p:cNvSpPr>
          <p:nvPr>
            <p:ph type="ctrTitle"/>
          </p:nvPr>
        </p:nvSpPr>
        <p:spPr>
          <a:xfrm>
            <a:off x="810001" y="1449147"/>
            <a:ext cx="10572000" cy="2971051"/>
          </a:xfrm>
        </p:spPr>
        <p:txBody>
          <a:bodyPr/>
          <a:lstStyle>
            <a:lvl1pPr>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EA313F78-71FD-4C9A-8252-6D724CF6A043}" type="datetimeFigureOut">
              <a:rPr lang="sv-SE" smtClean="0"/>
              <a:t>2026-04-27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8F24FF6-8BC6-4979-8ED6-6E193B03D961}" type="slidenum">
              <a:rPr lang="sv-SE" smtClean="0"/>
              <a:t>‹#›</a:t>
            </a:fld>
            <a:endParaRPr lang="sv-SE"/>
          </a:p>
        </p:txBody>
      </p:sp>
    </p:spTree>
    <p:extLst>
      <p:ext uri="{BB962C8B-B14F-4D97-AF65-F5344CB8AC3E}">
        <p14:creationId xmlns:p14="http://schemas.microsoft.com/office/powerpoint/2010/main" val="29066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sv-SE"/>
              <a:t>Klicka här för att ändra mall för rubrikformat</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sv-SE"/>
              <a:t>Klicka på ikonen för att lägga till en bild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A313F78-71FD-4C9A-8252-6D724CF6A043}" type="datetimeFigureOut">
              <a:rPr lang="sv-SE" smtClean="0"/>
              <a:t>2026-04-27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8F24FF6-8BC6-4979-8ED6-6E193B03D961}" type="slidenum">
              <a:rPr lang="sv-SE" smtClean="0"/>
              <a:t>‹#›</a:t>
            </a:fld>
            <a:endParaRPr lang="sv-SE"/>
          </a:p>
        </p:txBody>
      </p:sp>
    </p:spTree>
    <p:extLst>
      <p:ext uri="{BB962C8B-B14F-4D97-AF65-F5344CB8AC3E}">
        <p14:creationId xmlns:p14="http://schemas.microsoft.com/office/powerpoint/2010/main" val="151057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A313F78-71FD-4C9A-8252-6D724CF6A043}" type="datetimeFigureOut">
              <a:rPr lang="sv-SE" smtClean="0"/>
              <a:t>2026-04-27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8F24FF6-8BC6-4979-8ED6-6E193B03D961}" type="slidenum">
              <a:rPr lang="sv-SE" smtClean="0"/>
              <a:t>‹#›</a:t>
            </a:fld>
            <a:endParaRPr lang="sv-SE"/>
          </a:p>
        </p:txBody>
      </p:sp>
    </p:spTree>
    <p:extLst>
      <p:ext uri="{BB962C8B-B14F-4D97-AF65-F5344CB8AC3E}">
        <p14:creationId xmlns:p14="http://schemas.microsoft.com/office/powerpoint/2010/main" val="2903610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sv-SE"/>
              <a:t>Klicka här för att ändra mall för rubrikformat</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sv-SE"/>
              <a:t>Klicka här för att ändra format på bakgrundstexten</a:t>
            </a:r>
          </a:p>
        </p:txBody>
      </p:sp>
      <p:sp>
        <p:nvSpPr>
          <p:cNvPr id="2" name="Date Placeholder 1"/>
          <p:cNvSpPr>
            <a:spLocks noGrp="1"/>
          </p:cNvSpPr>
          <p:nvPr>
            <p:ph type="dt" sz="half" idx="10"/>
          </p:nvPr>
        </p:nvSpPr>
        <p:spPr/>
        <p:txBody>
          <a:bodyPr/>
          <a:lstStyle/>
          <a:p>
            <a:fld id="{EA313F78-71FD-4C9A-8252-6D724CF6A043}" type="datetimeFigureOut">
              <a:rPr lang="sv-SE" smtClean="0"/>
              <a:t>2026-04-27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68F24FF6-8BC6-4979-8ED6-6E193B03D961}" type="slidenum">
              <a:rPr lang="sv-SE" smtClean="0"/>
              <a:t>‹#›</a:t>
            </a:fld>
            <a:endParaRPr lang="sv-SE"/>
          </a:p>
        </p:txBody>
      </p:sp>
    </p:spTree>
    <p:extLst>
      <p:ext uri="{BB962C8B-B14F-4D97-AF65-F5344CB8AC3E}">
        <p14:creationId xmlns:p14="http://schemas.microsoft.com/office/powerpoint/2010/main" val="283110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A313F78-71FD-4C9A-8252-6D724CF6A043}" type="datetimeFigureOut">
              <a:rPr lang="sv-SE" smtClean="0"/>
              <a:t>2026-04-27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8F24FF6-8BC6-4979-8ED6-6E193B03D961}" type="slidenum">
              <a:rPr lang="sv-SE" smtClean="0"/>
              <a:t>‹#›</a:t>
            </a:fld>
            <a:endParaRPr lang="sv-SE"/>
          </a:p>
        </p:txBody>
      </p:sp>
    </p:spTree>
    <p:extLst>
      <p:ext uri="{BB962C8B-B14F-4D97-AF65-F5344CB8AC3E}">
        <p14:creationId xmlns:p14="http://schemas.microsoft.com/office/powerpoint/2010/main" val="572340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A313F78-71FD-4C9A-8252-6D724CF6A043}" type="datetimeFigureOut">
              <a:rPr lang="sv-SE" smtClean="0"/>
              <a:t>2026-04-27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8F24FF6-8BC6-4979-8ED6-6E193B03D961}" type="slidenum">
              <a:rPr lang="sv-SE" smtClean="0"/>
              <a:t>‹#›</a:t>
            </a:fld>
            <a:endParaRPr lang="sv-SE"/>
          </a:p>
        </p:txBody>
      </p:sp>
    </p:spTree>
    <p:extLst>
      <p:ext uri="{BB962C8B-B14F-4D97-AF65-F5344CB8AC3E}">
        <p14:creationId xmlns:p14="http://schemas.microsoft.com/office/powerpoint/2010/main" val="295623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A313F78-71FD-4C9A-8252-6D724CF6A043}" type="datetimeFigureOut">
              <a:rPr lang="sv-SE" smtClean="0"/>
              <a:t>2026-04-27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8F24FF6-8BC6-4979-8ED6-6E193B03D961}" type="slidenum">
              <a:rPr lang="sv-SE" smtClean="0"/>
              <a:t>‹#›</a:t>
            </a:fld>
            <a:endParaRPr lang="sv-SE"/>
          </a:p>
        </p:txBody>
      </p:sp>
    </p:spTree>
    <p:extLst>
      <p:ext uri="{BB962C8B-B14F-4D97-AF65-F5344CB8AC3E}">
        <p14:creationId xmlns:p14="http://schemas.microsoft.com/office/powerpoint/2010/main" val="328058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A313F78-71FD-4C9A-8252-6D724CF6A043}" type="datetimeFigureOut">
              <a:rPr lang="sv-SE" smtClean="0"/>
              <a:t>2026-04-27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8F24FF6-8BC6-4979-8ED6-6E193B03D961}" type="slidenum">
              <a:rPr lang="sv-SE" smtClean="0"/>
              <a:t>‹#›</a:t>
            </a:fld>
            <a:endParaRPr lang="sv-SE"/>
          </a:p>
        </p:txBody>
      </p:sp>
    </p:spTree>
    <p:extLst>
      <p:ext uri="{BB962C8B-B14F-4D97-AF65-F5344CB8AC3E}">
        <p14:creationId xmlns:p14="http://schemas.microsoft.com/office/powerpoint/2010/main" val="311207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EA313F78-71FD-4C9A-8252-6D724CF6A043}" type="datetimeFigureOut">
              <a:rPr lang="sv-SE" smtClean="0"/>
              <a:t>2026-04-27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8F24FF6-8BC6-4979-8ED6-6E193B03D961}" type="slidenum">
              <a:rPr lang="sv-SE" smtClean="0"/>
              <a:t>‹#›</a:t>
            </a:fld>
            <a:endParaRPr lang="sv-SE"/>
          </a:p>
        </p:txBody>
      </p:sp>
    </p:spTree>
    <p:extLst>
      <p:ext uri="{BB962C8B-B14F-4D97-AF65-F5344CB8AC3E}">
        <p14:creationId xmlns:p14="http://schemas.microsoft.com/office/powerpoint/2010/main" val="232811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EA313F78-71FD-4C9A-8252-6D724CF6A043}" type="datetimeFigureOut">
              <a:rPr lang="sv-SE" smtClean="0"/>
              <a:t>2026-04-27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68F24FF6-8BC6-4979-8ED6-6E193B03D961}" type="slidenum">
              <a:rPr lang="sv-SE" smtClean="0"/>
              <a:t>‹#›</a:t>
            </a:fld>
            <a:endParaRPr lang="sv-SE"/>
          </a:p>
        </p:txBody>
      </p:sp>
    </p:spTree>
    <p:extLst>
      <p:ext uri="{BB962C8B-B14F-4D97-AF65-F5344CB8AC3E}">
        <p14:creationId xmlns:p14="http://schemas.microsoft.com/office/powerpoint/2010/main" val="188687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EA313F78-71FD-4C9A-8252-6D724CF6A043}" type="datetimeFigureOut">
              <a:rPr lang="sv-SE" smtClean="0"/>
              <a:t>2026-04-27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68F24FF6-8BC6-4979-8ED6-6E193B03D961}" type="slidenum">
              <a:rPr lang="sv-SE" smtClean="0"/>
              <a:t>‹#›</a:t>
            </a:fld>
            <a:endParaRPr lang="sv-SE"/>
          </a:p>
        </p:txBody>
      </p:sp>
    </p:spTree>
    <p:extLst>
      <p:ext uri="{BB962C8B-B14F-4D97-AF65-F5344CB8AC3E}">
        <p14:creationId xmlns:p14="http://schemas.microsoft.com/office/powerpoint/2010/main" val="399470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13F78-71FD-4C9A-8252-6D724CF6A043}" type="datetimeFigureOut">
              <a:rPr lang="sv-SE" smtClean="0"/>
              <a:t>2026-04-27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68F24FF6-8BC6-4979-8ED6-6E193B03D961}" type="slidenum">
              <a:rPr lang="sv-SE" smtClean="0"/>
              <a:t>‹#›</a:t>
            </a:fld>
            <a:endParaRPr lang="sv-SE"/>
          </a:p>
        </p:txBody>
      </p:sp>
    </p:spTree>
    <p:extLst>
      <p:ext uri="{BB962C8B-B14F-4D97-AF65-F5344CB8AC3E}">
        <p14:creationId xmlns:p14="http://schemas.microsoft.com/office/powerpoint/2010/main" val="16827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sv-SE"/>
              <a:t>Klicka här för att ändra mall för rubrikformat</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A313F78-71FD-4C9A-8252-6D724CF6A043}" type="datetimeFigureOut">
              <a:rPr lang="sv-SE" smtClean="0"/>
              <a:t>2026-04-27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8F24FF6-8BC6-4979-8ED6-6E193B03D961}" type="slidenum">
              <a:rPr lang="sv-SE" smtClean="0"/>
              <a:t>‹#›</a:t>
            </a:fld>
            <a:endParaRPr lang="sv-SE"/>
          </a:p>
        </p:txBody>
      </p:sp>
    </p:spTree>
    <p:extLst>
      <p:ext uri="{BB962C8B-B14F-4D97-AF65-F5344CB8AC3E}">
        <p14:creationId xmlns:p14="http://schemas.microsoft.com/office/powerpoint/2010/main" val="161683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sv-SE"/>
              <a:t>Klicka här för att ändra mall för rubrikformat</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sv-SE"/>
              <a:t>Klicka på ikonen för att lägga till en bild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3885810" y="6041362"/>
            <a:ext cx="976879" cy="365125"/>
          </a:xfrm>
        </p:spPr>
        <p:txBody>
          <a:bodyPr/>
          <a:lstStyle/>
          <a:p>
            <a:fld id="{EA313F78-71FD-4C9A-8252-6D724CF6A043}" type="datetimeFigureOut">
              <a:rPr lang="sv-SE" smtClean="0"/>
              <a:t>2026-04-27</a:t>
            </a:fld>
            <a:endParaRPr lang="sv-SE"/>
          </a:p>
        </p:txBody>
      </p:sp>
      <p:sp>
        <p:nvSpPr>
          <p:cNvPr id="6" name="Footer Placeholder 5"/>
          <p:cNvSpPr>
            <a:spLocks noGrp="1"/>
          </p:cNvSpPr>
          <p:nvPr>
            <p:ph type="ftr" sz="quarter" idx="11"/>
          </p:nvPr>
        </p:nvSpPr>
        <p:spPr>
          <a:xfrm>
            <a:off x="590396" y="6041362"/>
            <a:ext cx="3295413" cy="365125"/>
          </a:xfrm>
        </p:spPr>
        <p:txBody>
          <a:bodyPr/>
          <a:lstStyle/>
          <a:p>
            <a:endParaRPr lang="sv-SE"/>
          </a:p>
        </p:txBody>
      </p:sp>
      <p:sp>
        <p:nvSpPr>
          <p:cNvPr id="7" name="Slide Number Placeholder 6"/>
          <p:cNvSpPr>
            <a:spLocks noGrp="1"/>
          </p:cNvSpPr>
          <p:nvPr>
            <p:ph type="sldNum" sz="quarter" idx="12"/>
          </p:nvPr>
        </p:nvSpPr>
        <p:spPr>
          <a:xfrm>
            <a:off x="4862689" y="5915888"/>
            <a:ext cx="1062155" cy="490599"/>
          </a:xfrm>
        </p:spPr>
        <p:txBody>
          <a:bodyPr/>
          <a:lstStyle/>
          <a:p>
            <a:fld id="{68F24FF6-8BC6-4979-8ED6-6E193B03D961}" type="slidenum">
              <a:rPr lang="sv-SE" smtClean="0"/>
              <a:t>‹#›</a:t>
            </a:fld>
            <a:endParaRPr lang="sv-SE"/>
          </a:p>
        </p:txBody>
      </p:sp>
    </p:spTree>
    <p:extLst>
      <p:ext uri="{BB962C8B-B14F-4D97-AF65-F5344CB8AC3E}">
        <p14:creationId xmlns:p14="http://schemas.microsoft.com/office/powerpoint/2010/main" val="145081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sv-SE"/>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EA313F78-71FD-4C9A-8252-6D724CF6A043}" type="datetimeFigureOut">
              <a:rPr lang="sv-SE" smtClean="0"/>
              <a:t>2026-04-27</a:t>
            </a:fld>
            <a:endParaRPr lang="sv-SE"/>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8F24FF6-8BC6-4979-8ED6-6E193B03D961}" type="slidenum">
              <a:rPr lang="sv-SE" smtClean="0"/>
              <a:t>‹#›</a:t>
            </a:fld>
            <a:endParaRPr lang="sv-SE"/>
          </a:p>
        </p:txBody>
      </p:sp>
    </p:spTree>
    <p:extLst>
      <p:ext uri="{BB962C8B-B14F-4D97-AF65-F5344CB8AC3E}">
        <p14:creationId xmlns:p14="http://schemas.microsoft.com/office/powerpoint/2010/main" val="615921114"/>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B103B3B3-9775-8DE7-02FB-49648EDD027A}"/>
              </a:ext>
            </a:extLst>
          </p:cNvPr>
          <p:cNvSpPr>
            <a:spLocks noGrp="1"/>
          </p:cNvSpPr>
          <p:nvPr>
            <p:ph type="ctrTitle"/>
          </p:nvPr>
        </p:nvSpPr>
        <p:spPr>
          <a:xfrm>
            <a:off x="1280559" y="1286935"/>
            <a:ext cx="9638153" cy="2668377"/>
          </a:xfrm>
          <a:effectLst/>
        </p:spPr>
        <p:txBody>
          <a:bodyPr>
            <a:normAutofit/>
          </a:bodyPr>
          <a:lstStyle/>
          <a:p>
            <a:pPr algn="ctr">
              <a:lnSpc>
                <a:spcPct val="90000"/>
              </a:lnSpc>
            </a:pPr>
            <a:r>
              <a:rPr lang="sv-SE" dirty="0"/>
              <a:t>Att skapa tillit i behandling av personlighetssyndrom</a:t>
            </a:r>
            <a:endParaRPr lang="sv-SE" sz="4600" dirty="0">
              <a:solidFill>
                <a:schemeClr val="tx1"/>
              </a:solidFill>
            </a:endParaRPr>
          </a:p>
        </p:txBody>
      </p:sp>
      <p:sp>
        <p:nvSpPr>
          <p:cNvPr id="3" name="Underrubrik 2">
            <a:extLst>
              <a:ext uri="{FF2B5EF4-FFF2-40B4-BE49-F238E27FC236}">
                <a16:creationId xmlns:a16="http://schemas.microsoft.com/office/drawing/2014/main" id="{AAAA4AC2-8BFA-2DE0-0D03-09AE393B5078}"/>
              </a:ext>
            </a:extLst>
          </p:cNvPr>
          <p:cNvSpPr>
            <a:spLocks noGrp="1"/>
          </p:cNvSpPr>
          <p:nvPr>
            <p:ph type="subTitle" idx="1"/>
          </p:nvPr>
        </p:nvSpPr>
        <p:spPr>
          <a:xfrm>
            <a:off x="1280559" y="4598779"/>
            <a:ext cx="9638153" cy="1117042"/>
          </a:xfrm>
          <a:effectLst/>
        </p:spPr>
        <p:txBody>
          <a:bodyPr>
            <a:normAutofit/>
          </a:bodyPr>
          <a:lstStyle/>
          <a:p>
            <a:pPr algn="ctr"/>
            <a:r>
              <a:rPr lang="sv-SE" dirty="0"/>
              <a:t>Lina Nordström, psykolog, psykoterapeut, specialist i psykologisk behandling, Mottagningen för personlighetssyndrom, </a:t>
            </a:r>
            <a:r>
              <a:rPr lang="sv-SE"/>
              <a:t>Sahlgrenska Universitetssjukhus, </a:t>
            </a:r>
            <a:r>
              <a:rPr lang="sv-SE" dirty="0"/>
              <a:t>doktorand vid Sahlgrenska akademin.</a:t>
            </a:r>
          </a:p>
        </p:txBody>
      </p:sp>
    </p:spTree>
    <p:extLst>
      <p:ext uri="{BB962C8B-B14F-4D97-AF65-F5344CB8AC3E}">
        <p14:creationId xmlns:p14="http://schemas.microsoft.com/office/powerpoint/2010/main" val="3692532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C991AF-E9B0-4562-D5F4-0E4626FD448A}"/>
              </a:ext>
            </a:extLst>
          </p:cNvPr>
          <p:cNvSpPr>
            <a:spLocks noGrp="1"/>
          </p:cNvSpPr>
          <p:nvPr>
            <p:ph type="title"/>
          </p:nvPr>
        </p:nvSpPr>
        <p:spPr/>
        <p:txBody>
          <a:bodyPr/>
          <a:lstStyle/>
          <a:p>
            <a:r>
              <a:rPr lang="sv-SE" dirty="0" err="1"/>
              <a:t>Refereneser</a:t>
            </a:r>
            <a:endParaRPr lang="sv-SE" dirty="0"/>
          </a:p>
        </p:txBody>
      </p:sp>
      <p:sp>
        <p:nvSpPr>
          <p:cNvPr id="3" name="Platshållare för innehåll 2">
            <a:extLst>
              <a:ext uri="{FF2B5EF4-FFF2-40B4-BE49-F238E27FC236}">
                <a16:creationId xmlns:a16="http://schemas.microsoft.com/office/drawing/2014/main" id="{85BA0C8D-97B2-4BE9-866E-881D96526844}"/>
              </a:ext>
            </a:extLst>
          </p:cNvPr>
          <p:cNvSpPr>
            <a:spLocks noGrp="1"/>
          </p:cNvSpPr>
          <p:nvPr>
            <p:ph idx="1"/>
          </p:nvPr>
        </p:nvSpPr>
        <p:spPr/>
        <p:txBody>
          <a:bodyPr>
            <a:normAutofit fontScale="92500" lnSpcReduction="10000"/>
          </a:bodyPr>
          <a:lstStyle/>
          <a:p>
            <a:pPr marL="0" indent="0">
              <a:lnSpc>
                <a:spcPct val="150000"/>
              </a:lnSpc>
              <a:buNone/>
            </a:pPr>
            <a:r>
              <a:rPr lang="en-US" sz="1100" dirty="0"/>
              <a:t>Allen, J. G. (2023). Becoming trustworthy in treating patients with borderline personality disorder. </a:t>
            </a:r>
          </a:p>
          <a:p>
            <a:pPr marL="0" indent="0">
              <a:lnSpc>
                <a:spcPct val="150000"/>
              </a:lnSpc>
              <a:buNone/>
            </a:pPr>
            <a:r>
              <a:rPr lang="en-GB" sz="1100" dirty="0">
                <a:ea typeface="Calibri" panose="020F0502020204030204" pitchFamily="34" charset="0"/>
                <a:cs typeface="Arial" panose="020B0604020202020204" pitchFamily="34" charset="0"/>
              </a:rPr>
              <a:t>Bales, D. L., Verheul, R., &amp; </a:t>
            </a:r>
            <a:r>
              <a:rPr lang="en-GB" sz="1100" dirty="0" err="1">
                <a:ea typeface="Calibri" panose="020F0502020204030204" pitchFamily="34" charset="0"/>
                <a:cs typeface="Arial" panose="020B0604020202020204" pitchFamily="34" charset="0"/>
              </a:rPr>
              <a:t>Hutsebaut</a:t>
            </a:r>
            <a:r>
              <a:rPr lang="en-GB" sz="1100" dirty="0">
                <a:ea typeface="Calibri" panose="020F0502020204030204" pitchFamily="34" charset="0"/>
                <a:cs typeface="Arial" panose="020B0604020202020204" pitchFamily="34" charset="0"/>
              </a:rPr>
              <a:t>, J. (2017). Barriers and facilitators to the implementation of mentalization-based treatment (MBT) for borderline personality disorder. </a:t>
            </a:r>
            <a:endParaRPr lang="en-US" sz="1100" dirty="0">
              <a:ea typeface="Calibri" panose="020F0502020204030204" pitchFamily="34" charset="0"/>
              <a:cs typeface="Arial" panose="020B0604020202020204" pitchFamily="34" charset="0"/>
            </a:endParaRPr>
          </a:p>
          <a:p>
            <a:pPr marL="0" indent="0">
              <a:lnSpc>
                <a:spcPct val="150000"/>
              </a:lnSpc>
              <a:buNone/>
            </a:pPr>
            <a:r>
              <a:rPr lang="sv-SE" sz="1100" dirty="0">
                <a:ea typeface="Times New Roman" panose="02020603050405020304" pitchFamily="18" charset="0"/>
              </a:rPr>
              <a:t>Eriksson, J. (2020). Psykoanalysens filosofi: En essä om psyke, vetenskap &amp; klinisk praktik </a:t>
            </a:r>
          </a:p>
          <a:p>
            <a:pPr marL="0" indent="0">
              <a:lnSpc>
                <a:spcPct val="150000"/>
              </a:lnSpc>
              <a:buNone/>
            </a:pPr>
            <a:r>
              <a:rPr lang="en-US" sz="1100" dirty="0"/>
              <a:t>Fonagy, P., Luyten, P., Allison, E., &amp; Campbell, C. (2017). What we have changed our minds about: Part 2. Borderline personality disorder, epistemic trust and the developmental significance of social communication.</a:t>
            </a:r>
          </a:p>
          <a:p>
            <a:pPr marL="0" indent="0">
              <a:lnSpc>
                <a:spcPct val="150000"/>
              </a:lnSpc>
              <a:buNone/>
            </a:pPr>
            <a:r>
              <a:rPr lang="en-US" sz="1100" dirty="0"/>
              <a:t>King, J. C., Hibbs, R., Saville, C. W. N., &amp; Swales, M. A. (2018). The survivability of dialectical </a:t>
            </a:r>
            <a:r>
              <a:rPr lang="en-US" sz="1100" dirty="0" err="1"/>
              <a:t>behaviour</a:t>
            </a:r>
            <a:r>
              <a:rPr lang="en-US" sz="1100" dirty="0"/>
              <a:t> therapy </a:t>
            </a:r>
            <a:r>
              <a:rPr lang="en-US" sz="1100" dirty="0" err="1"/>
              <a:t>programmes</a:t>
            </a:r>
            <a:r>
              <a:rPr lang="en-US" sz="1100" dirty="0"/>
              <a:t>: A mixed methods analysis of barriers and facilitators to implementation within UK healthcare settings. </a:t>
            </a:r>
          </a:p>
          <a:p>
            <a:pPr marL="0" indent="0">
              <a:lnSpc>
                <a:spcPct val="150000"/>
              </a:lnSpc>
              <a:buNone/>
            </a:pPr>
            <a:r>
              <a:rPr lang="en-GB" sz="1100" dirty="0" err="1">
                <a:ea typeface="Calibri" panose="020F0502020204030204" pitchFamily="34" charset="0"/>
                <a:cs typeface="Arial" panose="020B0604020202020204" pitchFamily="34" charset="0"/>
              </a:rPr>
              <a:t>Knapen</a:t>
            </a:r>
            <a:r>
              <a:rPr lang="en-GB" sz="1100" dirty="0">
                <a:ea typeface="Calibri" panose="020F0502020204030204" pitchFamily="34" charset="0"/>
                <a:cs typeface="Arial" panose="020B0604020202020204" pitchFamily="34" charset="0"/>
              </a:rPr>
              <a:t>, S., van Diemen, R., </a:t>
            </a:r>
            <a:r>
              <a:rPr lang="en-GB" sz="1100" dirty="0" err="1">
                <a:ea typeface="Calibri" panose="020F0502020204030204" pitchFamily="34" charset="0"/>
                <a:cs typeface="Arial" panose="020B0604020202020204" pitchFamily="34" charset="0"/>
              </a:rPr>
              <a:t>Hutsebaut</a:t>
            </a:r>
            <a:r>
              <a:rPr lang="en-GB" sz="1100" dirty="0">
                <a:ea typeface="Calibri" panose="020F0502020204030204" pitchFamily="34" charset="0"/>
                <a:cs typeface="Arial" panose="020B0604020202020204" pitchFamily="34" charset="0"/>
              </a:rPr>
              <a:t>, J., Fonagy, P., &amp; Beekman, A. (2022). Defining the Concept and Clinical Features of Epistemic Trust: A Delphi study.</a:t>
            </a:r>
            <a:endParaRPr lang="sv-SE" sz="1100" dirty="0"/>
          </a:p>
          <a:p>
            <a:pPr marL="0" indent="0">
              <a:lnSpc>
                <a:spcPct val="150000"/>
              </a:lnSpc>
              <a:buNone/>
            </a:pPr>
            <a:r>
              <a:rPr lang="sv-SE" sz="1100" dirty="0"/>
              <a:t>Nissen‐Lie, Helene A., Michael Helge Rønnestad, Per A. </a:t>
            </a:r>
            <a:r>
              <a:rPr lang="sv-SE" sz="1100" dirty="0" err="1"/>
              <a:t>Høglend</a:t>
            </a:r>
            <a:r>
              <a:rPr lang="sv-SE" sz="1100" dirty="0"/>
              <a:t>, Odd E. Havik, Ole </a:t>
            </a:r>
            <a:r>
              <a:rPr lang="sv-SE" sz="1100" dirty="0" err="1"/>
              <a:t>Andrè</a:t>
            </a:r>
            <a:r>
              <a:rPr lang="sv-SE" sz="1100" dirty="0"/>
              <a:t> </a:t>
            </a:r>
            <a:r>
              <a:rPr lang="sv-SE" sz="1100" dirty="0" err="1"/>
              <a:t>Solbakken</a:t>
            </a:r>
            <a:r>
              <a:rPr lang="sv-SE" sz="1100" dirty="0"/>
              <a:t>, Tore C. Stiles, and Jon T. </a:t>
            </a:r>
            <a:r>
              <a:rPr lang="sv-SE" sz="1100" dirty="0" err="1"/>
              <a:t>Monsen</a:t>
            </a:r>
            <a:r>
              <a:rPr lang="sv-SE" sz="1100" dirty="0"/>
              <a:t>. "Love </a:t>
            </a:r>
            <a:r>
              <a:rPr lang="sv-SE" sz="1100" dirty="0" err="1"/>
              <a:t>Yourself</a:t>
            </a:r>
            <a:r>
              <a:rPr lang="sv-SE" sz="1100" dirty="0"/>
              <a:t> as a Person, </a:t>
            </a:r>
            <a:r>
              <a:rPr lang="sv-SE" sz="1100" dirty="0" err="1"/>
              <a:t>Doubt</a:t>
            </a:r>
            <a:r>
              <a:rPr lang="sv-SE" sz="1100" dirty="0"/>
              <a:t> </a:t>
            </a:r>
            <a:r>
              <a:rPr lang="sv-SE" sz="1100" dirty="0" err="1"/>
              <a:t>Yourself</a:t>
            </a:r>
            <a:r>
              <a:rPr lang="sv-SE" sz="1100" dirty="0"/>
              <a:t> as a </a:t>
            </a:r>
            <a:r>
              <a:rPr lang="sv-SE" sz="1100" dirty="0" err="1"/>
              <a:t>Therapist</a:t>
            </a:r>
            <a:r>
              <a:rPr lang="sv-SE" sz="1100" dirty="0"/>
              <a:t>?”</a:t>
            </a:r>
          </a:p>
          <a:p>
            <a:pPr marL="0" indent="0">
              <a:lnSpc>
                <a:spcPct val="150000"/>
              </a:lnSpc>
              <a:buNone/>
            </a:pPr>
            <a:r>
              <a:rPr lang="en-US" sz="1100" dirty="0"/>
              <a:t>Norcross, J. C., &amp; Lambert, M. J. (2018). Psychotherapy Relationships That Work III. </a:t>
            </a:r>
            <a:endParaRPr lang="sv-SE" sz="1100" dirty="0"/>
          </a:p>
          <a:p>
            <a:pPr marL="0" indent="0">
              <a:lnSpc>
                <a:spcPct val="150000"/>
              </a:lnSpc>
              <a:buNone/>
            </a:pPr>
            <a:r>
              <a:rPr lang="sv-SE" sz="1100" dirty="0" err="1"/>
              <a:t>Winnicott</a:t>
            </a:r>
            <a:r>
              <a:rPr lang="sv-SE" sz="1100" dirty="0"/>
              <a:t>, DW. (1971). Lek och verklighet.</a:t>
            </a:r>
          </a:p>
        </p:txBody>
      </p:sp>
    </p:spTree>
    <p:extLst>
      <p:ext uri="{BB962C8B-B14F-4D97-AF65-F5344CB8AC3E}">
        <p14:creationId xmlns:p14="http://schemas.microsoft.com/office/powerpoint/2010/main" val="209717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D7062A6-9210-906E-78FA-4CF86B2DB672}"/>
              </a:ext>
            </a:extLst>
          </p:cNvPr>
          <p:cNvSpPr>
            <a:spLocks noGrp="1"/>
          </p:cNvSpPr>
          <p:nvPr>
            <p:ph type="title"/>
          </p:nvPr>
        </p:nvSpPr>
        <p:spPr>
          <a:xfrm>
            <a:off x="810000" y="447188"/>
            <a:ext cx="10571998" cy="970450"/>
          </a:xfrm>
          <a:effectLst/>
        </p:spPr>
        <p:txBody>
          <a:bodyPr anchor="ctr">
            <a:normAutofit/>
          </a:bodyPr>
          <a:lstStyle/>
          <a:p>
            <a:pPr algn="ctr"/>
            <a:r>
              <a:rPr lang="sv-SE" sz="2800">
                <a:solidFill>
                  <a:schemeClr val="tx1"/>
                </a:solidFill>
              </a:rPr>
              <a:t>Tack!</a:t>
            </a:r>
          </a:p>
        </p:txBody>
      </p:sp>
      <p:sp>
        <p:nvSpPr>
          <p:cNvPr id="14"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tshållare för innehåll 2">
            <a:extLst>
              <a:ext uri="{FF2B5EF4-FFF2-40B4-BE49-F238E27FC236}">
                <a16:creationId xmlns:a16="http://schemas.microsoft.com/office/drawing/2014/main" id="{5FBF894B-71D6-7D4A-B211-1C8F2E64DB0B}"/>
              </a:ext>
            </a:extLst>
          </p:cNvPr>
          <p:cNvSpPr>
            <a:spLocks noGrp="1"/>
          </p:cNvSpPr>
          <p:nvPr>
            <p:ph idx="1"/>
          </p:nvPr>
        </p:nvSpPr>
        <p:spPr>
          <a:xfrm>
            <a:off x="1115732" y="2222287"/>
            <a:ext cx="9966953" cy="3636511"/>
          </a:xfrm>
          <a:effectLst/>
        </p:spPr>
        <p:txBody>
          <a:bodyPr>
            <a:normAutofit/>
          </a:bodyPr>
          <a:lstStyle/>
          <a:p>
            <a:r>
              <a:rPr lang="sv-SE" dirty="0"/>
              <a:t>Lina Nordström, psykolog, psykoterapeut, specialist i psykologisk behandling, Mottagningen för personlighetssyndrom (MPS) doktorand vid Sahlgrenska akademin</a:t>
            </a:r>
          </a:p>
          <a:p>
            <a:r>
              <a:rPr lang="sv-SE" dirty="0"/>
              <a:t>lina.nordstrom@vgregion.se</a:t>
            </a:r>
          </a:p>
        </p:txBody>
      </p:sp>
    </p:spTree>
    <p:extLst>
      <p:ext uri="{BB962C8B-B14F-4D97-AF65-F5344CB8AC3E}">
        <p14:creationId xmlns:p14="http://schemas.microsoft.com/office/powerpoint/2010/main" val="248059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4">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Bildobjekt 4" descr="En bild som visar klädsel, person, möbler, person&#10;&#10;AI-genererat innehåll kan vara felaktigt.">
            <a:extLst>
              <a:ext uri="{FF2B5EF4-FFF2-40B4-BE49-F238E27FC236}">
                <a16:creationId xmlns:a16="http://schemas.microsoft.com/office/drawing/2014/main" id="{B2ED755B-CEE7-01C9-62E5-7999B810B0A0}"/>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3" name="Platshållare för innehåll 2">
            <a:extLst>
              <a:ext uri="{FF2B5EF4-FFF2-40B4-BE49-F238E27FC236}">
                <a16:creationId xmlns:a16="http://schemas.microsoft.com/office/drawing/2014/main" id="{73ADCE51-9FCA-534E-E4F1-3F5DD3816CA1}"/>
              </a:ext>
            </a:extLst>
          </p:cNvPr>
          <p:cNvSpPr>
            <a:spLocks noGrp="1"/>
          </p:cNvSpPr>
          <p:nvPr>
            <p:ph idx="1"/>
          </p:nvPr>
        </p:nvSpPr>
        <p:spPr>
          <a:xfrm>
            <a:off x="818712" y="2222287"/>
            <a:ext cx="10554574" cy="3636511"/>
          </a:xfrm>
        </p:spPr>
        <p:txBody>
          <a:bodyPr>
            <a:normAutofit/>
          </a:bodyPr>
          <a:lstStyle/>
          <a:p>
            <a:endParaRPr lang="sv-SE" dirty="0"/>
          </a:p>
          <a:p>
            <a:endParaRPr lang="sv-SE" dirty="0"/>
          </a:p>
          <a:p>
            <a:endParaRPr lang="sv-SE" dirty="0"/>
          </a:p>
          <a:p>
            <a:pPr marL="0" indent="0">
              <a:buNone/>
            </a:pPr>
            <a:endParaRPr lang="sv-SE" dirty="0"/>
          </a:p>
          <a:p>
            <a:pPr marL="0" indent="0">
              <a:buNone/>
            </a:pPr>
            <a:r>
              <a:rPr lang="sv-SE" sz="2400" dirty="0"/>
              <a:t>”Om du inte litar på att jag vill dig väl eller att det här kan vara hjälpsamt så blir det här väldigt svårt”</a:t>
            </a:r>
          </a:p>
          <a:p>
            <a:pPr marL="0" indent="0">
              <a:buNone/>
            </a:pPr>
            <a:r>
              <a:rPr lang="sv-SE" sz="2400" dirty="0"/>
              <a:t>												</a:t>
            </a:r>
          </a:p>
          <a:p>
            <a:pPr marL="0" indent="0">
              <a:buNone/>
            </a:pPr>
            <a:r>
              <a:rPr lang="sv-SE" sz="2400" dirty="0"/>
              <a:t>								”Det har jag aldrig sagt, nu straffar du mig.”</a:t>
            </a:r>
          </a:p>
        </p:txBody>
      </p:sp>
    </p:spTree>
    <p:extLst>
      <p:ext uri="{BB962C8B-B14F-4D97-AF65-F5344CB8AC3E}">
        <p14:creationId xmlns:p14="http://schemas.microsoft.com/office/powerpoint/2010/main" val="17083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B9317381-A800-4397-B01D-FCE2E4450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0">
            <a:extLst>
              <a:ext uri="{FF2B5EF4-FFF2-40B4-BE49-F238E27FC236}">
                <a16:creationId xmlns:a16="http://schemas.microsoft.com/office/drawing/2014/main" id="{B2437663-CF21-48CD-B0CA-FEA2E2D7A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276366" y="942367"/>
            <a:ext cx="6858000" cy="4973267"/>
          </a:xfrm>
          <a:custGeom>
            <a:avLst/>
            <a:gdLst>
              <a:gd name="connsiteX0" fmla="*/ 0 w 6858000"/>
              <a:gd name="connsiteY0" fmla="*/ 4674422 h 4973267"/>
              <a:gd name="connsiteX1" fmla="*/ 0 w 6858000"/>
              <a:gd name="connsiteY1" fmla="*/ 0 h 4973267"/>
              <a:gd name="connsiteX2" fmla="*/ 6858000 w 6858000"/>
              <a:gd name="connsiteY2" fmla="*/ 0 h 4973267"/>
              <a:gd name="connsiteX3" fmla="*/ 6858000 w 6858000"/>
              <a:gd name="connsiteY3" fmla="*/ 4674817 h 4973267"/>
              <a:gd name="connsiteX4" fmla="*/ 3850107 w 6858000"/>
              <a:gd name="connsiteY4" fmla="*/ 4674817 h 4973267"/>
              <a:gd name="connsiteX5" fmla="*/ 3469107 w 6858000"/>
              <a:gd name="connsiteY5" fmla="*/ 4960567 h 4973267"/>
              <a:gd name="connsiteX6" fmla="*/ 3460640 w 6858000"/>
              <a:gd name="connsiteY6" fmla="*/ 4963742 h 4973267"/>
              <a:gd name="connsiteX7" fmla="*/ 3447940 w 6858000"/>
              <a:gd name="connsiteY7" fmla="*/ 4968505 h 4973267"/>
              <a:gd name="connsiteX8" fmla="*/ 3437357 w 6858000"/>
              <a:gd name="connsiteY8" fmla="*/ 4973267 h 4973267"/>
              <a:gd name="connsiteX9" fmla="*/ 3424657 w 6858000"/>
              <a:gd name="connsiteY9" fmla="*/ 4973267 h 4973267"/>
              <a:gd name="connsiteX10" fmla="*/ 3414074 w 6858000"/>
              <a:gd name="connsiteY10" fmla="*/ 4973267 h 4973267"/>
              <a:gd name="connsiteX11" fmla="*/ 3401373 w 6858000"/>
              <a:gd name="connsiteY11" fmla="*/ 4968505 h 4973267"/>
              <a:gd name="connsiteX12" fmla="*/ 3388674 w 6858000"/>
              <a:gd name="connsiteY12" fmla="*/ 4963742 h 4973267"/>
              <a:gd name="connsiteX13" fmla="*/ 3380207 w 6858000"/>
              <a:gd name="connsiteY13" fmla="*/ 4960567 h 4973267"/>
              <a:gd name="connsiteX14" fmla="*/ 2999207 w 6858000"/>
              <a:gd name="connsiteY14" fmla="*/ 4674817 h 4973267"/>
              <a:gd name="connsiteX15" fmla="*/ 1003190 w 6858000"/>
              <a:gd name="connsiteY15" fmla="*/ 4674817 h 4973267"/>
              <a:gd name="connsiteX16" fmla="*/ 1003190 w 6858000"/>
              <a:gd name="connsiteY16" fmla="*/ 4674422 h 497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8000" h="4973267">
                <a:moveTo>
                  <a:pt x="0" y="4674422"/>
                </a:moveTo>
                <a:lnTo>
                  <a:pt x="0" y="0"/>
                </a:lnTo>
                <a:lnTo>
                  <a:pt x="6858000" y="0"/>
                </a:lnTo>
                <a:lnTo>
                  <a:pt x="6858000" y="4674817"/>
                </a:lnTo>
                <a:lnTo>
                  <a:pt x="3850107" y="4674817"/>
                </a:lnTo>
                <a:lnTo>
                  <a:pt x="3469107" y="4960567"/>
                </a:lnTo>
                <a:lnTo>
                  <a:pt x="3460640" y="4963742"/>
                </a:lnTo>
                <a:lnTo>
                  <a:pt x="3447940" y="4968505"/>
                </a:lnTo>
                <a:lnTo>
                  <a:pt x="3437357" y="4973267"/>
                </a:lnTo>
                <a:lnTo>
                  <a:pt x="3424657" y="4973267"/>
                </a:lnTo>
                <a:lnTo>
                  <a:pt x="3414074" y="4973267"/>
                </a:lnTo>
                <a:lnTo>
                  <a:pt x="3401373" y="4968505"/>
                </a:lnTo>
                <a:lnTo>
                  <a:pt x="3388674" y="4963742"/>
                </a:lnTo>
                <a:lnTo>
                  <a:pt x="3380207" y="4960567"/>
                </a:lnTo>
                <a:lnTo>
                  <a:pt x="2999207" y="4674817"/>
                </a:lnTo>
                <a:lnTo>
                  <a:pt x="1003190" y="4674817"/>
                </a:lnTo>
                <a:lnTo>
                  <a:pt x="1003190" y="4674422"/>
                </a:lnTo>
                <a:close/>
              </a:path>
            </a:pathLst>
          </a:custGeom>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DD239A03-27C3-3E84-1492-288E0C3E1215}"/>
              </a:ext>
            </a:extLst>
          </p:cNvPr>
          <p:cNvSpPr>
            <a:spLocks noGrp="1"/>
          </p:cNvSpPr>
          <p:nvPr>
            <p:ph type="title"/>
          </p:nvPr>
        </p:nvSpPr>
        <p:spPr>
          <a:xfrm>
            <a:off x="8164057" y="1026726"/>
            <a:ext cx="3217940" cy="4804549"/>
          </a:xfrm>
        </p:spPr>
        <p:txBody>
          <a:bodyPr anchor="ctr">
            <a:normAutofit/>
          </a:bodyPr>
          <a:lstStyle/>
          <a:p>
            <a:r>
              <a:rPr lang="sv-SE" sz="3600" dirty="0"/>
              <a:t>Tillit till terapi -Att kunna leka</a:t>
            </a:r>
          </a:p>
        </p:txBody>
      </p:sp>
      <p:sp>
        <p:nvSpPr>
          <p:cNvPr id="14" name="Platshållare för innehåll 2">
            <a:extLst>
              <a:ext uri="{FF2B5EF4-FFF2-40B4-BE49-F238E27FC236}">
                <a16:creationId xmlns:a16="http://schemas.microsoft.com/office/drawing/2014/main" id="{931F5100-AA73-4A8F-80E8-F5836592C080}"/>
              </a:ext>
            </a:extLst>
          </p:cNvPr>
          <p:cNvSpPr>
            <a:spLocks noGrp="1"/>
          </p:cNvSpPr>
          <p:nvPr>
            <p:ph idx="1"/>
          </p:nvPr>
        </p:nvSpPr>
        <p:spPr>
          <a:xfrm>
            <a:off x="451514" y="1026727"/>
            <a:ext cx="6261258" cy="4522304"/>
          </a:xfrm>
          <a:effectLst/>
        </p:spPr>
        <p:txBody>
          <a:bodyPr>
            <a:normAutofit/>
          </a:bodyPr>
          <a:lstStyle/>
          <a:p>
            <a:pPr marL="0" indent="0">
              <a:buNone/>
            </a:pPr>
            <a:endParaRPr lang="sv-SE" dirty="0"/>
          </a:p>
          <a:p>
            <a:r>
              <a:rPr lang="sv-SE" dirty="0"/>
              <a:t>Att kunna leka, att ha tilltro till en terapeutisk process, har med grundläggande tillit att göra. </a:t>
            </a:r>
          </a:p>
          <a:p>
            <a:endParaRPr lang="sv-SE" dirty="0"/>
          </a:p>
          <a:p>
            <a:r>
              <a:rPr lang="sv-SE" dirty="0"/>
              <a:t>Att kunna låna ut sig själv tillräckligt för att dras med i patientens inre värld och samtidigt hålla den distans som krävs för att kunna förstå vad som pågår och på något vis förmedla det tillbaka till patienten. </a:t>
            </a:r>
          </a:p>
        </p:txBody>
      </p:sp>
    </p:spTree>
    <p:extLst>
      <p:ext uri="{BB962C8B-B14F-4D97-AF65-F5344CB8AC3E}">
        <p14:creationId xmlns:p14="http://schemas.microsoft.com/office/powerpoint/2010/main" val="280103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9317381-A800-4397-B01D-FCE2E4450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2437663-CF21-48CD-B0CA-FEA2E2D7A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276366" y="942367"/>
            <a:ext cx="6858000" cy="4973267"/>
          </a:xfrm>
          <a:custGeom>
            <a:avLst/>
            <a:gdLst>
              <a:gd name="connsiteX0" fmla="*/ 0 w 6858000"/>
              <a:gd name="connsiteY0" fmla="*/ 4674422 h 4973267"/>
              <a:gd name="connsiteX1" fmla="*/ 0 w 6858000"/>
              <a:gd name="connsiteY1" fmla="*/ 0 h 4973267"/>
              <a:gd name="connsiteX2" fmla="*/ 6858000 w 6858000"/>
              <a:gd name="connsiteY2" fmla="*/ 0 h 4973267"/>
              <a:gd name="connsiteX3" fmla="*/ 6858000 w 6858000"/>
              <a:gd name="connsiteY3" fmla="*/ 4674817 h 4973267"/>
              <a:gd name="connsiteX4" fmla="*/ 3850107 w 6858000"/>
              <a:gd name="connsiteY4" fmla="*/ 4674817 h 4973267"/>
              <a:gd name="connsiteX5" fmla="*/ 3469107 w 6858000"/>
              <a:gd name="connsiteY5" fmla="*/ 4960567 h 4973267"/>
              <a:gd name="connsiteX6" fmla="*/ 3460640 w 6858000"/>
              <a:gd name="connsiteY6" fmla="*/ 4963742 h 4973267"/>
              <a:gd name="connsiteX7" fmla="*/ 3447940 w 6858000"/>
              <a:gd name="connsiteY7" fmla="*/ 4968505 h 4973267"/>
              <a:gd name="connsiteX8" fmla="*/ 3437357 w 6858000"/>
              <a:gd name="connsiteY8" fmla="*/ 4973267 h 4973267"/>
              <a:gd name="connsiteX9" fmla="*/ 3424657 w 6858000"/>
              <a:gd name="connsiteY9" fmla="*/ 4973267 h 4973267"/>
              <a:gd name="connsiteX10" fmla="*/ 3414074 w 6858000"/>
              <a:gd name="connsiteY10" fmla="*/ 4973267 h 4973267"/>
              <a:gd name="connsiteX11" fmla="*/ 3401373 w 6858000"/>
              <a:gd name="connsiteY11" fmla="*/ 4968505 h 4973267"/>
              <a:gd name="connsiteX12" fmla="*/ 3388674 w 6858000"/>
              <a:gd name="connsiteY12" fmla="*/ 4963742 h 4973267"/>
              <a:gd name="connsiteX13" fmla="*/ 3380207 w 6858000"/>
              <a:gd name="connsiteY13" fmla="*/ 4960567 h 4973267"/>
              <a:gd name="connsiteX14" fmla="*/ 2999207 w 6858000"/>
              <a:gd name="connsiteY14" fmla="*/ 4674817 h 4973267"/>
              <a:gd name="connsiteX15" fmla="*/ 1003190 w 6858000"/>
              <a:gd name="connsiteY15" fmla="*/ 4674817 h 4973267"/>
              <a:gd name="connsiteX16" fmla="*/ 1003190 w 6858000"/>
              <a:gd name="connsiteY16" fmla="*/ 4674422 h 497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8000" h="4973267">
                <a:moveTo>
                  <a:pt x="0" y="4674422"/>
                </a:moveTo>
                <a:lnTo>
                  <a:pt x="0" y="0"/>
                </a:lnTo>
                <a:lnTo>
                  <a:pt x="6858000" y="0"/>
                </a:lnTo>
                <a:lnTo>
                  <a:pt x="6858000" y="4674817"/>
                </a:lnTo>
                <a:lnTo>
                  <a:pt x="3850107" y="4674817"/>
                </a:lnTo>
                <a:lnTo>
                  <a:pt x="3469107" y="4960567"/>
                </a:lnTo>
                <a:lnTo>
                  <a:pt x="3460640" y="4963742"/>
                </a:lnTo>
                <a:lnTo>
                  <a:pt x="3447940" y="4968505"/>
                </a:lnTo>
                <a:lnTo>
                  <a:pt x="3437357" y="4973267"/>
                </a:lnTo>
                <a:lnTo>
                  <a:pt x="3424657" y="4973267"/>
                </a:lnTo>
                <a:lnTo>
                  <a:pt x="3414074" y="4973267"/>
                </a:lnTo>
                <a:lnTo>
                  <a:pt x="3401373" y="4968505"/>
                </a:lnTo>
                <a:lnTo>
                  <a:pt x="3388674" y="4963742"/>
                </a:lnTo>
                <a:lnTo>
                  <a:pt x="3380207" y="4960567"/>
                </a:lnTo>
                <a:lnTo>
                  <a:pt x="2999207" y="4674817"/>
                </a:lnTo>
                <a:lnTo>
                  <a:pt x="1003190" y="4674817"/>
                </a:lnTo>
                <a:lnTo>
                  <a:pt x="1003190" y="4674422"/>
                </a:lnTo>
                <a:close/>
              </a:path>
            </a:pathLst>
          </a:custGeom>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A3157DF8-1FD7-F1A0-82A9-45DCDDEC62AE}"/>
              </a:ext>
            </a:extLst>
          </p:cNvPr>
          <p:cNvSpPr>
            <a:spLocks noGrp="1"/>
          </p:cNvSpPr>
          <p:nvPr>
            <p:ph type="title"/>
          </p:nvPr>
        </p:nvSpPr>
        <p:spPr>
          <a:xfrm>
            <a:off x="8164057" y="1026726"/>
            <a:ext cx="3217940" cy="4804549"/>
          </a:xfrm>
        </p:spPr>
        <p:txBody>
          <a:bodyPr anchor="ctr">
            <a:normAutofit/>
          </a:bodyPr>
          <a:lstStyle/>
          <a:p>
            <a:r>
              <a:rPr lang="sv-SE" sz="3600" dirty="0"/>
              <a:t>Tilltro till kunskap</a:t>
            </a:r>
          </a:p>
        </p:txBody>
      </p:sp>
      <p:sp>
        <p:nvSpPr>
          <p:cNvPr id="3" name="Platshållare för innehåll 2">
            <a:extLst>
              <a:ext uri="{FF2B5EF4-FFF2-40B4-BE49-F238E27FC236}">
                <a16:creationId xmlns:a16="http://schemas.microsoft.com/office/drawing/2014/main" id="{EE6E72D9-6C4C-57BE-A5BD-DD72FD4E3227}"/>
              </a:ext>
            </a:extLst>
          </p:cNvPr>
          <p:cNvSpPr>
            <a:spLocks noGrp="1"/>
          </p:cNvSpPr>
          <p:nvPr>
            <p:ph idx="1"/>
          </p:nvPr>
        </p:nvSpPr>
        <p:spPr>
          <a:xfrm>
            <a:off x="451514" y="1026726"/>
            <a:ext cx="6261258" cy="4804549"/>
          </a:xfrm>
          <a:effectLst/>
        </p:spPr>
        <p:txBody>
          <a:bodyPr>
            <a:normAutofit/>
          </a:bodyPr>
          <a:lstStyle/>
          <a:p>
            <a:r>
              <a:rPr lang="sv-SE" dirty="0"/>
              <a:t>Kunskap av typen, ”så funkar det” ”jag har svårt reglera känslor för att jag har borderline”. </a:t>
            </a:r>
          </a:p>
          <a:p>
            <a:endParaRPr lang="sv-SE" dirty="0"/>
          </a:p>
          <a:p>
            <a:r>
              <a:rPr lang="sv-SE" dirty="0"/>
              <a:t>Kunskap av typen som kan verifieras av individens introspektiva förmåga. ”jag känner att det är sant att jag också är ledsen fastän jag verkar arg”.</a:t>
            </a:r>
          </a:p>
        </p:txBody>
      </p:sp>
    </p:spTree>
    <p:extLst>
      <p:ext uri="{BB962C8B-B14F-4D97-AF65-F5344CB8AC3E}">
        <p14:creationId xmlns:p14="http://schemas.microsoft.com/office/powerpoint/2010/main" val="1429317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FB6948-3436-348C-687C-F6B826E2A543}"/>
              </a:ext>
            </a:extLst>
          </p:cNvPr>
          <p:cNvSpPr>
            <a:spLocks noGrp="1"/>
          </p:cNvSpPr>
          <p:nvPr>
            <p:ph type="title"/>
          </p:nvPr>
        </p:nvSpPr>
        <p:spPr/>
        <p:txBody>
          <a:bodyPr/>
          <a:lstStyle/>
          <a:p>
            <a:r>
              <a:rPr lang="sv-SE" dirty="0"/>
              <a:t>Epistemisk tillit</a:t>
            </a:r>
          </a:p>
        </p:txBody>
      </p:sp>
      <p:sp>
        <p:nvSpPr>
          <p:cNvPr id="3" name="Platshållare för innehåll 2">
            <a:extLst>
              <a:ext uri="{FF2B5EF4-FFF2-40B4-BE49-F238E27FC236}">
                <a16:creationId xmlns:a16="http://schemas.microsoft.com/office/drawing/2014/main" id="{E36538C2-098C-21CC-5A60-CCE72A735120}"/>
              </a:ext>
            </a:extLst>
          </p:cNvPr>
          <p:cNvSpPr>
            <a:spLocks noGrp="1"/>
          </p:cNvSpPr>
          <p:nvPr>
            <p:ph idx="1"/>
          </p:nvPr>
        </p:nvSpPr>
        <p:spPr/>
        <p:txBody>
          <a:bodyPr/>
          <a:lstStyle/>
          <a:p>
            <a:r>
              <a:rPr lang="sv-SE" dirty="0"/>
              <a:t>Epistemisk tillit: Att korrekt kunna identifiera andra som tillitsvärda och därför lita till den information som personen förmedlar.</a:t>
            </a:r>
          </a:p>
          <a:p>
            <a:endParaRPr lang="sv-SE" dirty="0"/>
          </a:p>
          <a:p>
            <a:r>
              <a:rPr lang="sv-SE" dirty="0"/>
              <a:t>Bristande förmåga att odla </a:t>
            </a:r>
            <a:r>
              <a:rPr lang="sv-SE" dirty="0" err="1"/>
              <a:t>epistemisk</a:t>
            </a:r>
            <a:r>
              <a:rPr lang="sv-SE" dirty="0"/>
              <a:t> tillit inom ramen för den terapeutiska relationen beskrivs som en möjlig markör för att kunna identifiera individer som riskerar att inte tillgodogöra sig  eller fullfölja behandling.  </a:t>
            </a:r>
          </a:p>
          <a:p>
            <a:endParaRPr lang="sv-SE" dirty="0"/>
          </a:p>
        </p:txBody>
      </p:sp>
    </p:spTree>
    <p:extLst>
      <p:ext uri="{BB962C8B-B14F-4D97-AF65-F5344CB8AC3E}">
        <p14:creationId xmlns:p14="http://schemas.microsoft.com/office/powerpoint/2010/main" val="385345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2B8B71F-5B32-6371-EEC0-641EE06101AD}"/>
              </a:ext>
            </a:extLst>
          </p:cNvPr>
          <p:cNvSpPr>
            <a:spLocks noGrp="1"/>
          </p:cNvSpPr>
          <p:nvPr>
            <p:ph type="title"/>
          </p:nvPr>
        </p:nvSpPr>
        <p:spPr>
          <a:xfrm>
            <a:off x="965200" y="1218476"/>
            <a:ext cx="3187318" cy="4421050"/>
          </a:xfrm>
          <a:effectLst/>
        </p:spPr>
        <p:txBody>
          <a:bodyPr anchor="ctr">
            <a:normAutofit/>
          </a:bodyPr>
          <a:lstStyle/>
          <a:p>
            <a:pPr algn="r"/>
            <a:r>
              <a:rPr lang="sv-SE" sz="3200" dirty="0">
                <a:solidFill>
                  <a:schemeClr val="tx1"/>
                </a:solidFill>
              </a:rPr>
              <a:t>Tillit till terapeuten</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8915932D-FEA1-D839-4DE6-70410A14B89C}"/>
              </a:ext>
            </a:extLst>
          </p:cNvPr>
          <p:cNvSpPr>
            <a:spLocks noGrp="1"/>
          </p:cNvSpPr>
          <p:nvPr>
            <p:ph idx="1"/>
          </p:nvPr>
        </p:nvSpPr>
        <p:spPr>
          <a:xfrm>
            <a:off x="5146751" y="1218475"/>
            <a:ext cx="6080050" cy="4421051"/>
          </a:xfrm>
          <a:effectLst/>
        </p:spPr>
        <p:txBody>
          <a:bodyPr>
            <a:normAutofit/>
          </a:bodyPr>
          <a:lstStyle/>
          <a:p>
            <a:r>
              <a:rPr lang="sv-SE" sz="1600"/>
              <a:t>Egenskaper hos den enskilda terapeuten får större betydelse ju svårare problematik individen i behandling har.</a:t>
            </a:r>
          </a:p>
          <a:p>
            <a:r>
              <a:rPr lang="sv-SE" sz="1600"/>
              <a:t>Allen (2023) föreslår att begreppet tillitsvärdighet kan fungera som etiskt ramverk för terapeutens professionella utveckling. </a:t>
            </a:r>
          </a:p>
          <a:p>
            <a:endParaRPr lang="sv-SE" sz="1600"/>
          </a:p>
        </p:txBody>
      </p:sp>
    </p:spTree>
    <p:extLst>
      <p:ext uri="{BB962C8B-B14F-4D97-AF65-F5344CB8AC3E}">
        <p14:creationId xmlns:p14="http://schemas.microsoft.com/office/powerpoint/2010/main" val="179643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F51F19A-F363-0339-B4D3-FC8D334F8486}"/>
              </a:ext>
            </a:extLst>
          </p:cNvPr>
          <p:cNvSpPr>
            <a:spLocks noGrp="1"/>
          </p:cNvSpPr>
          <p:nvPr>
            <p:ph type="title"/>
          </p:nvPr>
        </p:nvSpPr>
        <p:spPr>
          <a:xfrm>
            <a:off x="965200" y="1218476"/>
            <a:ext cx="3187318" cy="4421050"/>
          </a:xfrm>
          <a:effectLst/>
        </p:spPr>
        <p:txBody>
          <a:bodyPr anchor="ctr">
            <a:normAutofit/>
          </a:bodyPr>
          <a:lstStyle/>
          <a:p>
            <a:pPr algn="r"/>
            <a:r>
              <a:rPr lang="sv-SE" sz="2200" dirty="0">
                <a:solidFill>
                  <a:schemeClr val="tx1"/>
                </a:solidFill>
              </a:rPr>
              <a:t>Tillitsvärdighet i arbetet med personlighetssyndrom</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CDC718FE-A63C-2CBD-66F6-774677EDDF75}"/>
              </a:ext>
            </a:extLst>
          </p:cNvPr>
          <p:cNvSpPr>
            <a:spLocks noGrp="1"/>
          </p:cNvSpPr>
          <p:nvPr>
            <p:ph idx="1"/>
          </p:nvPr>
        </p:nvSpPr>
        <p:spPr>
          <a:xfrm>
            <a:off x="5146751" y="1218475"/>
            <a:ext cx="6080050" cy="4421051"/>
          </a:xfrm>
          <a:effectLst/>
        </p:spPr>
        <p:txBody>
          <a:bodyPr>
            <a:normAutofit/>
          </a:bodyPr>
          <a:lstStyle/>
          <a:p>
            <a:r>
              <a:rPr lang="sv-SE" sz="1600" dirty="0"/>
              <a:t>Vad kan tänkas ha betydelse för vår egen tillitsvärdighet?</a:t>
            </a:r>
          </a:p>
          <a:p>
            <a:pPr lvl="1"/>
            <a:r>
              <a:rPr lang="sv-SE" dirty="0"/>
              <a:t>Organisatoriska förutsättningar</a:t>
            </a:r>
          </a:p>
          <a:p>
            <a:pPr lvl="1"/>
            <a:r>
              <a:rPr lang="sv-SE" dirty="0"/>
              <a:t>Samarbete i teamet</a:t>
            </a:r>
          </a:p>
          <a:p>
            <a:pPr lvl="1"/>
            <a:r>
              <a:rPr lang="sv-SE" dirty="0"/>
              <a:t>Interpersonella förmågor och kompetens.</a:t>
            </a:r>
          </a:p>
          <a:p>
            <a:endParaRPr lang="sv-SE" sz="1600" dirty="0"/>
          </a:p>
        </p:txBody>
      </p:sp>
    </p:spTree>
    <p:extLst>
      <p:ext uri="{BB962C8B-B14F-4D97-AF65-F5344CB8AC3E}">
        <p14:creationId xmlns:p14="http://schemas.microsoft.com/office/powerpoint/2010/main" val="395757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5D3705CC-7AEB-48DF-A368-D393999CE573}"/>
              </a:ext>
            </a:extLst>
          </p:cNvPr>
          <p:cNvSpPr>
            <a:spLocks noGrp="1"/>
          </p:cNvSpPr>
          <p:nvPr>
            <p:ph type="title"/>
          </p:nvPr>
        </p:nvSpPr>
        <p:spPr>
          <a:xfrm>
            <a:off x="451515" y="1734857"/>
            <a:ext cx="3765483" cy="3388287"/>
          </a:xfrm>
        </p:spPr>
        <p:txBody>
          <a:bodyPr anchor="ctr">
            <a:normAutofit/>
          </a:bodyPr>
          <a:lstStyle/>
          <a:p>
            <a:r>
              <a:rPr lang="sv-SE" sz="2500"/>
              <a:t>Hur uppfattas tillit av individer i behandling för personlighetssyndrom?</a:t>
            </a:r>
          </a:p>
        </p:txBody>
      </p:sp>
      <p:sp>
        <p:nvSpPr>
          <p:cNvPr id="3" name="Platshållare för innehåll 2">
            <a:extLst>
              <a:ext uri="{FF2B5EF4-FFF2-40B4-BE49-F238E27FC236}">
                <a16:creationId xmlns:a16="http://schemas.microsoft.com/office/drawing/2014/main" id="{78401A93-4A50-DB1A-1E06-8509ACFD04D6}"/>
              </a:ext>
            </a:extLst>
          </p:cNvPr>
          <p:cNvSpPr>
            <a:spLocks noGrp="1"/>
          </p:cNvSpPr>
          <p:nvPr>
            <p:ph idx="1"/>
          </p:nvPr>
        </p:nvSpPr>
        <p:spPr>
          <a:xfrm>
            <a:off x="6008068" y="978993"/>
            <a:ext cx="5365218" cy="4900014"/>
          </a:xfrm>
          <a:effectLst/>
        </p:spPr>
        <p:txBody>
          <a:bodyPr>
            <a:normAutofit/>
          </a:bodyPr>
          <a:lstStyle/>
          <a:p>
            <a:r>
              <a:rPr lang="sv-SE" dirty="0"/>
              <a:t>Pågående intervjustudie med individer i psykoterapeutisk behandling för personlighetssyndrom</a:t>
            </a:r>
          </a:p>
          <a:p>
            <a:endParaRPr lang="sv-SE" dirty="0"/>
          </a:p>
          <a:p>
            <a:pPr lvl="1"/>
            <a:r>
              <a:rPr lang="sv-SE" dirty="0"/>
              <a:t>Hur är en terapeut som de känner tillit för?</a:t>
            </a:r>
          </a:p>
          <a:p>
            <a:pPr lvl="1"/>
            <a:r>
              <a:rPr lang="sv-SE" dirty="0"/>
              <a:t>Hur är en terapeut som de inte känner tillit till?</a:t>
            </a:r>
          </a:p>
        </p:txBody>
      </p:sp>
    </p:spTree>
    <p:extLst>
      <p:ext uri="{BB962C8B-B14F-4D97-AF65-F5344CB8AC3E}">
        <p14:creationId xmlns:p14="http://schemas.microsoft.com/office/powerpoint/2010/main" val="168005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B357319-BDB7-0C61-F8BC-5039A0B2C3E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FA9575-A594-A362-2A54-2D4D44814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B496003-F728-70E7-64AA-403BF062C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95A31214-AEED-D8F1-7D1E-94E2CC496272}"/>
              </a:ext>
            </a:extLst>
          </p:cNvPr>
          <p:cNvSpPr>
            <a:spLocks noGrp="1"/>
          </p:cNvSpPr>
          <p:nvPr>
            <p:ph type="title"/>
          </p:nvPr>
        </p:nvSpPr>
        <p:spPr>
          <a:xfrm>
            <a:off x="451515" y="1734857"/>
            <a:ext cx="3765483" cy="3388287"/>
          </a:xfrm>
        </p:spPr>
        <p:txBody>
          <a:bodyPr anchor="ctr">
            <a:normAutofit/>
          </a:bodyPr>
          <a:lstStyle/>
          <a:p>
            <a:r>
              <a:rPr lang="sv-SE" sz="2500"/>
              <a:t>Hur uppfattas tillit av individer i behandling för personlighetssyndrom?</a:t>
            </a:r>
          </a:p>
        </p:txBody>
      </p:sp>
      <p:sp>
        <p:nvSpPr>
          <p:cNvPr id="3" name="Platshållare för innehåll 2">
            <a:extLst>
              <a:ext uri="{FF2B5EF4-FFF2-40B4-BE49-F238E27FC236}">
                <a16:creationId xmlns:a16="http://schemas.microsoft.com/office/drawing/2014/main" id="{09EECDA9-AB1D-E5B7-0D20-573752521A2A}"/>
              </a:ext>
            </a:extLst>
          </p:cNvPr>
          <p:cNvSpPr>
            <a:spLocks noGrp="1"/>
          </p:cNvSpPr>
          <p:nvPr>
            <p:ph idx="1"/>
          </p:nvPr>
        </p:nvSpPr>
        <p:spPr>
          <a:xfrm>
            <a:off x="6008068" y="978993"/>
            <a:ext cx="5365218" cy="4900014"/>
          </a:xfrm>
          <a:effectLst/>
        </p:spPr>
        <p:txBody>
          <a:bodyPr>
            <a:normAutofit/>
          </a:bodyPr>
          <a:lstStyle/>
          <a:p>
            <a:pPr lvl="1"/>
            <a:r>
              <a:rPr lang="sv-SE" dirty="0"/>
              <a:t>Hur märker de själva att om de känner tillit till eller har förtroende för en terapeut?</a:t>
            </a:r>
          </a:p>
          <a:p>
            <a:pPr lvl="1"/>
            <a:r>
              <a:rPr lang="sv-SE" dirty="0"/>
              <a:t>Påverkas deras upplevelse av tillit av deras svårigheter?</a:t>
            </a:r>
          </a:p>
        </p:txBody>
      </p:sp>
    </p:spTree>
    <p:extLst>
      <p:ext uri="{BB962C8B-B14F-4D97-AF65-F5344CB8AC3E}">
        <p14:creationId xmlns:p14="http://schemas.microsoft.com/office/powerpoint/2010/main" val="3533225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t">
  <a:themeElements>
    <a:clrScheme name="Citat">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t">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t">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C19B858CCCE540A2EF666D8D51C216" ma:contentTypeVersion="3" ma:contentTypeDescription="Create a new document." ma:contentTypeScope="" ma:versionID="8a9d8b5754613ebb55aaefe2b050a41a">
  <xsd:schema xmlns:xsd="http://www.w3.org/2001/XMLSchema" xmlns:xs="http://www.w3.org/2001/XMLSchema" xmlns:p="http://schemas.microsoft.com/office/2006/metadata/properties" xmlns:ns2="5d306b3e-4368-4af6-8d04-bfec1c73e42d" targetNamespace="http://schemas.microsoft.com/office/2006/metadata/properties" ma:root="true" ma:fieldsID="c5805c7ae051bb0d582e1b144e6b0abd" ns2:_="">
    <xsd:import namespace="5d306b3e-4368-4af6-8d04-bfec1c73e42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06b3e-4368-4af6-8d04-bfec1c73e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820514-5240-4A2E-9E95-4C58E93E6571}"/>
</file>

<file path=customXml/itemProps2.xml><?xml version="1.0" encoding="utf-8"?>
<ds:datastoreItem xmlns:ds="http://schemas.openxmlformats.org/officeDocument/2006/customXml" ds:itemID="{3E7BCB6A-9389-4EED-A4ED-26A70412468D}"/>
</file>

<file path=customXml/itemProps3.xml><?xml version="1.0" encoding="utf-8"?>
<ds:datastoreItem xmlns:ds="http://schemas.openxmlformats.org/officeDocument/2006/customXml" ds:itemID="{CD911DD2-0045-452D-9C6F-26BCDA11B73B}"/>
</file>

<file path=docProps/app.xml><?xml version="1.0" encoding="utf-8"?>
<Properties xmlns="http://schemas.openxmlformats.org/officeDocument/2006/extended-properties" xmlns:vt="http://schemas.openxmlformats.org/officeDocument/2006/docPropsVTypes">
  <Template>Citat</Template>
  <TotalTime>7034</TotalTime>
  <Words>3208</Words>
  <Application>Microsoft Office PowerPoint</Application>
  <PresentationFormat>Bredbild</PresentationFormat>
  <Paragraphs>118</Paragraphs>
  <Slides>11</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11</vt:i4>
      </vt:variant>
    </vt:vector>
  </HeadingPairs>
  <TitlesOfParts>
    <vt:vector size="17" baseType="lpstr">
      <vt:lpstr>Aptos</vt:lpstr>
      <vt:lpstr>Calibri</vt:lpstr>
      <vt:lpstr>Century Gothic</vt:lpstr>
      <vt:lpstr>Times New Roman</vt:lpstr>
      <vt:lpstr>Wingdings 2</vt:lpstr>
      <vt:lpstr>Citat</vt:lpstr>
      <vt:lpstr>Att skapa tillit i behandling av personlighetssyndrom</vt:lpstr>
      <vt:lpstr>PowerPoint-presentation</vt:lpstr>
      <vt:lpstr>Tillit till terapi -Att kunna leka</vt:lpstr>
      <vt:lpstr>Tilltro till kunskap</vt:lpstr>
      <vt:lpstr>Epistemisk tillit</vt:lpstr>
      <vt:lpstr>Tillit till terapeuten</vt:lpstr>
      <vt:lpstr>Tillitsvärdighet i arbetet med personlighetssyndrom</vt:lpstr>
      <vt:lpstr>Hur uppfattas tillit av individer i behandling för personlighetssyndrom?</vt:lpstr>
      <vt:lpstr>Hur uppfattas tillit av individer i behandling för personlighetssyndrom?</vt:lpstr>
      <vt:lpstr>Refereneser</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Lina Nordström</dc:creator>
  <cp:lastModifiedBy>Lina Nordström</cp:lastModifiedBy>
  <cp:revision>2</cp:revision>
  <dcterms:created xsi:type="dcterms:W3CDTF">2025-04-02T11:12:20Z</dcterms:created>
  <dcterms:modified xsi:type="dcterms:W3CDTF">2026-04-27T07:30:28Z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0x01010091C19B858CCCE540A2EF666D8D51C216</vt:lpwstr>
  </property>
</Properties>
</file>