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92" r:id="rId5"/>
    <p:sldId id="289" r:id="rId6"/>
    <p:sldId id="290" r:id="rId7"/>
    <p:sldId id="291" r:id="rId8"/>
    <p:sldId id="271" r:id="rId9"/>
    <p:sldId id="273" r:id="rId10"/>
    <p:sldId id="275" r:id="rId11"/>
    <p:sldId id="276" r:id="rId12"/>
    <p:sldId id="277" r:id="rId13"/>
    <p:sldId id="278" r:id="rId14"/>
    <p:sldId id="268" r:id="rId15"/>
    <p:sldId id="281" r:id="rId16"/>
    <p:sldId id="280" r:id="rId17"/>
    <p:sldId id="282" r:id="rId18"/>
    <p:sldId id="283" r:id="rId19"/>
    <p:sldId id="284" r:id="rId20"/>
    <p:sldId id="264" r:id="rId21"/>
    <p:sldId id="263" r:id="rId22"/>
    <p:sldId id="262" r:id="rId23"/>
    <p:sldId id="286" r:id="rId24"/>
    <p:sldId id="267" r:id="rId25"/>
    <p:sldId id="265" r:id="rId26"/>
    <p:sldId id="287" r:id="rId27"/>
    <p:sldId id="288" r:id="rId28"/>
    <p:sldId id="302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6903" autoAdjust="0"/>
  </p:normalViewPr>
  <p:slideViewPr>
    <p:cSldViewPr snapToGrid="0">
      <p:cViewPr>
        <p:scale>
          <a:sx n="72" d="100"/>
          <a:sy n="72" d="100"/>
        </p:scale>
        <p:origin x="810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56279-70B6-45BF-863D-9F50AAB61B79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8B3D7-B305-4163-AA59-707E091C28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31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8B3D7-B305-4163-AA59-707E091C287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68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“Studies have reported a 37% prevalence rate of BPD in NPD patients, of 16.6% in OCPD patients, and of 21% in ASPD patients (26). Regarding bipolar disorder, empirical studies have found a 20% prevalence rate of BPD in patients with type II bipolar disorder (27). Regarding trauma, 25–30% of adults meeting criteria for either PTSD or BPD also meet criteria for the other disorder, and BPD is comorbid in 8-79% of </a:t>
            </a:r>
            <a:r>
              <a:rPr lang="en-US" dirty="0" err="1"/>
              <a:t>cPTSD</a:t>
            </a:r>
            <a:r>
              <a:rPr lang="en-US" dirty="0"/>
              <a:t> cases (23). Regarding neurodevelopmental disorders, prevalence rate of BPD is 27.2% in patients with adult ADHD (28) and between 0 and 10.6% in patients with ASD (29). “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007D-4879-468F-9749-8619CE9A69B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08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007D-4879-468F-9749-8619CE9A69B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36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8B3D7-B305-4163-AA59-707E091C287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07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007D-4879-468F-9749-8619CE9A69B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09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C4923-0593-9771-71AF-6233ED3F0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40C4EAA-2C4A-70E9-2DE5-D8117D8B3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4DE8D11-8CFF-CE4A-2154-B75A7A952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A0E4D5-8DAD-D639-368F-BB6F9A05D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5007D-4879-468F-9749-8619CE9A69B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16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7E4BA-63A0-46B3-E7EF-19F43813A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AF86CA-046F-EB60-B690-41B6AACB0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D10067-C93A-B649-968F-1222E0C0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05F39A-9830-56DB-B181-104F331F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5E13D3-E8CB-294D-F1A2-66224C7E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75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F727B-B42E-7A96-6FC7-02ECDDB0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0F61A7-6F02-E1FF-5EF2-C358D0756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EC3290-A429-650E-9E76-B3AFF47F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93AC84-2CEA-6561-BA68-73BC81FA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78D8BA-1EEF-BFA6-C980-CCC1F841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37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4FFB44-8B43-F3F2-54B3-D6E166D16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1FD53B-3FBF-29F1-71B5-B6818BBC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004F06-B884-EEA5-67CC-C9527523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EB3BC4-26A3-97AC-6062-32B3EAFB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8E8020-B929-F7C3-538A-9012EE6A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40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1EC90-ECE7-017E-0880-D8E2AF90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A68149-FCD3-107A-D665-B369AFFD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4441D0-B3F4-4963-E6D4-8A1A2270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56C1A2-ECCF-9B59-3EFA-5A507CE4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FDC73-DB67-864D-C13B-BE71EBE9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51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2FC60-E42E-9F6A-46F7-6C09C67C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19A0CB-10B9-9D5A-1887-3F4CCB99C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0F118B-7B7A-7881-5115-9075247D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69BAC4-C93D-D3DC-3F2F-D547432E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61C9A5-156E-8EBE-4874-09BF3CF5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1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53EB3-932A-6492-6BC9-DD244230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43ABCE-E3CB-3B84-776F-CCE2C8B53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D01D19-45FA-4275-E031-A7BDA6E65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F03E12-7924-82A6-791D-A8C1BD56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06C8AC-AF18-717F-8A3D-F89F812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7392BF-D40E-44E5-47B9-D32285B1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66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5A543-9890-CB68-1CEA-182ECB95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D78A9D-E9BA-A618-DD2F-DC7E1DE07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3AD575-B02B-5BBF-FB54-4329CBA77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F61535-6378-9C67-5A25-E21D9CB66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9769B7-F10F-0F51-311F-647BD2067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B162E1-55B3-4E80-0C2C-BDB78161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AE3CFA-F20B-1595-1482-3197D476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F5C464-2946-618C-01C9-C78DE091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07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835F3-C4B2-52FE-1BF6-736EF746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EBC2A5-504A-A03A-CAB6-A346ECAD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AB6C15-C94E-2B6C-18BE-A6AC8F4A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6D3239-80A9-DC2A-1021-A0E1189A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84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A479B8-1D8B-9EB2-FDDD-4861FB6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4CECF0-8237-46A4-FBCC-D86CA251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14E1E2-73CB-F69B-607E-83408C14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12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B3F8B-D9EC-1CBE-F819-9C3D3388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2EF0C6-2F4C-6F3C-1662-ED847117D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8566EB-DF91-0935-943B-5278284B2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3E866E-EBFB-971D-E388-F3FC8685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5CD921-AC8A-F6D8-10C7-D1336D57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49D218-F8AE-8DE4-36F8-48D383D4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47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E3E67D-ED7E-22B2-27F6-BC1E33AD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BBA63A-9A4C-0D4C-C0A0-47729ED37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39435D-33ED-3655-7991-EA35B8868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24F91C-1F7D-B207-137E-745A44AD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62872D-1AA0-B896-CA9D-352E367D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91AF8C-B965-099A-EDE3-58644CC6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53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F272A5-73CA-CA05-A9B7-30613C7E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66D4FE-1ED8-8FEE-0CC7-6320CBD1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2A42B-D89A-A3D5-EE60-04D5D603D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96169-A147-4CD5-B963-90940DC4619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066836-DC7E-A4AC-1F8D-6BE4E0769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D84362-4BED-57CF-991D-801C3520A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9702D-802E-4B14-B847-544E72D4E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91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tin.blay5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15788-F9FA-4679-F7A9-DA4846C670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4400" b="1" dirty="0"/>
            </a:br>
            <a:r>
              <a:rPr lang="en-US" sz="4400" b="1" dirty="0"/>
              <a:t>Towards a dimensional trigger-based approach of emotional dysregulation in patients meeting criteria for borderline personality disorder</a:t>
            </a:r>
            <a:endParaRPr lang="fr-FR" sz="44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996B83-72BF-8ACE-B290-74341D61A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362" y="3881082"/>
            <a:ext cx="5089585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dirty="0"/>
              <a:t>Martin Blay, MD, </a:t>
            </a:r>
            <a:r>
              <a:rPr lang="fr-FR" sz="2000" b="1" dirty="0" err="1"/>
              <a:t>MSc</a:t>
            </a:r>
            <a:br>
              <a:rPr lang="fr-FR" sz="2000" b="1" dirty="0"/>
            </a:br>
            <a:r>
              <a:rPr lang="fr-FR" sz="2000" dirty="0" err="1"/>
              <a:t>Psychiatrist-psychotherapist</a:t>
            </a:r>
            <a:br>
              <a:rPr lang="fr-FR" sz="2000" dirty="0"/>
            </a:br>
            <a:r>
              <a:rPr lang="fr-FR" sz="2000" dirty="0"/>
              <a:t>Head of the </a:t>
            </a:r>
            <a:r>
              <a:rPr lang="fr-FR" sz="2000" dirty="0" err="1"/>
              <a:t>Personality</a:t>
            </a:r>
            <a:r>
              <a:rPr lang="fr-FR" sz="2000" dirty="0"/>
              <a:t> </a:t>
            </a:r>
            <a:r>
              <a:rPr lang="fr-FR" sz="2000" dirty="0" err="1"/>
              <a:t>Disorder</a:t>
            </a:r>
            <a:r>
              <a:rPr lang="fr-FR" sz="2000" dirty="0"/>
              <a:t> Unit EPSYLIA, Lyon, France</a:t>
            </a:r>
            <a:br>
              <a:rPr lang="fr-FR" sz="2000" dirty="0"/>
            </a:br>
            <a:r>
              <a:rPr lang="fr-FR" sz="2000" dirty="0"/>
              <a:t>PhD candidate in </a:t>
            </a:r>
            <a:r>
              <a:rPr lang="fr-FR" sz="2000" dirty="0" err="1"/>
              <a:t>clinical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at Paris Saclay </a:t>
            </a:r>
            <a:r>
              <a:rPr lang="fr-FR" sz="2000" dirty="0" err="1"/>
              <a:t>University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581FE7-37C5-4790-FEB2-B530F90DC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3" y="4386780"/>
            <a:ext cx="3478128" cy="1267729"/>
          </a:xfrm>
          <a:prstGeom prst="rect">
            <a:avLst/>
          </a:prstGeom>
        </p:spPr>
      </p:pic>
      <p:pic>
        <p:nvPicPr>
          <p:cNvPr id="1026" name="Picture 2" descr="Université Paris-Saclay — Wikipédia">
            <a:extLst>
              <a:ext uri="{FF2B5EF4-FFF2-40B4-BE49-F238E27FC236}">
                <a16:creationId xmlns:a16="http://schemas.microsoft.com/office/drawing/2014/main" id="{98E6F940-ACA8-EA39-5981-7701E800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65" y="4504444"/>
            <a:ext cx="2271279" cy="10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13A9DE-E19C-9496-EAE7-FC3EA0BE5815}"/>
              </a:ext>
            </a:extLst>
          </p:cNvPr>
          <p:cNvSpPr txBox="1"/>
          <p:nvPr/>
        </p:nvSpPr>
        <p:spPr>
          <a:xfrm>
            <a:off x="1029419" y="6121736"/>
            <a:ext cx="10909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Svensk </a:t>
            </a:r>
            <a:r>
              <a:rPr lang="fr-FR" dirty="0" err="1"/>
              <a:t>personlighetspsykiatrisk</a:t>
            </a:r>
            <a:r>
              <a:rPr lang="fr-FR" dirty="0"/>
              <a:t> </a:t>
            </a:r>
            <a:r>
              <a:rPr lang="fr-FR" dirty="0" err="1"/>
              <a:t>kongress</a:t>
            </a:r>
            <a:r>
              <a:rPr lang="fr-FR" dirty="0"/>
              <a:t> 2026 </a:t>
            </a:r>
            <a:r>
              <a:rPr lang="en-US" i="1" dirty="0"/>
              <a:t>– Karolinska Institute,  Stockholm, Sweden – May 6-7</a:t>
            </a:r>
            <a:r>
              <a:rPr lang="en-US" i="1" baseline="30000" dirty="0"/>
              <a:t>Th</a:t>
            </a:r>
            <a:r>
              <a:rPr lang="en-US" i="1" dirty="0"/>
              <a:t> 2026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75443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EEDA6-E234-A306-15E3-D8AD1781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Emotional</a:t>
            </a:r>
            <a:r>
              <a:rPr lang="fr-FR" dirty="0"/>
              <a:t> </a:t>
            </a:r>
            <a:r>
              <a:rPr lang="fr-FR" dirty="0" err="1"/>
              <a:t>dysregulation</a:t>
            </a:r>
            <a:r>
              <a:rPr lang="fr-FR" dirty="0"/>
              <a:t> and BPD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798C54-8021-AD3B-FBEC-32499D46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2445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categorical description of ED and its consequences in BPD</a:t>
            </a:r>
          </a:p>
          <a:p>
            <a:pPr lvl="1"/>
            <a:r>
              <a:rPr lang="fr-FR" dirty="0"/>
              <a:t>At least 4/9 </a:t>
            </a:r>
            <a:r>
              <a:rPr lang="fr-FR" dirty="0" err="1"/>
              <a:t>criteria</a:t>
            </a:r>
            <a:r>
              <a:rPr lang="fr-FR" dirty="0"/>
              <a:t>: self-</a:t>
            </a:r>
            <a:r>
              <a:rPr lang="fr-FR" dirty="0" err="1"/>
              <a:t>harm</a:t>
            </a:r>
            <a:r>
              <a:rPr lang="fr-FR" dirty="0"/>
              <a:t> &amp; suicide, affective </a:t>
            </a:r>
            <a:r>
              <a:rPr lang="fr-FR" dirty="0" err="1"/>
              <a:t>lability</a:t>
            </a:r>
            <a:r>
              <a:rPr lang="fr-FR" dirty="0"/>
              <a:t>, impulsive </a:t>
            </a:r>
            <a:r>
              <a:rPr lang="fr-FR" dirty="0" err="1"/>
              <a:t>behaviors</a:t>
            </a:r>
            <a:r>
              <a:rPr lang="fr-FR" dirty="0"/>
              <a:t>, </a:t>
            </a:r>
            <a:r>
              <a:rPr lang="fr-FR" dirty="0" err="1"/>
              <a:t>anger</a:t>
            </a:r>
            <a:r>
              <a:rPr lang="fr-FR" dirty="0"/>
              <a:t>…</a:t>
            </a:r>
            <a:endParaRPr lang="en-US" dirty="0"/>
          </a:p>
          <a:p>
            <a:pPr lvl="1"/>
            <a:r>
              <a:rPr lang="en-US" dirty="0"/>
              <a:t>These symptoms are therefore often associated with BPD…</a:t>
            </a:r>
          </a:p>
          <a:p>
            <a:pPr lvl="1"/>
            <a:r>
              <a:rPr lang="en-US" dirty="0"/>
              <a:t>… Even though we now know that it is a transdiagnostic construct</a:t>
            </a:r>
          </a:p>
          <a:p>
            <a:pPr lvl="2"/>
            <a:r>
              <a:rPr lang="en-US" dirty="0"/>
              <a:t>Other PDs: NPD, OCPD, ASPD</a:t>
            </a:r>
          </a:p>
          <a:p>
            <a:pPr lvl="2"/>
            <a:r>
              <a:rPr lang="en-US" dirty="0"/>
              <a:t>NDDs : ADHD, ASD</a:t>
            </a:r>
          </a:p>
          <a:p>
            <a:pPr lvl="2"/>
            <a:r>
              <a:rPr lang="en-US" dirty="0"/>
              <a:t>(c)PTSD</a:t>
            </a:r>
          </a:p>
          <a:p>
            <a:pPr lvl="2"/>
            <a:r>
              <a:rPr lang="en-US" dirty="0"/>
              <a:t>BD</a:t>
            </a:r>
            <a:endParaRPr lang="fr-FR" dirty="0"/>
          </a:p>
          <a:p>
            <a:r>
              <a:rPr lang="en-US" dirty="0"/>
              <a:t>This makes it hard to distinguish between these </a:t>
            </a:r>
            <a:r>
              <a:rPr lang="en-US" dirty="0" err="1"/>
              <a:t>disorders,BPD</a:t>
            </a:r>
            <a:r>
              <a:rPr lang="en-US" dirty="0"/>
              <a:t>, and true comorbid conditions, even more so given the high rates of comorbidity among these disorders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2ABEA3-62C0-B924-F585-D8B4830C757F}"/>
              </a:ext>
            </a:extLst>
          </p:cNvPr>
          <p:cNvSpPr txBox="1"/>
          <p:nvPr/>
        </p:nvSpPr>
        <p:spPr>
          <a:xfrm>
            <a:off x="358253" y="6311900"/>
            <a:ext cx="997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/>
              <a:t>Carmassi</a:t>
            </a:r>
            <a:r>
              <a:rPr lang="fr-FR" i="1" dirty="0"/>
              <a:t> et al., 2022; Sloan et al., 2017; Blay et al., 2024</a:t>
            </a:r>
          </a:p>
        </p:txBody>
      </p:sp>
    </p:spTree>
    <p:extLst>
      <p:ext uri="{BB962C8B-B14F-4D97-AF65-F5344CB8AC3E}">
        <p14:creationId xmlns:p14="http://schemas.microsoft.com/office/powerpoint/2010/main" val="35407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A3E3C-12CD-CB36-0EBA-03BE4C05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Need for a </a:t>
            </a:r>
            <a:r>
              <a:rPr lang="fr-FR" dirty="0" err="1"/>
              <a:t>dimensional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98EFF-C45A-C991-4828-C0AA3AD50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Categories are useful, particularly because they provide an overarching framework for understanding suffering that patients can often easily grasp…</a:t>
            </a:r>
          </a:p>
          <a:p>
            <a:pPr lvl="1"/>
            <a:r>
              <a:rPr lang="en-US" dirty="0"/>
              <a:t>But they are also limited and lack strong support from the data, the latter indicating that these issues should be considered dimensionally 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New </a:t>
            </a:r>
            <a:r>
              <a:rPr lang="fr-FR" dirty="0" err="1"/>
              <a:t>dimensional</a:t>
            </a:r>
            <a:r>
              <a:rPr lang="fr-FR" dirty="0"/>
              <a:t> </a:t>
            </a:r>
            <a:r>
              <a:rPr lang="fr-FR" dirty="0" err="1"/>
              <a:t>approaches</a:t>
            </a:r>
            <a:endParaRPr lang="fr-FR" dirty="0"/>
          </a:p>
          <a:p>
            <a:pPr lvl="1"/>
            <a:r>
              <a:rPr lang="en-US" dirty="0" err="1"/>
              <a:t>HiTOP</a:t>
            </a:r>
            <a:r>
              <a:rPr lang="en-US" dirty="0"/>
              <a:t> (and its super-spectrum emotional dysfunction)</a:t>
            </a:r>
          </a:p>
          <a:p>
            <a:pPr lvl="1"/>
            <a:r>
              <a:rPr lang="en-US" dirty="0"/>
              <a:t>ICD-11 &amp; AMPD</a:t>
            </a:r>
          </a:p>
          <a:p>
            <a:pPr lvl="1"/>
            <a:r>
              <a:rPr lang="en-US" dirty="0"/>
              <a:t>But : very little implementation in clinical practice, where the categorical approach remains the most widely used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69AFA4-F950-B477-E66E-24621E073202}"/>
              </a:ext>
            </a:extLst>
          </p:cNvPr>
          <p:cNvSpPr txBox="1"/>
          <p:nvPr/>
        </p:nvSpPr>
        <p:spPr>
          <a:xfrm>
            <a:off x="358253" y="6311900"/>
            <a:ext cx="997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/>
              <a:t>Craddock</a:t>
            </a:r>
            <a:r>
              <a:rPr lang="fr-FR" i="1" dirty="0"/>
              <a:t> &amp; </a:t>
            </a:r>
            <a:r>
              <a:rPr lang="fr-FR" i="1" dirty="0" err="1"/>
              <a:t>Mynors</a:t>
            </a:r>
            <a:r>
              <a:rPr lang="fr-FR" i="1" dirty="0"/>
              <a:t>-Wallis, 2014; </a:t>
            </a:r>
            <a:r>
              <a:rPr lang="fr-FR" i="1" dirty="0" err="1"/>
              <a:t>Haslam</a:t>
            </a:r>
            <a:r>
              <a:rPr lang="fr-FR" i="1" dirty="0"/>
              <a:t> et al., 2012; Eaton et al., 2023; Watson et al., 2022 </a:t>
            </a:r>
          </a:p>
        </p:txBody>
      </p:sp>
    </p:spTree>
    <p:extLst>
      <p:ext uri="{BB962C8B-B14F-4D97-AF65-F5344CB8AC3E}">
        <p14:creationId xmlns:p14="http://schemas.microsoft.com/office/powerpoint/2010/main" val="46525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575644-5C3E-471A-C59D-5BCE9782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312106"/>
            <a:ext cx="10515600" cy="1325563"/>
          </a:xfrm>
        </p:spPr>
        <p:txBody>
          <a:bodyPr/>
          <a:lstStyle/>
          <a:p>
            <a:r>
              <a:rPr lang="fr-FR" dirty="0" err="1"/>
              <a:t>Consequences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087C15-4EC3-88DE-6B57-EB8A354E8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75092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various conditions associated with ED can have very different psychopathological and interpersonal implications</a:t>
            </a:r>
          </a:p>
          <a:p>
            <a:r>
              <a:rPr lang="fr-FR" dirty="0" err="1"/>
              <a:t>Thus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seems</a:t>
            </a:r>
            <a:r>
              <a:rPr lang="fr-FR" dirty="0"/>
              <a:t> </a:t>
            </a:r>
            <a:r>
              <a:rPr lang="fr-FR" dirty="0" err="1"/>
              <a:t>reductive</a:t>
            </a:r>
            <a:r>
              <a:rPr lang="fr-FR" dirty="0"/>
              <a:t> to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ED to BPD, and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even</a:t>
            </a:r>
            <a:r>
              <a:rPr lang="fr-FR" dirty="0"/>
              <a:t> lead to </a:t>
            </a:r>
            <a:r>
              <a:rPr lang="en-US" dirty="0"/>
              <a:t>potential important consequences</a:t>
            </a:r>
          </a:p>
          <a:p>
            <a:pPr lvl="1"/>
            <a:r>
              <a:rPr lang="en-US" dirty="0"/>
              <a:t>Impaired therapeutic relationship due to lack of epistemic </a:t>
            </a:r>
            <a:r>
              <a:rPr lang="en-US" dirty="0" err="1"/>
              <a:t>epistemic</a:t>
            </a:r>
            <a:r>
              <a:rPr lang="en-US" dirty="0"/>
              <a:t> correspondence</a:t>
            </a:r>
          </a:p>
          <a:p>
            <a:pPr lvl="1"/>
            <a:r>
              <a:rPr lang="en-US" dirty="0"/>
              <a:t>Missing key issues may lead to treatment drop-out/resistance (e.g., ASD, PN)</a:t>
            </a:r>
          </a:p>
          <a:p>
            <a:pPr lvl="1"/>
            <a:r>
              <a:rPr lang="en-US" dirty="0"/>
              <a:t>Delays in prescribing medication and/or failure to prescribe medication (e.g., ADHD, BD)</a:t>
            </a:r>
            <a:endParaRPr lang="pt-BR" dirty="0"/>
          </a:p>
          <a:p>
            <a:pPr marL="914400" lvl="2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627F11-5E4A-21E7-9654-F008146E1289}"/>
              </a:ext>
            </a:extLst>
          </p:cNvPr>
          <p:cNvSpPr txBox="1"/>
          <p:nvPr/>
        </p:nvSpPr>
        <p:spPr>
          <a:xfrm>
            <a:off x="358253" y="6311900"/>
            <a:ext cx="997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Blay et al., 2023; Blay et al., 2024; Campbell et al., 2009; Richter et al., 2023; </a:t>
            </a:r>
            <a:r>
              <a:rPr lang="fr-FR" i="1" dirty="0" err="1"/>
              <a:t>Bemmouna</a:t>
            </a:r>
            <a:r>
              <a:rPr lang="fr-FR" i="1" dirty="0"/>
              <a:t> et al., 2022</a:t>
            </a:r>
          </a:p>
        </p:txBody>
      </p:sp>
    </p:spTree>
    <p:extLst>
      <p:ext uri="{BB962C8B-B14F-4D97-AF65-F5344CB8AC3E}">
        <p14:creationId xmlns:p14="http://schemas.microsoft.com/office/powerpoint/2010/main" val="32242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C259F-A69E-A20E-E867-C83B01DE1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our</a:t>
            </a:r>
            <a:r>
              <a:rPr lang="fr-FR" dirty="0"/>
              <a:t> trigger-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D81D5E-23AF-1E90-054A-698F7A8EC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To propose a simple, trans-diagnostic, and process-oriented model to assist clinicians in their daily practice, particularly those who do not specialize in the management of ED and who continue to rely on a categorical approach</a:t>
            </a:r>
          </a:p>
          <a:p>
            <a:r>
              <a:rPr lang="en-US" sz="3000" dirty="0"/>
              <a:t>Based on triggers (the specific factors that cause ED in each disorder) and interpersonal styles.</a:t>
            </a:r>
          </a:p>
          <a:p>
            <a:r>
              <a:rPr lang="en-US" sz="3000" dirty="0"/>
              <a:t>Why these two aspects?</a:t>
            </a:r>
          </a:p>
          <a:p>
            <a:pPr lvl="1"/>
            <a:r>
              <a:rPr lang="en-US" sz="2600" dirty="0"/>
              <a:t>Because they are the most variable between patients</a:t>
            </a:r>
          </a:p>
          <a:p>
            <a:pPr lvl="1"/>
            <a:r>
              <a:rPr lang="en-US" sz="2600" dirty="0"/>
              <a:t>Because they are the most likely to reflect underlying psychopathology, while the others (NSSI, impulsive behaviors, SA…) are much more behavioral in nature</a:t>
            </a:r>
          </a:p>
          <a:p>
            <a:r>
              <a:rPr lang="en-US" sz="3000" dirty="0"/>
              <a:t>But if we want to use triggers as differentiating factors, we need to understand how and why they may differentially develop</a:t>
            </a:r>
            <a:endParaRPr lang="en-US" sz="2600" dirty="0"/>
          </a:p>
          <a:p>
            <a:endParaRPr lang="en-US" sz="3000" dirty="0"/>
          </a:p>
          <a:p>
            <a:endParaRPr lang="fr-FR" sz="2200" dirty="0"/>
          </a:p>
          <a:p>
            <a:pPr lvl="1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E48680-CBBB-2086-A19B-D58240DFC49A}"/>
              </a:ext>
            </a:extLst>
          </p:cNvPr>
          <p:cNvSpPr txBox="1"/>
          <p:nvPr/>
        </p:nvSpPr>
        <p:spPr>
          <a:xfrm>
            <a:off x="358253" y="6311900"/>
            <a:ext cx="997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Blay et al., 2024</a:t>
            </a:r>
          </a:p>
        </p:txBody>
      </p:sp>
    </p:spTree>
    <p:extLst>
      <p:ext uri="{BB962C8B-B14F-4D97-AF65-F5344CB8AC3E}">
        <p14:creationId xmlns:p14="http://schemas.microsoft.com/office/powerpoint/2010/main" val="399086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A1C59-F2D6-8EC7-CD8E-8C4B1327E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DEF5A76-2A6E-D077-C28A-38FD03D1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Developmental</a:t>
            </a:r>
            <a:r>
              <a:rPr lang="fr-FR" dirty="0"/>
              <a:t> perspective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6D4DE5-BE66-978E-0C39-0D40A9C94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285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15629-078E-95AB-F40F-7FD960B9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AC06203-E31A-53AC-FB40-1AFBAD8E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Emotions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30F364A-1ABD-4052-5671-4502E380D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6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Emotions cannot be reduced to physiological responses…</a:t>
            </a:r>
          </a:p>
          <a:p>
            <a:pPr lvl="1"/>
            <a:r>
              <a:rPr lang="en-US" dirty="0"/>
              <a:t>Appear in a </a:t>
            </a:r>
            <a:r>
              <a:rPr lang="en-US" b="1" dirty="0"/>
              <a:t>relevant situation</a:t>
            </a:r>
            <a:r>
              <a:rPr lang="en-US" dirty="0"/>
              <a:t>, leading to an </a:t>
            </a:r>
            <a:r>
              <a:rPr lang="en-US" b="1" dirty="0"/>
              <a:t>attention focus on the important aspects of that situation</a:t>
            </a:r>
            <a:r>
              <a:rPr lang="en-US" dirty="0"/>
              <a:t>, an </a:t>
            </a:r>
            <a:r>
              <a:rPr lang="en-US" b="1" dirty="0"/>
              <a:t>evaluation of those aspects in relation to one’s objectives and goals</a:t>
            </a:r>
            <a:r>
              <a:rPr lang="en-US" dirty="0"/>
              <a:t>, and ultimately </a:t>
            </a:r>
            <a:r>
              <a:rPr lang="en-US" b="1" dirty="0"/>
              <a:t>physiological and behavioral activation</a:t>
            </a:r>
            <a:endParaRPr lang="fr-FR" dirty="0"/>
          </a:p>
          <a:p>
            <a:r>
              <a:rPr lang="fr-FR" dirty="0"/>
              <a:t>…</a:t>
            </a:r>
            <a:r>
              <a:rPr lang="en-US" dirty="0"/>
              <a:t> Thus, their regulation cannot be reduced to the ability to modulate this activation</a:t>
            </a:r>
          </a:p>
          <a:p>
            <a:pPr lvl="1"/>
            <a:r>
              <a:rPr lang="en-US" dirty="0"/>
              <a:t>A dynamic set of </a:t>
            </a:r>
            <a:r>
              <a:rPr lang="en-US" b="1" dirty="0"/>
              <a:t>extrinsic and intrinsic processes </a:t>
            </a:r>
            <a:r>
              <a:rPr lang="en-US" dirty="0"/>
              <a:t>responsible for r</a:t>
            </a:r>
            <a:r>
              <a:rPr lang="en-US" b="1" dirty="0"/>
              <a:t>egulating, evaluating, and modifying the intensity and timing of emotional responses</a:t>
            </a:r>
            <a:r>
              <a:rPr lang="en-US" dirty="0"/>
              <a:t>, which individuals use to achieve their </a:t>
            </a:r>
            <a:r>
              <a:rPr lang="en-US" b="1" dirty="0"/>
              <a:t>goals</a:t>
            </a:r>
            <a:r>
              <a:rPr lang="en-US" dirty="0"/>
              <a:t> while taking </a:t>
            </a:r>
            <a:r>
              <a:rPr lang="en-US" b="1" dirty="0"/>
              <a:t>social expectations </a:t>
            </a:r>
            <a:r>
              <a:rPr lang="en-US" dirty="0"/>
              <a:t>into account.</a:t>
            </a:r>
            <a:endParaRPr lang="en-US" sz="16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D5AF64-24E7-0BF7-6828-3909688ECB3C}"/>
              </a:ext>
            </a:extLst>
          </p:cNvPr>
          <p:cNvSpPr txBox="1"/>
          <p:nvPr/>
        </p:nvSpPr>
        <p:spPr>
          <a:xfrm>
            <a:off x="358253" y="6311900"/>
            <a:ext cx="997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Barret et al., 1987; Thompson, 1994; Gross et al., 2015</a:t>
            </a:r>
          </a:p>
        </p:txBody>
      </p:sp>
    </p:spTree>
    <p:extLst>
      <p:ext uri="{BB962C8B-B14F-4D97-AF65-F5344CB8AC3E}">
        <p14:creationId xmlns:p14="http://schemas.microsoft.com/office/powerpoint/2010/main" val="31431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BAE41-CB73-7B15-775F-0329DC2D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6E03D7-D168-619F-9ABE-31C8CF609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5C77E7-819F-45FC-0B85-94DC19191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487" y="305114"/>
            <a:ext cx="6270353" cy="60938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1417D9E-5DC9-08DA-BB8C-466DA28D3B65}"/>
              </a:ext>
            </a:extLst>
          </p:cNvPr>
          <p:cNvSpPr txBox="1"/>
          <p:nvPr/>
        </p:nvSpPr>
        <p:spPr>
          <a:xfrm>
            <a:off x="1280884" y="4408586"/>
            <a:ext cx="3047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McRae </a:t>
            </a:r>
            <a:r>
              <a:rPr lang="fr-FR" sz="1400" i="1" dirty="0">
                <a:solidFill>
                  <a:srgbClr val="333333"/>
                </a:solidFill>
                <a:latin typeface="Arial" panose="020B0604020202020204" pitchFamily="34" charset="0"/>
              </a:rPr>
              <a:t>&amp; G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ross</a:t>
            </a:r>
            <a:r>
              <a:rPr lang="fr-FR" sz="1400" i="1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2020</a:t>
            </a:r>
            <a:endParaRPr lang="fr-FR" sz="14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23C389-DDE6-EE02-1075-A0E3E318BAB8}"/>
              </a:ext>
            </a:extLst>
          </p:cNvPr>
          <p:cNvSpPr txBox="1"/>
          <p:nvPr/>
        </p:nvSpPr>
        <p:spPr>
          <a:xfrm>
            <a:off x="838200" y="2540391"/>
            <a:ext cx="3048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Process model of </a:t>
            </a:r>
            <a:r>
              <a:rPr lang="fr-FR" sz="2800" b="1" dirty="0" err="1"/>
              <a:t>emotion</a:t>
            </a:r>
            <a:r>
              <a:rPr lang="fr-FR" sz="2800" b="1" dirty="0"/>
              <a:t> </a:t>
            </a:r>
            <a:r>
              <a:rPr lang="fr-FR" sz="2800" b="1" dirty="0" err="1"/>
              <a:t>regulation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70331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F2172-234B-2561-579F-9D011F15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emotion</a:t>
            </a:r>
            <a:r>
              <a:rPr lang="fr-FR" dirty="0"/>
              <a:t> </a:t>
            </a:r>
            <a:r>
              <a:rPr lang="fr-FR" dirty="0" err="1"/>
              <a:t>regulation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2FDFDF-7217-6353-9CFA-37683EC44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complex and ongoing process</a:t>
            </a:r>
          </a:p>
          <a:p>
            <a:pPr lvl="1"/>
            <a:r>
              <a:rPr lang="en-US" dirty="0"/>
              <a:t>During the first few months, regulation is solely external</a:t>
            </a:r>
          </a:p>
          <a:p>
            <a:pPr lvl="1"/>
            <a:r>
              <a:rPr lang="en-US" dirty="0"/>
              <a:t>Gradual acquisition of internal regulation</a:t>
            </a:r>
          </a:p>
          <a:p>
            <a:pPr lvl="2"/>
            <a:r>
              <a:rPr lang="en-US" dirty="0"/>
              <a:t>Emergence of intrapsychic strategies: redirecting attention, cognitive reappraisal</a:t>
            </a:r>
          </a:p>
          <a:p>
            <a:pPr lvl="2"/>
            <a:r>
              <a:rPr lang="en-US" dirty="0"/>
              <a:t>Flexibility: adapting strategies to the context, using multiple strategies</a:t>
            </a:r>
          </a:p>
          <a:p>
            <a:pPr lvl="2"/>
            <a:r>
              <a:rPr lang="en-US" dirty="0"/>
              <a:t>Integration of social norms and well-being goals</a:t>
            </a:r>
          </a:p>
          <a:p>
            <a:pPr lvl="1"/>
            <a:r>
              <a:rPr lang="en-US" dirty="0"/>
              <a:t>Of course, this is highly dependent on the type of environment in which the individual develops -&gt; attachment </a:t>
            </a:r>
          </a:p>
          <a:p>
            <a:pPr lvl="2"/>
            <a:r>
              <a:rPr lang="en-US" dirty="0"/>
              <a:t>Contingent, congruent, and marked parental mirroring</a:t>
            </a:r>
          </a:p>
          <a:p>
            <a:r>
              <a:rPr lang="en-US" dirty="0"/>
              <a:t>Emotional regulation becomes problematic when an individual’s ER patterns disrupt short- and/or long-term developmental goals</a:t>
            </a:r>
          </a:p>
          <a:p>
            <a:pPr lvl="1"/>
            <a:r>
              <a:rPr lang="en-US" dirty="0"/>
              <a:t>Interference with the achievement of short- and/or long-term well-being goals</a:t>
            </a:r>
          </a:p>
          <a:p>
            <a:pPr lvl="1"/>
            <a:r>
              <a:rPr lang="en-US" dirty="0"/>
              <a:t>Hinder developmental expectations regarding appropriate behavior</a:t>
            </a:r>
          </a:p>
          <a:p>
            <a:pPr lvl="1"/>
            <a:r>
              <a:rPr lang="en-US" dirty="0"/>
              <a:t>Conflict with sociocultural norms regarding emotion-related communication and behavior.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D43C72-7A52-7CF0-E56F-2F75FB095762}"/>
              </a:ext>
            </a:extLst>
          </p:cNvPr>
          <p:cNvSpPr txBox="1"/>
          <p:nvPr/>
        </p:nvSpPr>
        <p:spPr>
          <a:xfrm>
            <a:off x="192313" y="6411558"/>
            <a:ext cx="6288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McRae </a:t>
            </a:r>
            <a:r>
              <a:rPr lang="fr-FR" sz="1400" i="1" dirty="0">
                <a:solidFill>
                  <a:srgbClr val="333333"/>
                </a:solidFill>
                <a:latin typeface="Arial" panose="020B0604020202020204" pitchFamily="34" charset="0"/>
              </a:rPr>
              <a:t>&amp; G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ross</a:t>
            </a:r>
            <a:r>
              <a:rPr lang="fr-FR" sz="1400" i="1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2020; Cole et al., 2019; </a:t>
            </a:r>
            <a:r>
              <a:rPr lang="fr-FR" sz="14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Debbané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2022; Blay et al., 2024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76675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5CD7C-99C1-1CA3-DF5A-499C76F4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ED as a </a:t>
            </a:r>
            <a:r>
              <a:rPr lang="fr-FR" dirty="0" err="1"/>
              <a:t>context-dependant</a:t>
            </a:r>
            <a:r>
              <a:rPr lang="fr-FR" dirty="0"/>
              <a:t> </a:t>
            </a:r>
            <a:r>
              <a:rPr lang="fr-FR" dirty="0" err="1"/>
              <a:t>construct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15346-D7C6-9F5E-A985-7A744CBC1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therefore appears that DE should not be reduced to the presence of overly intense or prolonged negative emotions.</a:t>
            </a:r>
          </a:p>
          <a:p>
            <a:r>
              <a:rPr lang="en-US" dirty="0"/>
              <a:t>Degree of ED seems to depend more on the context in which emotions arise and on how the individual balances their well-being goals with the realities of their environment</a:t>
            </a:r>
          </a:p>
          <a:p>
            <a:r>
              <a:rPr lang="en-US" dirty="0"/>
              <a:t>While certain regulatory patterns and/or attachment styles may be adaptive in the immediate context, they can become maladaptive in the long term as the environment changes</a:t>
            </a:r>
          </a:p>
          <a:p>
            <a:pPr lvl="1"/>
            <a:r>
              <a:rPr lang="fr-FR" dirty="0"/>
              <a:t>Ex : NPD, expressive suppression, et humiliation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9C5F5E-B1FD-6539-648C-7374675868B8}"/>
              </a:ext>
            </a:extLst>
          </p:cNvPr>
          <p:cNvSpPr txBox="1"/>
          <p:nvPr/>
        </p:nvSpPr>
        <p:spPr>
          <a:xfrm>
            <a:off x="228598" y="6338986"/>
            <a:ext cx="5572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Cole et al., 2019; 1994; </a:t>
            </a:r>
            <a:r>
              <a:rPr lang="fr-FR" sz="14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Debbané</a:t>
            </a:r>
            <a:r>
              <a:rPr lang="fr-FR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2022; Blay et al., 2024; 2024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3143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30260-89C4-F796-A0AC-CACF7DC8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Why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specificities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7D11CA-CA64-9527-1751-52A649454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44" y="1911083"/>
            <a:ext cx="6177897" cy="4351338"/>
          </a:xfrm>
        </p:spPr>
        <p:txBody>
          <a:bodyPr>
            <a:normAutofit/>
          </a:bodyPr>
          <a:lstStyle/>
          <a:p>
            <a:pPr lvl="1"/>
            <a:r>
              <a:rPr lang="fr-FR" sz="2800" dirty="0" err="1"/>
              <a:t>Different</a:t>
            </a:r>
            <a:r>
              <a:rPr lang="fr-FR" sz="2800" dirty="0"/>
              <a:t> </a:t>
            </a:r>
            <a:r>
              <a:rPr lang="fr-FR" sz="2800" dirty="0" err="1"/>
              <a:t>biological</a:t>
            </a:r>
            <a:r>
              <a:rPr lang="fr-FR" sz="2800" dirty="0"/>
              <a:t> and neurocognitive backgrounds</a:t>
            </a:r>
          </a:p>
          <a:p>
            <a:pPr lvl="2"/>
            <a:r>
              <a:rPr lang="fr-FR" sz="2400" dirty="0"/>
              <a:t>Ex : ASD and </a:t>
            </a:r>
            <a:r>
              <a:rPr lang="fr-FR" sz="2400" dirty="0" err="1"/>
              <a:t>difficulties</a:t>
            </a:r>
            <a:r>
              <a:rPr lang="fr-FR" sz="2400" dirty="0"/>
              <a:t> in </a:t>
            </a:r>
            <a:r>
              <a:rPr lang="fr-FR" sz="2400" dirty="0" err="1"/>
              <a:t>filtering</a:t>
            </a:r>
            <a:r>
              <a:rPr lang="fr-FR" sz="2400" dirty="0"/>
              <a:t> relevant situations, ADHD and fluctuations in attention</a:t>
            </a:r>
          </a:p>
          <a:p>
            <a:pPr marL="914400" lvl="2" indent="0">
              <a:buNone/>
            </a:pPr>
            <a:endParaRPr lang="fr-FR" sz="2400" dirty="0"/>
          </a:p>
          <a:p>
            <a:pPr lvl="1"/>
            <a:r>
              <a:rPr lang="fr-FR" sz="2800" dirty="0" err="1"/>
              <a:t>Different</a:t>
            </a:r>
            <a:r>
              <a:rPr lang="fr-FR" sz="2800" dirty="0"/>
              <a:t> </a:t>
            </a:r>
            <a:r>
              <a:rPr lang="fr-FR" sz="2800" dirty="0" err="1"/>
              <a:t>environment</a:t>
            </a:r>
            <a:endParaRPr lang="fr-FR" sz="2800" dirty="0"/>
          </a:p>
          <a:p>
            <a:pPr lvl="2"/>
            <a:r>
              <a:rPr lang="fr-FR" sz="2400" dirty="0"/>
              <a:t>Ex : OCPD and over-</a:t>
            </a:r>
            <a:r>
              <a:rPr lang="fr-FR" sz="2400" dirty="0" err="1"/>
              <a:t>controling</a:t>
            </a:r>
            <a:r>
              <a:rPr lang="fr-FR" sz="2400" dirty="0"/>
              <a:t>, </a:t>
            </a:r>
            <a:r>
              <a:rPr lang="fr-FR" sz="2400" dirty="0" err="1"/>
              <a:t>moralizing</a:t>
            </a:r>
            <a:r>
              <a:rPr lang="fr-FR" sz="2400" dirty="0"/>
              <a:t> or compulsive </a:t>
            </a:r>
            <a:r>
              <a:rPr lang="fr-FR" sz="2400" dirty="0" err="1"/>
              <a:t>environment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93C278-4305-EE75-2B8A-4C6E234F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30" y="1363813"/>
            <a:ext cx="4952542" cy="48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5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2B2D2-2523-8AD4-2CF9-3D119813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Conflit of </a:t>
            </a:r>
            <a:r>
              <a:rPr lang="fr-FR" dirty="0" err="1"/>
              <a:t>interest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3EDCF5-6F4A-6D62-C4E1-4594B3D15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82959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4B5AC52-EB67-1E70-85FD-54429DFC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8E88A5-3F3E-14E0-F0BC-587DBD9B8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150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8A0F6-2E16-DCBC-9776-AB07ADCC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FD31F6-92E4-6AF8-BD92-BF0D80C4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F26AC3-CA23-5DBD-287E-0E66C98B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31" y="657204"/>
            <a:ext cx="8601138" cy="55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16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37727-66CF-0B29-E1F1-695D6940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E6A08-8F19-C1BB-157D-BEA9208DF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AEE136-5C77-7753-11DD-079FB7C2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665" y="505684"/>
            <a:ext cx="9027621" cy="571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86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3378-7D44-1D81-4A3C-3BEBEE91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B39CA-EDBA-1599-16B9-C9FB86A3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Applied to M. 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5DE1F6-EF6D-C754-24F5-910AED3B9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err="1"/>
              <a:t>History</a:t>
            </a:r>
            <a:r>
              <a:rPr lang="fr-FR" dirty="0"/>
              <a:t> : </a:t>
            </a:r>
            <a:r>
              <a:rPr lang="fr-FR" dirty="0" err="1"/>
              <a:t>everything</a:t>
            </a:r>
            <a:endParaRPr lang="fr-FR" dirty="0"/>
          </a:p>
          <a:p>
            <a:r>
              <a:rPr lang="fr-FR" dirty="0" err="1"/>
              <a:t>Severity</a:t>
            </a:r>
            <a:endParaRPr lang="fr-FR" dirty="0"/>
          </a:p>
          <a:p>
            <a:pPr lvl="1"/>
            <a:r>
              <a:rPr lang="en-US" dirty="0"/>
              <a:t>Emotional outbursts at least once a day, often several times a day, primarily involving anger</a:t>
            </a:r>
          </a:p>
          <a:p>
            <a:pPr lvl="1"/>
            <a:r>
              <a:rPr lang="en-US" dirty="0"/>
              <a:t>Self-harming behaviors at least once a week (cutting arms and thighs, punching walls), multiple visits to the emergency room, 3 suicide attempts in the past year</a:t>
            </a:r>
          </a:p>
          <a:p>
            <a:pPr lvl="1"/>
            <a:r>
              <a:rPr lang="en-US" dirty="0"/>
              <a:t>Rare but serious acts of aggression toward others (hitting his girlfriend and another friend, hitting his mother)</a:t>
            </a:r>
          </a:p>
          <a:p>
            <a:r>
              <a:rPr lang="fr-FR" dirty="0" err="1"/>
              <a:t>Interpersonal</a:t>
            </a:r>
            <a:r>
              <a:rPr lang="fr-FR" dirty="0"/>
              <a:t> </a:t>
            </a:r>
            <a:r>
              <a:rPr lang="fr-FR" dirty="0" err="1"/>
              <a:t>functioning</a:t>
            </a:r>
            <a:endParaRPr lang="fr-FR" dirty="0"/>
          </a:p>
          <a:p>
            <a:pPr lvl="1"/>
            <a:r>
              <a:rPr lang="en-US" dirty="0"/>
              <a:t>No close friends, just a few acquaintances. Complex relationship with the mother; no relationship with the father; no siblings.</a:t>
            </a:r>
          </a:p>
          <a:p>
            <a:pPr lvl="1"/>
            <a:r>
              <a:rPr lang="en-US" dirty="0"/>
              <a:t>Interest in peers varies but expresses desire to form more connections. Significant difficulty in understanding others’ perspectives.</a:t>
            </a:r>
          </a:p>
          <a:p>
            <a:pPr lvl="1"/>
            <a:r>
              <a:rPr lang="en-US" dirty="0"/>
              <a:t>Conflictual relationship with a partner, linked to a major fear of abandonment.</a:t>
            </a:r>
          </a:p>
          <a:p>
            <a:pPr lvl="1"/>
            <a:r>
              <a:rPr lang="en-US" dirty="0"/>
              <a:t>Underlying emotions: anger and fear</a:t>
            </a:r>
          </a:p>
          <a:p>
            <a:r>
              <a:rPr lang="fr-FR" dirty="0"/>
              <a:t>2 main triggers</a:t>
            </a:r>
          </a:p>
          <a:p>
            <a:pPr lvl="1"/>
            <a:r>
              <a:rPr lang="fr-FR" dirty="0"/>
              <a:t>Fear of </a:t>
            </a:r>
            <a:r>
              <a:rPr lang="fr-FR" dirty="0" err="1"/>
              <a:t>abandonment</a:t>
            </a:r>
            <a:r>
              <a:rPr lang="fr-FR" dirty="0"/>
              <a:t> and rejection</a:t>
            </a:r>
          </a:p>
          <a:p>
            <a:pPr lvl="1"/>
            <a:r>
              <a:rPr lang="fr-FR" dirty="0" err="1"/>
              <a:t>Traumatic</a:t>
            </a:r>
            <a:r>
              <a:rPr lang="fr-FR" dirty="0"/>
              <a:t> </a:t>
            </a:r>
            <a:r>
              <a:rPr lang="fr-FR" dirty="0" err="1"/>
              <a:t>reminders</a:t>
            </a:r>
            <a:r>
              <a:rPr lang="fr-FR" dirty="0"/>
              <a:t> and cognitive </a:t>
            </a:r>
            <a:r>
              <a:rPr lang="fr-FR" dirty="0" err="1"/>
              <a:t>disorsions</a:t>
            </a:r>
            <a:r>
              <a:rPr lang="fr-FR" dirty="0"/>
              <a:t> (</a:t>
            </a:r>
            <a:r>
              <a:rPr lang="fr-FR" dirty="0" err="1"/>
              <a:t>father’s</a:t>
            </a:r>
            <a:r>
              <a:rPr lang="fr-FR" dirty="0"/>
              <a:t> violence and </a:t>
            </a:r>
            <a:r>
              <a:rPr lang="fr-FR" dirty="0" err="1"/>
              <a:t>homeless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459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D273B-AE37-EBA0-D50E-E8AD49EF4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D76C14B-1E77-6664-4478-B100B947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Treatment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86B0B5-288A-AC9B-7D2E-D32B665C8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416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2DC0A-748E-CC61-1AC2-5A5FE4A8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E7EA9-BC05-1DA9-B64F-293C00CF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FDCBAB-4633-42FB-5BF4-E82D6042A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561" y="365125"/>
            <a:ext cx="8606362" cy="57056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C4EFF2-19EB-C448-D92D-DCD8FE9CBC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05"/>
          <a:stretch/>
        </p:blipFill>
        <p:spPr>
          <a:xfrm>
            <a:off x="1850561" y="1767846"/>
            <a:ext cx="8541053" cy="46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CF7E6-0F10-FB64-C286-7824AF7F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89A40-7867-6742-1B84-BE9C3538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Applied to M. 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BB0B38-6AF0-346D-23A4-263CB86C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52695" cy="4744857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First and foremost:</a:t>
            </a:r>
          </a:p>
          <a:p>
            <a:pPr lvl="1"/>
            <a:r>
              <a:rPr lang="en-US" sz="4700" dirty="0"/>
              <a:t>Discussing the reasons behind multiple diagnoses+++ and the importance of a multidimensional approach focused on what is causing the disability (i.e., ED)</a:t>
            </a:r>
          </a:p>
          <a:p>
            <a:pPr lvl="1"/>
            <a:r>
              <a:rPr lang="en-US" sz="4700" dirty="0"/>
              <a:t>Emphasizing the therapeutic relationship and setting shared goals</a:t>
            </a:r>
          </a:p>
          <a:p>
            <a:r>
              <a:rPr lang="en-US" sz="5100" dirty="0"/>
              <a:t>Individual sessions = 2 therapists</a:t>
            </a:r>
          </a:p>
          <a:p>
            <a:pPr lvl="1"/>
            <a:r>
              <a:rPr lang="en-US" sz="4700" dirty="0"/>
              <a:t>Individual GPM for:</a:t>
            </a:r>
          </a:p>
          <a:p>
            <a:pPr lvl="2"/>
            <a:r>
              <a:rPr lang="en-US" sz="4300" dirty="0"/>
              <a:t>Managing emotional crises</a:t>
            </a:r>
          </a:p>
          <a:p>
            <a:pPr lvl="2"/>
            <a:r>
              <a:rPr lang="en-US" sz="4300" dirty="0"/>
              <a:t>Narrative work</a:t>
            </a:r>
          </a:p>
          <a:p>
            <a:pPr lvl="2"/>
            <a:r>
              <a:rPr lang="en-US" sz="4300" dirty="0"/>
              <a:t>Life outside of treatment, particularly social fabric</a:t>
            </a:r>
            <a:endParaRPr lang="en-US" sz="5100" dirty="0"/>
          </a:p>
          <a:p>
            <a:pPr lvl="1"/>
            <a:r>
              <a:rPr lang="en-US" sz="5000" dirty="0"/>
              <a:t>EMDR for flashbacks</a:t>
            </a:r>
          </a:p>
          <a:p>
            <a:r>
              <a:rPr lang="en-US" sz="5100" dirty="0"/>
              <a:t>Group = 3 groups</a:t>
            </a:r>
          </a:p>
          <a:p>
            <a:pPr lvl="1"/>
            <a:r>
              <a:rPr lang="en-US" sz="4700" dirty="0"/>
              <a:t>Psychoeducation on BPD</a:t>
            </a:r>
          </a:p>
          <a:p>
            <a:pPr lvl="1"/>
            <a:r>
              <a:rPr lang="en-US" sz="4700" dirty="0"/>
              <a:t>Psychoeducation on trauma</a:t>
            </a:r>
          </a:p>
          <a:p>
            <a:pPr lvl="1"/>
            <a:r>
              <a:rPr lang="en-US" sz="4700" dirty="0"/>
              <a:t>DBT for skills training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07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793AB-42A8-8534-1B8F-3CA6F7C70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C68D9-6D6A-72AE-7B43-26C119E1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After</a:t>
            </a:r>
            <a:r>
              <a:rPr lang="fr-FR" dirty="0"/>
              <a:t> 1 </a:t>
            </a:r>
            <a:r>
              <a:rPr lang="fr-FR" dirty="0" err="1"/>
              <a:t>year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AADD97-F75F-0B2A-40A9-3CA346D68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Good therapeutic relationship, good investment in care</a:t>
            </a:r>
          </a:p>
          <a:p>
            <a:r>
              <a:rPr lang="en-US" dirty="0"/>
              <a:t>Significant reduction in emotional outbursts and self- and other-directed aggressive behaviors</a:t>
            </a:r>
          </a:p>
          <a:p>
            <a:r>
              <a:rPr lang="en-US" dirty="0"/>
              <a:t>Improvement in flashbacks</a:t>
            </a:r>
          </a:p>
          <a:p>
            <a:r>
              <a:rPr lang="en-US" dirty="0"/>
              <a:t>No further mention of DID, ASD, or BD</a:t>
            </a:r>
          </a:p>
          <a:p>
            <a:r>
              <a:rPr lang="en-US" dirty="0"/>
              <a:t>Stabilization of the romantic relationship, improvement in the relationship with the mother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/>
              <a:t>But… Continued substance use. Still significant social isolation. No employment.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						</a:t>
            </a:r>
            <a:r>
              <a:rPr lang="fr-FR" sz="2600" i="1" dirty="0"/>
              <a:t>To </a:t>
            </a:r>
            <a:r>
              <a:rPr lang="fr-FR" sz="2600" i="1" dirty="0" err="1"/>
              <a:t>be</a:t>
            </a:r>
            <a:r>
              <a:rPr lang="fr-FR" sz="2600" i="1" dirty="0"/>
              <a:t> </a:t>
            </a:r>
            <a:r>
              <a:rPr lang="fr-FR" sz="2600" i="1" dirty="0" err="1"/>
              <a:t>continued</a:t>
            </a:r>
            <a:r>
              <a:rPr lang="fr-FR" sz="2600" i="1" dirty="0"/>
              <a:t>…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09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02B78-927F-661E-152D-866CC66F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52627-52C8-071E-5500-4698FCD81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187" y="1321156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Thank you for your attention.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dirty="0">
                <a:hlinkClick r:id="rId2"/>
              </a:rPr>
              <a:t>Martin.blay5@gmail.com</a:t>
            </a:r>
            <a:br>
              <a:rPr lang="en-US" sz="4400" b="1" dirty="0"/>
            </a:br>
            <a:endParaRPr lang="fr-FR" sz="44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44C269-8D1F-6A9E-647C-C46760483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362" y="4137006"/>
            <a:ext cx="5079651" cy="1655762"/>
          </a:xfrm>
        </p:spPr>
        <p:txBody>
          <a:bodyPr>
            <a:noAutofit/>
          </a:bodyPr>
          <a:lstStyle/>
          <a:p>
            <a:r>
              <a:rPr lang="fr-FR" sz="2000" b="1" dirty="0"/>
              <a:t>Martin Blay, MD, </a:t>
            </a:r>
            <a:r>
              <a:rPr lang="fr-FR" sz="2000" b="1" dirty="0" err="1"/>
              <a:t>MSc</a:t>
            </a:r>
            <a:endParaRPr lang="fr-FR" sz="2000" b="1" dirty="0"/>
          </a:p>
          <a:p>
            <a:r>
              <a:rPr lang="fr-FR" sz="2000" dirty="0" err="1"/>
              <a:t>Psychiatrist-psychotherapist</a:t>
            </a:r>
            <a:endParaRPr lang="fr-FR" sz="2000" dirty="0"/>
          </a:p>
          <a:p>
            <a:r>
              <a:rPr lang="fr-FR" sz="2000" dirty="0"/>
              <a:t>Head of the </a:t>
            </a:r>
            <a:r>
              <a:rPr lang="fr-FR" sz="2000" dirty="0" err="1"/>
              <a:t>Personality</a:t>
            </a:r>
            <a:r>
              <a:rPr lang="fr-FR" sz="2000" dirty="0"/>
              <a:t> </a:t>
            </a:r>
            <a:r>
              <a:rPr lang="fr-FR" sz="2000" dirty="0" err="1"/>
              <a:t>Disorder</a:t>
            </a:r>
            <a:r>
              <a:rPr lang="fr-FR" sz="2000" dirty="0"/>
              <a:t> Unit EPSYLIA, Lyon, France</a:t>
            </a:r>
          </a:p>
          <a:p>
            <a:r>
              <a:rPr lang="fr-FR" sz="2000" dirty="0"/>
              <a:t>PhD candidate in </a:t>
            </a:r>
            <a:r>
              <a:rPr lang="fr-FR" sz="2000" dirty="0" err="1"/>
              <a:t>clinical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at Paris Saclay </a:t>
            </a:r>
            <a:r>
              <a:rPr lang="fr-FR" sz="2000" dirty="0" err="1"/>
              <a:t>University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F9F000-AF18-F567-B86B-5FAC0D07E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3" y="4386780"/>
            <a:ext cx="3478128" cy="1267729"/>
          </a:xfrm>
          <a:prstGeom prst="rect">
            <a:avLst/>
          </a:prstGeom>
        </p:spPr>
      </p:pic>
      <p:pic>
        <p:nvPicPr>
          <p:cNvPr id="1026" name="Picture 2" descr="Université Paris-Saclay — Wikipédia">
            <a:extLst>
              <a:ext uri="{FF2B5EF4-FFF2-40B4-BE49-F238E27FC236}">
                <a16:creationId xmlns:a16="http://schemas.microsoft.com/office/drawing/2014/main" id="{320584A5-098E-7408-911B-9566E2DA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65" y="4504444"/>
            <a:ext cx="2271279" cy="10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8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995F1-C822-BBCE-6A1B-41A09636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 Monday…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D21ADBF-DC74-3428-AF4B-1E2C1CCF3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299" y="1804917"/>
            <a:ext cx="7100719" cy="399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3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6B380-7705-4594-8A35-567D91764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81B733-930E-D939-98CD-6209A1C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</a:t>
            </a:r>
            <a:r>
              <a:rPr lang="fr-FR" dirty="0" err="1"/>
              <a:t>dear</a:t>
            </a:r>
            <a:r>
              <a:rPr lang="fr-FR" dirty="0"/>
              <a:t> Mister X…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A8FDDB-6C50-A912-A598-03409CA9C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95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615F8-1503-836B-BC76-59993540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Mister X, 26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E22F03-7988-56D1-72B5-E061F657E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/>
              <a:t>Referred</a:t>
            </a:r>
            <a:r>
              <a:rPr lang="fr-FR" dirty="0"/>
              <a:t> for diagnostic </a:t>
            </a:r>
            <a:r>
              <a:rPr lang="fr-FR" dirty="0" err="1"/>
              <a:t>evaluation</a:t>
            </a:r>
            <a:r>
              <a:rPr lang="fr-FR" dirty="0"/>
              <a:t> for BPD</a:t>
            </a:r>
          </a:p>
          <a:p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history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BPD(</a:t>
            </a:r>
            <a:r>
              <a:rPr lang="fr-FR" dirty="0" err="1"/>
              <a:t>reason</a:t>
            </a:r>
            <a:r>
              <a:rPr lang="fr-FR" dirty="0"/>
              <a:t> for </a:t>
            </a:r>
            <a:r>
              <a:rPr lang="fr-FR" dirty="0" err="1"/>
              <a:t>referral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ADHD (</a:t>
            </a:r>
            <a:r>
              <a:rPr lang="fr-FR" dirty="0" err="1"/>
              <a:t>diagnosed</a:t>
            </a:r>
            <a:r>
              <a:rPr lang="fr-FR" dirty="0"/>
              <a:t> at a </a:t>
            </a:r>
            <a:r>
              <a:rPr lang="fr-FR" dirty="0" err="1"/>
              <a:t>specialized</a:t>
            </a:r>
            <a:r>
              <a:rPr lang="fr-FR" dirty="0"/>
              <a:t> center)</a:t>
            </a:r>
          </a:p>
          <a:p>
            <a:pPr lvl="1"/>
            <a:r>
              <a:rPr lang="fr-FR" dirty="0" err="1"/>
              <a:t>Adult</a:t>
            </a:r>
            <a:r>
              <a:rPr lang="fr-FR" dirty="0"/>
              <a:t> ASD </a:t>
            </a:r>
            <a:r>
              <a:rPr lang="fr-FR" dirty="0" err="1"/>
              <a:t>without</a:t>
            </a:r>
            <a:r>
              <a:rPr lang="fr-FR" dirty="0"/>
              <a:t> ID (</a:t>
            </a:r>
            <a:r>
              <a:rPr lang="fr-FR" dirty="0" err="1"/>
              <a:t>diagnosed</a:t>
            </a:r>
            <a:r>
              <a:rPr lang="fr-FR" dirty="0"/>
              <a:t> at a </a:t>
            </a:r>
            <a:r>
              <a:rPr lang="fr-FR" dirty="0" err="1"/>
              <a:t>specialized</a:t>
            </a:r>
            <a:r>
              <a:rPr lang="fr-FR" dirty="0"/>
              <a:t> center)</a:t>
            </a:r>
          </a:p>
          <a:p>
            <a:pPr lvl="1"/>
            <a:r>
              <a:rPr lang="fr-FR" dirty="0"/>
              <a:t>BD(</a:t>
            </a:r>
            <a:r>
              <a:rPr lang="fr-FR" dirty="0" err="1"/>
              <a:t>diagnosed</a:t>
            </a:r>
            <a:r>
              <a:rPr lang="fr-FR" dirty="0"/>
              <a:t> at a </a:t>
            </a:r>
            <a:r>
              <a:rPr lang="fr-FR" dirty="0" err="1"/>
              <a:t>specialized</a:t>
            </a:r>
            <a:r>
              <a:rPr lang="fr-FR" dirty="0"/>
              <a:t> center)</a:t>
            </a:r>
          </a:p>
          <a:p>
            <a:pPr lvl="1"/>
            <a:r>
              <a:rPr lang="fr-FR" dirty="0"/>
              <a:t>Cannabis and </a:t>
            </a:r>
            <a:r>
              <a:rPr lang="fr-FR" dirty="0" err="1"/>
              <a:t>alcohol</a:t>
            </a:r>
            <a:r>
              <a:rPr lang="fr-FR" dirty="0"/>
              <a:t> use </a:t>
            </a:r>
            <a:r>
              <a:rPr lang="fr-FR" dirty="0" err="1"/>
              <a:t>disorder</a:t>
            </a:r>
            <a:endParaRPr lang="fr-FR" dirty="0"/>
          </a:p>
          <a:p>
            <a:pPr lvl="1"/>
            <a:r>
              <a:rPr lang="fr-FR" dirty="0" err="1"/>
              <a:t>Bulimia</a:t>
            </a:r>
            <a:r>
              <a:rPr lang="fr-FR" dirty="0"/>
              <a:t> </a:t>
            </a:r>
            <a:r>
              <a:rPr lang="fr-FR" dirty="0" err="1"/>
              <a:t>nervosa</a:t>
            </a:r>
            <a:endParaRPr lang="fr-FR" dirty="0"/>
          </a:p>
          <a:p>
            <a:pPr lvl="1"/>
            <a:r>
              <a:rPr lang="fr-FR" dirty="0" err="1"/>
              <a:t>Complex</a:t>
            </a:r>
            <a:r>
              <a:rPr lang="fr-FR" dirty="0"/>
              <a:t> PTSD (</a:t>
            </a:r>
            <a:r>
              <a:rPr lang="fr-FR" dirty="0" err="1"/>
              <a:t>severe</a:t>
            </a:r>
            <a:r>
              <a:rPr lang="fr-FR" dirty="0"/>
              <a:t> </a:t>
            </a:r>
            <a:r>
              <a:rPr lang="fr-FR" dirty="0" err="1"/>
              <a:t>childhood</a:t>
            </a:r>
            <a:r>
              <a:rPr lang="fr-FR" dirty="0"/>
              <a:t> trauma)</a:t>
            </a:r>
          </a:p>
          <a:p>
            <a:pPr lvl="1"/>
            <a:r>
              <a:rPr lang="fr-FR" dirty="0" err="1"/>
              <a:t>Intimate</a:t>
            </a:r>
            <a:r>
              <a:rPr lang="fr-FR" dirty="0"/>
              <a:t> </a:t>
            </a:r>
            <a:r>
              <a:rPr lang="fr-FR" dirty="0" err="1"/>
              <a:t>partner</a:t>
            </a:r>
            <a:r>
              <a:rPr lang="fr-FR" dirty="0"/>
              <a:t> violence</a:t>
            </a:r>
          </a:p>
          <a:p>
            <a:pPr lvl="1"/>
            <a:r>
              <a:rPr lang="fr-FR" dirty="0"/>
              <a:t>DID (</a:t>
            </a:r>
            <a:r>
              <a:rPr lang="fr-FR" dirty="0" err="1"/>
              <a:t>recently</a:t>
            </a:r>
            <a:r>
              <a:rPr lang="fr-FR" dirty="0"/>
              <a:t> </a:t>
            </a:r>
            <a:r>
              <a:rPr lang="fr-FR" dirty="0" err="1"/>
              <a:t>diagnosed</a:t>
            </a:r>
            <a:r>
              <a:rPr lang="fr-FR" dirty="0"/>
              <a:t> in a 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clinic</a:t>
            </a:r>
            <a:r>
              <a:rPr lang="fr-FR" dirty="0"/>
              <a:t>)</a:t>
            </a:r>
          </a:p>
          <a:p>
            <a:r>
              <a:rPr lang="fr-FR" dirty="0"/>
              <a:t>Living situation: In an open </a:t>
            </a:r>
            <a:r>
              <a:rPr lang="fr-FR" dirty="0" err="1"/>
              <a:t>relationship</a:t>
            </a:r>
            <a:r>
              <a:rPr lang="fr-FR" dirty="0"/>
              <a:t>, no </a:t>
            </a:r>
            <a:r>
              <a:rPr lang="fr-FR" dirty="0" err="1"/>
              <a:t>children</a:t>
            </a:r>
            <a:r>
              <a:rPr lang="fr-FR" dirty="0"/>
              <a:t>. Lives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girlfriend</a:t>
            </a:r>
            <a:r>
              <a:rPr lang="fr-FR" dirty="0"/>
              <a:t> and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boyfriend</a:t>
            </a:r>
            <a:r>
              <a:rPr lang="fr-FR" dirty="0"/>
              <a:t> in an </a:t>
            </a:r>
            <a:r>
              <a:rPr lang="fr-FR" dirty="0" err="1"/>
              <a:t>apartment</a:t>
            </a:r>
            <a:r>
              <a:rPr lang="fr-FR" dirty="0"/>
              <a:t>.  Not </a:t>
            </a:r>
            <a:r>
              <a:rPr lang="fr-FR" dirty="0" err="1"/>
              <a:t>working</a:t>
            </a:r>
            <a:r>
              <a:rPr lang="fr-FR" dirty="0"/>
              <a:t>. Dropped out of high </a:t>
            </a:r>
            <a:r>
              <a:rPr lang="fr-FR" dirty="0" err="1"/>
              <a:t>school</a:t>
            </a:r>
            <a:r>
              <a:rPr lang="fr-FR" dirty="0"/>
              <a:t> due to mental </a:t>
            </a:r>
            <a:r>
              <a:rPr lang="fr-FR" dirty="0" err="1"/>
              <a:t>health</a:t>
            </a:r>
            <a:r>
              <a:rPr lang="fr-FR" dirty="0"/>
              <a:t> issues</a:t>
            </a:r>
          </a:p>
          <a:p>
            <a:r>
              <a:rPr lang="fr-FR" dirty="0" err="1"/>
              <a:t>Medication</a:t>
            </a:r>
            <a:r>
              <a:rPr lang="fr-FR" dirty="0"/>
              <a:t>: XEROQUEL 600mg, TERCIAN 100mg, TEMESTA 2.5mg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56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A0FFA-1450-EE9B-EBE3-53BE3EC4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D5EE2-D45F-4674-C9F7-E1F44162A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emotional outbursts throughout the day</a:t>
            </a:r>
          </a:p>
          <a:p>
            <a:pPr lvl="1"/>
            <a:r>
              <a:rPr lang="en-US" dirty="0"/>
              <a:t>Self-harming and, at times, aggressive behaviors</a:t>
            </a:r>
          </a:p>
          <a:p>
            <a:pPr lvl="1"/>
            <a:r>
              <a:rPr lang="en-US" dirty="0"/>
              <a:t>Multiple substance and food-related issues (substances and food)</a:t>
            </a:r>
          </a:p>
          <a:p>
            <a:pPr lvl="1"/>
            <a:r>
              <a:rPr lang="en-US" dirty="0"/>
              <a:t>Anger outbursts</a:t>
            </a:r>
          </a:p>
          <a:p>
            <a:pPr lvl="1"/>
            <a:r>
              <a:rPr lang="en-US" dirty="0"/>
              <a:t>Recurrent dissociative and paranoid symptoms</a:t>
            </a:r>
          </a:p>
          <a:p>
            <a:r>
              <a:rPr lang="en-US" dirty="0"/>
              <a:t>Major interpersonal difficulties</a:t>
            </a:r>
          </a:p>
          <a:p>
            <a:pPr lvl="1"/>
            <a:r>
              <a:rPr lang="en-US" dirty="0"/>
              <a:t>Hypersensitivity to rejection and fear of abandonment</a:t>
            </a:r>
          </a:p>
          <a:p>
            <a:pPr lvl="1"/>
            <a:r>
              <a:rPr lang="en-US" dirty="0"/>
              <a:t>Difficulties with social cognition</a:t>
            </a:r>
          </a:p>
          <a:p>
            <a:r>
              <a:rPr lang="en-US" dirty="0"/>
              <a:t>Post-traumatic symptoms, including hypervigilance and, at times, significant flashbacks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87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0F8906-3D2E-095D-7E3A-0F091638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treat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B76A69-4708-837A-FEE6-E175615DC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ASD Specialist: “ASD must be first”</a:t>
            </a:r>
          </a:p>
          <a:p>
            <a:r>
              <a:rPr lang="en-US" dirty="0"/>
              <a:t>BD Specialist: “BD must be stabilized first”</a:t>
            </a:r>
          </a:p>
          <a:p>
            <a:r>
              <a:rPr lang="en-US" dirty="0"/>
              <a:t>EMDR Therapist: “We must start by stabilizing the flashbacks”</a:t>
            </a:r>
          </a:p>
          <a:p>
            <a:r>
              <a:rPr lang="en-US" dirty="0"/>
              <a:t>Referring Physician: “Above all, BPD must be treated first”…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Patient: “I don’t understand any of this”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6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7CF40-AAE3-C2A2-9092-9F9018936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DBC6131-BA70-EDC8-2376-27D4DDB6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5D833D-203A-95BC-B24A-B87EF855AD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36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D86BC64-D5C4-755C-6752-A90B1B67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Some </a:t>
            </a:r>
            <a:r>
              <a:rPr lang="fr-FR" dirty="0" err="1"/>
              <a:t>definitions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EAE2EAC-C5E8-1737-B48F-D06E1FBA9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Emotions : </a:t>
            </a:r>
            <a:r>
              <a:rPr lang="fr-FR" i="1" dirty="0"/>
              <a:t>« </a:t>
            </a:r>
            <a:r>
              <a:rPr lang="en-US" i="1" dirty="0"/>
              <a:t>Whole-body phenomena, that include changes in subjective experience, behaviors, and physiology, and that emerges in response to a specific object/situation perceived as relevant for oneself </a:t>
            </a:r>
            <a:r>
              <a:rPr lang="fr-FR" i="1" dirty="0"/>
              <a:t>»</a:t>
            </a:r>
          </a:p>
          <a:p>
            <a:r>
              <a:rPr lang="en-US" dirty="0"/>
              <a:t>Emotion regulation can be defined as the way people attempt to influence this phenomenon, using different type of strategies</a:t>
            </a:r>
          </a:p>
          <a:p>
            <a:r>
              <a:rPr lang="fr-FR" dirty="0" err="1"/>
              <a:t>Emotional</a:t>
            </a:r>
            <a:r>
              <a:rPr lang="fr-FR" dirty="0"/>
              <a:t> </a:t>
            </a:r>
            <a:r>
              <a:rPr lang="fr-FR" dirty="0" err="1"/>
              <a:t>dysregulation</a:t>
            </a:r>
            <a:r>
              <a:rPr lang="fr-FR" dirty="0"/>
              <a:t>: lots of </a:t>
            </a:r>
            <a:r>
              <a:rPr lang="fr-FR" dirty="0" err="1"/>
              <a:t>conceptualizations</a:t>
            </a:r>
            <a:endParaRPr lang="fr-FR" dirty="0"/>
          </a:p>
          <a:p>
            <a:pPr lvl="1"/>
            <a:r>
              <a:rPr lang="fr-FR" dirty="0"/>
              <a:t>DBT : </a:t>
            </a:r>
            <a:r>
              <a:rPr lang="fr-FR" dirty="0" err="1"/>
              <a:t>emotional</a:t>
            </a:r>
            <a:r>
              <a:rPr lang="fr-FR" dirty="0"/>
              <a:t> </a:t>
            </a:r>
            <a:r>
              <a:rPr lang="fr-FR" dirty="0" err="1"/>
              <a:t>vulnerability</a:t>
            </a:r>
            <a:r>
              <a:rPr lang="fr-FR" dirty="0"/>
              <a:t> and invalidation</a:t>
            </a:r>
          </a:p>
          <a:p>
            <a:pPr lvl="1"/>
            <a:r>
              <a:rPr lang="fr-FR" dirty="0"/>
              <a:t>MBT : </a:t>
            </a:r>
            <a:r>
              <a:rPr lang="fr-FR" dirty="0" err="1"/>
              <a:t>mentalizing</a:t>
            </a:r>
            <a:r>
              <a:rPr lang="fr-FR" dirty="0"/>
              <a:t> </a:t>
            </a:r>
            <a:r>
              <a:rPr lang="fr-FR" dirty="0" err="1"/>
              <a:t>deficits</a:t>
            </a:r>
            <a:endParaRPr lang="fr-FR" dirty="0"/>
          </a:p>
          <a:p>
            <a:pPr lvl="1"/>
            <a:r>
              <a:rPr lang="fr-FR" dirty="0" err="1"/>
              <a:t>Others</a:t>
            </a:r>
            <a:r>
              <a:rPr lang="fr-FR" dirty="0"/>
              <a:t>: </a:t>
            </a:r>
            <a:r>
              <a:rPr lang="fr-FR" i="1" dirty="0"/>
              <a:t>process model of </a:t>
            </a:r>
            <a:r>
              <a:rPr lang="fr-FR" i="1" dirty="0" err="1"/>
              <a:t>emotion</a:t>
            </a:r>
            <a:r>
              <a:rPr lang="fr-FR" i="1" dirty="0"/>
              <a:t> </a:t>
            </a:r>
            <a:r>
              <a:rPr lang="fr-FR" i="1" dirty="0" err="1"/>
              <a:t>regulation</a:t>
            </a:r>
            <a:r>
              <a:rPr lang="fr-FR" i="1" dirty="0"/>
              <a:t> </a:t>
            </a:r>
            <a:endParaRPr lang="en-US" i="1" dirty="0"/>
          </a:p>
          <a:p>
            <a:pPr marL="0" indent="0">
              <a:buNone/>
            </a:pPr>
            <a:endParaRPr lang="fr-FR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F8E9E9-AF54-B1CA-90A5-127413138824}"/>
              </a:ext>
            </a:extLst>
          </p:cNvPr>
          <p:cNvSpPr txBox="1"/>
          <p:nvPr/>
        </p:nvSpPr>
        <p:spPr>
          <a:xfrm>
            <a:off x="372862" y="6308209"/>
            <a:ext cx="629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Gross &amp; Thompson, 2007; McRae &amp; Gross, 2020; Gross, 2015  </a:t>
            </a:r>
          </a:p>
        </p:txBody>
      </p:sp>
    </p:spTree>
    <p:extLst>
      <p:ext uri="{BB962C8B-B14F-4D97-AF65-F5344CB8AC3E}">
        <p14:creationId xmlns:p14="http://schemas.microsoft.com/office/powerpoint/2010/main" val="33965996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1796</Words>
  <Application>Microsoft Office PowerPoint</Application>
  <PresentationFormat>Grand écran</PresentationFormat>
  <Paragraphs>189</Paragraphs>
  <Slides>28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Thème Office</vt:lpstr>
      <vt:lpstr> Towards a dimensional trigger-based approach of emotional dysregulation in patients meeting criteria for borderline personality disorder</vt:lpstr>
      <vt:lpstr>Conflit of interest</vt:lpstr>
      <vt:lpstr>On Monday…</vt:lpstr>
      <vt:lpstr>Our dear Mister X…</vt:lpstr>
      <vt:lpstr>Mister X, 26</vt:lpstr>
      <vt:lpstr>Clinical picture</vt:lpstr>
      <vt:lpstr>How to treat ?</vt:lpstr>
      <vt:lpstr>Introduction</vt:lpstr>
      <vt:lpstr>Some definitions</vt:lpstr>
      <vt:lpstr>Emotional dysregulation and BPD</vt:lpstr>
      <vt:lpstr>Need for a dimensional approach</vt:lpstr>
      <vt:lpstr>Consequences</vt:lpstr>
      <vt:lpstr>Development of our trigger-based approach</vt:lpstr>
      <vt:lpstr>Developmental perspective</vt:lpstr>
      <vt:lpstr>Emotions</vt:lpstr>
      <vt:lpstr> </vt:lpstr>
      <vt:lpstr>Development of emotion regulation</vt:lpstr>
      <vt:lpstr>ED as a context-dependant construct</vt:lpstr>
      <vt:lpstr>Why these specificities?</vt:lpstr>
      <vt:lpstr>Evaluation</vt:lpstr>
      <vt:lpstr> </vt:lpstr>
      <vt:lpstr> </vt:lpstr>
      <vt:lpstr>Applied to M. X</vt:lpstr>
      <vt:lpstr>Treatment</vt:lpstr>
      <vt:lpstr> </vt:lpstr>
      <vt:lpstr>Applied to M. X</vt:lpstr>
      <vt:lpstr>After 1 year</vt:lpstr>
      <vt:lpstr>Thank you for your attention.  Martin.blay5@gmail.com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Blay</dc:creator>
  <cp:lastModifiedBy>Martin Blay</cp:lastModifiedBy>
  <cp:revision>4</cp:revision>
  <dcterms:created xsi:type="dcterms:W3CDTF">2026-04-29T15:04:09Z</dcterms:created>
  <dcterms:modified xsi:type="dcterms:W3CDTF">2026-04-30T12:31:10Z</dcterms:modified>
</cp:coreProperties>
</file>