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diagrams/data2.xml" ContentType="application/vnd.openxmlformats-officedocument.drawingml.diagramData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diagrams/data1.xml" ContentType="application/vnd.openxmlformats-officedocument.drawingml.diagramData+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62" r:id="rId4"/>
    <p:sldId id="270" r:id="rId5"/>
    <p:sldId id="272" r:id="rId6"/>
    <p:sldId id="279" r:id="rId7"/>
    <p:sldId id="263" r:id="rId8"/>
    <p:sldId id="276" r:id="rId9"/>
    <p:sldId id="273" r:id="rId10"/>
    <p:sldId id="266" r:id="rId11"/>
    <p:sldId id="267" r:id="rId12"/>
    <p:sldId id="258" r:id="rId13"/>
    <p:sldId id="261" r:id="rId14"/>
    <p:sldId id="260" r:id="rId15"/>
    <p:sldId id="265" r:id="rId16"/>
    <p:sldId id="277" r:id="rId1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67092" autoAdjust="0"/>
  </p:normalViewPr>
  <p:slideViewPr>
    <p:cSldViewPr snapToGrid="0">
      <p:cViewPr varScale="1">
        <p:scale>
          <a:sx n="80" d="100"/>
          <a:sy n="80" d="100"/>
        </p:scale>
        <p:origin x="15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4F504B-70F9-46CE-A678-C7D2A13296B9}" type="doc">
      <dgm:prSet loTypeId="urn:microsoft.com/office/officeart/2005/8/layout/chevron1" loCatId="process" qsTypeId="urn:microsoft.com/office/officeart/2005/8/quickstyle/simple3" qsCatId="simple" csTypeId="urn:microsoft.com/office/officeart/2005/8/colors/colorful4" csCatId="colorful" phldr="1"/>
      <dgm:spPr/>
    </dgm:pt>
    <dgm:pt modelId="{4649EB56-FB4F-4D7F-9681-19E14F0D7FFD}">
      <dgm:prSet phldrT="[Text]" phldr="0"/>
      <dgm:spPr/>
      <dgm:t>
        <a:bodyPr/>
        <a:lstStyle/>
        <a:p>
          <a:pPr rtl="0"/>
          <a:r>
            <a:rPr lang="en-US">
              <a:latin typeface="Aptos Display" panose="020F0302020204030204"/>
            </a:rPr>
            <a:t>2019-2022</a:t>
          </a:r>
          <a:endParaRPr lang="en-US"/>
        </a:p>
      </dgm:t>
    </dgm:pt>
    <dgm:pt modelId="{11203EF7-FD1E-4622-A144-CF694E777602}" type="parTrans" cxnId="{E09141EE-EAA1-481D-A5CF-D92175ED8F39}">
      <dgm:prSet/>
      <dgm:spPr/>
    </dgm:pt>
    <dgm:pt modelId="{0532752A-FEAE-4EA7-94B7-6ADC26C23C94}" type="sibTrans" cxnId="{E09141EE-EAA1-481D-A5CF-D92175ED8F39}">
      <dgm:prSet/>
      <dgm:spPr/>
    </dgm:pt>
    <dgm:pt modelId="{3F60AD5E-1B55-4860-AAD8-846309E8922F}">
      <dgm:prSet phldr="0"/>
      <dgm:spPr/>
      <dgm:t>
        <a:bodyPr/>
        <a:lstStyle/>
        <a:p>
          <a:r>
            <a:rPr lang="en-US">
              <a:latin typeface="Aptos Display" panose="020F0302020204030204"/>
            </a:rPr>
            <a:t>2024</a:t>
          </a:r>
        </a:p>
      </dgm:t>
    </dgm:pt>
    <dgm:pt modelId="{B379E22F-D314-41A2-BEF9-85F505FD721C}" type="parTrans" cxnId="{FCA69382-5B40-4CA6-9273-7D055B2A36C0}">
      <dgm:prSet/>
      <dgm:spPr/>
    </dgm:pt>
    <dgm:pt modelId="{1F17BB25-153A-4EC3-9FA5-3731036B07BC}" type="sibTrans" cxnId="{FCA69382-5B40-4CA6-9273-7D055B2A36C0}">
      <dgm:prSet/>
      <dgm:spPr/>
    </dgm:pt>
    <dgm:pt modelId="{D1980694-B654-4F12-92B4-FD47C7437168}">
      <dgm:prSet phldr="0"/>
      <dgm:spPr/>
      <dgm:t>
        <a:bodyPr/>
        <a:lstStyle/>
        <a:p>
          <a:r>
            <a:rPr lang="en-US">
              <a:latin typeface="Aptos Display" panose="020F0302020204030204"/>
            </a:rPr>
            <a:t>2026</a:t>
          </a:r>
        </a:p>
      </dgm:t>
    </dgm:pt>
    <dgm:pt modelId="{4EA8B952-61CD-424F-9BDE-C6198A451EED}" type="parTrans" cxnId="{2179A9CA-675C-48BD-8197-2A801B893046}">
      <dgm:prSet/>
      <dgm:spPr/>
    </dgm:pt>
    <dgm:pt modelId="{886ECA84-F45C-4C23-9FC9-3ED5CF089320}" type="sibTrans" cxnId="{2179A9CA-675C-48BD-8197-2A801B893046}">
      <dgm:prSet/>
      <dgm:spPr/>
    </dgm:pt>
    <dgm:pt modelId="{ED91C029-1351-4348-B5DF-1A8D698FBD0E}">
      <dgm:prSet phldr="0"/>
      <dgm:spPr/>
      <dgm:t>
        <a:bodyPr/>
        <a:lstStyle/>
        <a:p>
          <a:pPr rtl="0"/>
          <a:r>
            <a:rPr lang="en-US">
              <a:latin typeface="Aptos Display" panose="020F0302020204030204"/>
            </a:rPr>
            <a:t>2025</a:t>
          </a:r>
        </a:p>
      </dgm:t>
    </dgm:pt>
    <dgm:pt modelId="{669FFFD6-2ED8-49CF-890B-68095675DF13}" type="parTrans" cxnId="{EF89CD6C-D00F-42D4-8E6F-D7C5E3B96FA2}">
      <dgm:prSet/>
      <dgm:spPr/>
    </dgm:pt>
    <dgm:pt modelId="{9513DB45-C2A2-4FC9-92E8-6BA94B0F893F}" type="sibTrans" cxnId="{EF89CD6C-D00F-42D4-8E6F-D7C5E3B96FA2}">
      <dgm:prSet/>
      <dgm:spPr/>
    </dgm:pt>
    <dgm:pt modelId="{AC87BBEB-2AA8-4F9A-8FF0-F13E0B9DF179}">
      <dgm:prSet phldr="0"/>
      <dgm:spPr/>
      <dgm:t>
        <a:bodyPr/>
        <a:lstStyle/>
        <a:p>
          <a:pPr rtl="0"/>
          <a:r>
            <a:rPr lang="en-US">
              <a:latin typeface="Aptos Display" panose="020F0302020204030204"/>
            </a:rPr>
            <a:t>2023</a:t>
          </a:r>
        </a:p>
      </dgm:t>
    </dgm:pt>
    <dgm:pt modelId="{76147E3A-72DD-46D8-9808-7064E13782F6}" type="parTrans" cxnId="{07C8BE83-8569-4409-8D79-F5DB7A9A4005}">
      <dgm:prSet/>
      <dgm:spPr/>
    </dgm:pt>
    <dgm:pt modelId="{1DC2D142-96A0-4C7B-A57A-AE1D1ED97BC8}" type="sibTrans" cxnId="{07C8BE83-8569-4409-8D79-F5DB7A9A4005}">
      <dgm:prSet/>
      <dgm:spPr/>
    </dgm:pt>
    <dgm:pt modelId="{6048E009-AAB3-4A13-89CA-CA3261AF841D}" type="pres">
      <dgm:prSet presAssocID="{094F504B-70F9-46CE-A678-C7D2A13296B9}" presName="Name0" presStyleCnt="0">
        <dgm:presLayoutVars>
          <dgm:dir/>
          <dgm:animLvl val="lvl"/>
          <dgm:resizeHandles val="exact"/>
        </dgm:presLayoutVars>
      </dgm:prSet>
      <dgm:spPr/>
    </dgm:pt>
    <dgm:pt modelId="{131C49E2-8275-47F2-A793-B83A1E47F1A9}" type="pres">
      <dgm:prSet presAssocID="{4649EB56-FB4F-4D7F-9681-19E14F0D7FFD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</dgm:pt>
    <dgm:pt modelId="{83D26147-3CA7-483A-81A9-770A3DA4779B}" type="pres">
      <dgm:prSet presAssocID="{0532752A-FEAE-4EA7-94B7-6ADC26C23C94}" presName="parTxOnlySpace" presStyleCnt="0"/>
      <dgm:spPr/>
    </dgm:pt>
    <dgm:pt modelId="{390842EE-AAA5-49E9-AE09-A765B4B10E1A}" type="pres">
      <dgm:prSet presAssocID="{AC87BBEB-2AA8-4F9A-8FF0-F13E0B9DF179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</dgm:pt>
    <dgm:pt modelId="{86CFF9AA-BEA1-42AE-8302-D3C4153914B6}" type="pres">
      <dgm:prSet presAssocID="{1DC2D142-96A0-4C7B-A57A-AE1D1ED97BC8}" presName="parTxOnlySpace" presStyleCnt="0"/>
      <dgm:spPr/>
    </dgm:pt>
    <dgm:pt modelId="{1ADF2B83-A80C-4674-984A-D1C07F132F46}" type="pres">
      <dgm:prSet presAssocID="{3F60AD5E-1B55-4860-AAD8-846309E8922F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</dgm:pt>
    <dgm:pt modelId="{5DBAA490-DBD8-46FA-A80C-196808003631}" type="pres">
      <dgm:prSet presAssocID="{1F17BB25-153A-4EC3-9FA5-3731036B07BC}" presName="parTxOnlySpace" presStyleCnt="0"/>
      <dgm:spPr/>
    </dgm:pt>
    <dgm:pt modelId="{89A66C29-6BBB-4DE3-96F1-20BC5A329A01}" type="pres">
      <dgm:prSet presAssocID="{ED91C029-1351-4348-B5DF-1A8D698FBD0E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</dgm:pt>
    <dgm:pt modelId="{FC4FEE05-1BE1-4B4C-906A-EE4952F54EA9}" type="pres">
      <dgm:prSet presAssocID="{9513DB45-C2A2-4FC9-92E8-6BA94B0F893F}" presName="parTxOnlySpace" presStyleCnt="0"/>
      <dgm:spPr/>
    </dgm:pt>
    <dgm:pt modelId="{4BC8710C-CFEB-4DF9-8BCB-99A6A2FEFFFA}" type="pres">
      <dgm:prSet presAssocID="{D1980694-B654-4F12-92B4-FD47C7437168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</dgm:pt>
  </dgm:ptLst>
  <dgm:cxnLst>
    <dgm:cxn modelId="{032F241E-C8E6-42AA-BBD5-D808D2D79FB4}" type="presOf" srcId="{094F504B-70F9-46CE-A678-C7D2A13296B9}" destId="{6048E009-AAB3-4A13-89CA-CA3261AF841D}" srcOrd="0" destOrd="0" presId="urn:microsoft.com/office/officeart/2005/8/layout/chevron1"/>
    <dgm:cxn modelId="{DD348125-9C20-40E0-AF4B-61B789052C8F}" type="presOf" srcId="{ED91C029-1351-4348-B5DF-1A8D698FBD0E}" destId="{89A66C29-6BBB-4DE3-96F1-20BC5A329A01}" srcOrd="0" destOrd="0" presId="urn:microsoft.com/office/officeart/2005/8/layout/chevron1"/>
    <dgm:cxn modelId="{9111A433-6610-49C0-94BB-846FF60B60C9}" type="presOf" srcId="{D1980694-B654-4F12-92B4-FD47C7437168}" destId="{4BC8710C-CFEB-4DF9-8BCB-99A6A2FEFFFA}" srcOrd="0" destOrd="0" presId="urn:microsoft.com/office/officeart/2005/8/layout/chevron1"/>
    <dgm:cxn modelId="{EF89CD6C-D00F-42D4-8E6F-D7C5E3B96FA2}" srcId="{094F504B-70F9-46CE-A678-C7D2A13296B9}" destId="{ED91C029-1351-4348-B5DF-1A8D698FBD0E}" srcOrd="3" destOrd="0" parTransId="{669FFFD6-2ED8-49CF-890B-68095675DF13}" sibTransId="{9513DB45-C2A2-4FC9-92E8-6BA94B0F893F}"/>
    <dgm:cxn modelId="{FCA69382-5B40-4CA6-9273-7D055B2A36C0}" srcId="{094F504B-70F9-46CE-A678-C7D2A13296B9}" destId="{3F60AD5E-1B55-4860-AAD8-846309E8922F}" srcOrd="2" destOrd="0" parTransId="{B379E22F-D314-41A2-BEF9-85F505FD721C}" sibTransId="{1F17BB25-153A-4EC3-9FA5-3731036B07BC}"/>
    <dgm:cxn modelId="{07C8BE83-8569-4409-8D79-F5DB7A9A4005}" srcId="{094F504B-70F9-46CE-A678-C7D2A13296B9}" destId="{AC87BBEB-2AA8-4F9A-8FF0-F13E0B9DF179}" srcOrd="1" destOrd="0" parTransId="{76147E3A-72DD-46D8-9808-7064E13782F6}" sibTransId="{1DC2D142-96A0-4C7B-A57A-AE1D1ED97BC8}"/>
    <dgm:cxn modelId="{79D27085-FBBA-4BF5-A72C-11ECD61CBBD4}" type="presOf" srcId="{AC87BBEB-2AA8-4F9A-8FF0-F13E0B9DF179}" destId="{390842EE-AAA5-49E9-AE09-A765B4B10E1A}" srcOrd="0" destOrd="0" presId="urn:microsoft.com/office/officeart/2005/8/layout/chevron1"/>
    <dgm:cxn modelId="{80EEB28C-E6C3-4218-BF10-9DDE7AB832C6}" type="presOf" srcId="{3F60AD5E-1B55-4860-AAD8-846309E8922F}" destId="{1ADF2B83-A80C-4674-984A-D1C07F132F46}" srcOrd="0" destOrd="0" presId="urn:microsoft.com/office/officeart/2005/8/layout/chevron1"/>
    <dgm:cxn modelId="{2179A9CA-675C-48BD-8197-2A801B893046}" srcId="{094F504B-70F9-46CE-A678-C7D2A13296B9}" destId="{D1980694-B654-4F12-92B4-FD47C7437168}" srcOrd="4" destOrd="0" parTransId="{4EA8B952-61CD-424F-9BDE-C6198A451EED}" sibTransId="{886ECA84-F45C-4C23-9FC9-3ED5CF089320}"/>
    <dgm:cxn modelId="{A43C56D6-2164-4B03-8589-A4DA6771E054}" type="presOf" srcId="{4649EB56-FB4F-4D7F-9681-19E14F0D7FFD}" destId="{131C49E2-8275-47F2-A793-B83A1E47F1A9}" srcOrd="0" destOrd="0" presId="urn:microsoft.com/office/officeart/2005/8/layout/chevron1"/>
    <dgm:cxn modelId="{E09141EE-EAA1-481D-A5CF-D92175ED8F39}" srcId="{094F504B-70F9-46CE-A678-C7D2A13296B9}" destId="{4649EB56-FB4F-4D7F-9681-19E14F0D7FFD}" srcOrd="0" destOrd="0" parTransId="{11203EF7-FD1E-4622-A144-CF694E777602}" sibTransId="{0532752A-FEAE-4EA7-94B7-6ADC26C23C94}"/>
    <dgm:cxn modelId="{D72B1948-E1CD-4234-AE93-7EA7FB566F41}" type="presParOf" srcId="{6048E009-AAB3-4A13-89CA-CA3261AF841D}" destId="{131C49E2-8275-47F2-A793-B83A1E47F1A9}" srcOrd="0" destOrd="0" presId="urn:microsoft.com/office/officeart/2005/8/layout/chevron1"/>
    <dgm:cxn modelId="{190F453F-71EA-49B1-A848-D99CAFE35846}" type="presParOf" srcId="{6048E009-AAB3-4A13-89CA-CA3261AF841D}" destId="{83D26147-3CA7-483A-81A9-770A3DA4779B}" srcOrd="1" destOrd="0" presId="urn:microsoft.com/office/officeart/2005/8/layout/chevron1"/>
    <dgm:cxn modelId="{B16CF590-7B48-45C7-8E76-837B1C08E2DB}" type="presParOf" srcId="{6048E009-AAB3-4A13-89CA-CA3261AF841D}" destId="{390842EE-AAA5-49E9-AE09-A765B4B10E1A}" srcOrd="2" destOrd="0" presId="urn:microsoft.com/office/officeart/2005/8/layout/chevron1"/>
    <dgm:cxn modelId="{1DD17757-8AE4-417F-A641-40DC2E223A20}" type="presParOf" srcId="{6048E009-AAB3-4A13-89CA-CA3261AF841D}" destId="{86CFF9AA-BEA1-42AE-8302-D3C4153914B6}" srcOrd="3" destOrd="0" presId="urn:microsoft.com/office/officeart/2005/8/layout/chevron1"/>
    <dgm:cxn modelId="{EDA0FED7-F69E-4AC7-AC5F-706C9E1D8580}" type="presParOf" srcId="{6048E009-AAB3-4A13-89CA-CA3261AF841D}" destId="{1ADF2B83-A80C-4674-984A-D1C07F132F46}" srcOrd="4" destOrd="0" presId="urn:microsoft.com/office/officeart/2005/8/layout/chevron1"/>
    <dgm:cxn modelId="{F9317137-E26A-49A1-A7DF-E1585AF68B24}" type="presParOf" srcId="{6048E009-AAB3-4A13-89CA-CA3261AF841D}" destId="{5DBAA490-DBD8-46FA-A80C-196808003631}" srcOrd="5" destOrd="0" presId="urn:microsoft.com/office/officeart/2005/8/layout/chevron1"/>
    <dgm:cxn modelId="{BCC91C08-F512-43DA-AB37-94A0531962AD}" type="presParOf" srcId="{6048E009-AAB3-4A13-89CA-CA3261AF841D}" destId="{89A66C29-6BBB-4DE3-96F1-20BC5A329A01}" srcOrd="6" destOrd="0" presId="urn:microsoft.com/office/officeart/2005/8/layout/chevron1"/>
    <dgm:cxn modelId="{9AFAF933-8342-43F1-9E38-DFA114A0A635}" type="presParOf" srcId="{6048E009-AAB3-4A13-89CA-CA3261AF841D}" destId="{FC4FEE05-1BE1-4B4C-906A-EE4952F54EA9}" srcOrd="7" destOrd="0" presId="urn:microsoft.com/office/officeart/2005/8/layout/chevron1"/>
    <dgm:cxn modelId="{35B7C3A6-B17D-4D29-BAA4-4623E32CD009}" type="presParOf" srcId="{6048E009-AAB3-4A13-89CA-CA3261AF841D}" destId="{4BC8710C-CFEB-4DF9-8BCB-99A6A2FEFFFA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A1AD0D-A92E-3244-A172-36A453323035}" type="doc">
      <dgm:prSet loTypeId="urn:microsoft.com/office/officeart/2005/8/layout/cycle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C059AED-2950-574E-AB86-1A3397807112}">
      <dgm:prSet phldrT="[Text]"/>
      <dgm:spPr/>
      <dgm:t>
        <a:bodyPr/>
        <a:lstStyle/>
        <a:p>
          <a:r>
            <a:rPr lang="en-GB" dirty="0" err="1"/>
            <a:t>Psykiatri</a:t>
          </a:r>
          <a:endParaRPr lang="en-GB" dirty="0"/>
        </a:p>
      </dgm:t>
    </dgm:pt>
    <dgm:pt modelId="{BA22906E-0342-F945-BEC0-8614F349CEE5}" type="parTrans" cxnId="{1862CC9C-B0D8-BB41-A253-1BB330356589}">
      <dgm:prSet/>
      <dgm:spPr/>
      <dgm:t>
        <a:bodyPr/>
        <a:lstStyle/>
        <a:p>
          <a:endParaRPr lang="en-GB"/>
        </a:p>
      </dgm:t>
    </dgm:pt>
    <dgm:pt modelId="{F108B3C1-B5C6-7444-989C-095230282327}" type="sibTrans" cxnId="{1862CC9C-B0D8-BB41-A253-1BB330356589}">
      <dgm:prSet/>
      <dgm:spPr/>
      <dgm:t>
        <a:bodyPr/>
        <a:lstStyle/>
        <a:p>
          <a:endParaRPr lang="en-GB"/>
        </a:p>
      </dgm:t>
    </dgm:pt>
    <dgm:pt modelId="{C75C1222-DA64-DF4C-84AA-A1B08AB7514D}">
      <dgm:prSet phldrT="[Text]"/>
      <dgm:spPr/>
      <dgm:t>
        <a:bodyPr/>
        <a:lstStyle/>
        <a:p>
          <a:r>
            <a:rPr lang="en-GB" dirty="0" err="1"/>
            <a:t>Kommun</a:t>
          </a:r>
          <a:r>
            <a:rPr lang="en-GB" dirty="0"/>
            <a:t>/</a:t>
          </a:r>
          <a:r>
            <a:rPr lang="en-GB" dirty="0" err="1"/>
            <a:t>boende</a:t>
          </a:r>
          <a:endParaRPr lang="en-GB" dirty="0"/>
        </a:p>
      </dgm:t>
    </dgm:pt>
    <dgm:pt modelId="{21C09880-F0F7-C94A-A26D-08799E2B594E}" type="parTrans" cxnId="{9FF93E8E-8F1F-FB40-B4C0-6D899C79F976}">
      <dgm:prSet/>
      <dgm:spPr/>
      <dgm:t>
        <a:bodyPr/>
        <a:lstStyle/>
        <a:p>
          <a:endParaRPr lang="en-GB"/>
        </a:p>
      </dgm:t>
    </dgm:pt>
    <dgm:pt modelId="{03842802-E5A2-4C47-BC07-AABD5F0CDFFA}" type="sibTrans" cxnId="{9FF93E8E-8F1F-FB40-B4C0-6D899C79F976}">
      <dgm:prSet/>
      <dgm:spPr/>
      <dgm:t>
        <a:bodyPr/>
        <a:lstStyle/>
        <a:p>
          <a:endParaRPr lang="en-GB"/>
        </a:p>
      </dgm:t>
    </dgm:pt>
    <dgm:pt modelId="{4D3EC2F1-EEF0-9045-9150-AE19E6DFD349}">
      <dgm:prSet phldrT="[Text]"/>
      <dgm:spPr/>
      <dgm:t>
        <a:bodyPr/>
        <a:lstStyle/>
        <a:p>
          <a:r>
            <a:rPr lang="en-GB" dirty="0" err="1"/>
            <a:t>Närstående</a:t>
          </a:r>
          <a:endParaRPr lang="en-GB" dirty="0"/>
        </a:p>
      </dgm:t>
    </dgm:pt>
    <dgm:pt modelId="{7AA3C68F-482D-7349-9B5D-2019C3B69D55}" type="parTrans" cxnId="{CE7085A4-3A6C-7E45-AC67-95FDC233E24B}">
      <dgm:prSet/>
      <dgm:spPr/>
      <dgm:t>
        <a:bodyPr/>
        <a:lstStyle/>
        <a:p>
          <a:endParaRPr lang="en-GB"/>
        </a:p>
      </dgm:t>
    </dgm:pt>
    <dgm:pt modelId="{B759CEC2-1D58-3440-8B25-5E03FFD962C8}" type="sibTrans" cxnId="{CE7085A4-3A6C-7E45-AC67-95FDC233E24B}">
      <dgm:prSet/>
      <dgm:spPr/>
      <dgm:t>
        <a:bodyPr/>
        <a:lstStyle/>
        <a:p>
          <a:endParaRPr lang="en-GB"/>
        </a:p>
      </dgm:t>
    </dgm:pt>
    <dgm:pt modelId="{C53A8C4F-F566-274C-9B9C-A9CE3EDA11AD}">
      <dgm:prSet phldrT="[Text]"/>
      <dgm:spPr/>
      <dgm:t>
        <a:bodyPr/>
        <a:lstStyle/>
        <a:p>
          <a:r>
            <a:rPr lang="en-GB" dirty="0"/>
            <a:t>Icke-</a:t>
          </a:r>
          <a:r>
            <a:rPr lang="en-GB" dirty="0" err="1"/>
            <a:t>psykiatrisk</a:t>
          </a:r>
          <a:r>
            <a:rPr lang="en-GB" dirty="0"/>
            <a:t> </a:t>
          </a:r>
          <a:r>
            <a:rPr lang="en-GB" dirty="0" err="1"/>
            <a:t>vård</a:t>
          </a:r>
          <a:endParaRPr lang="en-GB" dirty="0"/>
        </a:p>
      </dgm:t>
    </dgm:pt>
    <dgm:pt modelId="{ED275E63-5180-814A-8B92-91A41AD054AA}" type="parTrans" cxnId="{7E8E1069-CCA4-5046-8BB5-203D0A533389}">
      <dgm:prSet/>
      <dgm:spPr/>
      <dgm:t>
        <a:bodyPr/>
        <a:lstStyle/>
        <a:p>
          <a:endParaRPr lang="en-GB"/>
        </a:p>
      </dgm:t>
    </dgm:pt>
    <dgm:pt modelId="{E73F2D37-7E32-BD4D-8019-CF6D38FD89F4}" type="sibTrans" cxnId="{7E8E1069-CCA4-5046-8BB5-203D0A533389}">
      <dgm:prSet/>
      <dgm:spPr/>
      <dgm:t>
        <a:bodyPr/>
        <a:lstStyle/>
        <a:p>
          <a:endParaRPr lang="en-GB"/>
        </a:p>
      </dgm:t>
    </dgm:pt>
    <dgm:pt modelId="{066DA3A4-BD99-0243-88F4-03DAAFD82366}">
      <dgm:prSet phldrT="[Text]"/>
      <dgm:spPr/>
      <dgm:t>
        <a:bodyPr/>
        <a:lstStyle/>
        <a:p>
          <a:r>
            <a:rPr lang="en-GB" dirty="0" err="1"/>
            <a:t>Meningsfulla</a:t>
          </a:r>
          <a:r>
            <a:rPr lang="en-GB" dirty="0"/>
            <a:t> </a:t>
          </a:r>
          <a:r>
            <a:rPr lang="en-GB" dirty="0" err="1"/>
            <a:t>aktiviteter</a:t>
          </a:r>
          <a:endParaRPr lang="en-GB" dirty="0"/>
        </a:p>
      </dgm:t>
    </dgm:pt>
    <dgm:pt modelId="{C97D196C-D44E-F548-A767-2039FD79A9DA}" type="parTrans" cxnId="{2838D663-6B2A-064C-BAA7-033DFB872C1D}">
      <dgm:prSet/>
      <dgm:spPr/>
      <dgm:t>
        <a:bodyPr/>
        <a:lstStyle/>
        <a:p>
          <a:endParaRPr lang="en-GB"/>
        </a:p>
      </dgm:t>
    </dgm:pt>
    <dgm:pt modelId="{9FF60820-DDC5-DE44-9180-076E6157CB63}" type="sibTrans" cxnId="{2838D663-6B2A-064C-BAA7-033DFB872C1D}">
      <dgm:prSet/>
      <dgm:spPr/>
      <dgm:t>
        <a:bodyPr/>
        <a:lstStyle/>
        <a:p>
          <a:endParaRPr lang="en-GB"/>
        </a:p>
      </dgm:t>
    </dgm:pt>
    <dgm:pt modelId="{937285C6-702C-A544-88D8-454BA8F62126}" type="pres">
      <dgm:prSet presAssocID="{91A1AD0D-A92E-3244-A172-36A453323035}" presName="cycle" presStyleCnt="0">
        <dgm:presLayoutVars>
          <dgm:dir/>
          <dgm:resizeHandles val="exact"/>
        </dgm:presLayoutVars>
      </dgm:prSet>
      <dgm:spPr/>
    </dgm:pt>
    <dgm:pt modelId="{BD08BC07-E137-B940-A895-548DD5FC7FA6}" type="pres">
      <dgm:prSet presAssocID="{EC059AED-2950-574E-AB86-1A3397807112}" presName="node" presStyleLbl="node1" presStyleIdx="0" presStyleCnt="5">
        <dgm:presLayoutVars>
          <dgm:bulletEnabled val="1"/>
        </dgm:presLayoutVars>
      </dgm:prSet>
      <dgm:spPr/>
    </dgm:pt>
    <dgm:pt modelId="{5639A906-1E14-164E-AD14-BE5787B5710A}" type="pres">
      <dgm:prSet presAssocID="{F108B3C1-B5C6-7444-989C-095230282327}" presName="sibTrans" presStyleLbl="sibTrans2D1" presStyleIdx="0" presStyleCnt="5"/>
      <dgm:spPr/>
    </dgm:pt>
    <dgm:pt modelId="{258BA541-9EF0-7E4D-84B5-914D1069F64C}" type="pres">
      <dgm:prSet presAssocID="{F108B3C1-B5C6-7444-989C-095230282327}" presName="connectorText" presStyleLbl="sibTrans2D1" presStyleIdx="0" presStyleCnt="5"/>
      <dgm:spPr/>
    </dgm:pt>
    <dgm:pt modelId="{211F9FEA-0246-7748-9D56-F47797D3714F}" type="pres">
      <dgm:prSet presAssocID="{C75C1222-DA64-DF4C-84AA-A1B08AB7514D}" presName="node" presStyleLbl="node1" presStyleIdx="1" presStyleCnt="5">
        <dgm:presLayoutVars>
          <dgm:bulletEnabled val="1"/>
        </dgm:presLayoutVars>
      </dgm:prSet>
      <dgm:spPr/>
    </dgm:pt>
    <dgm:pt modelId="{1DC6E476-52CF-6546-B383-F5D96B5B4830}" type="pres">
      <dgm:prSet presAssocID="{03842802-E5A2-4C47-BC07-AABD5F0CDFFA}" presName="sibTrans" presStyleLbl="sibTrans2D1" presStyleIdx="1" presStyleCnt="5"/>
      <dgm:spPr/>
    </dgm:pt>
    <dgm:pt modelId="{D56D2DA3-85EE-0E41-B3BA-BAC1E750ECF9}" type="pres">
      <dgm:prSet presAssocID="{03842802-E5A2-4C47-BC07-AABD5F0CDFFA}" presName="connectorText" presStyleLbl="sibTrans2D1" presStyleIdx="1" presStyleCnt="5"/>
      <dgm:spPr/>
    </dgm:pt>
    <dgm:pt modelId="{1129C25E-1969-7443-B5A1-816B3AA08579}" type="pres">
      <dgm:prSet presAssocID="{4D3EC2F1-EEF0-9045-9150-AE19E6DFD349}" presName="node" presStyleLbl="node1" presStyleIdx="2" presStyleCnt="5">
        <dgm:presLayoutVars>
          <dgm:bulletEnabled val="1"/>
        </dgm:presLayoutVars>
      </dgm:prSet>
      <dgm:spPr/>
    </dgm:pt>
    <dgm:pt modelId="{73597E1D-AEA3-D74E-9597-26B61C707EF0}" type="pres">
      <dgm:prSet presAssocID="{B759CEC2-1D58-3440-8B25-5E03FFD962C8}" presName="sibTrans" presStyleLbl="sibTrans2D1" presStyleIdx="2" presStyleCnt="5"/>
      <dgm:spPr/>
    </dgm:pt>
    <dgm:pt modelId="{3CCD5616-DC6E-3B4B-9544-90EF2B9D1444}" type="pres">
      <dgm:prSet presAssocID="{B759CEC2-1D58-3440-8B25-5E03FFD962C8}" presName="connectorText" presStyleLbl="sibTrans2D1" presStyleIdx="2" presStyleCnt="5"/>
      <dgm:spPr/>
    </dgm:pt>
    <dgm:pt modelId="{58B16CE2-A698-8E42-8654-62ECE8BE138B}" type="pres">
      <dgm:prSet presAssocID="{C53A8C4F-F566-274C-9B9C-A9CE3EDA11AD}" presName="node" presStyleLbl="node1" presStyleIdx="3" presStyleCnt="5">
        <dgm:presLayoutVars>
          <dgm:bulletEnabled val="1"/>
        </dgm:presLayoutVars>
      </dgm:prSet>
      <dgm:spPr/>
    </dgm:pt>
    <dgm:pt modelId="{8D5759C5-CB88-844E-B8F6-FDE62B0F161C}" type="pres">
      <dgm:prSet presAssocID="{E73F2D37-7E32-BD4D-8019-CF6D38FD89F4}" presName="sibTrans" presStyleLbl="sibTrans2D1" presStyleIdx="3" presStyleCnt="5"/>
      <dgm:spPr/>
    </dgm:pt>
    <dgm:pt modelId="{AC9F3D4C-E852-3F47-ADFC-2E24C23169D5}" type="pres">
      <dgm:prSet presAssocID="{E73F2D37-7E32-BD4D-8019-CF6D38FD89F4}" presName="connectorText" presStyleLbl="sibTrans2D1" presStyleIdx="3" presStyleCnt="5"/>
      <dgm:spPr/>
    </dgm:pt>
    <dgm:pt modelId="{44A87354-A4A9-3D4F-BF94-35BFDC18509A}" type="pres">
      <dgm:prSet presAssocID="{066DA3A4-BD99-0243-88F4-03DAAFD82366}" presName="node" presStyleLbl="node1" presStyleIdx="4" presStyleCnt="5">
        <dgm:presLayoutVars>
          <dgm:bulletEnabled val="1"/>
        </dgm:presLayoutVars>
      </dgm:prSet>
      <dgm:spPr/>
    </dgm:pt>
    <dgm:pt modelId="{BDFCAFEC-F2E1-524A-89AF-1D56E7E07BE9}" type="pres">
      <dgm:prSet presAssocID="{9FF60820-DDC5-DE44-9180-076E6157CB63}" presName="sibTrans" presStyleLbl="sibTrans2D1" presStyleIdx="4" presStyleCnt="5"/>
      <dgm:spPr/>
    </dgm:pt>
    <dgm:pt modelId="{4AC73092-49A6-F64B-B896-4EEAA97E1F08}" type="pres">
      <dgm:prSet presAssocID="{9FF60820-DDC5-DE44-9180-076E6157CB63}" presName="connectorText" presStyleLbl="sibTrans2D1" presStyleIdx="4" presStyleCnt="5"/>
      <dgm:spPr/>
    </dgm:pt>
  </dgm:ptLst>
  <dgm:cxnLst>
    <dgm:cxn modelId="{CBB17903-9E68-834A-AD98-70626B7AFB22}" type="presOf" srcId="{066DA3A4-BD99-0243-88F4-03DAAFD82366}" destId="{44A87354-A4A9-3D4F-BF94-35BFDC18509A}" srcOrd="0" destOrd="0" presId="urn:microsoft.com/office/officeart/2005/8/layout/cycle2"/>
    <dgm:cxn modelId="{06D62824-A59C-7C48-A293-FAD2C3A6A80A}" type="presOf" srcId="{91A1AD0D-A92E-3244-A172-36A453323035}" destId="{937285C6-702C-A544-88D8-454BA8F62126}" srcOrd="0" destOrd="0" presId="urn:microsoft.com/office/officeart/2005/8/layout/cycle2"/>
    <dgm:cxn modelId="{64E0E72B-5CB4-D344-A432-BF3E7D862EEB}" type="presOf" srcId="{9FF60820-DDC5-DE44-9180-076E6157CB63}" destId="{4AC73092-49A6-F64B-B896-4EEAA97E1F08}" srcOrd="1" destOrd="0" presId="urn:microsoft.com/office/officeart/2005/8/layout/cycle2"/>
    <dgm:cxn modelId="{0B06C240-F0EC-C34A-A942-2D07A802A2D4}" type="presOf" srcId="{03842802-E5A2-4C47-BC07-AABD5F0CDFFA}" destId="{1DC6E476-52CF-6546-B383-F5D96B5B4830}" srcOrd="0" destOrd="0" presId="urn:microsoft.com/office/officeart/2005/8/layout/cycle2"/>
    <dgm:cxn modelId="{2838D663-6B2A-064C-BAA7-033DFB872C1D}" srcId="{91A1AD0D-A92E-3244-A172-36A453323035}" destId="{066DA3A4-BD99-0243-88F4-03DAAFD82366}" srcOrd="4" destOrd="0" parTransId="{C97D196C-D44E-F548-A767-2039FD79A9DA}" sibTransId="{9FF60820-DDC5-DE44-9180-076E6157CB63}"/>
    <dgm:cxn modelId="{7E8E1069-CCA4-5046-8BB5-203D0A533389}" srcId="{91A1AD0D-A92E-3244-A172-36A453323035}" destId="{C53A8C4F-F566-274C-9B9C-A9CE3EDA11AD}" srcOrd="3" destOrd="0" parTransId="{ED275E63-5180-814A-8B92-91A41AD054AA}" sibTransId="{E73F2D37-7E32-BD4D-8019-CF6D38FD89F4}"/>
    <dgm:cxn modelId="{E7E2B781-A9B2-114D-B41C-6ADA0F9AE4B8}" type="presOf" srcId="{4D3EC2F1-EEF0-9045-9150-AE19E6DFD349}" destId="{1129C25E-1969-7443-B5A1-816B3AA08579}" srcOrd="0" destOrd="0" presId="urn:microsoft.com/office/officeart/2005/8/layout/cycle2"/>
    <dgm:cxn modelId="{8C5C7384-8718-D44E-9F0E-313BADF5A66B}" type="presOf" srcId="{E73F2D37-7E32-BD4D-8019-CF6D38FD89F4}" destId="{8D5759C5-CB88-844E-B8F6-FDE62B0F161C}" srcOrd="0" destOrd="0" presId="urn:microsoft.com/office/officeart/2005/8/layout/cycle2"/>
    <dgm:cxn modelId="{6CF3D688-50A9-CD4D-8661-BD4F3295537C}" type="presOf" srcId="{E73F2D37-7E32-BD4D-8019-CF6D38FD89F4}" destId="{AC9F3D4C-E852-3F47-ADFC-2E24C23169D5}" srcOrd="1" destOrd="0" presId="urn:microsoft.com/office/officeart/2005/8/layout/cycle2"/>
    <dgm:cxn modelId="{319F7B8B-142F-F44A-BCFD-40F92D9CCD99}" type="presOf" srcId="{C75C1222-DA64-DF4C-84AA-A1B08AB7514D}" destId="{211F9FEA-0246-7748-9D56-F47797D3714F}" srcOrd="0" destOrd="0" presId="urn:microsoft.com/office/officeart/2005/8/layout/cycle2"/>
    <dgm:cxn modelId="{9FF93E8E-8F1F-FB40-B4C0-6D899C79F976}" srcId="{91A1AD0D-A92E-3244-A172-36A453323035}" destId="{C75C1222-DA64-DF4C-84AA-A1B08AB7514D}" srcOrd="1" destOrd="0" parTransId="{21C09880-F0F7-C94A-A26D-08799E2B594E}" sibTransId="{03842802-E5A2-4C47-BC07-AABD5F0CDFFA}"/>
    <dgm:cxn modelId="{1862CC9C-B0D8-BB41-A253-1BB330356589}" srcId="{91A1AD0D-A92E-3244-A172-36A453323035}" destId="{EC059AED-2950-574E-AB86-1A3397807112}" srcOrd="0" destOrd="0" parTransId="{BA22906E-0342-F945-BEC0-8614F349CEE5}" sibTransId="{F108B3C1-B5C6-7444-989C-095230282327}"/>
    <dgm:cxn modelId="{CE7085A4-3A6C-7E45-AC67-95FDC233E24B}" srcId="{91A1AD0D-A92E-3244-A172-36A453323035}" destId="{4D3EC2F1-EEF0-9045-9150-AE19E6DFD349}" srcOrd="2" destOrd="0" parTransId="{7AA3C68F-482D-7349-9B5D-2019C3B69D55}" sibTransId="{B759CEC2-1D58-3440-8B25-5E03FFD962C8}"/>
    <dgm:cxn modelId="{638962A8-718B-5649-90C7-83630621D825}" type="presOf" srcId="{B759CEC2-1D58-3440-8B25-5E03FFD962C8}" destId="{3CCD5616-DC6E-3B4B-9544-90EF2B9D1444}" srcOrd="1" destOrd="0" presId="urn:microsoft.com/office/officeart/2005/8/layout/cycle2"/>
    <dgm:cxn modelId="{32D86EAB-1407-4F46-902E-65153F4CC364}" type="presOf" srcId="{B759CEC2-1D58-3440-8B25-5E03FFD962C8}" destId="{73597E1D-AEA3-D74E-9597-26B61C707EF0}" srcOrd="0" destOrd="0" presId="urn:microsoft.com/office/officeart/2005/8/layout/cycle2"/>
    <dgm:cxn modelId="{85B41CB2-741A-EE4C-8C0A-55FF7D034392}" type="presOf" srcId="{EC059AED-2950-574E-AB86-1A3397807112}" destId="{BD08BC07-E137-B940-A895-548DD5FC7FA6}" srcOrd="0" destOrd="0" presId="urn:microsoft.com/office/officeart/2005/8/layout/cycle2"/>
    <dgm:cxn modelId="{4048C6B7-5ABE-6048-BBEB-A4D24D08CE46}" type="presOf" srcId="{F108B3C1-B5C6-7444-989C-095230282327}" destId="{5639A906-1E14-164E-AD14-BE5787B5710A}" srcOrd="0" destOrd="0" presId="urn:microsoft.com/office/officeart/2005/8/layout/cycle2"/>
    <dgm:cxn modelId="{B4737AB9-6E98-0142-9489-9BAD54FDC038}" type="presOf" srcId="{03842802-E5A2-4C47-BC07-AABD5F0CDFFA}" destId="{D56D2DA3-85EE-0E41-B3BA-BAC1E750ECF9}" srcOrd="1" destOrd="0" presId="urn:microsoft.com/office/officeart/2005/8/layout/cycle2"/>
    <dgm:cxn modelId="{1BA962BC-E287-BA4C-AA00-9924E6997156}" type="presOf" srcId="{C53A8C4F-F566-274C-9B9C-A9CE3EDA11AD}" destId="{58B16CE2-A698-8E42-8654-62ECE8BE138B}" srcOrd="0" destOrd="0" presId="urn:microsoft.com/office/officeart/2005/8/layout/cycle2"/>
    <dgm:cxn modelId="{0AAE71C4-80D4-824D-B331-0802235B4FE7}" type="presOf" srcId="{9FF60820-DDC5-DE44-9180-076E6157CB63}" destId="{BDFCAFEC-F2E1-524A-89AF-1D56E7E07BE9}" srcOrd="0" destOrd="0" presId="urn:microsoft.com/office/officeart/2005/8/layout/cycle2"/>
    <dgm:cxn modelId="{27228DD3-E847-5146-8C61-52AC3ED988DB}" type="presOf" srcId="{F108B3C1-B5C6-7444-989C-095230282327}" destId="{258BA541-9EF0-7E4D-84B5-914D1069F64C}" srcOrd="1" destOrd="0" presId="urn:microsoft.com/office/officeart/2005/8/layout/cycle2"/>
    <dgm:cxn modelId="{1F188084-3644-A94F-BCC2-4CDD3F317BE6}" type="presParOf" srcId="{937285C6-702C-A544-88D8-454BA8F62126}" destId="{BD08BC07-E137-B940-A895-548DD5FC7FA6}" srcOrd="0" destOrd="0" presId="urn:microsoft.com/office/officeart/2005/8/layout/cycle2"/>
    <dgm:cxn modelId="{D96AE4A6-5902-B240-AD24-0461385D74E7}" type="presParOf" srcId="{937285C6-702C-A544-88D8-454BA8F62126}" destId="{5639A906-1E14-164E-AD14-BE5787B5710A}" srcOrd="1" destOrd="0" presId="urn:microsoft.com/office/officeart/2005/8/layout/cycle2"/>
    <dgm:cxn modelId="{F832A17D-54F3-304D-AD19-FE13824A53BA}" type="presParOf" srcId="{5639A906-1E14-164E-AD14-BE5787B5710A}" destId="{258BA541-9EF0-7E4D-84B5-914D1069F64C}" srcOrd="0" destOrd="0" presId="urn:microsoft.com/office/officeart/2005/8/layout/cycle2"/>
    <dgm:cxn modelId="{792B6F4B-4DAF-484F-9511-EC3807B4FCFC}" type="presParOf" srcId="{937285C6-702C-A544-88D8-454BA8F62126}" destId="{211F9FEA-0246-7748-9D56-F47797D3714F}" srcOrd="2" destOrd="0" presId="urn:microsoft.com/office/officeart/2005/8/layout/cycle2"/>
    <dgm:cxn modelId="{5CAE25F6-80C0-054A-9127-1743FC37970B}" type="presParOf" srcId="{937285C6-702C-A544-88D8-454BA8F62126}" destId="{1DC6E476-52CF-6546-B383-F5D96B5B4830}" srcOrd="3" destOrd="0" presId="urn:microsoft.com/office/officeart/2005/8/layout/cycle2"/>
    <dgm:cxn modelId="{72C7A271-C4D5-A944-B28E-5328A2E6FAD8}" type="presParOf" srcId="{1DC6E476-52CF-6546-B383-F5D96B5B4830}" destId="{D56D2DA3-85EE-0E41-B3BA-BAC1E750ECF9}" srcOrd="0" destOrd="0" presId="urn:microsoft.com/office/officeart/2005/8/layout/cycle2"/>
    <dgm:cxn modelId="{2FD7CA10-2089-584B-A401-18A4451BED5A}" type="presParOf" srcId="{937285C6-702C-A544-88D8-454BA8F62126}" destId="{1129C25E-1969-7443-B5A1-816B3AA08579}" srcOrd="4" destOrd="0" presId="urn:microsoft.com/office/officeart/2005/8/layout/cycle2"/>
    <dgm:cxn modelId="{640336F4-B20B-DC48-94A3-D59277EB3EC6}" type="presParOf" srcId="{937285C6-702C-A544-88D8-454BA8F62126}" destId="{73597E1D-AEA3-D74E-9597-26B61C707EF0}" srcOrd="5" destOrd="0" presId="urn:microsoft.com/office/officeart/2005/8/layout/cycle2"/>
    <dgm:cxn modelId="{4B256A89-B6E3-994F-8796-1E3E10C5D45B}" type="presParOf" srcId="{73597E1D-AEA3-D74E-9597-26B61C707EF0}" destId="{3CCD5616-DC6E-3B4B-9544-90EF2B9D1444}" srcOrd="0" destOrd="0" presId="urn:microsoft.com/office/officeart/2005/8/layout/cycle2"/>
    <dgm:cxn modelId="{F4810F96-50E4-BE4B-934B-A6413825ABEE}" type="presParOf" srcId="{937285C6-702C-A544-88D8-454BA8F62126}" destId="{58B16CE2-A698-8E42-8654-62ECE8BE138B}" srcOrd="6" destOrd="0" presId="urn:microsoft.com/office/officeart/2005/8/layout/cycle2"/>
    <dgm:cxn modelId="{B8422D8D-0F22-4548-9A22-59A0ACA445C1}" type="presParOf" srcId="{937285C6-702C-A544-88D8-454BA8F62126}" destId="{8D5759C5-CB88-844E-B8F6-FDE62B0F161C}" srcOrd="7" destOrd="0" presId="urn:microsoft.com/office/officeart/2005/8/layout/cycle2"/>
    <dgm:cxn modelId="{6E0937CC-8A9F-F74F-92A5-D77E45118AA4}" type="presParOf" srcId="{8D5759C5-CB88-844E-B8F6-FDE62B0F161C}" destId="{AC9F3D4C-E852-3F47-ADFC-2E24C23169D5}" srcOrd="0" destOrd="0" presId="urn:microsoft.com/office/officeart/2005/8/layout/cycle2"/>
    <dgm:cxn modelId="{C43F380C-0BCF-B64C-9D3C-A4F0B3FE9B87}" type="presParOf" srcId="{937285C6-702C-A544-88D8-454BA8F62126}" destId="{44A87354-A4A9-3D4F-BF94-35BFDC18509A}" srcOrd="8" destOrd="0" presId="urn:microsoft.com/office/officeart/2005/8/layout/cycle2"/>
    <dgm:cxn modelId="{6E511D02-3676-9E41-B682-410A07B50B4D}" type="presParOf" srcId="{937285C6-702C-A544-88D8-454BA8F62126}" destId="{BDFCAFEC-F2E1-524A-89AF-1D56E7E07BE9}" srcOrd="9" destOrd="0" presId="urn:microsoft.com/office/officeart/2005/8/layout/cycle2"/>
    <dgm:cxn modelId="{C7CA2848-51D8-A944-AEF0-B0A2ECAD8C93}" type="presParOf" srcId="{BDFCAFEC-F2E1-524A-89AF-1D56E7E07BE9}" destId="{4AC73092-49A6-F64B-B896-4EEAA97E1F0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C49E2-8275-47F2-A793-B83A1E47F1A9}">
      <dsp:nvSpPr>
        <dsp:cNvPr id="0" name=""/>
        <dsp:cNvSpPr/>
      </dsp:nvSpPr>
      <dsp:spPr>
        <a:xfrm>
          <a:off x="2327" y="718187"/>
          <a:ext cx="2071436" cy="82857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0F0302020204030204"/>
            </a:rPr>
            <a:t>2019-2022</a:t>
          </a:r>
          <a:endParaRPr lang="en-US" sz="2700" kern="1200"/>
        </a:p>
      </dsp:txBody>
      <dsp:txXfrm>
        <a:off x="416614" y="718187"/>
        <a:ext cx="1242862" cy="828574"/>
      </dsp:txXfrm>
    </dsp:sp>
    <dsp:sp modelId="{390842EE-AAA5-49E9-AE09-A765B4B10E1A}">
      <dsp:nvSpPr>
        <dsp:cNvPr id="0" name=""/>
        <dsp:cNvSpPr/>
      </dsp:nvSpPr>
      <dsp:spPr>
        <a:xfrm>
          <a:off x="1866620" y="718187"/>
          <a:ext cx="2071436" cy="828574"/>
        </a:xfrm>
        <a:prstGeom prst="chevron">
          <a:avLst/>
        </a:prstGeom>
        <a:gradFill rotWithShape="0">
          <a:gsLst>
            <a:gs pos="0">
              <a:schemeClr val="accent4">
                <a:hueOff val="1649984"/>
                <a:satOff val="-7300"/>
                <a:lumOff val="-1226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649984"/>
                <a:satOff val="-7300"/>
                <a:lumOff val="-1226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649984"/>
                <a:satOff val="-7300"/>
                <a:lumOff val="-1226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0F0302020204030204"/>
            </a:rPr>
            <a:t>2023</a:t>
          </a:r>
        </a:p>
      </dsp:txBody>
      <dsp:txXfrm>
        <a:off x="2280907" y="718187"/>
        <a:ext cx="1242862" cy="828574"/>
      </dsp:txXfrm>
    </dsp:sp>
    <dsp:sp modelId="{1ADF2B83-A80C-4674-984A-D1C07F132F46}">
      <dsp:nvSpPr>
        <dsp:cNvPr id="0" name=""/>
        <dsp:cNvSpPr/>
      </dsp:nvSpPr>
      <dsp:spPr>
        <a:xfrm>
          <a:off x="3730913" y="718187"/>
          <a:ext cx="2071436" cy="828574"/>
        </a:xfrm>
        <a:prstGeom prst="chevron">
          <a:avLst/>
        </a:prstGeom>
        <a:gradFill rotWithShape="0">
          <a:gsLst>
            <a:gs pos="0">
              <a:schemeClr val="accent4">
                <a:hueOff val="3299968"/>
                <a:satOff val="-14601"/>
                <a:lumOff val="-245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299968"/>
                <a:satOff val="-14601"/>
                <a:lumOff val="-245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299968"/>
                <a:satOff val="-14601"/>
                <a:lumOff val="-245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0F0302020204030204"/>
            </a:rPr>
            <a:t>2024</a:t>
          </a:r>
        </a:p>
      </dsp:txBody>
      <dsp:txXfrm>
        <a:off x="4145200" y="718187"/>
        <a:ext cx="1242862" cy="828574"/>
      </dsp:txXfrm>
    </dsp:sp>
    <dsp:sp modelId="{89A66C29-6BBB-4DE3-96F1-20BC5A329A01}">
      <dsp:nvSpPr>
        <dsp:cNvPr id="0" name=""/>
        <dsp:cNvSpPr/>
      </dsp:nvSpPr>
      <dsp:spPr>
        <a:xfrm>
          <a:off x="5595206" y="718187"/>
          <a:ext cx="2071436" cy="828574"/>
        </a:xfrm>
        <a:prstGeom prst="chevron">
          <a:avLst/>
        </a:prstGeom>
        <a:gradFill rotWithShape="0">
          <a:gsLst>
            <a:gs pos="0">
              <a:schemeClr val="accent4">
                <a:hueOff val="4949952"/>
                <a:satOff val="-21901"/>
                <a:lumOff val="-36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4949952"/>
                <a:satOff val="-21901"/>
                <a:lumOff val="-36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4949952"/>
                <a:satOff val="-21901"/>
                <a:lumOff val="-36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0F0302020204030204"/>
            </a:rPr>
            <a:t>2025</a:t>
          </a:r>
        </a:p>
      </dsp:txBody>
      <dsp:txXfrm>
        <a:off x="6009493" y="718187"/>
        <a:ext cx="1242862" cy="828574"/>
      </dsp:txXfrm>
    </dsp:sp>
    <dsp:sp modelId="{4BC8710C-CFEB-4DF9-8BCB-99A6A2FEFFFA}">
      <dsp:nvSpPr>
        <dsp:cNvPr id="0" name=""/>
        <dsp:cNvSpPr/>
      </dsp:nvSpPr>
      <dsp:spPr>
        <a:xfrm>
          <a:off x="7459499" y="718187"/>
          <a:ext cx="2071436" cy="828574"/>
        </a:xfrm>
        <a:prstGeom prst="chevron">
          <a:avLst/>
        </a:prstGeom>
        <a:gradFill rotWithShape="0">
          <a:gsLst>
            <a:gs pos="0">
              <a:schemeClr val="accent4">
                <a:hueOff val="6599937"/>
                <a:satOff val="-29202"/>
                <a:lumOff val="-490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599937"/>
                <a:satOff val="-29202"/>
                <a:lumOff val="-490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599937"/>
                <a:satOff val="-29202"/>
                <a:lumOff val="-490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0F0302020204030204"/>
            </a:rPr>
            <a:t>2026</a:t>
          </a:r>
        </a:p>
      </dsp:txBody>
      <dsp:txXfrm>
        <a:off x="7873786" y="718187"/>
        <a:ext cx="1242862" cy="828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8BC07-E137-B940-A895-548DD5FC7FA6}">
      <dsp:nvSpPr>
        <dsp:cNvPr id="0" name=""/>
        <dsp:cNvSpPr/>
      </dsp:nvSpPr>
      <dsp:spPr>
        <a:xfrm>
          <a:off x="3241946" y="467"/>
          <a:ext cx="1434421" cy="1434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Psykiatri</a:t>
          </a:r>
          <a:endParaRPr lang="en-GB" sz="1000" kern="1200" dirty="0"/>
        </a:p>
      </dsp:txBody>
      <dsp:txXfrm>
        <a:off x="3452012" y="210533"/>
        <a:ext cx="1014289" cy="1014289"/>
      </dsp:txXfrm>
    </dsp:sp>
    <dsp:sp modelId="{5639A906-1E14-164E-AD14-BE5787B5710A}">
      <dsp:nvSpPr>
        <dsp:cNvPr id="0" name=""/>
        <dsp:cNvSpPr/>
      </dsp:nvSpPr>
      <dsp:spPr>
        <a:xfrm rot="2160000">
          <a:off x="4630805" y="1101778"/>
          <a:ext cx="380370" cy="484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>
        <a:off x="4641702" y="1165065"/>
        <a:ext cx="266259" cy="290471"/>
      </dsp:txXfrm>
    </dsp:sp>
    <dsp:sp modelId="{211F9FEA-0246-7748-9D56-F47797D3714F}">
      <dsp:nvSpPr>
        <dsp:cNvPr id="0" name=""/>
        <dsp:cNvSpPr/>
      </dsp:nvSpPr>
      <dsp:spPr>
        <a:xfrm>
          <a:off x="4983032" y="1265440"/>
          <a:ext cx="1434421" cy="1434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Kommun</a:t>
          </a:r>
          <a:r>
            <a:rPr lang="en-GB" sz="1000" kern="1200" dirty="0"/>
            <a:t>/</a:t>
          </a:r>
          <a:r>
            <a:rPr lang="en-GB" sz="1000" kern="1200" dirty="0" err="1"/>
            <a:t>boende</a:t>
          </a:r>
          <a:endParaRPr lang="en-GB" sz="1000" kern="1200" dirty="0"/>
        </a:p>
      </dsp:txBody>
      <dsp:txXfrm>
        <a:off x="5193098" y="1475506"/>
        <a:ext cx="1014289" cy="1014289"/>
      </dsp:txXfrm>
    </dsp:sp>
    <dsp:sp modelId="{1DC6E476-52CF-6546-B383-F5D96B5B4830}">
      <dsp:nvSpPr>
        <dsp:cNvPr id="0" name=""/>
        <dsp:cNvSpPr/>
      </dsp:nvSpPr>
      <dsp:spPr>
        <a:xfrm rot="6480000">
          <a:off x="5180866" y="2753738"/>
          <a:ext cx="380370" cy="484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10800000">
        <a:off x="5255553" y="2796298"/>
        <a:ext cx="266259" cy="290471"/>
      </dsp:txXfrm>
    </dsp:sp>
    <dsp:sp modelId="{1129C25E-1969-7443-B5A1-816B3AA08579}">
      <dsp:nvSpPr>
        <dsp:cNvPr id="0" name=""/>
        <dsp:cNvSpPr/>
      </dsp:nvSpPr>
      <dsp:spPr>
        <a:xfrm>
          <a:off x="4317996" y="3312209"/>
          <a:ext cx="1434421" cy="1434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Närstående</a:t>
          </a:r>
          <a:endParaRPr lang="en-GB" sz="1000" kern="1200" dirty="0"/>
        </a:p>
      </dsp:txBody>
      <dsp:txXfrm>
        <a:off x="4528062" y="3522275"/>
        <a:ext cx="1014289" cy="1014289"/>
      </dsp:txXfrm>
    </dsp:sp>
    <dsp:sp modelId="{73597E1D-AEA3-D74E-9597-26B61C707EF0}">
      <dsp:nvSpPr>
        <dsp:cNvPr id="0" name=""/>
        <dsp:cNvSpPr/>
      </dsp:nvSpPr>
      <dsp:spPr>
        <a:xfrm rot="10800000">
          <a:off x="3779737" y="3787361"/>
          <a:ext cx="380370" cy="484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10800000">
        <a:off x="3893848" y="3884184"/>
        <a:ext cx="266259" cy="290471"/>
      </dsp:txXfrm>
    </dsp:sp>
    <dsp:sp modelId="{58B16CE2-A698-8E42-8654-62ECE8BE138B}">
      <dsp:nvSpPr>
        <dsp:cNvPr id="0" name=""/>
        <dsp:cNvSpPr/>
      </dsp:nvSpPr>
      <dsp:spPr>
        <a:xfrm>
          <a:off x="2165896" y="3312209"/>
          <a:ext cx="1434421" cy="1434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Icke-</a:t>
          </a:r>
          <a:r>
            <a:rPr lang="en-GB" sz="1000" kern="1200" dirty="0" err="1"/>
            <a:t>psykiatrisk</a:t>
          </a:r>
          <a:r>
            <a:rPr lang="en-GB" sz="1000" kern="1200" dirty="0"/>
            <a:t> </a:t>
          </a:r>
          <a:r>
            <a:rPr lang="en-GB" sz="1000" kern="1200" dirty="0" err="1"/>
            <a:t>vård</a:t>
          </a:r>
          <a:endParaRPr lang="en-GB" sz="1000" kern="1200" dirty="0"/>
        </a:p>
      </dsp:txBody>
      <dsp:txXfrm>
        <a:off x="2375962" y="3522275"/>
        <a:ext cx="1014289" cy="1014289"/>
      </dsp:txXfrm>
    </dsp:sp>
    <dsp:sp modelId="{8D5759C5-CB88-844E-B8F6-FDE62B0F161C}">
      <dsp:nvSpPr>
        <dsp:cNvPr id="0" name=""/>
        <dsp:cNvSpPr/>
      </dsp:nvSpPr>
      <dsp:spPr>
        <a:xfrm rot="15120000">
          <a:off x="2363730" y="2774215"/>
          <a:ext cx="380370" cy="484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 rot="10800000">
        <a:off x="2438417" y="2925301"/>
        <a:ext cx="266259" cy="290471"/>
      </dsp:txXfrm>
    </dsp:sp>
    <dsp:sp modelId="{44A87354-A4A9-3D4F-BF94-35BFDC18509A}">
      <dsp:nvSpPr>
        <dsp:cNvPr id="0" name=""/>
        <dsp:cNvSpPr/>
      </dsp:nvSpPr>
      <dsp:spPr>
        <a:xfrm>
          <a:off x="1500860" y="1265440"/>
          <a:ext cx="1434421" cy="14344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 err="1"/>
            <a:t>Meningsfulla</a:t>
          </a:r>
          <a:r>
            <a:rPr lang="en-GB" sz="1000" kern="1200" dirty="0"/>
            <a:t> </a:t>
          </a:r>
          <a:r>
            <a:rPr lang="en-GB" sz="1000" kern="1200" dirty="0" err="1"/>
            <a:t>aktiviteter</a:t>
          </a:r>
          <a:endParaRPr lang="en-GB" sz="1000" kern="1200" dirty="0"/>
        </a:p>
      </dsp:txBody>
      <dsp:txXfrm>
        <a:off x="1710926" y="1475506"/>
        <a:ext cx="1014289" cy="1014289"/>
      </dsp:txXfrm>
    </dsp:sp>
    <dsp:sp modelId="{BDFCAFEC-F2E1-524A-89AF-1D56E7E07BE9}">
      <dsp:nvSpPr>
        <dsp:cNvPr id="0" name=""/>
        <dsp:cNvSpPr/>
      </dsp:nvSpPr>
      <dsp:spPr>
        <a:xfrm rot="19440000">
          <a:off x="2889719" y="1114433"/>
          <a:ext cx="380370" cy="4841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800" kern="1200"/>
        </a:p>
      </dsp:txBody>
      <dsp:txXfrm>
        <a:off x="2900616" y="1244792"/>
        <a:ext cx="266259" cy="290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13377-5B5D-472E-B7C4-CB1D00B2FB54}" type="datetimeFigureOut">
              <a:t>2026-04-30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4036-7A4E-42D7-A2B3-36F45EC5DCB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47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74036-7A4E-42D7-A2B3-36F45EC5DCB8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4719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74036-7A4E-42D7-A2B3-36F45EC5DCB8}" type="slidenum">
              <a:rPr lang="en-SE" smtClean="0"/>
              <a:t>6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501759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74036-7A4E-42D7-A2B3-36F45EC5DCB8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1243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2026-04-30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6600">
                <a:latin typeface="Calibri"/>
                <a:ea typeface="Calibri"/>
                <a:cs typeface="Calibri"/>
              </a:rPr>
              <a:t>Svårbehandlat självskadebeteende</a:t>
            </a:r>
            <a:endParaRPr lang="en-US" sz="6600">
              <a:latin typeface="Calibri"/>
              <a:ea typeface="Calibri"/>
              <a:cs typeface="Calibri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endParaRPr lang="sv-SE" sz="6000">
              <a:latin typeface="Aptos Display"/>
            </a:endParaRPr>
          </a:p>
          <a:p>
            <a:r>
              <a:rPr lang="sv-SE" sz="4800">
                <a:latin typeface="Calibri"/>
                <a:ea typeface="Calibri"/>
                <a:cs typeface="Calibri"/>
              </a:rPr>
              <a:t>Nationell Högspecialiserad Vård</a:t>
            </a:r>
          </a:p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D975D-1174-84C8-5921-2AEBFA5E3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Målsättning</a:t>
            </a:r>
            <a:r>
              <a:rPr lang="en-US" dirty="0">
                <a:latin typeface="Calibri"/>
                <a:ea typeface="Calibri"/>
                <a:cs typeface="Calibri"/>
              </a:rPr>
              <a:t> med </a:t>
            </a:r>
            <a:r>
              <a:rPr lang="en-US" dirty="0" err="1">
                <a:latin typeface="Calibri"/>
                <a:ea typeface="Calibri"/>
                <a:cs typeface="Calibri"/>
              </a:rPr>
              <a:t>insats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AA42E-A4A8-7045-4DB8-8E03BC563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b="1" dirty="0" err="1">
                <a:latin typeface="Calibri"/>
                <a:ea typeface="Calibri"/>
                <a:cs typeface="Calibri"/>
              </a:rPr>
              <a:t>Generella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mål</a:t>
            </a:r>
          </a:p>
          <a:p>
            <a:pPr marL="457200" indent="-457200"/>
            <a:r>
              <a:rPr lang="en-US" sz="2400" dirty="0" err="1">
                <a:latin typeface="Calibri"/>
                <a:ea typeface="Calibri"/>
                <a:cs typeface="Calibri"/>
              </a:rPr>
              <a:t>Sänka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vårdnivån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pPr marL="457200" indent="-457200"/>
            <a:r>
              <a:rPr lang="en-US" sz="2400" dirty="0" err="1">
                <a:latin typeface="Calibri"/>
                <a:ea typeface="Calibri"/>
                <a:cs typeface="Calibri"/>
              </a:rPr>
              <a:t>Möjliggöra</a:t>
            </a:r>
            <a:r>
              <a:rPr lang="en-US" sz="2400" dirty="0">
                <a:latin typeface="Calibri"/>
                <a:ea typeface="Calibri"/>
                <a:cs typeface="Calibri"/>
              </a:rPr>
              <a:t> och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etablera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kontinuerlig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behandling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öppenvård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pPr marL="457200" indent="-457200"/>
            <a:r>
              <a:rPr lang="en-US" sz="2400" dirty="0" err="1">
                <a:latin typeface="Calibri"/>
                <a:ea typeface="Calibri"/>
                <a:cs typeface="Calibri"/>
              </a:rPr>
              <a:t>Säkra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hemmijön</a:t>
            </a:r>
            <a:r>
              <a:rPr lang="en-US" sz="2400" dirty="0">
                <a:latin typeface="Calibri"/>
                <a:ea typeface="Calibri"/>
                <a:cs typeface="Calibri"/>
              </a:rPr>
              <a:t> (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generalisera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färdigheter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på</a:t>
            </a:r>
            <a:r>
              <a:rPr lang="en-US" sz="2400" dirty="0">
                <a:latin typeface="Calibri"/>
                <a:ea typeface="Calibri"/>
                <a:cs typeface="Calibri"/>
              </a:rPr>
              <a:t> permission,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Familjeband</a:t>
            </a:r>
            <a:r>
              <a:rPr lang="en-US" sz="2400" dirty="0">
                <a:latin typeface="Calibri"/>
                <a:ea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utbildning</a:t>
            </a:r>
            <a:r>
              <a:rPr lang="en-US" sz="2400" dirty="0">
                <a:latin typeface="Calibri"/>
                <a:ea typeface="Calibri"/>
                <a:cs typeface="Calibri"/>
              </a:rPr>
              <a:t>/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handledning</a:t>
            </a:r>
            <a:r>
              <a:rPr lang="en-US" sz="2400" dirty="0">
                <a:latin typeface="Calibri"/>
                <a:ea typeface="Calibri"/>
                <a:cs typeface="Calibri"/>
              </a:rPr>
              <a:t> av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boendepersonal</a:t>
            </a:r>
            <a:r>
              <a:rPr lang="en-US" sz="2400" dirty="0">
                <a:latin typeface="Calibri"/>
                <a:ea typeface="Calibri"/>
                <a:cs typeface="Calibri"/>
              </a:rPr>
              <a:t>)</a:t>
            </a:r>
          </a:p>
          <a:p>
            <a:endParaRPr lang="en-US" sz="2400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400" b="1" dirty="0" err="1">
                <a:latin typeface="Calibri"/>
                <a:ea typeface="Calibri"/>
                <a:cs typeface="Calibri"/>
              </a:rPr>
              <a:t>Individuella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mål</a:t>
            </a:r>
            <a:r>
              <a:rPr lang="en-US" sz="2400" b="1" dirty="0">
                <a:latin typeface="Calibri"/>
                <a:ea typeface="Calibri"/>
                <a:cs typeface="Calibri"/>
              </a:rPr>
              <a:t> </a:t>
            </a:r>
          </a:p>
          <a:p>
            <a:pPr marL="457200" indent="-457200"/>
            <a:r>
              <a:rPr lang="en-US" sz="2400" dirty="0">
                <a:latin typeface="Calibri"/>
                <a:ea typeface="Calibri"/>
                <a:cs typeface="Calibri"/>
              </a:rPr>
              <a:t>"Liv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värt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att</a:t>
            </a:r>
            <a:r>
              <a:rPr lang="en-US" sz="2400" dirty="0">
                <a:latin typeface="Calibri"/>
                <a:ea typeface="Calibri"/>
                <a:cs typeface="Calibri"/>
              </a:rPr>
              <a:t> leva"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t.ex</a:t>
            </a:r>
            <a:r>
              <a:rPr lang="en-US" sz="2400" dirty="0">
                <a:latin typeface="Calibri"/>
                <a:ea typeface="Calibri"/>
                <a:cs typeface="Calibri"/>
              </a:rPr>
              <a:t>.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ökad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autonomi</a:t>
            </a:r>
            <a:r>
              <a:rPr lang="en-US" sz="2400" dirty="0">
                <a:latin typeface="Calibri"/>
                <a:ea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hitta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sysselsättning</a:t>
            </a:r>
            <a:r>
              <a:rPr lang="en-US" sz="2400" dirty="0">
                <a:latin typeface="Calibri"/>
                <a:ea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reparera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relationella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konflikter</a:t>
            </a:r>
            <a:r>
              <a:rPr lang="en-US" sz="2400" dirty="0">
                <a:latin typeface="Calibri"/>
                <a:ea typeface="Calibri"/>
                <a:cs typeface="Calibri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375204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9546C77-C9D7-1BA6-0063-E0528BF44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56993" y="643466"/>
            <a:ext cx="307801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408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E81AD-742D-A472-39FB-455CCC216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>
                <a:latin typeface="Calibri"/>
                <a:ea typeface="Calibri"/>
                <a:cs typeface="Calibri"/>
              </a:rPr>
              <a:t>Självskadebeteende</a:t>
            </a:r>
            <a:r>
              <a:rPr lang="en-US" sz="4000" dirty="0">
                <a:latin typeface="Calibri"/>
                <a:ea typeface="Calibri"/>
                <a:cs typeface="Calibri"/>
              </a:rPr>
              <a:t>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B8A3E-9C96-6E46-B6BE-95561A719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Inte alla med </a:t>
            </a:r>
            <a:r>
              <a:rPr lang="en-US" dirty="0" err="1">
                <a:latin typeface="Calibri"/>
                <a:ea typeface="Calibri"/>
                <a:cs typeface="Calibri"/>
              </a:rPr>
              <a:t>personlighetssyndrom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självskadar</a:t>
            </a:r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>
                <a:latin typeface="Calibri"/>
                <a:ea typeface="Calibri"/>
                <a:cs typeface="Calibri"/>
              </a:rPr>
              <a:t>Autism, PTSD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NSSI </a:t>
            </a:r>
            <a:r>
              <a:rPr lang="en-US" dirty="0" err="1">
                <a:latin typeface="Calibri"/>
                <a:ea typeface="Calibri"/>
                <a:cs typeface="Calibri"/>
              </a:rPr>
              <a:t>täcker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inte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omfattningen</a:t>
            </a:r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latin typeface="Calibri"/>
                <a:ea typeface="Calibri"/>
                <a:cs typeface="Calibri"/>
              </a:rPr>
              <a:t>Kartläggning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Typ</a:t>
            </a:r>
            <a:r>
              <a:rPr lang="en-US" dirty="0">
                <a:latin typeface="Calibri"/>
                <a:ea typeface="Calibri"/>
                <a:cs typeface="Calibri"/>
              </a:rPr>
              <a:t> av </a:t>
            </a:r>
            <a:r>
              <a:rPr lang="en-US" dirty="0" err="1">
                <a:latin typeface="Calibri"/>
                <a:ea typeface="Calibri"/>
                <a:cs typeface="Calibri"/>
              </a:rPr>
              <a:t>självskadebeteende</a:t>
            </a:r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Frekvens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Funktion</a:t>
            </a:r>
            <a:r>
              <a:rPr lang="en-US" dirty="0">
                <a:latin typeface="Calibri"/>
                <a:ea typeface="Calibri"/>
                <a:cs typeface="Calibri"/>
              </a:rPr>
              <a:t> (</a:t>
            </a:r>
            <a:r>
              <a:rPr lang="en-US" dirty="0" err="1">
                <a:latin typeface="Calibri"/>
                <a:ea typeface="Calibri"/>
                <a:cs typeface="Calibri"/>
              </a:rPr>
              <a:t>interpersonell</a:t>
            </a:r>
            <a:r>
              <a:rPr lang="en-US" dirty="0">
                <a:latin typeface="Calibri"/>
                <a:ea typeface="Calibri"/>
                <a:cs typeface="Calibri"/>
              </a:rPr>
              <a:t>/</a:t>
            </a:r>
            <a:r>
              <a:rPr lang="en-US" dirty="0" err="1">
                <a:latin typeface="Calibri"/>
                <a:ea typeface="Calibri"/>
                <a:cs typeface="Calibri"/>
              </a:rPr>
              <a:t>intrapersonell</a:t>
            </a:r>
            <a:r>
              <a:rPr lang="en-US" dirty="0">
                <a:latin typeface="Calibri"/>
                <a:ea typeface="Calibri"/>
                <a:cs typeface="Calibri"/>
              </a:rPr>
              <a:t>)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Impulsivt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eller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planerat</a:t>
            </a:r>
            <a:endParaRPr lang="en-US" dirty="0">
              <a:latin typeface="Aptos" panose="020B0004020202020204"/>
              <a:ea typeface="Calibri"/>
              <a:cs typeface="Calibri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03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14847-25B4-48F7-27E7-7F642EE27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Vad </a:t>
            </a:r>
            <a:r>
              <a:rPr lang="en-US" dirty="0" err="1">
                <a:latin typeface="Calibri"/>
                <a:ea typeface="Calibri"/>
                <a:cs typeface="Calibri"/>
              </a:rPr>
              <a:t>utmärker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patientgruppen</a:t>
            </a:r>
            <a:r>
              <a:rPr lang="en-US" dirty="0">
                <a:latin typeface="Calibri"/>
                <a:ea typeface="Calibri"/>
                <a:cs typeface="Calibri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54206B-D126-286F-3F2A-9756161BF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Heterogen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grupp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vad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gäller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funktionsnivå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vårdkonsumtion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beteendemönster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funktion</a:t>
            </a:r>
            <a:r>
              <a:rPr lang="en-US" dirty="0">
                <a:latin typeface="Calibri"/>
                <a:ea typeface="Calibri"/>
                <a:cs typeface="Calibri"/>
              </a:rPr>
              <a:t> av </a:t>
            </a:r>
            <a:r>
              <a:rPr lang="en-US" dirty="0" err="1">
                <a:latin typeface="Calibri"/>
                <a:ea typeface="Calibri"/>
                <a:cs typeface="Calibri"/>
              </a:rPr>
              <a:t>självskada</a:t>
            </a:r>
            <a:r>
              <a:rPr lang="en-US" dirty="0">
                <a:latin typeface="Calibri"/>
                <a:ea typeface="Calibri"/>
                <a:cs typeface="Calibri"/>
              </a:rPr>
              <a:t>. Men </a:t>
            </a:r>
            <a:r>
              <a:rPr lang="en-US" dirty="0" err="1">
                <a:latin typeface="Calibri"/>
                <a:ea typeface="Calibri"/>
                <a:cs typeface="Calibri"/>
              </a:rPr>
              <a:t>nästan</a:t>
            </a:r>
            <a:r>
              <a:rPr lang="en-US" dirty="0">
                <a:latin typeface="Calibri"/>
                <a:ea typeface="Calibri"/>
                <a:cs typeface="Calibri"/>
              </a:rPr>
              <a:t> alla </a:t>
            </a:r>
            <a:r>
              <a:rPr lang="en-US" dirty="0" err="1">
                <a:latin typeface="Calibri"/>
                <a:ea typeface="Calibri"/>
                <a:cs typeface="Calibri"/>
              </a:rPr>
              <a:t>är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biologiskt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födda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kvinnor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 18-50 </a:t>
            </a:r>
            <a:r>
              <a:rPr lang="en-US" dirty="0" err="1">
                <a:latin typeface="Calibri"/>
                <a:ea typeface="Calibri"/>
                <a:cs typeface="Calibri"/>
              </a:rPr>
              <a:t>åå</a:t>
            </a:r>
            <a:r>
              <a:rPr lang="en-US" dirty="0">
                <a:latin typeface="Calibri"/>
                <a:ea typeface="Calibri"/>
                <a:cs typeface="Calibri"/>
              </a:rPr>
              <a:t>.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Vanligaste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diagnoserna</a:t>
            </a:r>
            <a:r>
              <a:rPr lang="en-US" dirty="0">
                <a:latin typeface="Calibri"/>
                <a:ea typeface="Calibri"/>
                <a:cs typeface="Calibri"/>
              </a:rPr>
              <a:t>: I </a:t>
            </a:r>
            <a:r>
              <a:rPr lang="en-US" dirty="0" err="1">
                <a:latin typeface="Calibri"/>
                <a:ea typeface="Calibri"/>
                <a:cs typeface="Calibri"/>
              </a:rPr>
              <a:t>Gbg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har</a:t>
            </a:r>
            <a:r>
              <a:rPr lang="en-US" dirty="0">
                <a:latin typeface="Calibri"/>
                <a:ea typeface="Calibri"/>
                <a:cs typeface="Calibri"/>
              </a:rPr>
              <a:t> ca </a:t>
            </a:r>
            <a:r>
              <a:rPr lang="en-US" dirty="0" err="1">
                <a:latin typeface="Calibri"/>
                <a:ea typeface="Calibri"/>
                <a:cs typeface="Calibri"/>
              </a:rPr>
              <a:t>hälften</a:t>
            </a:r>
            <a:r>
              <a:rPr lang="en-US" dirty="0">
                <a:latin typeface="Calibri"/>
                <a:ea typeface="Calibri"/>
                <a:cs typeface="Calibri"/>
              </a:rPr>
              <a:t> EIPS </a:t>
            </a:r>
            <a:r>
              <a:rPr lang="en-US" dirty="0" err="1">
                <a:latin typeface="Calibri"/>
                <a:ea typeface="Calibri"/>
                <a:cs typeface="Calibri"/>
              </a:rPr>
              <a:t>eller</a:t>
            </a:r>
            <a:r>
              <a:rPr lang="en-US" dirty="0">
                <a:latin typeface="Calibri"/>
                <a:ea typeface="Calibri"/>
                <a:cs typeface="Calibri"/>
              </a:rPr>
              <a:t> EIPS+ASD-</a:t>
            </a:r>
            <a:r>
              <a:rPr lang="en-US" dirty="0" err="1">
                <a:latin typeface="Calibri"/>
                <a:ea typeface="Calibri"/>
                <a:cs typeface="Calibri"/>
              </a:rPr>
              <a:t>diagnos</a:t>
            </a:r>
            <a:r>
              <a:rPr lang="en-US" dirty="0">
                <a:latin typeface="Calibri"/>
                <a:ea typeface="Calibri"/>
                <a:cs typeface="Calibri"/>
              </a:rPr>
              <a:t>. </a:t>
            </a:r>
            <a:r>
              <a:rPr lang="en-US" dirty="0" err="1">
                <a:latin typeface="Calibri"/>
                <a:ea typeface="Calibri"/>
                <a:cs typeface="Calibri"/>
              </a:rPr>
              <a:t>Övriga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vanliga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huvuddiagnoser</a:t>
            </a:r>
            <a:r>
              <a:rPr lang="en-US" dirty="0">
                <a:latin typeface="Calibri"/>
                <a:ea typeface="Calibri"/>
                <a:cs typeface="Calibri"/>
              </a:rPr>
              <a:t>: ASD och PTSD. ADHD och </a:t>
            </a:r>
            <a:r>
              <a:rPr lang="en-US" dirty="0" err="1">
                <a:latin typeface="Calibri"/>
                <a:ea typeface="Calibri"/>
                <a:cs typeface="Calibri"/>
              </a:rPr>
              <a:t>lägre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intellektuell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funktion</a:t>
            </a:r>
            <a:r>
              <a:rPr lang="en-US" dirty="0">
                <a:latin typeface="Calibri"/>
                <a:ea typeface="Calibri"/>
                <a:cs typeface="Calibri"/>
              </a:rPr>
              <a:t>/IF </a:t>
            </a:r>
            <a:r>
              <a:rPr lang="en-US" dirty="0" err="1">
                <a:latin typeface="Calibri"/>
                <a:ea typeface="Calibri"/>
                <a:cs typeface="Calibri"/>
              </a:rPr>
              <a:t>är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vanligt</a:t>
            </a:r>
            <a:r>
              <a:rPr lang="en-US" dirty="0">
                <a:latin typeface="Calibri"/>
                <a:ea typeface="Calibri"/>
                <a:cs typeface="Calibri"/>
              </a:rPr>
              <a:t> (var </a:t>
            </a:r>
            <a:r>
              <a:rPr lang="en-US" dirty="0" err="1">
                <a:latin typeface="Calibri"/>
                <a:ea typeface="Calibri"/>
                <a:cs typeface="Calibri"/>
              </a:rPr>
              <a:t>fjärde</a:t>
            </a:r>
            <a:r>
              <a:rPr lang="en-US" dirty="0">
                <a:latin typeface="Calibri"/>
                <a:ea typeface="Calibri"/>
                <a:cs typeface="Calibri"/>
              </a:rPr>
              <a:t>/</a:t>
            </a:r>
            <a:r>
              <a:rPr lang="en-US" dirty="0" err="1">
                <a:latin typeface="Calibri"/>
                <a:ea typeface="Calibri"/>
                <a:cs typeface="Calibri"/>
              </a:rPr>
              <a:t>femte</a:t>
            </a:r>
            <a:r>
              <a:rPr lang="en-US" dirty="0">
                <a:latin typeface="Calibri"/>
                <a:ea typeface="Calibri"/>
                <a:cs typeface="Calibri"/>
              </a:rPr>
              <a:t> pat hos </a:t>
            </a:r>
            <a:r>
              <a:rPr lang="en-US" dirty="0" err="1">
                <a:latin typeface="Calibri"/>
                <a:ea typeface="Calibri"/>
                <a:cs typeface="Calibri"/>
              </a:rPr>
              <a:t>oss</a:t>
            </a:r>
            <a:r>
              <a:rPr lang="en-US" dirty="0">
                <a:latin typeface="Calibri"/>
                <a:ea typeface="Calibri"/>
                <a:cs typeface="Calibri"/>
              </a:rPr>
              <a:t>).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Typ</a:t>
            </a:r>
            <a:r>
              <a:rPr lang="en-US" dirty="0">
                <a:latin typeface="Calibri"/>
                <a:ea typeface="Calibri"/>
                <a:cs typeface="Calibri"/>
              </a:rPr>
              <a:t> av </a:t>
            </a:r>
            <a:r>
              <a:rPr lang="en-US" dirty="0" err="1">
                <a:latin typeface="Calibri"/>
                <a:ea typeface="Calibri"/>
                <a:cs typeface="Calibri"/>
              </a:rPr>
              <a:t>självskadebeteende</a:t>
            </a:r>
            <a:r>
              <a:rPr lang="en-US" dirty="0">
                <a:latin typeface="Calibri"/>
                <a:ea typeface="Calibri"/>
                <a:cs typeface="Calibri"/>
              </a:rPr>
              <a:t>: 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Högriskgrupp</a:t>
            </a:r>
            <a:r>
              <a:rPr lang="en-US" dirty="0">
                <a:latin typeface="Calibri"/>
                <a:ea typeface="Calibri"/>
                <a:cs typeface="Calibri"/>
              </a:rPr>
              <a:t> för </a:t>
            </a:r>
            <a:r>
              <a:rPr lang="en-US" dirty="0" err="1">
                <a:latin typeface="Calibri"/>
                <a:ea typeface="Calibri"/>
                <a:cs typeface="Calibri"/>
              </a:rPr>
              <a:t>letala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självskador</a:t>
            </a:r>
            <a:r>
              <a:rPr lang="en-US" dirty="0">
                <a:latin typeface="Calibri"/>
                <a:ea typeface="Calibri"/>
                <a:cs typeface="Calibri"/>
              </a:rPr>
              <a:t> och </a:t>
            </a:r>
            <a:r>
              <a:rPr lang="en-US" dirty="0" err="1">
                <a:latin typeface="Calibri"/>
                <a:ea typeface="Calibri"/>
                <a:cs typeface="Calibri"/>
              </a:rPr>
              <a:t>suicid</a:t>
            </a:r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Ensamhetsproblematik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är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vanligt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87355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1173C-497D-6C4E-577F-F9C1E1CC0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Våra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erfarenheter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så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här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långt</a:t>
            </a: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B17B4-C719-5850-4581-769A0BDC3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 err="1">
                <a:latin typeface="Calibri"/>
                <a:ea typeface="Calibri"/>
                <a:cs typeface="Calibri"/>
              </a:rPr>
              <a:t>Reflektion</a:t>
            </a:r>
            <a:r>
              <a:rPr lang="en-US" sz="2400" dirty="0">
                <a:latin typeface="Calibri"/>
                <a:ea typeface="Calibri"/>
                <a:cs typeface="Calibri"/>
              </a:rPr>
              <a:t> om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behandlingsresultat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en-US" sz="2400" dirty="0" err="1">
                <a:latin typeface="Calibri"/>
                <a:ea typeface="Calibri"/>
                <a:cs typeface="Calibri"/>
              </a:rPr>
              <a:t>Utmaningar</a:t>
            </a:r>
            <a:r>
              <a:rPr lang="en-US" sz="2400" dirty="0">
                <a:latin typeface="Calibri"/>
                <a:ea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När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behandling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avbryts</a:t>
            </a:r>
            <a:r>
              <a:rPr lang="en-US" sz="2400" dirty="0">
                <a:latin typeface="Calibri"/>
                <a:ea typeface="Calibri"/>
                <a:cs typeface="Calibri"/>
              </a:rPr>
              <a:t>;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varför</a:t>
            </a:r>
            <a:r>
              <a:rPr lang="en-US" sz="2400" dirty="0">
                <a:latin typeface="Calibri"/>
                <a:ea typeface="Calibri"/>
                <a:cs typeface="Calibri"/>
              </a:rPr>
              <a:t>?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Vilka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utmaningar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finns</a:t>
            </a:r>
            <a:r>
              <a:rPr lang="en-US" sz="2400" dirty="0">
                <a:latin typeface="Calibri"/>
                <a:ea typeface="Calibri"/>
                <a:cs typeface="Calibri"/>
              </a:rPr>
              <a:t>?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Anpassningar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krävs</a:t>
            </a:r>
            <a:r>
              <a:rPr lang="en-US" sz="2400" dirty="0">
                <a:latin typeface="Calibri"/>
                <a:ea typeface="Calibri"/>
                <a:cs typeface="Calibri"/>
              </a:rPr>
              <a:t>!</a:t>
            </a:r>
          </a:p>
          <a:p>
            <a:r>
              <a:rPr lang="en-US" sz="2400" dirty="0" err="1">
                <a:latin typeface="Calibri"/>
                <a:ea typeface="Calibri"/>
                <a:cs typeface="Calibri"/>
              </a:rPr>
              <a:t>När</a:t>
            </a:r>
            <a:r>
              <a:rPr lang="en-US" sz="2400" dirty="0">
                <a:latin typeface="Calibri"/>
                <a:ea typeface="Calibri"/>
                <a:cs typeface="Calibri"/>
              </a:rPr>
              <a:t> det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går</a:t>
            </a:r>
            <a:r>
              <a:rPr lang="en-US" sz="2400" dirty="0">
                <a:latin typeface="Calibri"/>
                <a:ea typeface="Calibri"/>
                <a:cs typeface="Calibri"/>
              </a:rPr>
              <a:t> bra: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När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allians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finns</a:t>
            </a:r>
            <a:r>
              <a:rPr lang="en-US" sz="2400" dirty="0">
                <a:latin typeface="Calibri"/>
                <a:ea typeface="Calibri"/>
                <a:cs typeface="Calibri"/>
              </a:rPr>
              <a:t>;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kan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hjälpa</a:t>
            </a:r>
            <a:r>
              <a:rPr lang="en-US" sz="2400" dirty="0">
                <a:latin typeface="Calibri"/>
                <a:ea typeface="Calibri"/>
                <a:cs typeface="Calibri"/>
              </a:rPr>
              <a:t> till och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vara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bryggan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tillbaka</a:t>
            </a:r>
            <a:r>
              <a:rPr lang="en-US" sz="2400" dirty="0">
                <a:latin typeface="Calibri"/>
                <a:ea typeface="Calibri"/>
                <a:cs typeface="Calibri"/>
              </a:rPr>
              <a:t> till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människor</a:t>
            </a:r>
            <a:r>
              <a:rPr lang="en-US" sz="2400" dirty="0">
                <a:latin typeface="Calibri"/>
                <a:ea typeface="Calibri"/>
                <a:cs typeface="Calibri"/>
              </a:rPr>
              <a:t>/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funktioner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vardagen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igen</a:t>
            </a:r>
            <a:r>
              <a:rPr lang="en-US" sz="2400" dirty="0">
                <a:latin typeface="Calibri"/>
                <a:ea typeface="Calibri"/>
                <a:cs typeface="Calibri"/>
              </a:rPr>
              <a:t>.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Tätt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samarbete</a:t>
            </a:r>
            <a:r>
              <a:rPr lang="en-US" sz="2400" dirty="0">
                <a:latin typeface="Calibri"/>
                <a:ea typeface="Calibri"/>
                <a:cs typeface="Calibri"/>
              </a:rPr>
              <a:t> med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hemregionen</a:t>
            </a:r>
            <a:r>
              <a:rPr lang="en-US" sz="2400" dirty="0">
                <a:latin typeface="Calibri"/>
                <a:ea typeface="Calibri"/>
                <a:cs typeface="Calibri"/>
              </a:rPr>
              <a:t>. Mest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verksamt</a:t>
            </a:r>
            <a:r>
              <a:rPr lang="en-US" sz="2400" dirty="0">
                <a:latin typeface="Calibri"/>
                <a:ea typeface="Calibri"/>
                <a:cs typeface="Calibri"/>
              </a:rPr>
              <a:t>: "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när</a:t>
            </a:r>
            <a:r>
              <a:rPr lang="en-US" sz="2400" dirty="0">
                <a:latin typeface="Calibri"/>
                <a:ea typeface="Calibri"/>
                <a:cs typeface="Calibri"/>
              </a:rPr>
              <a:t> alla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går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åt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samma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håll</a:t>
            </a:r>
            <a:r>
              <a:rPr lang="en-US" sz="2400" dirty="0">
                <a:latin typeface="Calibri"/>
                <a:ea typeface="Calibri"/>
                <a:cs typeface="Calibri"/>
              </a:rPr>
              <a:t>" (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patienten</a:t>
            </a:r>
            <a:r>
              <a:rPr lang="en-US" sz="2400" dirty="0">
                <a:latin typeface="Calibri"/>
                <a:ea typeface="Calibri"/>
                <a:cs typeface="Calibri"/>
              </a:rPr>
              <a:t>,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anhöriga,öppenvården</a:t>
            </a:r>
            <a:r>
              <a:rPr lang="en-US" sz="2400" dirty="0">
                <a:latin typeface="Calibri"/>
                <a:ea typeface="Calibri"/>
                <a:cs typeface="Calibri"/>
              </a:rPr>
              <a:t>,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slutenvården</a:t>
            </a:r>
            <a:r>
              <a:rPr lang="en-US" sz="2400" dirty="0">
                <a:latin typeface="Calibri"/>
                <a:ea typeface="Calibri"/>
                <a:cs typeface="Calibri"/>
              </a:rPr>
              <a:t>,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kommunen</a:t>
            </a:r>
            <a:r>
              <a:rPr lang="en-US" sz="2400" dirty="0">
                <a:latin typeface="Calibri"/>
                <a:ea typeface="Calibri"/>
                <a:cs typeface="Calibri"/>
              </a:rPr>
              <a:t>)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Var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brister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vården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på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hemmaplan</a:t>
            </a:r>
            <a:r>
              <a:rPr lang="en-US" sz="2400" dirty="0">
                <a:latin typeface="Calibri"/>
                <a:ea typeface="Calibri"/>
                <a:cs typeface="Calibri"/>
              </a:rPr>
              <a:t>;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bristande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kontinuitet</a:t>
            </a:r>
            <a:r>
              <a:rPr lang="en-US" sz="2400" dirty="0">
                <a:latin typeface="Calibri"/>
                <a:ea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bristande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planeringar</a:t>
            </a:r>
            <a:r>
              <a:rPr lang="en-US" sz="2400" dirty="0">
                <a:latin typeface="Calibri"/>
                <a:ea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obalanserat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stöd</a:t>
            </a:r>
            <a:r>
              <a:rPr lang="en-US" sz="2400" dirty="0">
                <a:latin typeface="Calibri"/>
                <a:ea typeface="Calibri"/>
                <a:cs typeface="Calibri"/>
              </a:rPr>
              <a:t> (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blir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avvisade</a:t>
            </a:r>
            <a:r>
              <a:rPr lang="en-US" sz="2400" dirty="0">
                <a:latin typeface="Calibri"/>
                <a:ea typeface="Calibri"/>
                <a:cs typeface="Calibri"/>
              </a:rPr>
              <a:t>/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överinvolverad</a:t>
            </a:r>
            <a:r>
              <a:rPr lang="en-US" sz="2400" dirty="0">
                <a:latin typeface="Calibri"/>
                <a:ea typeface="Calibri"/>
                <a:cs typeface="Calibri"/>
              </a:rPr>
              <a:t> personal).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Önskas</a:t>
            </a:r>
            <a:r>
              <a:rPr lang="en-US" sz="2400" dirty="0">
                <a:latin typeface="Calibri"/>
                <a:ea typeface="Calibri"/>
                <a:cs typeface="Calibri"/>
              </a:rPr>
              <a:t>: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individanpassad</a:t>
            </a:r>
            <a:r>
              <a:rPr lang="en-US" sz="2400" dirty="0">
                <a:latin typeface="Calibri"/>
                <a:ea typeface="Calibri"/>
                <a:cs typeface="Calibri"/>
              </a:rPr>
              <a:t>,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sammanhållen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vård</a:t>
            </a:r>
            <a:endParaRPr lang="en-US" sz="24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54771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85952-9086-D7B1-00C3-441B2AA2F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Forskning</a:t>
            </a:r>
            <a:r>
              <a:rPr lang="en-US" dirty="0">
                <a:latin typeface="Calibri"/>
                <a:ea typeface="Calibri"/>
                <a:cs typeface="Calibri"/>
              </a:rPr>
              <a:t>/</a:t>
            </a:r>
            <a:r>
              <a:rPr lang="en-US" dirty="0" err="1">
                <a:latin typeface="Calibri"/>
                <a:ea typeface="Calibri"/>
                <a:cs typeface="Calibri"/>
              </a:rPr>
              <a:t>Utvärdering</a:t>
            </a: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0A247-4FF0-9C05-D06D-79FC2F973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v-SE" sz="2000" dirty="0">
                <a:latin typeface="Calibri"/>
                <a:ea typeface="Calibri"/>
                <a:cs typeface="Calibri"/>
              </a:rPr>
              <a:t>Forskning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2000" dirty="0">
                <a:latin typeface="Calibri"/>
                <a:ea typeface="Calibri"/>
                <a:cs typeface="Calibri"/>
              </a:rPr>
              <a:t>Regeringens uppdrag har sin utgångspunkt i betänkandet </a:t>
            </a:r>
            <a:r>
              <a:rPr lang="sv-SE" sz="2000" i="1" dirty="0">
                <a:latin typeface="Calibri"/>
                <a:ea typeface="Calibri"/>
                <a:cs typeface="Calibri"/>
              </a:rPr>
              <a:t>”Träning ger färdighet – koncentrera vården för patientens bästa” (SOU 2015:98).</a:t>
            </a:r>
            <a:endParaRPr lang="sv-SE" sz="20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2000" dirty="0">
                <a:latin typeface="Calibri"/>
                <a:ea typeface="Calibri"/>
                <a:cs typeface="Calibri"/>
              </a:rPr>
              <a:t>Verksamheten behöver ske i nära anslutning till relaterad forskning.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2000" dirty="0">
                <a:latin typeface="Calibri"/>
                <a:ea typeface="Calibri"/>
                <a:cs typeface="Calibri"/>
              </a:rPr>
              <a:t>Forskning bedrivs på alla tre NHV-enheter och syftar till att utöka kunskap om gruppen och utvärdera insatserna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endParaRPr lang="en-US" sz="2000" dirty="0"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2000" dirty="0" err="1">
                <a:latin typeface="Calibri"/>
                <a:ea typeface="Calibri"/>
                <a:cs typeface="Calibri"/>
              </a:rPr>
              <a:t>Utvärdering</a:t>
            </a:r>
            <a:endParaRPr lang="en-US" sz="2000" dirty="0">
              <a:latin typeface="Calibri"/>
              <a:ea typeface="Calibri"/>
              <a:cs typeface="Calibri"/>
            </a:endParaRPr>
          </a:p>
          <a:p>
            <a:r>
              <a:rPr lang="en-US" sz="2000" dirty="0" err="1"/>
              <a:t>Uppföljning</a:t>
            </a:r>
            <a:r>
              <a:rPr lang="en-US" sz="2000" dirty="0"/>
              <a:t> 6 </a:t>
            </a:r>
            <a:r>
              <a:rPr lang="en-US" sz="2000" dirty="0" err="1"/>
              <a:t>mån</a:t>
            </a:r>
            <a:r>
              <a:rPr lang="en-US" sz="2000" dirty="0"/>
              <a:t>, 1 </a:t>
            </a:r>
            <a:r>
              <a:rPr lang="en-US" sz="2000" dirty="0" err="1"/>
              <a:t>år</a:t>
            </a:r>
            <a:r>
              <a:rPr lang="en-US" sz="2000" dirty="0"/>
              <a:t> </a:t>
            </a:r>
            <a:r>
              <a:rPr lang="en-US" sz="2000" dirty="0" err="1"/>
              <a:t>efter</a:t>
            </a:r>
            <a:r>
              <a:rPr lang="en-US" sz="2000" dirty="0"/>
              <a:t> </a:t>
            </a:r>
            <a:r>
              <a:rPr lang="en-US" sz="2000" dirty="0" err="1"/>
              <a:t>utskrivning</a:t>
            </a:r>
            <a:endParaRPr lang="en-US" sz="2000" dirty="0"/>
          </a:p>
          <a:p>
            <a:r>
              <a:rPr lang="en-US" sz="2000" dirty="0" err="1"/>
              <a:t>Kontinuelig</a:t>
            </a:r>
            <a:r>
              <a:rPr lang="en-US" sz="2000" dirty="0"/>
              <a:t> </a:t>
            </a:r>
            <a:r>
              <a:rPr lang="en-US" sz="2000" dirty="0" err="1"/>
              <a:t>verksamhetsutveckling</a:t>
            </a:r>
            <a:endParaRPr lang="en-US" sz="2000" dirty="0"/>
          </a:p>
          <a:p>
            <a:pPr marL="0" indent="0">
              <a:buNone/>
            </a:pPr>
            <a:endParaRPr lang="en-US" sz="20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82729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nt">
            <a:extLst>
              <a:ext uri="{FF2B5EF4-FFF2-40B4-BE49-F238E27FC236}">
                <a16:creationId xmlns:a16="http://schemas.microsoft.com/office/drawing/2014/main" id="{18EEE165-BC21-B37E-CF1E-0E1E2D1383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92321" y="1"/>
            <a:ext cx="4299679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3A48C6C-3CC4-4EE5-A773-EC1EB7F59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4" cy="6858000"/>
          </a:xfrm>
          <a:prstGeom prst="rect">
            <a:avLst/>
          </a:prstGeom>
          <a:ln>
            <a:noFill/>
          </a:ln>
          <a:effectLst>
            <a:outerShdw blurRad="368300" dist="139700" sx="97000" sy="970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3C5B8A9-A0EF-71BA-5E84-D904FAE0E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77240"/>
            <a:ext cx="4036300" cy="296461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Frågor!</a:t>
            </a:r>
          </a:p>
        </p:txBody>
      </p:sp>
      <p:pic>
        <p:nvPicPr>
          <p:cNvPr id="5" name="Platshållare för innehåll 4" descr="Frågetecken med hel fyllning">
            <a:extLst>
              <a:ext uri="{FF2B5EF4-FFF2-40B4-BE49-F238E27FC236}">
                <a16:creationId xmlns:a16="http://schemas.microsoft.com/office/drawing/2014/main" id="{BEBD094D-7D3C-9901-B8E7-3D2BE13877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7845" y="899563"/>
            <a:ext cx="5058872" cy="505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436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90176-18A9-D863-84BD-FCD528D2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Disposition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1C842-EC19-89C6-3B49-EBAFC11F8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NHV - </a:t>
            </a:r>
            <a:r>
              <a:rPr lang="en-US" dirty="0" err="1">
                <a:latin typeface="Calibri"/>
                <a:ea typeface="Calibri"/>
                <a:cs typeface="Calibri"/>
              </a:rPr>
              <a:t>bakgrundsfakta</a:t>
            </a:r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>
                <a:latin typeface="Calibri"/>
                <a:ea typeface="Calibri"/>
                <a:cs typeface="Calibri"/>
              </a:rPr>
              <a:t>NHV </a:t>
            </a:r>
            <a:r>
              <a:rPr lang="en-US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Sthlm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Gbg</a:t>
            </a:r>
            <a:r>
              <a:rPr lang="en-US" dirty="0">
                <a:latin typeface="Calibri"/>
                <a:ea typeface="Calibri"/>
                <a:cs typeface="Calibri"/>
              </a:rPr>
              <a:t> och Lund (</a:t>
            </a:r>
            <a:r>
              <a:rPr lang="en-US" dirty="0" err="1">
                <a:latin typeface="Calibri"/>
                <a:ea typeface="Calibri"/>
                <a:cs typeface="Calibri"/>
              </a:rPr>
              <a:t>vad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förenar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vad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skiljer</a:t>
            </a:r>
            <a:r>
              <a:rPr lang="en-US" dirty="0">
                <a:latin typeface="Calibri"/>
                <a:ea typeface="Calibri"/>
                <a:cs typeface="Calibri"/>
              </a:rPr>
              <a:t>?)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Självskadebeteende</a:t>
            </a:r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>
                <a:latin typeface="Calibri"/>
                <a:ea typeface="Calibri"/>
                <a:cs typeface="Calibri"/>
              </a:rPr>
              <a:t>Vad </a:t>
            </a:r>
            <a:r>
              <a:rPr lang="en-US" dirty="0" err="1">
                <a:latin typeface="Calibri"/>
                <a:ea typeface="Calibri"/>
                <a:cs typeface="Calibri"/>
              </a:rPr>
              <a:t>utmärker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patientgruppen</a:t>
            </a:r>
            <a:r>
              <a:rPr lang="en-US" dirty="0">
                <a:latin typeface="Calibri"/>
                <a:ea typeface="Calibri"/>
                <a:cs typeface="Calibri"/>
              </a:rPr>
              <a:t>?</a:t>
            </a: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Våra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erfarenheter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så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här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långt</a:t>
            </a:r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Forskning</a:t>
            </a:r>
            <a:r>
              <a:rPr lang="en-US" dirty="0">
                <a:latin typeface="Calibri"/>
                <a:ea typeface="Calibri"/>
                <a:cs typeface="Calibri"/>
              </a:rPr>
              <a:t> och </a:t>
            </a:r>
            <a:r>
              <a:rPr lang="en-US" dirty="0" err="1">
                <a:latin typeface="Calibri"/>
                <a:ea typeface="Calibri"/>
                <a:cs typeface="Calibri"/>
              </a:rPr>
              <a:t>utvärdering</a:t>
            </a:r>
            <a:endParaRPr lang="en-US" dirty="0">
              <a:latin typeface="Calibri"/>
              <a:ea typeface="Calibri"/>
              <a:cs typeface="Calibri"/>
            </a:endParaRPr>
          </a:p>
          <a:p>
            <a:endParaRPr lang="en-US" dirty="0">
              <a:latin typeface="Calibri"/>
              <a:ea typeface="Calibri"/>
              <a:cs typeface="Calibri"/>
            </a:endParaRPr>
          </a:p>
          <a:p>
            <a:r>
              <a:rPr lang="en-US" dirty="0" err="1">
                <a:latin typeface="Calibri"/>
                <a:ea typeface="Calibri"/>
                <a:cs typeface="Calibri"/>
              </a:rPr>
              <a:t>Frågor</a:t>
            </a:r>
            <a:r>
              <a:rPr lang="en-US">
                <a:latin typeface="Calibri"/>
                <a:ea typeface="Calibri"/>
                <a:cs typeface="Calibri"/>
              </a:rPr>
              <a:t>!</a:t>
            </a:r>
            <a:endParaRPr lang="en-US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2841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37547-3AC6-7F2A-274E-A5EF9FAE9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Historik</a:t>
            </a:r>
            <a:r>
              <a:rPr lang="en-US" dirty="0">
                <a:latin typeface="Calibri"/>
                <a:ea typeface="Calibri"/>
                <a:cs typeface="Calibri"/>
              </a:rPr>
              <a:t> NHV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B8125216-AB2B-DE7A-27A0-E14F704CF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2019 </a:t>
            </a:r>
            <a:r>
              <a:rPr lang="en-US" dirty="0" err="1">
                <a:latin typeface="Calibri"/>
                <a:ea typeface="Calibri"/>
                <a:cs typeface="Calibri"/>
              </a:rPr>
              <a:t>öppnade</a:t>
            </a:r>
            <a:r>
              <a:rPr lang="en-US" dirty="0">
                <a:latin typeface="Calibri"/>
                <a:ea typeface="Calibri"/>
                <a:cs typeface="Calibri"/>
              </a:rPr>
              <a:t> regional </a:t>
            </a:r>
            <a:r>
              <a:rPr lang="en-US" dirty="0" err="1">
                <a:latin typeface="Calibri"/>
                <a:ea typeface="Calibri"/>
                <a:cs typeface="Calibri"/>
              </a:rPr>
              <a:t>enhet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 Göteborg</a:t>
            </a:r>
          </a:p>
          <a:p>
            <a:r>
              <a:rPr lang="en-US" dirty="0">
                <a:latin typeface="Calibri"/>
                <a:ea typeface="Calibri"/>
                <a:cs typeface="Calibri"/>
              </a:rPr>
              <a:t>2023 </a:t>
            </a:r>
            <a:r>
              <a:rPr lang="en-US" dirty="0" err="1">
                <a:latin typeface="Calibri"/>
                <a:ea typeface="Calibri"/>
                <a:cs typeface="Calibri"/>
              </a:rPr>
              <a:t>fick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samma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enhet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 Göteborg och </a:t>
            </a:r>
            <a:r>
              <a:rPr lang="en-US" dirty="0" err="1">
                <a:latin typeface="Calibri"/>
                <a:ea typeface="Calibri"/>
                <a:cs typeface="Calibri"/>
              </a:rPr>
              <a:t>nyöppnade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enheter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 Lund och Stockholm </a:t>
            </a:r>
            <a:r>
              <a:rPr lang="en-US" dirty="0" err="1">
                <a:latin typeface="Calibri"/>
                <a:ea typeface="Calibri"/>
                <a:cs typeface="Calibri"/>
              </a:rPr>
              <a:t>nationellt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uppdrag</a:t>
            </a:r>
            <a:endParaRPr lang="en-US" dirty="0"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23" name="Content Placeholder 3">
            <a:extLst>
              <a:ext uri="{FF2B5EF4-FFF2-40B4-BE49-F238E27FC236}">
                <a16:creationId xmlns:a16="http://schemas.microsoft.com/office/drawing/2014/main" id="{D792EF1F-96F1-F829-921A-D2EAA941A1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547696"/>
              </p:ext>
            </p:extLst>
          </p:nvPr>
        </p:nvGraphicFramePr>
        <p:xfrm>
          <a:off x="1474822" y="3423854"/>
          <a:ext cx="9533263" cy="2264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5442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3304E-C8F5-F369-EB18-86FE9C40B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>
                <a:latin typeface="Calibri"/>
                <a:ea typeface="Calibri"/>
                <a:cs typeface="Calibri"/>
              </a:rPr>
              <a:t>Angående NHV: </a:t>
            </a:r>
            <a:r>
              <a:rPr lang="sv-SE" sz="2400" i="1">
                <a:latin typeface="Calibri"/>
                <a:ea typeface="Calibri"/>
                <a:cs typeface="Calibri"/>
              </a:rPr>
              <a:t>Målet är att hälso- och sjukvårdens kunskap, kvalitet och patientsäkerhet ska utvecklas och förbättras samtidigt som resurserna används på ett effektivt sätt.</a:t>
            </a:r>
            <a:endParaRPr lang="en-US" sz="2400">
              <a:latin typeface="Calibri"/>
              <a:ea typeface="Calibri"/>
              <a:cs typeface="Calibri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DC7A617-1A68-08FF-BCA8-280A47E21E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7687" y="1825625"/>
            <a:ext cx="805662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448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7D1A-DE28-0889-2159-CD17230F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NHV Stockholm och Göteborg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5D37E-31FF-17AC-7348-B68F43DA5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 err="1">
                <a:latin typeface="Calibri"/>
                <a:ea typeface="Calibri"/>
                <a:cs typeface="Calibri"/>
              </a:rPr>
              <a:t>Konsultativ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insats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dirty="0">
                <a:latin typeface="Calibri"/>
                <a:ea typeface="Calibri"/>
                <a:cs typeface="Calibri"/>
              </a:rPr>
              <a:t>NHV </a:t>
            </a:r>
            <a:r>
              <a:rPr lang="en-US" dirty="0" err="1">
                <a:latin typeface="Calibri"/>
                <a:ea typeface="Calibri"/>
                <a:cs typeface="Calibri"/>
              </a:rPr>
              <a:t>bidrar</a:t>
            </a:r>
            <a:r>
              <a:rPr lang="en-US" dirty="0">
                <a:latin typeface="Calibri"/>
                <a:ea typeface="Calibri"/>
                <a:cs typeface="Calibri"/>
              </a:rPr>
              <a:t> med </a:t>
            </a:r>
            <a:r>
              <a:rPr lang="en-US" dirty="0" err="1">
                <a:latin typeface="Calibri"/>
                <a:ea typeface="Calibri"/>
                <a:cs typeface="Calibri"/>
              </a:rPr>
              <a:t>behandlande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på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patientens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hemort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som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tillägg</a:t>
            </a:r>
            <a:r>
              <a:rPr lang="en-US" dirty="0">
                <a:latin typeface="Calibri"/>
                <a:ea typeface="Calibri"/>
                <a:cs typeface="Calibri"/>
              </a:rPr>
              <a:t> till </a:t>
            </a:r>
            <a:r>
              <a:rPr lang="en-US" dirty="0" err="1">
                <a:latin typeface="Calibri"/>
                <a:ea typeface="Calibri"/>
                <a:cs typeface="Calibri"/>
              </a:rPr>
              <a:t>ordinarie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från</a:t>
            </a:r>
            <a:r>
              <a:rPr lang="en-US" dirty="0">
                <a:latin typeface="Calibri"/>
                <a:ea typeface="Calibri"/>
                <a:cs typeface="Calibri"/>
              </a:rPr>
              <a:t> ÖV</a:t>
            </a:r>
            <a:endParaRPr lang="en-US" dirty="0"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dirty="0" err="1">
                <a:latin typeface="Calibri"/>
                <a:ea typeface="Calibri"/>
                <a:cs typeface="Calibri"/>
              </a:rPr>
              <a:t>Inneliggande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behandlingsinsats</a:t>
            </a:r>
            <a:br>
              <a:rPr lang="en-US" dirty="0">
                <a:latin typeface="Calibri"/>
                <a:ea typeface="Calibri"/>
                <a:cs typeface="Calibri"/>
              </a:rPr>
            </a:br>
            <a:r>
              <a:rPr lang="en-US" dirty="0">
                <a:latin typeface="Calibri"/>
                <a:ea typeface="Calibri"/>
                <a:cs typeface="Calibri"/>
              </a:rPr>
              <a:t>NHV </a:t>
            </a:r>
            <a:r>
              <a:rPr lang="en-US" dirty="0" err="1">
                <a:latin typeface="Calibri"/>
                <a:ea typeface="Calibri"/>
                <a:cs typeface="Calibri"/>
              </a:rPr>
              <a:t>bidrar</a:t>
            </a:r>
            <a:r>
              <a:rPr lang="en-US" dirty="0">
                <a:latin typeface="Calibri"/>
                <a:ea typeface="Calibri"/>
                <a:cs typeface="Calibri"/>
              </a:rPr>
              <a:t> med </a:t>
            </a:r>
            <a:r>
              <a:rPr lang="en-US" dirty="0" err="1">
                <a:latin typeface="Calibri"/>
                <a:ea typeface="Calibri"/>
                <a:cs typeface="Calibri"/>
              </a:rPr>
              <a:t>en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intensiv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behandlingsperiod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heldygnsvårdskontext</a:t>
            </a:r>
            <a:r>
              <a:rPr lang="en-US" dirty="0">
                <a:latin typeface="Calibri"/>
                <a:ea typeface="Calibri"/>
                <a:cs typeface="Calibri"/>
              </a:rPr>
              <a:t> (bootcamp). </a:t>
            </a:r>
            <a:r>
              <a:rPr lang="en-US" dirty="0" err="1">
                <a:latin typeface="Calibri"/>
                <a:ea typeface="Calibri"/>
                <a:cs typeface="Calibri"/>
              </a:rPr>
              <a:t>Konsultativa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före</a:t>
            </a:r>
            <a:r>
              <a:rPr lang="en-US" dirty="0">
                <a:latin typeface="Calibri"/>
                <a:ea typeface="Calibri"/>
                <a:cs typeface="Calibri"/>
              </a:rPr>
              <a:t>, under och </a:t>
            </a:r>
            <a:r>
              <a:rPr lang="en-US" dirty="0" err="1">
                <a:latin typeface="Calibri"/>
                <a:ea typeface="Calibri"/>
                <a:cs typeface="Calibri"/>
              </a:rPr>
              <a:t>efter</a:t>
            </a:r>
            <a:r>
              <a:rPr lang="en-US" dirty="0">
                <a:latin typeface="Calibri"/>
                <a:ea typeface="Calibri"/>
                <a:cs typeface="Calibri"/>
              </a:rPr>
              <a:t> för </a:t>
            </a:r>
            <a:r>
              <a:rPr lang="en-US" dirty="0" err="1">
                <a:latin typeface="Calibri"/>
                <a:ea typeface="Calibri"/>
                <a:cs typeface="Calibri"/>
              </a:rPr>
              <a:t>att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strukturera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miljö</a:t>
            </a:r>
            <a:r>
              <a:rPr lang="en-US" dirty="0">
                <a:latin typeface="Calibri"/>
                <a:ea typeface="Calibri"/>
                <a:cs typeface="Calibri"/>
              </a:rPr>
              <a:t> och </a:t>
            </a:r>
            <a:r>
              <a:rPr lang="en-US" dirty="0" err="1">
                <a:latin typeface="Calibri"/>
                <a:ea typeface="Calibri"/>
                <a:cs typeface="Calibri"/>
              </a:rPr>
              <a:t>möjliggöra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vidmakthållande</a:t>
            </a:r>
            <a:r>
              <a:rPr lang="en-US" dirty="0">
                <a:latin typeface="Calibri"/>
                <a:ea typeface="Calibri"/>
                <a:cs typeface="Calibri"/>
              </a:rPr>
              <a:t> och </a:t>
            </a:r>
            <a:r>
              <a:rPr lang="en-US" dirty="0" err="1">
                <a:latin typeface="Calibri"/>
                <a:ea typeface="Calibri"/>
                <a:cs typeface="Calibri"/>
              </a:rPr>
              <a:t>optimera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förutsättningarna</a:t>
            </a:r>
            <a:r>
              <a:rPr lang="en-US" dirty="0">
                <a:latin typeface="Calibri"/>
                <a:ea typeface="Calibri"/>
                <a:cs typeface="Calibri"/>
              </a:rPr>
              <a:t> för </a:t>
            </a:r>
            <a:r>
              <a:rPr lang="en-US" dirty="0" err="1">
                <a:latin typeface="Calibri"/>
                <a:ea typeface="Calibri"/>
                <a:cs typeface="Calibri"/>
              </a:rPr>
              <a:t>att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individen</a:t>
            </a:r>
            <a:r>
              <a:rPr lang="en-US" dirty="0">
                <a:latin typeface="Calibri"/>
                <a:ea typeface="Calibri"/>
                <a:cs typeface="Calibri"/>
              </a:rPr>
              <a:t> ska </a:t>
            </a:r>
            <a:r>
              <a:rPr lang="en-US" dirty="0" err="1">
                <a:latin typeface="Calibri"/>
                <a:ea typeface="Calibri"/>
                <a:cs typeface="Calibri"/>
              </a:rPr>
              <a:t>fortsätta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agera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på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nyinlärda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sätt</a:t>
            </a:r>
            <a:r>
              <a:rPr lang="en-US" dirty="0">
                <a:latin typeface="Calibri"/>
                <a:ea typeface="Calibri"/>
                <a:cs typeface="Calibri"/>
              </a:rPr>
              <a:t>.</a:t>
            </a:r>
            <a:endParaRPr lang="en-US" dirty="0">
              <a:latin typeface="Aptos" panose="020B0004020202020204"/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429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2EB1-54B2-7E78-9905-57C9D1B17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NHV Skåne - Lund</a:t>
            </a:r>
            <a:endParaRPr lang="en-SE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FEBAD224-32DA-E7BE-FCEA-C9EAA80E85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5330789"/>
              </p:ext>
            </p:extLst>
          </p:nvPr>
        </p:nvGraphicFramePr>
        <p:xfrm>
          <a:off x="-327851" y="1643428"/>
          <a:ext cx="7918314" cy="4747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un 4">
            <a:extLst>
              <a:ext uri="{FF2B5EF4-FFF2-40B4-BE49-F238E27FC236}">
                <a16:creationId xmlns:a16="http://schemas.microsoft.com/office/drawing/2014/main" id="{853B2FF3-4609-B39E-E0CA-2DB987F30A04}"/>
              </a:ext>
            </a:extLst>
          </p:cNvPr>
          <p:cNvSpPr/>
          <p:nvPr/>
        </p:nvSpPr>
        <p:spPr>
          <a:xfrm>
            <a:off x="2628831" y="3167355"/>
            <a:ext cx="2101175" cy="1746503"/>
          </a:xfrm>
          <a:prstGeom prst="su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FF437B-34A5-C7B9-A1FB-71121E1934E9}"/>
              </a:ext>
            </a:extLst>
          </p:cNvPr>
          <p:cNvSpPr txBox="1"/>
          <p:nvPr/>
        </p:nvSpPr>
        <p:spPr>
          <a:xfrm>
            <a:off x="3133435" y="3855941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E" dirty="0">
                <a:solidFill>
                  <a:schemeClr val="bg1"/>
                </a:solidFill>
              </a:rPr>
              <a:t>Individen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A01008-9D5E-24F7-D515-2294BDCD9C06}"/>
              </a:ext>
            </a:extLst>
          </p:cNvPr>
          <p:cNvSpPr txBox="1"/>
          <p:nvPr/>
        </p:nvSpPr>
        <p:spPr>
          <a:xfrm>
            <a:off x="6382268" y="1521253"/>
            <a:ext cx="574824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Upplägg: Konsultationsteam</a:t>
            </a:r>
          </a:p>
          <a:p>
            <a:endParaRPr lang="sv-SE" dirty="0"/>
          </a:p>
          <a:p>
            <a:r>
              <a:rPr lang="sv-SE" dirty="0"/>
              <a:t>Inget krav på motivation från patient. </a:t>
            </a:r>
          </a:p>
          <a:p>
            <a:r>
              <a:rPr lang="sv-SE" dirty="0"/>
              <a:t>Fokus på patientens styrkor och intressen snarare än på </a:t>
            </a:r>
          </a:p>
          <a:p>
            <a:r>
              <a:rPr lang="sv-SE" dirty="0"/>
              <a:t>psykiatriska behandlingar.</a:t>
            </a:r>
          </a:p>
          <a:p>
            <a:endParaRPr lang="sv-SE" dirty="0"/>
          </a:p>
          <a:p>
            <a:r>
              <a:rPr lang="sv-SE" dirty="0"/>
              <a:t>Fokus på att åstadkomma: </a:t>
            </a:r>
          </a:p>
          <a:p>
            <a:r>
              <a:rPr lang="sv-SE" dirty="0"/>
              <a:t>1: Ett bättre liv för patienten </a:t>
            </a:r>
          </a:p>
          <a:p>
            <a:r>
              <a:rPr lang="sv-SE" dirty="0"/>
              <a:t>2: Ett hållbart arbete för nätverk, anhöriga, vården.</a:t>
            </a:r>
          </a:p>
          <a:p>
            <a:endParaRPr lang="sv-SE" dirty="0"/>
          </a:p>
          <a:p>
            <a:r>
              <a:rPr lang="sv-SE" dirty="0"/>
              <a:t>Längre åtagande: 2 år</a:t>
            </a:r>
          </a:p>
          <a:p>
            <a:r>
              <a:rPr lang="sv-SE" dirty="0"/>
              <a:t>Skapar bättre samordning, kunskap, bemötande. </a:t>
            </a:r>
          </a:p>
          <a:p>
            <a:r>
              <a:rPr lang="sv-SE" dirty="0"/>
              <a:t>Kartlägger, bedömer, konsulterar, utbildar, handleder</a:t>
            </a:r>
          </a:p>
          <a:p>
            <a:endParaRPr lang="en-SE" dirty="0"/>
          </a:p>
        </p:txBody>
      </p:sp>
    </p:spTree>
    <p:extLst>
      <p:ext uri="{BB962C8B-B14F-4D97-AF65-F5344CB8AC3E}">
        <p14:creationId xmlns:p14="http://schemas.microsoft.com/office/powerpoint/2010/main" val="49089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40BF2-1276-5CE5-B722-D465099A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Skillnader Göteborg/Stockholm och Skåne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92F10-4A67-E776-6193-B0C1DB750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latin typeface="Calibri"/>
                <a:ea typeface="Calibri"/>
                <a:cs typeface="Calibri"/>
              </a:rPr>
              <a:t>Göteborg: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Konsultativa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sz="2000" dirty="0">
                <a:latin typeface="Calibri"/>
                <a:ea typeface="Calibri"/>
                <a:cs typeface="Calibri"/>
              </a:rPr>
              <a:t> och 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inneliggande</a:t>
            </a:r>
            <a:r>
              <a:rPr lang="en-US" sz="2000" dirty="0">
                <a:latin typeface="Calibri"/>
                <a:ea typeface="Calibri"/>
                <a:cs typeface="Calibri"/>
              </a:rPr>
              <a:t> behandling. DBT standard, DBT-SS, RO-DBT, DBT-PE. Bara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vuxna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patienter</a:t>
            </a:r>
            <a:r>
              <a:rPr lang="en-US" sz="2000" dirty="0">
                <a:latin typeface="Calibri"/>
                <a:ea typeface="Calibri"/>
                <a:cs typeface="Calibri"/>
              </a:rPr>
              <a:t>. 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Permissioner</a:t>
            </a:r>
            <a:r>
              <a:rPr lang="en-US" sz="2000" dirty="0">
                <a:latin typeface="Calibri"/>
                <a:ea typeface="Calibri"/>
                <a:cs typeface="Calibri"/>
              </a:rPr>
              <a:t> för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generalisering</a:t>
            </a:r>
            <a:r>
              <a:rPr lang="en-US" sz="2000" dirty="0">
                <a:latin typeface="Calibri"/>
                <a:ea typeface="Calibri"/>
                <a:cs typeface="Calibri"/>
              </a:rPr>
              <a:t> och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minska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hospitaliseringsrisk</a:t>
            </a:r>
            <a:r>
              <a:rPr lang="en-US" sz="2000" dirty="0">
                <a:latin typeface="Calibri"/>
                <a:ea typeface="Calibri"/>
                <a:cs typeface="Calibri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Calibri"/>
              <a:ea typeface="Calibri"/>
              <a:cs typeface="Calibri"/>
            </a:endParaRPr>
          </a:p>
          <a:p>
            <a:r>
              <a:rPr lang="en-US" sz="2000" dirty="0" err="1">
                <a:latin typeface="Calibri"/>
                <a:ea typeface="Calibri"/>
                <a:cs typeface="Calibri"/>
              </a:rPr>
              <a:t>Sthlm</a:t>
            </a:r>
            <a:r>
              <a:rPr lang="en-US" sz="2000" dirty="0">
                <a:latin typeface="Calibri"/>
                <a:ea typeface="Calibri"/>
                <a:cs typeface="Calibri"/>
              </a:rPr>
              <a:t>: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Konsultativa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sz="2000" dirty="0">
                <a:latin typeface="Calibri"/>
                <a:ea typeface="Calibri"/>
                <a:cs typeface="Calibri"/>
              </a:rPr>
              <a:t> och 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inneliggande</a:t>
            </a:r>
            <a:r>
              <a:rPr lang="en-US" sz="2000" dirty="0">
                <a:latin typeface="Calibri"/>
                <a:ea typeface="Calibri"/>
                <a:cs typeface="Calibri"/>
              </a:rPr>
              <a:t> behandling. DBT standard, DBT-SS, DBT-PE.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Vuxna</a:t>
            </a:r>
            <a:r>
              <a:rPr lang="en-US" sz="2000" dirty="0">
                <a:latin typeface="Calibri"/>
                <a:ea typeface="Calibri"/>
                <a:cs typeface="Calibri"/>
              </a:rPr>
              <a:t> och BUP.  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Permissioner</a:t>
            </a:r>
            <a:r>
              <a:rPr lang="en-US" sz="2000" dirty="0">
                <a:latin typeface="Calibri"/>
                <a:ea typeface="Calibri"/>
                <a:cs typeface="Calibri"/>
              </a:rPr>
              <a:t> för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generalisering</a:t>
            </a:r>
            <a:r>
              <a:rPr lang="en-US" sz="2000" dirty="0">
                <a:latin typeface="Calibri"/>
                <a:ea typeface="Calibri"/>
                <a:cs typeface="Calibri"/>
              </a:rPr>
              <a:t> och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minska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hospitaliseringsrisk</a:t>
            </a:r>
            <a:r>
              <a:rPr lang="en-US" sz="2000" dirty="0">
                <a:latin typeface="Calibri"/>
                <a:ea typeface="Calibri"/>
                <a:cs typeface="Calibri"/>
              </a:rPr>
              <a:t>.</a:t>
            </a:r>
          </a:p>
          <a:p>
            <a:endParaRPr lang="en-US" sz="2000" dirty="0">
              <a:latin typeface="Calibri"/>
              <a:ea typeface="Calibri"/>
              <a:cs typeface="Calibri"/>
            </a:endParaRP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Lund: </a:t>
            </a:r>
            <a:r>
              <a:rPr lang="sv-SE" sz="2000" dirty="0">
                <a:latin typeface="Calibri"/>
                <a:ea typeface="Calibri"/>
                <a:cs typeface="Calibri"/>
              </a:rPr>
              <a:t>B</a:t>
            </a:r>
            <a:r>
              <a:rPr lang="sv-SE" sz="2000" dirty="0"/>
              <a:t>åde för individer som vill ha behandling från psykiatrin, och de som inte vill.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Rådgivning</a:t>
            </a:r>
            <a:r>
              <a:rPr lang="en-US" sz="2000" dirty="0">
                <a:latin typeface="Calibri"/>
                <a:ea typeface="Calibri"/>
                <a:cs typeface="Calibri"/>
              </a:rPr>
              <a:t>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koordination</a:t>
            </a:r>
            <a:r>
              <a:rPr lang="en-US" sz="2000" dirty="0">
                <a:latin typeface="Calibri"/>
                <a:ea typeface="Calibri"/>
                <a:cs typeface="Calibri"/>
              </a:rPr>
              <a:t> av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sz="2000" dirty="0">
                <a:latin typeface="Calibri"/>
                <a:ea typeface="Calibri"/>
                <a:cs typeface="Calibri"/>
              </a:rPr>
              <a:t>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utbildning</a:t>
            </a:r>
            <a:r>
              <a:rPr lang="en-US" sz="2000" dirty="0">
                <a:latin typeface="Calibri"/>
                <a:ea typeface="Calibri"/>
                <a:cs typeface="Calibri"/>
              </a:rPr>
              <a:t>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handledning</a:t>
            </a:r>
            <a:r>
              <a:rPr lang="en-US" sz="2000" dirty="0">
                <a:latin typeface="Calibri"/>
                <a:ea typeface="Calibri"/>
                <a:cs typeface="Calibri"/>
              </a:rPr>
              <a:t>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stöd</a:t>
            </a:r>
            <a:r>
              <a:rPr lang="en-US" sz="2000" dirty="0">
                <a:latin typeface="Calibri"/>
                <a:ea typeface="Calibri"/>
                <a:cs typeface="Calibri"/>
              </a:rPr>
              <a:t> vid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svåra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beslut</a:t>
            </a:r>
            <a:r>
              <a:rPr lang="en-US" sz="2000" dirty="0">
                <a:latin typeface="Calibri"/>
                <a:ea typeface="Calibri"/>
                <a:cs typeface="Calibri"/>
              </a:rPr>
              <a:t>. Alla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insatser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sker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hemregionen</a:t>
            </a:r>
            <a:r>
              <a:rPr lang="en-US" sz="2000" dirty="0">
                <a:latin typeface="Calibri"/>
                <a:ea typeface="Calibri"/>
                <a:cs typeface="Calibri"/>
              </a:rPr>
              <a:t>.</a:t>
            </a:r>
          </a:p>
          <a:p>
            <a:endParaRPr lang="en-US" sz="2000" dirty="0">
              <a:latin typeface="Calibri"/>
              <a:ea typeface="Calibri"/>
              <a:cs typeface="Calibri"/>
            </a:endParaRPr>
          </a:p>
          <a:p>
            <a:r>
              <a:rPr lang="en-US" sz="2000" dirty="0" err="1">
                <a:latin typeface="Calibri"/>
                <a:ea typeface="Calibri"/>
                <a:cs typeface="Calibri"/>
              </a:rPr>
              <a:t>Samarbete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enheterna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emellan</a:t>
            </a:r>
            <a:r>
              <a:rPr lang="en-US" sz="2000" dirty="0">
                <a:latin typeface="Calibri"/>
                <a:ea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03932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06902-D27C-AC87-506C-80E4F6F37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v-SE" sz="3200">
                <a:latin typeface="Calibri"/>
                <a:ea typeface="Calibri"/>
                <a:cs typeface="Calibri"/>
              </a:rPr>
              <a:t>Verksamheterna kompletterar varandra och samarbetar kring remisser och ärenden</a:t>
            </a:r>
            <a:endParaRPr lang="en-US" sz="32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v-SE" sz="1500" dirty="0"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v-SE" sz="1500" dirty="0"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v-SE" sz="1500" dirty="0">
              <a:latin typeface="Aptos"/>
            </a:endParaRPr>
          </a:p>
        </p:txBody>
      </p:sp>
      <p:pic>
        <p:nvPicPr>
          <p:cNvPr id="4" name="Content Placeholder 3" descr="En bild som visar karta, clipart, konst&#10;&#10;Automatiskt genererad beskrivning">
            <a:extLst>
              <a:ext uri="{FF2B5EF4-FFF2-40B4-BE49-F238E27FC236}">
                <a16:creationId xmlns:a16="http://schemas.microsoft.com/office/drawing/2014/main" id="{264DE08D-5DF8-3A65-5E75-15735A32F9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50832" y="1825625"/>
            <a:ext cx="1890335" cy="4351338"/>
          </a:xfrm>
          <a:prstGeom prst="rect">
            <a:avLst/>
          </a:prstGeom>
        </p:spPr>
      </p:pic>
      <p:pic>
        <p:nvPicPr>
          <p:cNvPr id="5" name="Bild 11" descr="Man med hel fyllning">
            <a:extLst>
              <a:ext uri="{FF2B5EF4-FFF2-40B4-BE49-F238E27FC236}">
                <a16:creationId xmlns:a16="http://schemas.microsoft.com/office/drawing/2014/main" id="{6AAEAABA-64BA-2349-8FA1-6DFF805F8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85916" y="4434559"/>
            <a:ext cx="914400" cy="914400"/>
          </a:xfrm>
          <a:prstGeom prst="rect">
            <a:avLst/>
          </a:prstGeom>
        </p:spPr>
      </p:pic>
      <p:pic>
        <p:nvPicPr>
          <p:cNvPr id="6" name="Bild 11" descr="Man med hel fyllning">
            <a:extLst>
              <a:ext uri="{FF2B5EF4-FFF2-40B4-BE49-F238E27FC236}">
                <a16:creationId xmlns:a16="http://schemas.microsoft.com/office/drawing/2014/main" id="{2166384C-4D1E-A1B7-5BF1-85C72AA83B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951611" y="4163339"/>
            <a:ext cx="914400" cy="914400"/>
          </a:xfrm>
          <a:prstGeom prst="rect">
            <a:avLst/>
          </a:prstGeom>
        </p:spPr>
      </p:pic>
      <p:pic>
        <p:nvPicPr>
          <p:cNvPr id="7" name="Bild 11" descr="Man med hel fyllning">
            <a:extLst>
              <a:ext uri="{FF2B5EF4-FFF2-40B4-BE49-F238E27FC236}">
                <a16:creationId xmlns:a16="http://schemas.microsoft.com/office/drawing/2014/main" id="{6D982E05-68BF-46CB-7689-FB10728810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85916" y="5584017"/>
            <a:ext cx="914400" cy="914400"/>
          </a:xfrm>
          <a:prstGeom prst="rect">
            <a:avLst/>
          </a:prstGeom>
        </p:spPr>
      </p:pic>
      <p:pic>
        <p:nvPicPr>
          <p:cNvPr id="8" name="Bild 14" descr="Man med hel fyllning">
            <a:extLst>
              <a:ext uri="{FF2B5EF4-FFF2-40B4-BE49-F238E27FC236}">
                <a16:creationId xmlns:a16="http://schemas.microsoft.com/office/drawing/2014/main" id="{84310B7C-F1A5-CDD4-7225-ED61C19FC7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0089" y="4484660"/>
            <a:ext cx="592472" cy="592472"/>
          </a:xfrm>
          <a:prstGeom prst="rect">
            <a:avLst/>
          </a:prstGeom>
        </p:spPr>
      </p:pic>
      <p:pic>
        <p:nvPicPr>
          <p:cNvPr id="9" name="Bild 14" descr="Man med hel fyllning">
            <a:extLst>
              <a:ext uri="{FF2B5EF4-FFF2-40B4-BE49-F238E27FC236}">
                <a16:creationId xmlns:a16="http://schemas.microsoft.com/office/drawing/2014/main" id="{C3A94B00-EC66-E134-3970-DB46106F4A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55310" y="6047406"/>
            <a:ext cx="592472" cy="59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301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CF766-333A-2B05-E34C-EC5C1305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Calibri"/>
                <a:ea typeface="Calibri"/>
                <a:cs typeface="Calibri"/>
              </a:rPr>
              <a:t>Hur </a:t>
            </a:r>
            <a:r>
              <a:rPr lang="en-US" sz="4000" dirty="0" err="1">
                <a:latin typeface="Calibri"/>
                <a:ea typeface="Calibri"/>
                <a:cs typeface="Calibri"/>
              </a:rPr>
              <a:t>skiljer</a:t>
            </a:r>
            <a:r>
              <a:rPr lang="en-US" sz="4000" dirty="0">
                <a:latin typeface="Calibri"/>
                <a:ea typeface="Calibri"/>
                <a:cs typeface="Calibri"/>
              </a:rPr>
              <a:t> sig </a:t>
            </a:r>
            <a:r>
              <a:rPr lang="en-US" sz="4000" dirty="0" err="1">
                <a:latin typeface="Calibri"/>
                <a:ea typeface="Calibri"/>
                <a:cs typeface="Calibri"/>
              </a:rPr>
              <a:t>inneliggande</a:t>
            </a:r>
            <a:r>
              <a:rPr lang="en-US" sz="4000" dirty="0">
                <a:latin typeface="Calibri"/>
                <a:ea typeface="Calibri"/>
                <a:cs typeface="Calibri"/>
              </a:rPr>
              <a:t> NHV-</a:t>
            </a:r>
            <a:r>
              <a:rPr lang="en-US" sz="4000" dirty="0" err="1">
                <a:latin typeface="Calibri"/>
                <a:ea typeface="Calibri"/>
                <a:cs typeface="Calibri"/>
              </a:rPr>
              <a:t>vård</a:t>
            </a:r>
            <a:r>
              <a:rPr lang="en-US" sz="4000" dirty="0">
                <a:latin typeface="Calibri"/>
                <a:ea typeface="Calibri"/>
                <a:cs typeface="Calibri"/>
              </a:rPr>
              <a:t> mot </a:t>
            </a:r>
            <a:r>
              <a:rPr lang="en-US" sz="4000" dirty="0" err="1">
                <a:latin typeface="Calibri"/>
                <a:ea typeface="Calibri"/>
                <a:cs typeface="Calibri"/>
              </a:rPr>
              <a:t>vanlig</a:t>
            </a:r>
            <a:r>
              <a:rPr lang="en-US" sz="4000" dirty="0">
                <a:latin typeface="Calibri"/>
                <a:ea typeface="Calibri"/>
                <a:cs typeface="Calibri"/>
              </a:rPr>
              <a:t> </a:t>
            </a:r>
            <a:r>
              <a:rPr lang="en-US" sz="4000" dirty="0" err="1">
                <a:latin typeface="Calibri"/>
                <a:ea typeface="Calibri"/>
                <a:cs typeface="Calibri"/>
              </a:rPr>
              <a:t>akutpsykiatrisk</a:t>
            </a:r>
            <a:r>
              <a:rPr lang="en-US" sz="4000" dirty="0">
                <a:latin typeface="Calibri"/>
                <a:ea typeface="Calibri"/>
                <a:cs typeface="Calibri"/>
              </a:rPr>
              <a:t> </a:t>
            </a:r>
            <a:r>
              <a:rPr lang="en-US" sz="4000" dirty="0" err="1">
                <a:latin typeface="Calibri"/>
                <a:ea typeface="Calibri"/>
                <a:cs typeface="Calibri"/>
              </a:rPr>
              <a:t>heldygnsvård</a:t>
            </a:r>
            <a:r>
              <a:rPr lang="en-US" sz="4000" dirty="0">
                <a:latin typeface="Calibri"/>
                <a:ea typeface="Calibri"/>
                <a:cs typeface="Calibri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D3426-D519-8E4D-31B0-3A56053E8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en-US" sz="2400" b="1" dirty="0" err="1">
                <a:latin typeface="Calibri"/>
                <a:ea typeface="Calibri"/>
                <a:cs typeface="Calibri"/>
              </a:rPr>
              <a:t>Tvärprofessionella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bedömningar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och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insatser</a:t>
            </a:r>
            <a:endParaRPr lang="en-US" sz="2400" b="1" dirty="0">
              <a:latin typeface="Calibri"/>
              <a:ea typeface="Calibri"/>
              <a:cs typeface="Calibri"/>
            </a:endParaRPr>
          </a:p>
          <a:p>
            <a:r>
              <a:rPr lang="en-US" sz="2400" b="1" dirty="0" err="1">
                <a:latin typeface="Calibri"/>
                <a:ea typeface="Calibri"/>
                <a:cs typeface="Calibri"/>
              </a:rPr>
              <a:t>Individuella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anpassningar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All personal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är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utbildade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DBT 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All personal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deltar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aktivt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avdelningens</a:t>
            </a:r>
            <a:r>
              <a:rPr lang="en-US" sz="2400" b="1" dirty="0">
                <a:latin typeface="Calibri"/>
                <a:ea typeface="Calibri"/>
                <a:cs typeface="Calibri"/>
              </a:rPr>
              <a:t> 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behandlingsinsatser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en-US" sz="2400" dirty="0" err="1">
                <a:latin typeface="Calibri"/>
                <a:ea typeface="Calibri"/>
                <a:cs typeface="Calibri"/>
              </a:rPr>
              <a:t>Färdigheterna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dirty="0">
                <a:latin typeface="Calibri"/>
                <a:ea typeface="Calibri"/>
                <a:cs typeface="Calibri"/>
              </a:rPr>
              <a:t> DBT ger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konkreta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verktyg</a:t>
            </a:r>
            <a:r>
              <a:rPr lang="en-US" sz="2400" dirty="0">
                <a:latin typeface="Calibri"/>
                <a:ea typeface="Calibri"/>
                <a:cs typeface="Calibri"/>
              </a:rPr>
              <a:t> till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vårdpersonalen</a:t>
            </a:r>
            <a:r>
              <a:rPr lang="en-US" sz="2400" dirty="0">
                <a:latin typeface="Calibri"/>
                <a:ea typeface="Calibri"/>
                <a:cs typeface="Calibri"/>
              </a:rPr>
              <a:t> för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coachning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dygnet</a:t>
            </a:r>
            <a:r>
              <a:rPr lang="en-US" sz="2400" dirty="0">
                <a:latin typeface="Calibri"/>
                <a:ea typeface="Calibri"/>
                <a:cs typeface="Calibri"/>
              </a:rPr>
              <a:t> runt</a:t>
            </a: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Alla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viktiga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beslut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fattas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ett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konsultationsteam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där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så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många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som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möjligt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från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personalgruppen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deltar</a:t>
            </a:r>
            <a:r>
              <a:rPr lang="en-US" sz="2400" dirty="0">
                <a:latin typeface="Calibri"/>
                <a:ea typeface="Calibri"/>
                <a:cs typeface="Calibri"/>
              </a:rPr>
              <a:t> och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bidrar</a:t>
            </a:r>
            <a:endParaRPr lang="en-US" sz="2400" dirty="0">
              <a:latin typeface="Calibri"/>
              <a:ea typeface="Calibri"/>
              <a:cs typeface="Calibri"/>
            </a:endParaRPr>
          </a:p>
          <a:p>
            <a:r>
              <a:rPr lang="en-US" sz="2400" dirty="0">
                <a:latin typeface="Calibri"/>
                <a:ea typeface="Calibri"/>
                <a:cs typeface="Calibri"/>
              </a:rPr>
              <a:t>Detta ger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</a:t>
            </a:r>
            <a:r>
              <a:rPr lang="en-US" sz="2400" b="1" dirty="0" err="1">
                <a:latin typeface="Calibri"/>
                <a:ea typeface="Calibri"/>
                <a:cs typeface="Calibri"/>
              </a:rPr>
              <a:t>amsyn</a:t>
            </a:r>
            <a:r>
              <a:rPr lang="en-US" sz="2400" dirty="0">
                <a:latin typeface="Calibri"/>
                <a:ea typeface="Calibri"/>
                <a:cs typeface="Calibri"/>
              </a:rPr>
              <a:t> 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hur</a:t>
            </a:r>
            <a:r>
              <a:rPr lang="en-US" sz="2400" dirty="0">
                <a:latin typeface="Calibri"/>
                <a:ea typeface="Calibri"/>
                <a:cs typeface="Calibri"/>
              </a:rPr>
              <a:t> man ska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agera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i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olika</a:t>
            </a:r>
            <a:r>
              <a:rPr lang="en-US" sz="2400" dirty="0">
                <a:latin typeface="Calibri"/>
                <a:ea typeface="Calibri"/>
                <a:cs typeface="Calibri"/>
              </a:rPr>
              <a:t> </a:t>
            </a:r>
            <a:r>
              <a:rPr lang="en-US" sz="2400" dirty="0" err="1">
                <a:latin typeface="Calibri"/>
                <a:ea typeface="Calibri"/>
                <a:cs typeface="Calibri"/>
              </a:rPr>
              <a:t>situationer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326171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C19B858CCCE540A2EF666D8D51C216" ma:contentTypeVersion="3" ma:contentTypeDescription="Skapa ett nytt dokument." ma:contentTypeScope="" ma:versionID="cf9c55cf1f6b80751c410de7354d337a">
  <xsd:schema xmlns:xsd="http://www.w3.org/2001/XMLSchema" xmlns:xs="http://www.w3.org/2001/XMLSchema" xmlns:p="http://schemas.microsoft.com/office/2006/metadata/properties" xmlns:ns2="5d306b3e-4368-4af6-8d04-bfec1c73e42d" targetNamespace="http://schemas.microsoft.com/office/2006/metadata/properties" ma:root="true" ma:fieldsID="af488d03676b13b57cab8ea1ed94cfc8" ns2:_="">
    <xsd:import namespace="5d306b3e-4368-4af6-8d04-bfec1c73e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06b3e-4368-4af6-8d04-bfec1c73e4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E285B5-CECC-48DA-A64E-41F3C4676276}"/>
</file>

<file path=customXml/itemProps2.xml><?xml version="1.0" encoding="utf-8"?>
<ds:datastoreItem xmlns:ds="http://schemas.openxmlformats.org/officeDocument/2006/customXml" ds:itemID="{CAC92680-20DC-4398-8900-91253159137B}"/>
</file>

<file path=customXml/itemProps3.xml><?xml version="1.0" encoding="utf-8"?>
<ds:datastoreItem xmlns:ds="http://schemas.openxmlformats.org/officeDocument/2006/customXml" ds:itemID="{57276DE1-0089-48E0-8F0E-A96235447C80}"/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749</Words>
  <Application>Microsoft Macintosh PowerPoint</Application>
  <PresentationFormat>Widescreen</PresentationFormat>
  <Paragraphs>106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Office-tema</vt:lpstr>
      <vt:lpstr>Svårbehandlat självskadebeteende</vt:lpstr>
      <vt:lpstr>Disposition</vt:lpstr>
      <vt:lpstr>Historik NHV</vt:lpstr>
      <vt:lpstr>Angående NHV: Målet är att hälso- och sjukvårdens kunskap, kvalitet och patientsäkerhet ska utvecklas och förbättras samtidigt som resurserna används på ett effektivt sätt.</vt:lpstr>
      <vt:lpstr>NHV Stockholm och Göteborg</vt:lpstr>
      <vt:lpstr>NHV Skåne - Lund</vt:lpstr>
      <vt:lpstr>Skillnader Göteborg/Stockholm och Skåne</vt:lpstr>
      <vt:lpstr>Verksamheterna kompletterar varandra och samarbetar kring remisser och ärenden   </vt:lpstr>
      <vt:lpstr>Hur skiljer sig inneliggande NHV-vård mot vanlig akutpsykiatrisk heldygnsvård?</vt:lpstr>
      <vt:lpstr>Målsättning med insats </vt:lpstr>
      <vt:lpstr>PowerPoint Presentation</vt:lpstr>
      <vt:lpstr>Självskadebeteende </vt:lpstr>
      <vt:lpstr>Vad utmärker patientgruppen?</vt:lpstr>
      <vt:lpstr>Våra erfarenheter så här långt</vt:lpstr>
      <vt:lpstr>Forskning/Utvärdering</vt:lpstr>
      <vt:lpstr>Frågor!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Arndt Charlotte</dc:creator>
  <cp:lastModifiedBy>Sofie Westling</cp:lastModifiedBy>
  <cp:revision>254</cp:revision>
  <dcterms:created xsi:type="dcterms:W3CDTF">2026-04-27T10:36:52Z</dcterms:created>
  <dcterms:modified xsi:type="dcterms:W3CDTF">2026-04-30T07:09:34Z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0x01010091C19B858CCCE540A2EF666D8D51C216</vt:lpwstr>
  </property>
</Properties>
</file>