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504" r:id="rId2"/>
    <p:sldId id="285" r:id="rId3"/>
    <p:sldId id="292" r:id="rId4"/>
    <p:sldId id="505" r:id="rId5"/>
    <p:sldId id="506" r:id="rId6"/>
    <p:sldId id="481" r:id="rId7"/>
    <p:sldId id="482" r:id="rId8"/>
    <p:sldId id="483" r:id="rId9"/>
    <p:sldId id="484" r:id="rId10"/>
    <p:sldId id="485" r:id="rId11"/>
    <p:sldId id="486" r:id="rId12"/>
    <p:sldId id="487" r:id="rId13"/>
    <p:sldId id="273" r:id="rId14"/>
    <p:sldId id="489" r:id="rId15"/>
    <p:sldId id="286" r:id="rId16"/>
    <p:sldId id="494" r:id="rId17"/>
    <p:sldId id="288" r:id="rId18"/>
    <p:sldId id="493" r:id="rId19"/>
    <p:sldId id="496" r:id="rId20"/>
    <p:sldId id="509" r:id="rId21"/>
    <p:sldId id="409" r:id="rId22"/>
    <p:sldId id="437" r:id="rId23"/>
    <p:sldId id="495" r:id="rId24"/>
    <p:sldId id="522" r:id="rId25"/>
    <p:sldId id="523" r:id="rId26"/>
    <p:sldId id="524" r:id="rId27"/>
    <p:sldId id="525" r:id="rId28"/>
    <p:sldId id="491" r:id="rId29"/>
    <p:sldId id="455" r:id="rId30"/>
    <p:sldId id="277" r:id="rId31"/>
    <p:sldId id="501" r:id="rId32"/>
    <p:sldId id="500" r:id="rId33"/>
    <p:sldId id="502" r:id="rId34"/>
    <p:sldId id="508" r:id="rId35"/>
    <p:sldId id="510" r:id="rId36"/>
    <p:sldId id="497" r:id="rId37"/>
    <p:sldId id="515" r:id="rId38"/>
    <p:sldId id="516" r:id="rId39"/>
    <p:sldId id="507" r:id="rId40"/>
    <p:sldId id="519" r:id="rId41"/>
    <p:sldId id="520" r:id="rId42"/>
    <p:sldId id="521" r:id="rId43"/>
    <p:sldId id="295" r:id="rId44"/>
    <p:sldId id="480" r:id="rId4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2286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4572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6858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9144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11430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13716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16002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18288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1688B"/>
    <a:srgbClr val="5ABB9D"/>
    <a:srgbClr val="CD1486"/>
    <a:srgbClr val="4673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1"/>
    <p:restoredTop sz="86211" autoAdjust="0"/>
  </p:normalViewPr>
  <p:slideViewPr>
    <p:cSldViewPr snapToGrid="0">
      <p:cViewPr varScale="1">
        <p:scale>
          <a:sx n="32" d="100"/>
          <a:sy n="32" d="100"/>
        </p:scale>
        <p:origin x="660" y="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E03BD-65B5-427E-856F-ADEC808A4D51}" type="doc">
      <dgm:prSet loTypeId="urn:microsoft.com/office/officeart/2005/8/layout/process1" loCatId="process" qsTypeId="urn:microsoft.com/office/officeart/2005/8/quickstyle/3d3" qsCatId="3D" csTypeId="urn:microsoft.com/office/officeart/2005/8/colors/accent1_2" csCatId="accent1" phldr="1"/>
      <dgm:spPr/>
    </dgm:pt>
    <dgm:pt modelId="{4876F7C0-6AC3-4BC5-B8B1-0C48DCB48378}">
      <dgm:prSet phldrT="[Text]"/>
      <dgm:spPr>
        <a:xfrm>
          <a:off x="147658" y="1402441"/>
          <a:ext cx="1852275" cy="1485073"/>
        </a:xfrm>
        <a:prstGeom prst="roundRect">
          <a:avLst>
            <a:gd name="adj" fmla="val 10000"/>
          </a:avLst>
        </a:prstGeom>
        <a:solidFill>
          <a:srgbClr val="46739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AU" dirty="0">
              <a:solidFill>
                <a:sysClr val="window" lastClr="FFFFFF"/>
              </a:solidFill>
              <a:latin typeface="Calibri"/>
              <a:ea typeface="+mn-ea"/>
              <a:cs typeface="+mn-cs"/>
            </a:rPr>
            <a:t>Brief intervention</a:t>
          </a:r>
        </a:p>
      </dgm:t>
    </dgm:pt>
    <dgm:pt modelId="{3E2A5A90-21D0-4FE0-9D18-1F5F1AE4F08A}" type="parTrans" cxnId="{1BF000AD-6CF8-4799-B2D0-4A18EEDF02A9}">
      <dgm:prSet/>
      <dgm:spPr/>
      <dgm:t>
        <a:bodyPr/>
        <a:lstStyle/>
        <a:p>
          <a:endParaRPr lang="en-AU"/>
        </a:p>
      </dgm:t>
    </dgm:pt>
    <dgm:pt modelId="{E1DDA80A-41CE-4842-AF90-02F63AF3ED0A}" type="sibTrans" cxnId="{1BF000AD-6CF8-4799-B2D0-4A18EEDF02A9}">
      <dgm:prSet/>
      <dgm:spPr>
        <a:xfrm rot="24492">
          <a:off x="2192819" y="1878890"/>
          <a:ext cx="408939" cy="551034"/>
        </a:xfrm>
        <a:prstGeom prst="rightArrow">
          <a:avLst>
            <a:gd name="adj1" fmla="val 60000"/>
            <a:gd name="adj2" fmla="val 50000"/>
          </a:avLst>
        </a:prstGeom>
        <a:solidFill>
          <a:srgbClr val="4F81BD">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buNone/>
          </a:pPr>
          <a:endParaRPr lang="en-AU">
            <a:solidFill>
              <a:sysClr val="window" lastClr="FFFFFF"/>
            </a:solidFill>
            <a:latin typeface="Calibri"/>
            <a:ea typeface="+mn-ea"/>
            <a:cs typeface="+mn-cs"/>
          </a:endParaRPr>
        </a:p>
      </dgm:t>
    </dgm:pt>
    <dgm:pt modelId="{A2543586-336E-4F47-95B3-B3274E761269}">
      <dgm:prSet phldrT="[Text]"/>
      <dgm:spPr>
        <a:xfrm>
          <a:off x="2771497" y="873228"/>
          <a:ext cx="2221912" cy="2583520"/>
        </a:xfrm>
        <a:prstGeom prst="roundRect">
          <a:avLst>
            <a:gd name="adj" fmla="val 10000"/>
          </a:avLst>
        </a:prstGeom>
        <a:solidFill>
          <a:srgbClr val="46739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AU" dirty="0">
              <a:solidFill>
                <a:sysClr val="window" lastClr="FFFFFF"/>
              </a:solidFill>
              <a:latin typeface="Calibri"/>
              <a:ea typeface="+mn-ea"/>
              <a:cs typeface="+mn-cs"/>
            </a:rPr>
            <a:t>Intermediate interventions</a:t>
          </a:r>
        </a:p>
      </dgm:t>
    </dgm:pt>
    <dgm:pt modelId="{2AB8D7AD-ACF5-48CB-9A88-9C0C7E77658C}" type="parTrans" cxnId="{CB417893-8ADC-4AE6-9EE8-0C61FAE0CB87}">
      <dgm:prSet/>
      <dgm:spPr/>
      <dgm:t>
        <a:bodyPr/>
        <a:lstStyle/>
        <a:p>
          <a:endParaRPr lang="en-AU"/>
        </a:p>
      </dgm:t>
    </dgm:pt>
    <dgm:pt modelId="{9DF202E0-AA84-4FEB-A13A-F02C88D72E9B}" type="sibTrans" cxnId="{CB417893-8ADC-4AE6-9EE8-0C61FAE0CB87}">
      <dgm:prSet/>
      <dgm:spPr>
        <a:xfrm rot="1">
          <a:off x="5202582" y="1721139"/>
          <a:ext cx="448887" cy="551034"/>
        </a:xfrm>
        <a:prstGeom prst="rightArrow">
          <a:avLst>
            <a:gd name="adj1" fmla="val 60000"/>
            <a:gd name="adj2" fmla="val 50000"/>
          </a:avLst>
        </a:prstGeom>
        <a:solidFill>
          <a:srgbClr val="4F81BD">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buNone/>
          </a:pPr>
          <a:endParaRPr lang="en-AU">
            <a:solidFill>
              <a:sysClr val="window" lastClr="FFFFFF"/>
            </a:solidFill>
            <a:latin typeface="Calibri"/>
            <a:ea typeface="+mn-ea"/>
            <a:cs typeface="+mn-cs"/>
          </a:endParaRPr>
        </a:p>
      </dgm:t>
    </dgm:pt>
    <dgm:pt modelId="{92C9B84D-A10F-471F-8390-74E373DD0F47}">
      <dgm:prSet phldrT="[Text]"/>
      <dgm:spPr>
        <a:xfrm>
          <a:off x="5835382" y="0"/>
          <a:ext cx="2432061" cy="3639253"/>
        </a:xfrm>
        <a:prstGeom prst="roundRect">
          <a:avLst>
            <a:gd name="adj" fmla="val 10000"/>
          </a:avLst>
        </a:prstGeom>
        <a:solidFill>
          <a:srgbClr val="46739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AU" dirty="0">
              <a:solidFill>
                <a:sysClr val="window" lastClr="FFFFFF"/>
              </a:solidFill>
              <a:latin typeface="Calibri"/>
              <a:ea typeface="+mn-ea"/>
              <a:cs typeface="+mn-cs"/>
            </a:rPr>
            <a:t>Intensive Interventions</a:t>
          </a:r>
        </a:p>
        <a:p>
          <a:pPr>
            <a:buNone/>
          </a:pPr>
          <a:endParaRPr lang="en-AU" dirty="0">
            <a:solidFill>
              <a:sysClr val="window" lastClr="FFFFFF"/>
            </a:solidFill>
            <a:latin typeface="Calibri"/>
            <a:ea typeface="+mn-ea"/>
            <a:cs typeface="+mn-cs"/>
          </a:endParaRPr>
        </a:p>
      </dgm:t>
    </dgm:pt>
    <dgm:pt modelId="{529718C1-DD15-48F1-A5EF-D7336FB53B65}" type="parTrans" cxnId="{0D5CBE8B-ED56-4472-9415-608C60F1FEE3}">
      <dgm:prSet/>
      <dgm:spPr/>
      <dgm:t>
        <a:bodyPr/>
        <a:lstStyle/>
        <a:p>
          <a:endParaRPr lang="en-AU"/>
        </a:p>
      </dgm:t>
    </dgm:pt>
    <dgm:pt modelId="{CC2FE6F1-C672-46B5-A850-6B2595EC22C3}" type="sibTrans" cxnId="{0D5CBE8B-ED56-4472-9415-608C60F1FEE3}">
      <dgm:prSet/>
      <dgm:spPr/>
      <dgm:t>
        <a:bodyPr/>
        <a:lstStyle/>
        <a:p>
          <a:endParaRPr lang="en-AU"/>
        </a:p>
      </dgm:t>
    </dgm:pt>
    <dgm:pt modelId="{DAC097FC-A745-49FF-A969-1038393C98A1}" type="pres">
      <dgm:prSet presAssocID="{AF7E03BD-65B5-427E-856F-ADEC808A4D51}" presName="Name0" presStyleCnt="0">
        <dgm:presLayoutVars>
          <dgm:dir/>
          <dgm:resizeHandles val="exact"/>
        </dgm:presLayoutVars>
      </dgm:prSet>
      <dgm:spPr/>
    </dgm:pt>
    <dgm:pt modelId="{8C469CDE-614F-455D-8E18-EEC89649FCA0}" type="pres">
      <dgm:prSet presAssocID="{4876F7C0-6AC3-4BC5-B8B1-0C48DCB48378}" presName="node" presStyleLbl="node1" presStyleIdx="0" presStyleCnt="3" custScaleX="83364" custScaleY="133415" custLinFactNeighborX="27907" custLinFactNeighborY="32288">
        <dgm:presLayoutVars>
          <dgm:bulletEnabled val="1"/>
        </dgm:presLayoutVars>
      </dgm:prSet>
      <dgm:spPr/>
    </dgm:pt>
    <dgm:pt modelId="{5A92612B-846C-4BCA-A3BC-D59B10CBBC48}" type="pres">
      <dgm:prSet presAssocID="{E1DDA80A-41CE-4842-AF90-02F63AF3ED0A}" presName="sibTrans" presStyleLbl="sibTrans2D1" presStyleIdx="0" presStyleCnt="2" custAng="443951"/>
      <dgm:spPr/>
    </dgm:pt>
    <dgm:pt modelId="{9463D49F-9EB0-46AB-A9B5-732264335148}" type="pres">
      <dgm:prSet presAssocID="{E1DDA80A-41CE-4842-AF90-02F63AF3ED0A}" presName="connectorText" presStyleLbl="sibTrans2D1" presStyleIdx="0" presStyleCnt="2"/>
      <dgm:spPr/>
    </dgm:pt>
    <dgm:pt modelId="{3CCAB31D-2750-49A4-88F3-FBC44A891499}" type="pres">
      <dgm:prSet presAssocID="{A2543586-336E-4F47-95B3-B3274E761269}" presName="node" presStyleLbl="node1" presStyleIdx="1" presStyleCnt="3" custScaleY="193791" custLinFactNeighborX="5703" custLinFactNeighborY="1307">
        <dgm:presLayoutVars>
          <dgm:bulletEnabled val="1"/>
        </dgm:presLayoutVars>
      </dgm:prSet>
      <dgm:spPr/>
    </dgm:pt>
    <dgm:pt modelId="{0EC5E36B-3E0D-41ED-A7BD-52F3B472A690}" type="pres">
      <dgm:prSet presAssocID="{9DF202E0-AA84-4FEB-A13A-F02C88D72E9B}" presName="sibTrans" presStyleLbl="sibTrans2D1" presStyleIdx="1" presStyleCnt="2" custAng="373183"/>
      <dgm:spPr/>
    </dgm:pt>
    <dgm:pt modelId="{3DB377C6-12B6-4844-A188-F6A16ADFB0F2}" type="pres">
      <dgm:prSet presAssocID="{9DF202E0-AA84-4FEB-A13A-F02C88D72E9B}" presName="connectorText" presStyleLbl="sibTrans2D1" presStyleIdx="1" presStyleCnt="2"/>
      <dgm:spPr/>
    </dgm:pt>
    <dgm:pt modelId="{77BE3C33-0FA5-4367-8964-CDA38581DA61}" type="pres">
      <dgm:prSet presAssocID="{92C9B84D-A10F-471F-8390-74E373DD0F47}" presName="node" presStyleLbl="node1" presStyleIdx="2" presStyleCnt="3" custAng="0" custScaleX="109458" custScaleY="268668" custLinFactNeighborX="-16495" custLinFactNeighborY="-30547">
        <dgm:presLayoutVars>
          <dgm:bulletEnabled val="1"/>
        </dgm:presLayoutVars>
      </dgm:prSet>
      <dgm:spPr/>
    </dgm:pt>
  </dgm:ptLst>
  <dgm:cxnLst>
    <dgm:cxn modelId="{4841A117-94F0-4E99-8F96-987B187D8138}" type="presOf" srcId="{4876F7C0-6AC3-4BC5-B8B1-0C48DCB48378}" destId="{8C469CDE-614F-455D-8E18-EEC89649FCA0}" srcOrd="0" destOrd="0" presId="urn:microsoft.com/office/officeart/2005/8/layout/process1"/>
    <dgm:cxn modelId="{2FD08D21-4DB2-4E41-8077-A5D45461E7E7}" type="presOf" srcId="{92C9B84D-A10F-471F-8390-74E373DD0F47}" destId="{77BE3C33-0FA5-4367-8964-CDA38581DA61}" srcOrd="0" destOrd="0" presId="urn:microsoft.com/office/officeart/2005/8/layout/process1"/>
    <dgm:cxn modelId="{E9723022-7E6A-45C7-8C30-23DD7453069F}" type="presOf" srcId="{9DF202E0-AA84-4FEB-A13A-F02C88D72E9B}" destId="{0EC5E36B-3E0D-41ED-A7BD-52F3B472A690}" srcOrd="0" destOrd="0" presId="urn:microsoft.com/office/officeart/2005/8/layout/process1"/>
    <dgm:cxn modelId="{D655BC5B-DD41-416D-A642-60429EAF077A}" type="presOf" srcId="{AF7E03BD-65B5-427E-856F-ADEC808A4D51}" destId="{DAC097FC-A745-49FF-A969-1038393C98A1}" srcOrd="0" destOrd="0" presId="urn:microsoft.com/office/officeart/2005/8/layout/process1"/>
    <dgm:cxn modelId="{A28C0B71-6601-4A61-8819-E5E5667166A8}" type="presOf" srcId="{9DF202E0-AA84-4FEB-A13A-F02C88D72E9B}" destId="{3DB377C6-12B6-4844-A188-F6A16ADFB0F2}" srcOrd="1" destOrd="0" presId="urn:microsoft.com/office/officeart/2005/8/layout/process1"/>
    <dgm:cxn modelId="{0D5CBE8B-ED56-4472-9415-608C60F1FEE3}" srcId="{AF7E03BD-65B5-427E-856F-ADEC808A4D51}" destId="{92C9B84D-A10F-471F-8390-74E373DD0F47}" srcOrd="2" destOrd="0" parTransId="{529718C1-DD15-48F1-A5EF-D7336FB53B65}" sibTransId="{CC2FE6F1-C672-46B5-A850-6B2595EC22C3}"/>
    <dgm:cxn modelId="{CB417893-8ADC-4AE6-9EE8-0C61FAE0CB87}" srcId="{AF7E03BD-65B5-427E-856F-ADEC808A4D51}" destId="{A2543586-336E-4F47-95B3-B3274E761269}" srcOrd="1" destOrd="0" parTransId="{2AB8D7AD-ACF5-48CB-9A88-9C0C7E77658C}" sibTransId="{9DF202E0-AA84-4FEB-A13A-F02C88D72E9B}"/>
    <dgm:cxn modelId="{1BF000AD-6CF8-4799-B2D0-4A18EEDF02A9}" srcId="{AF7E03BD-65B5-427E-856F-ADEC808A4D51}" destId="{4876F7C0-6AC3-4BC5-B8B1-0C48DCB48378}" srcOrd="0" destOrd="0" parTransId="{3E2A5A90-21D0-4FE0-9D18-1F5F1AE4F08A}" sibTransId="{E1DDA80A-41CE-4842-AF90-02F63AF3ED0A}"/>
    <dgm:cxn modelId="{66343FCC-6C61-48D1-84E9-612208D50027}" type="presOf" srcId="{A2543586-336E-4F47-95B3-B3274E761269}" destId="{3CCAB31D-2750-49A4-88F3-FBC44A891499}" srcOrd="0" destOrd="0" presId="urn:microsoft.com/office/officeart/2005/8/layout/process1"/>
    <dgm:cxn modelId="{ECDE77D1-C9B2-4F5B-9027-63A2AC104363}" type="presOf" srcId="{E1DDA80A-41CE-4842-AF90-02F63AF3ED0A}" destId="{5A92612B-846C-4BCA-A3BC-D59B10CBBC48}" srcOrd="0" destOrd="0" presId="urn:microsoft.com/office/officeart/2005/8/layout/process1"/>
    <dgm:cxn modelId="{EFC642E6-9BDA-4605-BB61-68781B412ABC}" type="presOf" srcId="{E1DDA80A-41CE-4842-AF90-02F63AF3ED0A}" destId="{9463D49F-9EB0-46AB-A9B5-732264335148}" srcOrd="1" destOrd="0" presId="urn:microsoft.com/office/officeart/2005/8/layout/process1"/>
    <dgm:cxn modelId="{CDDE0F37-DF8C-43CE-A865-5FA557A93AC4}" type="presParOf" srcId="{DAC097FC-A745-49FF-A969-1038393C98A1}" destId="{8C469CDE-614F-455D-8E18-EEC89649FCA0}" srcOrd="0" destOrd="0" presId="urn:microsoft.com/office/officeart/2005/8/layout/process1"/>
    <dgm:cxn modelId="{F8D83C9A-52AE-470E-9C6F-C6C6A958A154}" type="presParOf" srcId="{DAC097FC-A745-49FF-A969-1038393C98A1}" destId="{5A92612B-846C-4BCA-A3BC-D59B10CBBC48}" srcOrd="1" destOrd="0" presId="urn:microsoft.com/office/officeart/2005/8/layout/process1"/>
    <dgm:cxn modelId="{562CED30-CFE0-4BE1-8E9C-5EF3427E8293}" type="presParOf" srcId="{5A92612B-846C-4BCA-A3BC-D59B10CBBC48}" destId="{9463D49F-9EB0-46AB-A9B5-732264335148}" srcOrd="0" destOrd="0" presId="urn:microsoft.com/office/officeart/2005/8/layout/process1"/>
    <dgm:cxn modelId="{21B7255D-3B8B-4969-860F-DAFD339A8042}" type="presParOf" srcId="{DAC097FC-A745-49FF-A969-1038393C98A1}" destId="{3CCAB31D-2750-49A4-88F3-FBC44A891499}" srcOrd="2" destOrd="0" presId="urn:microsoft.com/office/officeart/2005/8/layout/process1"/>
    <dgm:cxn modelId="{381B45DC-0F99-4121-9B94-56D9E99F3B45}" type="presParOf" srcId="{DAC097FC-A745-49FF-A969-1038393C98A1}" destId="{0EC5E36B-3E0D-41ED-A7BD-52F3B472A690}" srcOrd="3" destOrd="0" presId="urn:microsoft.com/office/officeart/2005/8/layout/process1"/>
    <dgm:cxn modelId="{8E24A190-D294-4524-9B7F-BC5A20F49FF2}" type="presParOf" srcId="{0EC5E36B-3E0D-41ED-A7BD-52F3B472A690}" destId="{3DB377C6-12B6-4844-A188-F6A16ADFB0F2}" srcOrd="0" destOrd="0" presId="urn:microsoft.com/office/officeart/2005/8/layout/process1"/>
    <dgm:cxn modelId="{8ED47DA2-6501-4592-A857-9A994D6A564F}" type="presParOf" srcId="{DAC097FC-A745-49FF-A969-1038393C98A1}" destId="{77BE3C33-0FA5-4367-8964-CDA38581DA61}" srcOrd="4" destOrd="0" presId="urn:microsoft.com/office/officeart/2005/8/layout/process1"/>
  </dgm:cxnLst>
  <dgm:bg>
    <a:effectLst>
      <a:outerShdw blurRad="50800" dist="38100" dir="16200000"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EF008B-AFC5-4F3E-B67C-DFDE2B4EE99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AU"/>
        </a:p>
      </dgm:t>
    </dgm:pt>
    <dgm:pt modelId="{400F0F7F-6DE8-4D38-82C6-C8E160BC462B}">
      <dgm:prSet phldrT="[Text]"/>
      <dgm:spPr>
        <a:solidFill>
          <a:srgbClr val="46739C"/>
        </a:solidFill>
      </dgm:spPr>
      <dgm:t>
        <a:bodyPr/>
        <a:lstStyle/>
        <a:p>
          <a:r>
            <a:rPr lang="en-AU" b="1" dirty="0">
              <a:solidFill>
                <a:srgbClr val="FFFFFF"/>
              </a:solidFill>
            </a:rPr>
            <a:t>Leadership</a:t>
          </a:r>
          <a:r>
            <a:rPr lang="en-AU" dirty="0"/>
            <a:t> </a:t>
          </a:r>
        </a:p>
      </dgm:t>
    </dgm:pt>
    <dgm:pt modelId="{6923A97B-F0CB-4A44-877F-3C8DA487276D}" type="parTrans" cxnId="{8C509307-4523-48FB-8B44-2552BB27C6D2}">
      <dgm:prSet/>
      <dgm:spPr/>
      <dgm:t>
        <a:bodyPr/>
        <a:lstStyle/>
        <a:p>
          <a:endParaRPr lang="en-AU"/>
        </a:p>
      </dgm:t>
    </dgm:pt>
    <dgm:pt modelId="{4281668F-0E2A-4C04-9202-A925CEA7869D}" type="sibTrans" cxnId="{8C509307-4523-48FB-8B44-2552BB27C6D2}">
      <dgm:prSet/>
      <dgm:spPr/>
      <dgm:t>
        <a:bodyPr/>
        <a:lstStyle/>
        <a:p>
          <a:endParaRPr lang="en-AU"/>
        </a:p>
      </dgm:t>
    </dgm:pt>
    <dgm:pt modelId="{E561ED0B-FE05-405C-8497-BE11AEBC43E1}">
      <dgm:prSet phldrT="[Text]"/>
      <dgm:spPr>
        <a:solidFill>
          <a:srgbClr val="46739C"/>
        </a:solidFill>
      </dgm:spPr>
      <dgm:t>
        <a:bodyPr/>
        <a:lstStyle/>
        <a:p>
          <a:r>
            <a:rPr lang="en-AU" b="1" dirty="0">
              <a:solidFill>
                <a:srgbClr val="FFFFFF"/>
              </a:solidFill>
            </a:rPr>
            <a:t>Tailored to the environment </a:t>
          </a:r>
        </a:p>
      </dgm:t>
    </dgm:pt>
    <dgm:pt modelId="{DF75E3D6-2976-4577-BD60-8D1CD83AC29D}" type="parTrans" cxnId="{08C876FE-F2F6-4E4D-868A-1CC48C59C86C}">
      <dgm:prSet/>
      <dgm:spPr/>
      <dgm:t>
        <a:bodyPr/>
        <a:lstStyle/>
        <a:p>
          <a:endParaRPr lang="en-AU"/>
        </a:p>
      </dgm:t>
    </dgm:pt>
    <dgm:pt modelId="{7A8A97F1-F0C8-4CB9-BDC1-6BC9C2049095}" type="sibTrans" cxnId="{08C876FE-F2F6-4E4D-868A-1CC48C59C86C}">
      <dgm:prSet/>
      <dgm:spPr/>
      <dgm:t>
        <a:bodyPr/>
        <a:lstStyle/>
        <a:p>
          <a:endParaRPr lang="en-AU"/>
        </a:p>
      </dgm:t>
    </dgm:pt>
    <dgm:pt modelId="{7CFC3448-C80F-4863-A7FA-46DF57E8780F}">
      <dgm:prSet phldrT="[Text]"/>
      <dgm:spPr>
        <a:solidFill>
          <a:srgbClr val="46739C"/>
        </a:solidFill>
      </dgm:spPr>
      <dgm:t>
        <a:bodyPr/>
        <a:lstStyle/>
        <a:p>
          <a:r>
            <a:rPr lang="en-AU" b="1" dirty="0">
              <a:solidFill>
                <a:srgbClr val="FFFFFF"/>
              </a:solidFill>
            </a:rPr>
            <a:t>Team Engagement </a:t>
          </a:r>
        </a:p>
      </dgm:t>
    </dgm:pt>
    <dgm:pt modelId="{14D68544-811A-4F19-8A62-FEE974935636}" type="parTrans" cxnId="{FDC88057-0AD5-4BDD-9BE8-F14C93B80784}">
      <dgm:prSet/>
      <dgm:spPr/>
      <dgm:t>
        <a:bodyPr/>
        <a:lstStyle/>
        <a:p>
          <a:endParaRPr lang="en-AU"/>
        </a:p>
      </dgm:t>
    </dgm:pt>
    <dgm:pt modelId="{D607A8D5-E555-43DD-854A-B32BF64A88CD}" type="sibTrans" cxnId="{FDC88057-0AD5-4BDD-9BE8-F14C93B80784}">
      <dgm:prSet/>
      <dgm:spPr/>
      <dgm:t>
        <a:bodyPr/>
        <a:lstStyle/>
        <a:p>
          <a:endParaRPr lang="en-AU"/>
        </a:p>
      </dgm:t>
    </dgm:pt>
    <dgm:pt modelId="{4D2332BF-2319-4C8A-8A89-CE268674C164}">
      <dgm:prSet phldrT="[Text]"/>
      <dgm:spPr>
        <a:solidFill>
          <a:srgbClr val="46739C"/>
        </a:solidFill>
      </dgm:spPr>
      <dgm:t>
        <a:bodyPr/>
        <a:lstStyle/>
        <a:p>
          <a:r>
            <a:rPr lang="en-AU" b="1" dirty="0">
              <a:solidFill>
                <a:srgbClr val="FFFFFF"/>
              </a:solidFill>
            </a:rPr>
            <a:t>Training</a:t>
          </a:r>
        </a:p>
      </dgm:t>
    </dgm:pt>
    <dgm:pt modelId="{942409BB-B8B8-4232-B0BD-B5DB45D132D5}" type="parTrans" cxnId="{33F48E3D-32CA-4DC1-9C6E-0D11B8872E98}">
      <dgm:prSet/>
      <dgm:spPr/>
      <dgm:t>
        <a:bodyPr/>
        <a:lstStyle/>
        <a:p>
          <a:endParaRPr lang="en-AU"/>
        </a:p>
      </dgm:t>
    </dgm:pt>
    <dgm:pt modelId="{30B81764-1EA6-4612-A606-5C89F101B265}" type="sibTrans" cxnId="{33F48E3D-32CA-4DC1-9C6E-0D11B8872E98}">
      <dgm:prSet/>
      <dgm:spPr/>
      <dgm:t>
        <a:bodyPr/>
        <a:lstStyle/>
        <a:p>
          <a:endParaRPr lang="en-AU"/>
        </a:p>
      </dgm:t>
    </dgm:pt>
    <dgm:pt modelId="{DE429AFD-E726-48B9-A48E-A7AB5F0184AE}">
      <dgm:prSet phldrT="[Text]"/>
      <dgm:spPr>
        <a:solidFill>
          <a:srgbClr val="46739C"/>
        </a:solidFill>
      </dgm:spPr>
      <dgm:t>
        <a:bodyPr/>
        <a:lstStyle/>
        <a:p>
          <a:r>
            <a:rPr lang="en-AU" b="1" dirty="0">
              <a:solidFill>
                <a:srgbClr val="FFFFFF"/>
              </a:solidFill>
            </a:rPr>
            <a:t>Supervision &amp; mentoring</a:t>
          </a:r>
        </a:p>
      </dgm:t>
    </dgm:pt>
    <dgm:pt modelId="{62F1CB87-1695-446F-80A2-D19CE5848C69}" type="parTrans" cxnId="{50C9C663-2884-487F-872B-CB4E93F95B2C}">
      <dgm:prSet/>
      <dgm:spPr/>
      <dgm:t>
        <a:bodyPr/>
        <a:lstStyle/>
        <a:p>
          <a:endParaRPr lang="en-AU"/>
        </a:p>
      </dgm:t>
    </dgm:pt>
    <dgm:pt modelId="{BD717ECF-4133-4992-BCE9-AC6CF2BE3E3A}" type="sibTrans" cxnId="{50C9C663-2884-487F-872B-CB4E93F95B2C}">
      <dgm:prSet/>
      <dgm:spPr/>
      <dgm:t>
        <a:bodyPr/>
        <a:lstStyle/>
        <a:p>
          <a:endParaRPr lang="en-AU"/>
        </a:p>
      </dgm:t>
    </dgm:pt>
    <dgm:pt modelId="{73E8CED0-9B92-421A-ABD5-5056FD3D88C3}">
      <dgm:prSet phldrT="[Text]"/>
      <dgm:spPr>
        <a:solidFill>
          <a:srgbClr val="46739C"/>
        </a:solidFill>
      </dgm:spPr>
      <dgm:t>
        <a:bodyPr/>
        <a:lstStyle/>
        <a:p>
          <a:r>
            <a:rPr lang="en-AU" b="1" dirty="0">
              <a:solidFill>
                <a:srgbClr val="FFFFFF"/>
              </a:solidFill>
            </a:rPr>
            <a:t>Evaluation</a:t>
          </a:r>
          <a:r>
            <a:rPr lang="en-AU" dirty="0"/>
            <a:t> </a:t>
          </a:r>
        </a:p>
      </dgm:t>
    </dgm:pt>
    <dgm:pt modelId="{DF164D6A-9DB4-4014-8C88-887433A94112}" type="parTrans" cxnId="{819F6A77-9826-4276-8E1A-F7333CD5CAE4}">
      <dgm:prSet/>
      <dgm:spPr/>
      <dgm:t>
        <a:bodyPr/>
        <a:lstStyle/>
        <a:p>
          <a:endParaRPr lang="en-AU"/>
        </a:p>
      </dgm:t>
    </dgm:pt>
    <dgm:pt modelId="{97F68232-460E-4B45-A17B-D670492ABC4D}" type="sibTrans" cxnId="{819F6A77-9826-4276-8E1A-F7333CD5CAE4}">
      <dgm:prSet/>
      <dgm:spPr/>
      <dgm:t>
        <a:bodyPr/>
        <a:lstStyle/>
        <a:p>
          <a:endParaRPr lang="en-AU"/>
        </a:p>
      </dgm:t>
    </dgm:pt>
    <dgm:pt modelId="{6A245FFD-61D8-42B2-A768-FFBA9CB390D7}" type="pres">
      <dgm:prSet presAssocID="{77EF008B-AFC5-4F3E-B67C-DFDE2B4EE993}" presName="cycle" presStyleCnt="0">
        <dgm:presLayoutVars>
          <dgm:dir/>
          <dgm:resizeHandles val="exact"/>
        </dgm:presLayoutVars>
      </dgm:prSet>
      <dgm:spPr/>
    </dgm:pt>
    <dgm:pt modelId="{E223B7F5-90BA-4E22-8064-9DF99615E856}" type="pres">
      <dgm:prSet presAssocID="{400F0F7F-6DE8-4D38-82C6-C8E160BC462B}" presName="node" presStyleLbl="node1" presStyleIdx="0" presStyleCnt="6">
        <dgm:presLayoutVars>
          <dgm:bulletEnabled val="1"/>
        </dgm:presLayoutVars>
      </dgm:prSet>
      <dgm:spPr/>
    </dgm:pt>
    <dgm:pt modelId="{7821158B-3D06-4324-9D5E-9648AE2DC5D8}" type="pres">
      <dgm:prSet presAssocID="{4281668F-0E2A-4C04-9202-A925CEA7869D}" presName="sibTrans" presStyleLbl="sibTrans2D1" presStyleIdx="0" presStyleCnt="6"/>
      <dgm:spPr/>
    </dgm:pt>
    <dgm:pt modelId="{255F8361-983E-40D6-9A4E-030CC2214054}" type="pres">
      <dgm:prSet presAssocID="{4281668F-0E2A-4C04-9202-A925CEA7869D}" presName="connectorText" presStyleLbl="sibTrans2D1" presStyleIdx="0" presStyleCnt="6"/>
      <dgm:spPr/>
    </dgm:pt>
    <dgm:pt modelId="{89E53592-0DF7-4F23-99A9-05DCBB3FB121}" type="pres">
      <dgm:prSet presAssocID="{E561ED0B-FE05-405C-8497-BE11AEBC43E1}" presName="node" presStyleLbl="node1" presStyleIdx="1" presStyleCnt="6">
        <dgm:presLayoutVars>
          <dgm:bulletEnabled val="1"/>
        </dgm:presLayoutVars>
      </dgm:prSet>
      <dgm:spPr/>
    </dgm:pt>
    <dgm:pt modelId="{AD837746-23EA-4899-ABA5-CAF15EA98768}" type="pres">
      <dgm:prSet presAssocID="{7A8A97F1-F0C8-4CB9-BDC1-6BC9C2049095}" presName="sibTrans" presStyleLbl="sibTrans2D1" presStyleIdx="1" presStyleCnt="6"/>
      <dgm:spPr/>
    </dgm:pt>
    <dgm:pt modelId="{A5287165-CCF3-43F7-B0EF-D9D1A76B665D}" type="pres">
      <dgm:prSet presAssocID="{7A8A97F1-F0C8-4CB9-BDC1-6BC9C2049095}" presName="connectorText" presStyleLbl="sibTrans2D1" presStyleIdx="1" presStyleCnt="6"/>
      <dgm:spPr/>
    </dgm:pt>
    <dgm:pt modelId="{915B1870-8855-4D9F-9E39-4E1DC8A6ABD6}" type="pres">
      <dgm:prSet presAssocID="{7CFC3448-C80F-4863-A7FA-46DF57E8780F}" presName="node" presStyleLbl="node1" presStyleIdx="2" presStyleCnt="6">
        <dgm:presLayoutVars>
          <dgm:bulletEnabled val="1"/>
        </dgm:presLayoutVars>
      </dgm:prSet>
      <dgm:spPr/>
    </dgm:pt>
    <dgm:pt modelId="{C6919B12-881F-44AC-9644-A3D5E287A4CC}" type="pres">
      <dgm:prSet presAssocID="{D607A8D5-E555-43DD-854A-B32BF64A88CD}" presName="sibTrans" presStyleLbl="sibTrans2D1" presStyleIdx="2" presStyleCnt="6"/>
      <dgm:spPr/>
    </dgm:pt>
    <dgm:pt modelId="{303E6318-58AB-4F2B-B7EE-7136F533EA0D}" type="pres">
      <dgm:prSet presAssocID="{D607A8D5-E555-43DD-854A-B32BF64A88CD}" presName="connectorText" presStyleLbl="sibTrans2D1" presStyleIdx="2" presStyleCnt="6"/>
      <dgm:spPr/>
    </dgm:pt>
    <dgm:pt modelId="{8EF7D805-BAA0-4E22-A5F9-EB5305BB47E9}" type="pres">
      <dgm:prSet presAssocID="{4D2332BF-2319-4C8A-8A89-CE268674C164}" presName="node" presStyleLbl="node1" presStyleIdx="3" presStyleCnt="6">
        <dgm:presLayoutVars>
          <dgm:bulletEnabled val="1"/>
        </dgm:presLayoutVars>
      </dgm:prSet>
      <dgm:spPr/>
    </dgm:pt>
    <dgm:pt modelId="{8FDC1393-1D34-48D2-806E-B6494758C137}" type="pres">
      <dgm:prSet presAssocID="{30B81764-1EA6-4612-A606-5C89F101B265}" presName="sibTrans" presStyleLbl="sibTrans2D1" presStyleIdx="3" presStyleCnt="6"/>
      <dgm:spPr/>
    </dgm:pt>
    <dgm:pt modelId="{0B7BEBAB-37F8-4A7E-98CA-83201B79B312}" type="pres">
      <dgm:prSet presAssocID="{30B81764-1EA6-4612-A606-5C89F101B265}" presName="connectorText" presStyleLbl="sibTrans2D1" presStyleIdx="3" presStyleCnt="6"/>
      <dgm:spPr/>
    </dgm:pt>
    <dgm:pt modelId="{2C2DA2C9-49DD-4FD8-8601-745E24F7CBEB}" type="pres">
      <dgm:prSet presAssocID="{DE429AFD-E726-48B9-A48E-A7AB5F0184AE}" presName="node" presStyleLbl="node1" presStyleIdx="4" presStyleCnt="6">
        <dgm:presLayoutVars>
          <dgm:bulletEnabled val="1"/>
        </dgm:presLayoutVars>
      </dgm:prSet>
      <dgm:spPr/>
    </dgm:pt>
    <dgm:pt modelId="{C0EEB514-0F14-455D-8725-8C50B69D1C2A}" type="pres">
      <dgm:prSet presAssocID="{BD717ECF-4133-4992-BCE9-AC6CF2BE3E3A}" presName="sibTrans" presStyleLbl="sibTrans2D1" presStyleIdx="4" presStyleCnt="6"/>
      <dgm:spPr/>
    </dgm:pt>
    <dgm:pt modelId="{1A1B111A-EE30-4677-8C89-6474EA022621}" type="pres">
      <dgm:prSet presAssocID="{BD717ECF-4133-4992-BCE9-AC6CF2BE3E3A}" presName="connectorText" presStyleLbl="sibTrans2D1" presStyleIdx="4" presStyleCnt="6"/>
      <dgm:spPr/>
    </dgm:pt>
    <dgm:pt modelId="{5B73BAEB-D5B9-45FA-B72E-D7A5931EA1E5}" type="pres">
      <dgm:prSet presAssocID="{73E8CED0-9B92-421A-ABD5-5056FD3D88C3}" presName="node" presStyleLbl="node1" presStyleIdx="5" presStyleCnt="6">
        <dgm:presLayoutVars>
          <dgm:bulletEnabled val="1"/>
        </dgm:presLayoutVars>
      </dgm:prSet>
      <dgm:spPr/>
    </dgm:pt>
    <dgm:pt modelId="{948D67CD-F3F7-4154-8A05-A2AC906ED4D6}" type="pres">
      <dgm:prSet presAssocID="{97F68232-460E-4B45-A17B-D670492ABC4D}" presName="sibTrans" presStyleLbl="sibTrans2D1" presStyleIdx="5" presStyleCnt="6"/>
      <dgm:spPr/>
    </dgm:pt>
    <dgm:pt modelId="{55EA62C9-6B72-4A3F-86A9-1D67F1242E27}" type="pres">
      <dgm:prSet presAssocID="{97F68232-460E-4B45-A17B-D670492ABC4D}" presName="connectorText" presStyleLbl="sibTrans2D1" presStyleIdx="5" presStyleCnt="6"/>
      <dgm:spPr/>
    </dgm:pt>
  </dgm:ptLst>
  <dgm:cxnLst>
    <dgm:cxn modelId="{8C509307-4523-48FB-8B44-2552BB27C6D2}" srcId="{77EF008B-AFC5-4F3E-B67C-DFDE2B4EE993}" destId="{400F0F7F-6DE8-4D38-82C6-C8E160BC462B}" srcOrd="0" destOrd="0" parTransId="{6923A97B-F0CB-4A44-877F-3C8DA487276D}" sibTransId="{4281668F-0E2A-4C04-9202-A925CEA7869D}"/>
    <dgm:cxn modelId="{2653140F-D295-40F1-BBC3-489EF5D2E6D8}" type="presOf" srcId="{7A8A97F1-F0C8-4CB9-BDC1-6BC9C2049095}" destId="{AD837746-23EA-4899-ABA5-CAF15EA98768}" srcOrd="0" destOrd="0" presId="urn:microsoft.com/office/officeart/2005/8/layout/cycle2"/>
    <dgm:cxn modelId="{940B7F14-72DB-4DE0-826E-E491F35D66C0}" type="presOf" srcId="{BD717ECF-4133-4992-BCE9-AC6CF2BE3E3A}" destId="{1A1B111A-EE30-4677-8C89-6474EA022621}" srcOrd="1" destOrd="0" presId="urn:microsoft.com/office/officeart/2005/8/layout/cycle2"/>
    <dgm:cxn modelId="{B322211B-7DA5-48EA-80EA-B51116EB5833}" type="presOf" srcId="{BD717ECF-4133-4992-BCE9-AC6CF2BE3E3A}" destId="{C0EEB514-0F14-455D-8725-8C50B69D1C2A}" srcOrd="0" destOrd="0" presId="urn:microsoft.com/office/officeart/2005/8/layout/cycle2"/>
    <dgm:cxn modelId="{65E3D32B-8B26-4BF4-BD87-D38610CB4607}" type="presOf" srcId="{DE429AFD-E726-48B9-A48E-A7AB5F0184AE}" destId="{2C2DA2C9-49DD-4FD8-8601-745E24F7CBEB}" srcOrd="0" destOrd="0" presId="urn:microsoft.com/office/officeart/2005/8/layout/cycle2"/>
    <dgm:cxn modelId="{F15B5D2D-02A7-4601-ACE3-9317E700AD8E}" type="presOf" srcId="{4281668F-0E2A-4C04-9202-A925CEA7869D}" destId="{7821158B-3D06-4324-9D5E-9648AE2DC5D8}" srcOrd="0" destOrd="0" presId="urn:microsoft.com/office/officeart/2005/8/layout/cycle2"/>
    <dgm:cxn modelId="{E1AD512D-39CA-4D57-ADB5-2429F473F200}" type="presOf" srcId="{73E8CED0-9B92-421A-ABD5-5056FD3D88C3}" destId="{5B73BAEB-D5B9-45FA-B72E-D7A5931EA1E5}" srcOrd="0" destOrd="0" presId="urn:microsoft.com/office/officeart/2005/8/layout/cycle2"/>
    <dgm:cxn modelId="{33F48E3D-32CA-4DC1-9C6E-0D11B8872E98}" srcId="{77EF008B-AFC5-4F3E-B67C-DFDE2B4EE993}" destId="{4D2332BF-2319-4C8A-8A89-CE268674C164}" srcOrd="3" destOrd="0" parTransId="{942409BB-B8B8-4232-B0BD-B5DB45D132D5}" sibTransId="{30B81764-1EA6-4612-A606-5C89F101B265}"/>
    <dgm:cxn modelId="{50C9C663-2884-487F-872B-CB4E93F95B2C}" srcId="{77EF008B-AFC5-4F3E-B67C-DFDE2B4EE993}" destId="{DE429AFD-E726-48B9-A48E-A7AB5F0184AE}" srcOrd="4" destOrd="0" parTransId="{62F1CB87-1695-446F-80A2-D19CE5848C69}" sibTransId="{BD717ECF-4133-4992-BCE9-AC6CF2BE3E3A}"/>
    <dgm:cxn modelId="{FC23FB69-A009-4DE2-B659-441474687FC1}" type="presOf" srcId="{400F0F7F-6DE8-4D38-82C6-C8E160BC462B}" destId="{E223B7F5-90BA-4E22-8064-9DF99615E856}" srcOrd="0" destOrd="0" presId="urn:microsoft.com/office/officeart/2005/8/layout/cycle2"/>
    <dgm:cxn modelId="{FE79EB6B-4BB5-4DC5-B768-96A5D42738A7}" type="presOf" srcId="{97F68232-460E-4B45-A17B-D670492ABC4D}" destId="{948D67CD-F3F7-4154-8A05-A2AC906ED4D6}" srcOrd="0" destOrd="0" presId="urn:microsoft.com/office/officeart/2005/8/layout/cycle2"/>
    <dgm:cxn modelId="{A3DCE74E-3A17-4A5E-9EDD-F818855BEE47}" type="presOf" srcId="{97F68232-460E-4B45-A17B-D670492ABC4D}" destId="{55EA62C9-6B72-4A3F-86A9-1D67F1242E27}" srcOrd="1" destOrd="0" presId="urn:microsoft.com/office/officeart/2005/8/layout/cycle2"/>
    <dgm:cxn modelId="{819F6A77-9826-4276-8E1A-F7333CD5CAE4}" srcId="{77EF008B-AFC5-4F3E-B67C-DFDE2B4EE993}" destId="{73E8CED0-9B92-421A-ABD5-5056FD3D88C3}" srcOrd="5" destOrd="0" parTransId="{DF164D6A-9DB4-4014-8C88-887433A94112}" sibTransId="{97F68232-460E-4B45-A17B-D670492ABC4D}"/>
    <dgm:cxn modelId="{FDC88057-0AD5-4BDD-9BE8-F14C93B80784}" srcId="{77EF008B-AFC5-4F3E-B67C-DFDE2B4EE993}" destId="{7CFC3448-C80F-4863-A7FA-46DF57E8780F}" srcOrd="2" destOrd="0" parTransId="{14D68544-811A-4F19-8A62-FEE974935636}" sibTransId="{D607A8D5-E555-43DD-854A-B32BF64A88CD}"/>
    <dgm:cxn modelId="{39715782-0944-487A-A4E5-EE48C1FA6C9E}" type="presOf" srcId="{4281668F-0E2A-4C04-9202-A925CEA7869D}" destId="{255F8361-983E-40D6-9A4E-030CC2214054}" srcOrd="1" destOrd="0" presId="urn:microsoft.com/office/officeart/2005/8/layout/cycle2"/>
    <dgm:cxn modelId="{1CF28FA3-C769-47CD-9719-5E7F6094FBBE}" type="presOf" srcId="{D607A8D5-E555-43DD-854A-B32BF64A88CD}" destId="{303E6318-58AB-4F2B-B7EE-7136F533EA0D}" srcOrd="1" destOrd="0" presId="urn:microsoft.com/office/officeart/2005/8/layout/cycle2"/>
    <dgm:cxn modelId="{0FC48AAE-5A2B-4899-9352-AC5E94C4D77A}" type="presOf" srcId="{30B81764-1EA6-4612-A606-5C89F101B265}" destId="{8FDC1393-1D34-48D2-806E-B6494758C137}" srcOrd="0" destOrd="0" presId="urn:microsoft.com/office/officeart/2005/8/layout/cycle2"/>
    <dgm:cxn modelId="{71354CBE-2E24-4A1A-B359-0B2B6C744569}" type="presOf" srcId="{77EF008B-AFC5-4F3E-B67C-DFDE2B4EE993}" destId="{6A245FFD-61D8-42B2-A768-FFBA9CB390D7}" srcOrd="0" destOrd="0" presId="urn:microsoft.com/office/officeart/2005/8/layout/cycle2"/>
    <dgm:cxn modelId="{DB6685C7-854E-4531-8398-9A4AE4595C78}" type="presOf" srcId="{4D2332BF-2319-4C8A-8A89-CE268674C164}" destId="{8EF7D805-BAA0-4E22-A5F9-EB5305BB47E9}" srcOrd="0" destOrd="0" presId="urn:microsoft.com/office/officeart/2005/8/layout/cycle2"/>
    <dgm:cxn modelId="{D8A115EB-1CD3-4F48-B72C-7BE5ACDD2B2F}" type="presOf" srcId="{30B81764-1EA6-4612-A606-5C89F101B265}" destId="{0B7BEBAB-37F8-4A7E-98CA-83201B79B312}" srcOrd="1" destOrd="0" presId="urn:microsoft.com/office/officeart/2005/8/layout/cycle2"/>
    <dgm:cxn modelId="{596864EC-6482-4244-87A1-8610C2CE9E36}" type="presOf" srcId="{7A8A97F1-F0C8-4CB9-BDC1-6BC9C2049095}" destId="{A5287165-CCF3-43F7-B0EF-D9D1A76B665D}" srcOrd="1" destOrd="0" presId="urn:microsoft.com/office/officeart/2005/8/layout/cycle2"/>
    <dgm:cxn modelId="{843A58F0-D236-4823-80DA-FB70AA04DE77}" type="presOf" srcId="{E561ED0B-FE05-405C-8497-BE11AEBC43E1}" destId="{89E53592-0DF7-4F23-99A9-05DCBB3FB121}" srcOrd="0" destOrd="0" presId="urn:microsoft.com/office/officeart/2005/8/layout/cycle2"/>
    <dgm:cxn modelId="{36607DF4-E53C-4F64-B9CD-1D531FD40B06}" type="presOf" srcId="{7CFC3448-C80F-4863-A7FA-46DF57E8780F}" destId="{915B1870-8855-4D9F-9E39-4E1DC8A6ABD6}" srcOrd="0" destOrd="0" presId="urn:microsoft.com/office/officeart/2005/8/layout/cycle2"/>
    <dgm:cxn modelId="{6A9A18F7-0C8A-417F-A5B8-23F0F8BFCB58}" type="presOf" srcId="{D607A8D5-E555-43DD-854A-B32BF64A88CD}" destId="{C6919B12-881F-44AC-9644-A3D5E287A4CC}" srcOrd="0" destOrd="0" presId="urn:microsoft.com/office/officeart/2005/8/layout/cycle2"/>
    <dgm:cxn modelId="{08C876FE-F2F6-4E4D-868A-1CC48C59C86C}" srcId="{77EF008B-AFC5-4F3E-B67C-DFDE2B4EE993}" destId="{E561ED0B-FE05-405C-8497-BE11AEBC43E1}" srcOrd="1" destOrd="0" parTransId="{DF75E3D6-2976-4577-BD60-8D1CD83AC29D}" sibTransId="{7A8A97F1-F0C8-4CB9-BDC1-6BC9C2049095}"/>
    <dgm:cxn modelId="{8B52AEE7-BB52-48E3-B310-74DBEDD1EE42}" type="presParOf" srcId="{6A245FFD-61D8-42B2-A768-FFBA9CB390D7}" destId="{E223B7F5-90BA-4E22-8064-9DF99615E856}" srcOrd="0" destOrd="0" presId="urn:microsoft.com/office/officeart/2005/8/layout/cycle2"/>
    <dgm:cxn modelId="{C1EEA3D0-DF2B-4801-A73E-E09D591A8D09}" type="presParOf" srcId="{6A245FFD-61D8-42B2-A768-FFBA9CB390D7}" destId="{7821158B-3D06-4324-9D5E-9648AE2DC5D8}" srcOrd="1" destOrd="0" presId="urn:microsoft.com/office/officeart/2005/8/layout/cycle2"/>
    <dgm:cxn modelId="{9A767D57-AF70-45E9-AE44-E03F93248750}" type="presParOf" srcId="{7821158B-3D06-4324-9D5E-9648AE2DC5D8}" destId="{255F8361-983E-40D6-9A4E-030CC2214054}" srcOrd="0" destOrd="0" presId="urn:microsoft.com/office/officeart/2005/8/layout/cycle2"/>
    <dgm:cxn modelId="{BF7EB9E1-80CD-4362-8FC2-7A8C1995248E}" type="presParOf" srcId="{6A245FFD-61D8-42B2-A768-FFBA9CB390D7}" destId="{89E53592-0DF7-4F23-99A9-05DCBB3FB121}" srcOrd="2" destOrd="0" presId="urn:microsoft.com/office/officeart/2005/8/layout/cycle2"/>
    <dgm:cxn modelId="{519746DA-B5D2-4ED0-AB28-455FEC7C31F7}" type="presParOf" srcId="{6A245FFD-61D8-42B2-A768-FFBA9CB390D7}" destId="{AD837746-23EA-4899-ABA5-CAF15EA98768}" srcOrd="3" destOrd="0" presId="urn:microsoft.com/office/officeart/2005/8/layout/cycle2"/>
    <dgm:cxn modelId="{403A90AC-B653-4363-B81C-ED69FB1C1716}" type="presParOf" srcId="{AD837746-23EA-4899-ABA5-CAF15EA98768}" destId="{A5287165-CCF3-43F7-B0EF-D9D1A76B665D}" srcOrd="0" destOrd="0" presId="urn:microsoft.com/office/officeart/2005/8/layout/cycle2"/>
    <dgm:cxn modelId="{6EC1EA12-ED6C-463A-A402-94BCAECC2905}" type="presParOf" srcId="{6A245FFD-61D8-42B2-A768-FFBA9CB390D7}" destId="{915B1870-8855-4D9F-9E39-4E1DC8A6ABD6}" srcOrd="4" destOrd="0" presId="urn:microsoft.com/office/officeart/2005/8/layout/cycle2"/>
    <dgm:cxn modelId="{67669840-F218-4A29-A327-0326965BDC01}" type="presParOf" srcId="{6A245FFD-61D8-42B2-A768-FFBA9CB390D7}" destId="{C6919B12-881F-44AC-9644-A3D5E287A4CC}" srcOrd="5" destOrd="0" presId="urn:microsoft.com/office/officeart/2005/8/layout/cycle2"/>
    <dgm:cxn modelId="{D5B8E42C-3AAC-46E5-9952-9C52B9754003}" type="presParOf" srcId="{C6919B12-881F-44AC-9644-A3D5E287A4CC}" destId="{303E6318-58AB-4F2B-B7EE-7136F533EA0D}" srcOrd="0" destOrd="0" presId="urn:microsoft.com/office/officeart/2005/8/layout/cycle2"/>
    <dgm:cxn modelId="{143F621A-E969-40D2-9A8B-D53C1F9F0BEA}" type="presParOf" srcId="{6A245FFD-61D8-42B2-A768-FFBA9CB390D7}" destId="{8EF7D805-BAA0-4E22-A5F9-EB5305BB47E9}" srcOrd="6" destOrd="0" presId="urn:microsoft.com/office/officeart/2005/8/layout/cycle2"/>
    <dgm:cxn modelId="{276BC307-7E87-4848-999E-96018105C0CB}" type="presParOf" srcId="{6A245FFD-61D8-42B2-A768-FFBA9CB390D7}" destId="{8FDC1393-1D34-48D2-806E-B6494758C137}" srcOrd="7" destOrd="0" presId="urn:microsoft.com/office/officeart/2005/8/layout/cycle2"/>
    <dgm:cxn modelId="{4D01FE34-D286-4CC5-82FB-F202B242D8B2}" type="presParOf" srcId="{8FDC1393-1D34-48D2-806E-B6494758C137}" destId="{0B7BEBAB-37F8-4A7E-98CA-83201B79B312}" srcOrd="0" destOrd="0" presId="urn:microsoft.com/office/officeart/2005/8/layout/cycle2"/>
    <dgm:cxn modelId="{38DBD7B0-AA4B-4FA3-ABB5-1DD8D25A1713}" type="presParOf" srcId="{6A245FFD-61D8-42B2-A768-FFBA9CB390D7}" destId="{2C2DA2C9-49DD-4FD8-8601-745E24F7CBEB}" srcOrd="8" destOrd="0" presId="urn:microsoft.com/office/officeart/2005/8/layout/cycle2"/>
    <dgm:cxn modelId="{3EE23F7D-F76D-4282-BE95-8CBB7007BDA0}" type="presParOf" srcId="{6A245FFD-61D8-42B2-A768-FFBA9CB390D7}" destId="{C0EEB514-0F14-455D-8725-8C50B69D1C2A}" srcOrd="9" destOrd="0" presId="urn:microsoft.com/office/officeart/2005/8/layout/cycle2"/>
    <dgm:cxn modelId="{6E801633-3EAC-4BA8-AB95-FA4978EB3429}" type="presParOf" srcId="{C0EEB514-0F14-455D-8725-8C50B69D1C2A}" destId="{1A1B111A-EE30-4677-8C89-6474EA022621}" srcOrd="0" destOrd="0" presId="urn:microsoft.com/office/officeart/2005/8/layout/cycle2"/>
    <dgm:cxn modelId="{554B3BCA-845C-499A-9ABC-BD90AABF6022}" type="presParOf" srcId="{6A245FFD-61D8-42B2-A768-FFBA9CB390D7}" destId="{5B73BAEB-D5B9-45FA-B72E-D7A5931EA1E5}" srcOrd="10" destOrd="0" presId="urn:microsoft.com/office/officeart/2005/8/layout/cycle2"/>
    <dgm:cxn modelId="{551EA40E-9629-4A11-92A1-ECFEB2E731DF}" type="presParOf" srcId="{6A245FFD-61D8-42B2-A768-FFBA9CB390D7}" destId="{948D67CD-F3F7-4154-8A05-A2AC906ED4D6}" srcOrd="11" destOrd="0" presId="urn:microsoft.com/office/officeart/2005/8/layout/cycle2"/>
    <dgm:cxn modelId="{8C2BA842-8EC3-4A45-A852-7669F450F094}" type="presParOf" srcId="{948D67CD-F3F7-4154-8A05-A2AC906ED4D6}" destId="{55EA62C9-6B72-4A3F-86A9-1D67F1242E27}"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69CDE-614F-455D-8E18-EEC89649FCA0}">
      <dsp:nvSpPr>
        <dsp:cNvPr id="0" name=""/>
        <dsp:cNvSpPr/>
      </dsp:nvSpPr>
      <dsp:spPr>
        <a:xfrm>
          <a:off x="398381" y="3371167"/>
          <a:ext cx="2946106" cy="2828953"/>
        </a:xfrm>
        <a:prstGeom prst="roundRect">
          <a:avLst>
            <a:gd name="adj" fmla="val 10000"/>
          </a:avLst>
        </a:prstGeom>
        <a:solidFill>
          <a:srgbClr val="46739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AU" sz="3800" kern="1200" dirty="0">
              <a:solidFill>
                <a:sysClr val="window" lastClr="FFFFFF"/>
              </a:solidFill>
              <a:latin typeface="Calibri"/>
              <a:ea typeface="+mn-ea"/>
              <a:cs typeface="+mn-cs"/>
            </a:rPr>
            <a:t>Brief intervention</a:t>
          </a:r>
        </a:p>
      </dsp:txBody>
      <dsp:txXfrm>
        <a:off x="481238" y="3454024"/>
        <a:ext cx="2780392" cy="2663239"/>
      </dsp:txXfrm>
    </dsp:sp>
    <dsp:sp modelId="{5A92612B-846C-4BCA-A3BC-D59B10CBBC48}">
      <dsp:nvSpPr>
        <dsp:cNvPr id="0" name=""/>
        <dsp:cNvSpPr/>
      </dsp:nvSpPr>
      <dsp:spPr>
        <a:xfrm rot="21527492">
          <a:off x="3616101" y="4038713"/>
          <a:ext cx="589498" cy="876438"/>
        </a:xfrm>
        <a:prstGeom prst="rightArrow">
          <a:avLst>
            <a:gd name="adj1" fmla="val 60000"/>
            <a:gd name="adj2" fmla="val 50000"/>
          </a:avLst>
        </a:prstGeom>
        <a:solidFill>
          <a:srgbClr val="4F81BD">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AU" sz="3100" kern="1200">
            <a:solidFill>
              <a:sysClr val="window" lastClr="FFFFFF"/>
            </a:solidFill>
            <a:latin typeface="Calibri"/>
            <a:ea typeface="+mn-ea"/>
            <a:cs typeface="+mn-cs"/>
          </a:endParaRPr>
        </a:p>
      </dsp:txBody>
      <dsp:txXfrm>
        <a:off x="3616121" y="4215866"/>
        <a:ext cx="412649" cy="525862"/>
      </dsp:txXfrm>
    </dsp:sp>
    <dsp:sp modelId="{3CCAB31D-2750-49A4-88F3-FBC44A891499}">
      <dsp:nvSpPr>
        <dsp:cNvPr id="0" name=""/>
        <dsp:cNvSpPr/>
      </dsp:nvSpPr>
      <dsp:spPr>
        <a:xfrm>
          <a:off x="4444221" y="2074129"/>
          <a:ext cx="3534027" cy="4109176"/>
        </a:xfrm>
        <a:prstGeom prst="roundRect">
          <a:avLst>
            <a:gd name="adj" fmla="val 10000"/>
          </a:avLst>
        </a:prstGeom>
        <a:solidFill>
          <a:srgbClr val="46739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AU" sz="3800" kern="1200" dirty="0">
              <a:solidFill>
                <a:sysClr val="window" lastClr="FFFFFF"/>
              </a:solidFill>
              <a:latin typeface="Calibri"/>
              <a:ea typeface="+mn-ea"/>
              <a:cs typeface="+mn-cs"/>
            </a:rPr>
            <a:t>Intermediate interventions</a:t>
          </a:r>
        </a:p>
      </dsp:txBody>
      <dsp:txXfrm>
        <a:off x="4547729" y="2177637"/>
        <a:ext cx="3327011" cy="3902160"/>
      </dsp:txXfrm>
    </dsp:sp>
    <dsp:sp modelId="{0EC5E36B-3E0D-41ED-A7BD-52F3B472A690}">
      <dsp:nvSpPr>
        <dsp:cNvPr id="0" name=""/>
        <dsp:cNvSpPr/>
      </dsp:nvSpPr>
      <dsp:spPr>
        <a:xfrm rot="21492688">
          <a:off x="8250333" y="3362214"/>
          <a:ext cx="588643" cy="876438"/>
        </a:xfrm>
        <a:prstGeom prst="rightArrow">
          <a:avLst>
            <a:gd name="adj1" fmla="val 60000"/>
            <a:gd name="adj2" fmla="val 50000"/>
          </a:avLst>
        </a:prstGeom>
        <a:solidFill>
          <a:srgbClr val="4F81BD">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AU" sz="3100" kern="1200">
            <a:solidFill>
              <a:sysClr val="window" lastClr="FFFFFF"/>
            </a:solidFill>
            <a:latin typeface="Calibri"/>
            <a:ea typeface="+mn-ea"/>
            <a:cs typeface="+mn-cs"/>
          </a:endParaRPr>
        </a:p>
      </dsp:txBody>
      <dsp:txXfrm>
        <a:off x="8250376" y="3540258"/>
        <a:ext cx="412050" cy="525862"/>
      </dsp:txXfrm>
    </dsp:sp>
    <dsp:sp modelId="{77BE3C33-0FA5-4367-8964-CDA38581DA61}">
      <dsp:nvSpPr>
        <dsp:cNvPr id="0" name=""/>
        <dsp:cNvSpPr/>
      </dsp:nvSpPr>
      <dsp:spPr>
        <a:xfrm>
          <a:off x="9078066" y="604840"/>
          <a:ext cx="3868275" cy="5696880"/>
        </a:xfrm>
        <a:prstGeom prst="roundRect">
          <a:avLst>
            <a:gd name="adj" fmla="val 10000"/>
          </a:avLst>
        </a:prstGeom>
        <a:solidFill>
          <a:srgbClr val="46739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AU" sz="3800" kern="1200" dirty="0">
              <a:solidFill>
                <a:sysClr val="window" lastClr="FFFFFF"/>
              </a:solidFill>
              <a:latin typeface="Calibri"/>
              <a:ea typeface="+mn-ea"/>
              <a:cs typeface="+mn-cs"/>
            </a:rPr>
            <a:t>Intensive Interventions</a:t>
          </a:r>
        </a:p>
        <a:p>
          <a:pPr marL="0" lvl="0" indent="0" algn="ctr" defTabSz="1689100">
            <a:lnSpc>
              <a:spcPct val="90000"/>
            </a:lnSpc>
            <a:spcBef>
              <a:spcPct val="0"/>
            </a:spcBef>
            <a:spcAft>
              <a:spcPct val="35000"/>
            </a:spcAft>
            <a:buNone/>
          </a:pPr>
          <a:endParaRPr lang="en-AU" sz="3800" kern="1200" dirty="0">
            <a:solidFill>
              <a:sysClr val="window" lastClr="FFFFFF"/>
            </a:solidFill>
            <a:latin typeface="Calibri"/>
            <a:ea typeface="+mn-ea"/>
            <a:cs typeface="+mn-cs"/>
          </a:endParaRPr>
        </a:p>
      </dsp:txBody>
      <dsp:txXfrm>
        <a:off x="9191364" y="718138"/>
        <a:ext cx="3641679" cy="5470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3B7F5-90BA-4E22-8064-9DF99615E856}">
      <dsp:nvSpPr>
        <dsp:cNvPr id="0" name=""/>
        <dsp:cNvSpPr/>
      </dsp:nvSpPr>
      <dsp:spPr>
        <a:xfrm>
          <a:off x="5170309" y="901"/>
          <a:ext cx="2604116" cy="2604116"/>
        </a:xfrm>
        <a:prstGeom prst="ellipse">
          <a:avLst/>
        </a:prstGeom>
        <a:solidFill>
          <a:srgbClr val="4673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AU" sz="2600" b="1" kern="1200" dirty="0">
              <a:solidFill>
                <a:srgbClr val="FFFFFF"/>
              </a:solidFill>
            </a:rPr>
            <a:t>Leadership</a:t>
          </a:r>
          <a:r>
            <a:rPr lang="en-AU" sz="2600" kern="1200" dirty="0"/>
            <a:t> </a:t>
          </a:r>
        </a:p>
      </dsp:txBody>
      <dsp:txXfrm>
        <a:off x="5551673" y="382265"/>
        <a:ext cx="1841388" cy="1841388"/>
      </dsp:txXfrm>
    </dsp:sp>
    <dsp:sp modelId="{7821158B-3D06-4324-9D5E-9648AE2DC5D8}">
      <dsp:nvSpPr>
        <dsp:cNvPr id="0" name=""/>
        <dsp:cNvSpPr/>
      </dsp:nvSpPr>
      <dsp:spPr>
        <a:xfrm rot="1800000">
          <a:off x="7802450" y="1831261"/>
          <a:ext cx="692208" cy="878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p>
      </dsp:txBody>
      <dsp:txXfrm>
        <a:off x="7816361" y="1955124"/>
        <a:ext cx="484546" cy="527333"/>
      </dsp:txXfrm>
    </dsp:sp>
    <dsp:sp modelId="{89E53592-0DF7-4F23-99A9-05DCBB3FB121}">
      <dsp:nvSpPr>
        <dsp:cNvPr id="0" name=""/>
        <dsp:cNvSpPr/>
      </dsp:nvSpPr>
      <dsp:spPr>
        <a:xfrm>
          <a:off x="8556615" y="1955986"/>
          <a:ext cx="2604116" cy="2604116"/>
        </a:xfrm>
        <a:prstGeom prst="ellipse">
          <a:avLst/>
        </a:prstGeom>
        <a:solidFill>
          <a:srgbClr val="4673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AU" sz="2600" b="1" kern="1200" dirty="0">
              <a:solidFill>
                <a:srgbClr val="FFFFFF"/>
              </a:solidFill>
            </a:rPr>
            <a:t>Tailored to the environment </a:t>
          </a:r>
        </a:p>
      </dsp:txBody>
      <dsp:txXfrm>
        <a:off x="8937979" y="2337350"/>
        <a:ext cx="1841388" cy="1841388"/>
      </dsp:txXfrm>
    </dsp:sp>
    <dsp:sp modelId="{AD837746-23EA-4899-ABA5-CAF15EA98768}">
      <dsp:nvSpPr>
        <dsp:cNvPr id="0" name=""/>
        <dsp:cNvSpPr/>
      </dsp:nvSpPr>
      <dsp:spPr>
        <a:xfrm rot="5400000">
          <a:off x="9512569" y="4754094"/>
          <a:ext cx="692208" cy="878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p>
      </dsp:txBody>
      <dsp:txXfrm>
        <a:off x="9616400" y="4826041"/>
        <a:ext cx="484546" cy="527333"/>
      </dsp:txXfrm>
    </dsp:sp>
    <dsp:sp modelId="{915B1870-8855-4D9F-9E39-4E1DC8A6ABD6}">
      <dsp:nvSpPr>
        <dsp:cNvPr id="0" name=""/>
        <dsp:cNvSpPr/>
      </dsp:nvSpPr>
      <dsp:spPr>
        <a:xfrm>
          <a:off x="8556615" y="5866156"/>
          <a:ext cx="2604116" cy="2604116"/>
        </a:xfrm>
        <a:prstGeom prst="ellipse">
          <a:avLst/>
        </a:prstGeom>
        <a:solidFill>
          <a:srgbClr val="4673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AU" sz="2600" b="1" kern="1200" dirty="0">
              <a:solidFill>
                <a:srgbClr val="FFFFFF"/>
              </a:solidFill>
            </a:rPr>
            <a:t>Team Engagement </a:t>
          </a:r>
        </a:p>
      </dsp:txBody>
      <dsp:txXfrm>
        <a:off x="8937979" y="6247520"/>
        <a:ext cx="1841388" cy="1841388"/>
      </dsp:txXfrm>
    </dsp:sp>
    <dsp:sp modelId="{C6919B12-881F-44AC-9644-A3D5E287A4CC}">
      <dsp:nvSpPr>
        <dsp:cNvPr id="0" name=""/>
        <dsp:cNvSpPr/>
      </dsp:nvSpPr>
      <dsp:spPr>
        <a:xfrm rot="9000000">
          <a:off x="7836382" y="7696516"/>
          <a:ext cx="692208" cy="878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p>
      </dsp:txBody>
      <dsp:txXfrm rot="10800000">
        <a:off x="8030133" y="7820379"/>
        <a:ext cx="484546" cy="527333"/>
      </dsp:txXfrm>
    </dsp:sp>
    <dsp:sp modelId="{8EF7D805-BAA0-4E22-A5F9-EB5305BB47E9}">
      <dsp:nvSpPr>
        <dsp:cNvPr id="0" name=""/>
        <dsp:cNvSpPr/>
      </dsp:nvSpPr>
      <dsp:spPr>
        <a:xfrm>
          <a:off x="5170309" y="7821241"/>
          <a:ext cx="2604116" cy="2604116"/>
        </a:xfrm>
        <a:prstGeom prst="ellipse">
          <a:avLst/>
        </a:prstGeom>
        <a:solidFill>
          <a:srgbClr val="4673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AU" sz="2600" b="1" kern="1200" dirty="0">
              <a:solidFill>
                <a:srgbClr val="FFFFFF"/>
              </a:solidFill>
            </a:rPr>
            <a:t>Training</a:t>
          </a:r>
        </a:p>
      </dsp:txBody>
      <dsp:txXfrm>
        <a:off x="5551673" y="8202605"/>
        <a:ext cx="1841388" cy="1841388"/>
      </dsp:txXfrm>
    </dsp:sp>
    <dsp:sp modelId="{8FDC1393-1D34-48D2-806E-B6494758C137}">
      <dsp:nvSpPr>
        <dsp:cNvPr id="0" name=""/>
        <dsp:cNvSpPr/>
      </dsp:nvSpPr>
      <dsp:spPr>
        <a:xfrm rot="12600000">
          <a:off x="4450076" y="7716107"/>
          <a:ext cx="692208" cy="878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p>
      </dsp:txBody>
      <dsp:txXfrm rot="10800000">
        <a:off x="4643827" y="7943801"/>
        <a:ext cx="484546" cy="527333"/>
      </dsp:txXfrm>
    </dsp:sp>
    <dsp:sp modelId="{2C2DA2C9-49DD-4FD8-8601-745E24F7CBEB}">
      <dsp:nvSpPr>
        <dsp:cNvPr id="0" name=""/>
        <dsp:cNvSpPr/>
      </dsp:nvSpPr>
      <dsp:spPr>
        <a:xfrm>
          <a:off x="1784002" y="5866156"/>
          <a:ext cx="2604116" cy="2604116"/>
        </a:xfrm>
        <a:prstGeom prst="ellipse">
          <a:avLst/>
        </a:prstGeom>
        <a:solidFill>
          <a:srgbClr val="4673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AU" sz="2600" b="1" kern="1200" dirty="0">
              <a:solidFill>
                <a:srgbClr val="FFFFFF"/>
              </a:solidFill>
            </a:rPr>
            <a:t>Supervision &amp; mentoring</a:t>
          </a:r>
        </a:p>
      </dsp:txBody>
      <dsp:txXfrm>
        <a:off x="2165366" y="6247520"/>
        <a:ext cx="1841388" cy="1841388"/>
      </dsp:txXfrm>
    </dsp:sp>
    <dsp:sp modelId="{C0EEB514-0F14-455D-8725-8C50B69D1C2A}">
      <dsp:nvSpPr>
        <dsp:cNvPr id="0" name=""/>
        <dsp:cNvSpPr/>
      </dsp:nvSpPr>
      <dsp:spPr>
        <a:xfrm rot="16200000">
          <a:off x="2739956" y="4793275"/>
          <a:ext cx="692208" cy="878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p>
      </dsp:txBody>
      <dsp:txXfrm>
        <a:off x="2843787" y="5072884"/>
        <a:ext cx="484546" cy="527333"/>
      </dsp:txXfrm>
    </dsp:sp>
    <dsp:sp modelId="{5B73BAEB-D5B9-45FA-B72E-D7A5931EA1E5}">
      <dsp:nvSpPr>
        <dsp:cNvPr id="0" name=""/>
        <dsp:cNvSpPr/>
      </dsp:nvSpPr>
      <dsp:spPr>
        <a:xfrm>
          <a:off x="1784002" y="1955986"/>
          <a:ext cx="2604116" cy="2604116"/>
        </a:xfrm>
        <a:prstGeom prst="ellipse">
          <a:avLst/>
        </a:prstGeom>
        <a:solidFill>
          <a:srgbClr val="4673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AU" sz="2600" b="1" kern="1200" dirty="0">
              <a:solidFill>
                <a:srgbClr val="FFFFFF"/>
              </a:solidFill>
            </a:rPr>
            <a:t>Evaluation</a:t>
          </a:r>
          <a:r>
            <a:rPr lang="en-AU" sz="2600" kern="1200" dirty="0"/>
            <a:t> </a:t>
          </a:r>
        </a:p>
      </dsp:txBody>
      <dsp:txXfrm>
        <a:off x="2165366" y="2337350"/>
        <a:ext cx="1841388" cy="1841388"/>
      </dsp:txXfrm>
    </dsp:sp>
    <dsp:sp modelId="{948D67CD-F3F7-4154-8A05-A2AC906ED4D6}">
      <dsp:nvSpPr>
        <dsp:cNvPr id="0" name=""/>
        <dsp:cNvSpPr/>
      </dsp:nvSpPr>
      <dsp:spPr>
        <a:xfrm rot="19800000">
          <a:off x="4416143" y="1850852"/>
          <a:ext cx="692208" cy="8788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AU" sz="2100" kern="1200"/>
        </a:p>
      </dsp:txBody>
      <dsp:txXfrm>
        <a:off x="4430054" y="2078546"/>
        <a:ext cx="484546" cy="5273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2" name="Shape 482"/>
          <p:cNvSpPr>
            <a:spLocks noGrp="1" noRot="1" noChangeAspect="1"/>
          </p:cNvSpPr>
          <p:nvPr>
            <p:ph type="sldImg"/>
          </p:nvPr>
        </p:nvSpPr>
        <p:spPr>
          <a:xfrm>
            <a:off x="1143000" y="685800"/>
            <a:ext cx="4572000" cy="3429000"/>
          </a:xfrm>
          <a:prstGeom prst="rect">
            <a:avLst/>
          </a:prstGeom>
        </p:spPr>
        <p:txBody>
          <a:bodyPr/>
          <a:lstStyle/>
          <a:p>
            <a:endParaRPr/>
          </a:p>
        </p:txBody>
      </p:sp>
      <p:sp>
        <p:nvSpPr>
          <p:cNvPr id="483" name="Shape 4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a:t>Kaurna Country – Adelaide – acknowledging the Kaurna people as the traditional owners of the land which is commonly referred to as Adelaide and is where BPD Co is located. </a:t>
            </a:r>
          </a:p>
          <a:p>
            <a:endParaRPr lang="en-AU" dirty="0"/>
          </a:p>
          <a:p>
            <a:r>
              <a:rPr lang="en-AU" dirty="0"/>
              <a:t>As a statewide service we service the entire state.</a:t>
            </a:r>
          </a:p>
          <a:p>
            <a:endParaRPr lang="en-AU" dirty="0"/>
          </a:p>
          <a:p>
            <a:r>
              <a:rPr lang="en-AU" dirty="0"/>
              <a:t>For context size wise – Sweden would fit into SA 2.2times </a:t>
            </a:r>
          </a:p>
          <a:p>
            <a:endParaRPr lang="en-AU" dirty="0"/>
          </a:p>
          <a:p>
            <a:r>
              <a:rPr lang="en-AU" dirty="0"/>
              <a:t>Population - SA 2m and Sweden 10.7m,  5.5 times larger population</a:t>
            </a:r>
          </a:p>
          <a:p>
            <a:endParaRPr lang="en-AU" dirty="0"/>
          </a:p>
          <a:p>
            <a:r>
              <a:rPr lang="en-AU" dirty="0"/>
              <a:t>Of the 2m of the 1.5m live in Adelaide - population spread across our regional and remote area is very small – this presents a challenge when trying to deliver mental health services and particularly evidence-based services for people living with BPD across the state</a:t>
            </a:r>
          </a:p>
          <a:p>
            <a:endParaRPr lang="en-AU" dirty="0"/>
          </a:p>
          <a:p>
            <a:r>
              <a:rPr lang="en-AU" dirty="0"/>
              <a:t>Our presentation today outline how as a service we have adapted GPM for complexity, we will outline our services foundation which has facilitated the implementation of GPM-Complex across the state and we will share a case study which provides an example of a systems approach to complex care utilising the GPM-complex framework.</a:t>
            </a:r>
          </a:p>
          <a:p>
            <a:endParaRPr lang="en-AU" dirty="0"/>
          </a:p>
          <a:p>
            <a:r>
              <a:rPr lang="en-AU" dirty="0"/>
              <a:t>Our service, a government funded specialist MHS  was initially conceptualised as a centre of excellence; however, this model risks undermining our core philosophy of strengthening the entire system— leading instead to the development of a Collaborative, a systems approach that invests in local excellence, supports clinicians to build confidence and capability to deliver care within their own settings, increasing access to </a:t>
            </a:r>
            <a:r>
              <a:rPr lang="en-AU" dirty="0" err="1"/>
              <a:t>tx</a:t>
            </a:r>
            <a:r>
              <a:rPr lang="en-AU" dirty="0"/>
              <a:t> care where people live.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Given the high prevalence of the disorder between 17,000 and 72,000 – and in acknowledgement of resource constrained public mental health service our </a:t>
            </a:r>
            <a:r>
              <a:rPr lang="en-AU" dirty="0" err="1"/>
              <a:t>MoC</a:t>
            </a:r>
            <a:r>
              <a:rPr lang="en-AU" dirty="0"/>
              <a:t> it to implement a…</a:t>
            </a:r>
          </a:p>
        </p:txBody>
      </p:sp>
      <p:sp>
        <p:nvSpPr>
          <p:cNvPr id="4" name="Slide Number Placeholder 3"/>
          <p:cNvSpPr>
            <a:spLocks noGrp="1"/>
          </p:cNvSpPr>
          <p:nvPr>
            <p:ph type="sldNum" sz="quarter" idx="5"/>
          </p:nvPr>
        </p:nvSpPr>
        <p:spPr/>
        <p:txBody>
          <a:bodyPr/>
          <a:lstStyle/>
          <a:p>
            <a:fld id="{764FF4B2-BFCF-43ED-854E-07C71C014977}" type="slidenum">
              <a:rPr lang="en-AU" smtClean="0"/>
              <a:t>2</a:t>
            </a:fld>
            <a:endParaRPr lang="en-AU"/>
          </a:p>
        </p:txBody>
      </p:sp>
    </p:spTree>
    <p:extLst>
      <p:ext uri="{BB962C8B-B14F-4D97-AF65-F5344CB8AC3E}">
        <p14:creationId xmlns:p14="http://schemas.microsoft.com/office/powerpoint/2010/main" val="425710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 name="Shape 945"/>
          <p:cNvSpPr>
            <a:spLocks noGrp="1" noRot="1" noChangeAspect="1"/>
          </p:cNvSpPr>
          <p:nvPr>
            <p:ph type="sldImg"/>
          </p:nvPr>
        </p:nvSpPr>
        <p:spPr>
          <a:xfrm>
            <a:off x="381000" y="685800"/>
            <a:ext cx="6096000" cy="3429000"/>
          </a:xfrm>
          <a:prstGeom prst="rect">
            <a:avLst/>
          </a:prstGeom>
        </p:spPr>
        <p:txBody>
          <a:bodyPr/>
          <a:lstStyle/>
          <a:p>
            <a:endParaRPr/>
          </a:p>
        </p:txBody>
      </p:sp>
      <p:sp>
        <p:nvSpPr>
          <p:cNvPr id="946" name="Shape 946"/>
          <p:cNvSpPr>
            <a:spLocks noGrp="1"/>
          </p:cNvSpPr>
          <p:nvPr>
            <p:ph type="body" sz="quarter" idx="1"/>
          </p:nvPr>
        </p:nvSpPr>
        <p:spPr>
          <a:prstGeom prst="rect">
            <a:avLst/>
          </a:prstGeom>
        </p:spPr>
        <p:txBody>
          <a:bodyPr/>
          <a:lstStyle>
            <a:lvl1pPr>
              <a:defRPr sz="1300"/>
            </a:lvl1pPr>
          </a:lstStyle>
          <a:p>
            <a:r>
              <a:rPr lang="en-AU" dirty="0"/>
              <a:t>Is the treatment you are providing helpful?</a:t>
            </a:r>
            <a:endParaRPr dirty="0"/>
          </a:p>
        </p:txBody>
      </p:sp>
    </p:spTree>
    <p:extLst>
      <p:ext uri="{BB962C8B-B14F-4D97-AF65-F5344CB8AC3E}">
        <p14:creationId xmlns:p14="http://schemas.microsoft.com/office/powerpoint/2010/main" val="52430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Shape 960"/>
          <p:cNvSpPr>
            <a:spLocks noGrp="1" noRot="1" noChangeAspect="1"/>
          </p:cNvSpPr>
          <p:nvPr>
            <p:ph type="sldImg"/>
          </p:nvPr>
        </p:nvSpPr>
        <p:spPr>
          <a:xfrm>
            <a:off x="381000" y="685800"/>
            <a:ext cx="6096000" cy="3429000"/>
          </a:xfrm>
          <a:prstGeom prst="rect">
            <a:avLst/>
          </a:prstGeom>
        </p:spPr>
        <p:txBody>
          <a:bodyPr/>
          <a:lstStyle/>
          <a:p>
            <a:endParaRPr/>
          </a:p>
        </p:txBody>
      </p:sp>
      <p:sp>
        <p:nvSpPr>
          <p:cNvPr id="961" name="Shape 961"/>
          <p:cNvSpPr>
            <a:spLocks noGrp="1"/>
          </p:cNvSpPr>
          <p:nvPr>
            <p:ph type="body" sz="quarter" idx="1"/>
          </p:nvPr>
        </p:nvSpPr>
        <p:spPr>
          <a:prstGeom prst="rect">
            <a:avLst/>
          </a:prstGeom>
        </p:spPr>
        <p:txBody>
          <a:bodyPr/>
          <a:lstStyle>
            <a:lvl1pPr>
              <a:defRPr sz="1300"/>
            </a:lvl1pPr>
          </a:lstStyle>
          <a:p>
            <a:r>
              <a:rPr dirty="0"/>
              <a:t>Last updated on: </a:t>
            </a:r>
          </a:p>
        </p:txBody>
      </p:sp>
    </p:spTree>
    <p:extLst>
      <p:ext uri="{BB962C8B-B14F-4D97-AF65-F5344CB8AC3E}">
        <p14:creationId xmlns:p14="http://schemas.microsoft.com/office/powerpoint/2010/main" val="3144609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a:t>Within our system many of our client’s are not ready for the intensive evidence based therapies – unable to commit to 1-2x per week therapy, requiring ED and bedded services which interferes with attendance at appts, not motivated or do not have the capacity to engage in therapy.</a:t>
            </a:r>
          </a:p>
          <a:p>
            <a:endParaRPr lang="en-AU" dirty="0"/>
          </a:p>
          <a:p>
            <a:r>
              <a:rPr lang="en-AU" dirty="0"/>
              <a:t>Some will require a period of GPM until ready to engage in therapy, others will require a systems approach indefinitely.</a:t>
            </a:r>
          </a:p>
          <a:p>
            <a:endParaRPr lang="en-AU" dirty="0"/>
          </a:p>
          <a:p>
            <a:r>
              <a:rPr lang="en-AU" dirty="0"/>
              <a:t>Define Complexity</a:t>
            </a:r>
          </a:p>
          <a:p>
            <a:pPr marL="518155" lvl="1" indent="-259078" algn="l">
              <a:lnSpc>
                <a:spcPct val="150000"/>
              </a:lnSpc>
              <a:buFont typeface="Arial"/>
              <a:buChar char="•"/>
            </a:pPr>
            <a:r>
              <a:rPr lang="en-US" sz="4400" dirty="0">
                <a:solidFill>
                  <a:srgbClr val="000000"/>
                </a:solidFill>
                <a:latin typeface="Proxima Nova"/>
                <a:ea typeface="Proxima Nova"/>
                <a:cs typeface="Proxima Nova"/>
                <a:sym typeface="Proxima Nova"/>
              </a:rPr>
              <a:t>3 or more comorbid psychiatric diagnoses</a:t>
            </a:r>
          </a:p>
          <a:p>
            <a:pPr marL="518155" lvl="1" indent="-259078" algn="l">
              <a:lnSpc>
                <a:spcPct val="150000"/>
              </a:lnSpc>
              <a:buFont typeface="Arial"/>
              <a:buChar char="•"/>
            </a:pPr>
            <a:r>
              <a:rPr lang="en-US" sz="4400" dirty="0">
                <a:solidFill>
                  <a:srgbClr val="000000"/>
                </a:solidFill>
                <a:latin typeface="Proxima Nova"/>
                <a:ea typeface="Proxima Nova"/>
                <a:cs typeface="Proxima Nova"/>
                <a:sym typeface="Proxima Nova"/>
              </a:rPr>
              <a:t>Frequent acute service </a:t>
            </a:r>
            <a:r>
              <a:rPr lang="en-US" sz="4400" dirty="0" err="1">
                <a:solidFill>
                  <a:srgbClr val="000000"/>
                </a:solidFill>
                <a:latin typeface="Proxima Nova"/>
                <a:ea typeface="Proxima Nova"/>
                <a:cs typeface="Proxima Nova"/>
                <a:sym typeface="Proxima Nova"/>
              </a:rPr>
              <a:t>utilisation</a:t>
            </a:r>
            <a:r>
              <a:rPr lang="en-US" sz="4400" dirty="0">
                <a:solidFill>
                  <a:srgbClr val="000000"/>
                </a:solidFill>
                <a:latin typeface="Proxima Nova"/>
                <a:ea typeface="Proxima Nova"/>
                <a:cs typeface="Proxima Nova"/>
                <a:sym typeface="Proxima Nova"/>
              </a:rPr>
              <a:t> </a:t>
            </a:r>
          </a:p>
          <a:p>
            <a:pPr marL="518155" lvl="1" indent="-259078" algn="l">
              <a:lnSpc>
                <a:spcPct val="150000"/>
              </a:lnSpc>
              <a:buFont typeface="Arial"/>
              <a:buChar char="•"/>
            </a:pPr>
            <a:r>
              <a:rPr lang="en-US" sz="4400" dirty="0">
                <a:solidFill>
                  <a:srgbClr val="000000"/>
                </a:solidFill>
                <a:latin typeface="Proxima Nova"/>
                <a:ea typeface="Proxima Nova"/>
                <a:cs typeface="Proxima Nova"/>
                <a:sym typeface="Proxima Nova"/>
              </a:rPr>
              <a:t>Presenting with high risk</a:t>
            </a:r>
          </a:p>
          <a:p>
            <a:pPr marL="518155" lvl="1" indent="-259078" algn="l">
              <a:lnSpc>
                <a:spcPct val="150000"/>
              </a:lnSpc>
              <a:buFont typeface="Arial"/>
              <a:buChar char="•"/>
            </a:pPr>
            <a:r>
              <a:rPr lang="en-US" sz="4400" dirty="0">
                <a:solidFill>
                  <a:srgbClr val="000000"/>
                </a:solidFill>
                <a:latin typeface="Proxima Nova"/>
                <a:ea typeface="Proxima Nova"/>
                <a:cs typeface="Proxima Nova"/>
                <a:sym typeface="Proxima Nova"/>
              </a:rPr>
              <a:t>Requiring support from multiple systems (Mental Health, Acute hospital/ED, First Responders, NDIS)</a:t>
            </a:r>
          </a:p>
          <a:p>
            <a:endParaRPr lang="en-AU" dirty="0"/>
          </a:p>
        </p:txBody>
      </p:sp>
    </p:spTree>
    <p:extLst>
      <p:ext uri="{BB962C8B-B14F-4D97-AF65-F5344CB8AC3E}">
        <p14:creationId xmlns:p14="http://schemas.microsoft.com/office/powerpoint/2010/main" val="157170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 name="Shape 1405"/>
          <p:cNvSpPr>
            <a:spLocks noGrp="1" noRot="1" noChangeAspect="1"/>
          </p:cNvSpPr>
          <p:nvPr>
            <p:ph type="sldImg"/>
          </p:nvPr>
        </p:nvSpPr>
        <p:spPr>
          <a:xfrm>
            <a:off x="381000" y="685800"/>
            <a:ext cx="6096000" cy="3429000"/>
          </a:xfrm>
          <a:prstGeom prst="rect">
            <a:avLst/>
          </a:prstGeom>
        </p:spPr>
        <p:txBody>
          <a:bodyPr/>
          <a:lstStyle/>
          <a:p>
            <a:endParaRPr/>
          </a:p>
        </p:txBody>
      </p:sp>
      <p:sp>
        <p:nvSpPr>
          <p:cNvPr id="1406" name="Shape 1406"/>
          <p:cNvSpPr>
            <a:spLocks noGrp="1"/>
          </p:cNvSpPr>
          <p:nvPr>
            <p:ph type="body" sz="quarter" idx="1"/>
          </p:nvPr>
        </p:nvSpPr>
        <p:spPr>
          <a:prstGeom prst="rect">
            <a:avLst/>
          </a:prstGeom>
        </p:spPr>
        <p:txBody>
          <a:bodyPr/>
          <a:lstStyle/>
          <a:p>
            <a:pPr>
              <a:defRPr sz="1300"/>
            </a:pPr>
            <a:r>
              <a:rPr lang="en-AU" dirty="0"/>
              <a:t>Often multiple teams/organisations involved.  Important to focus on building alliances and a strong structure around the client.  A responsive, predictable structure can provide containment of the client.</a:t>
            </a:r>
          </a:p>
          <a:p>
            <a:pPr>
              <a:defRPr sz="1300"/>
            </a:pPr>
            <a:endParaRPr lang="en-AU" dirty="0"/>
          </a:p>
          <a:p>
            <a:pPr>
              <a:defRPr sz="1300"/>
            </a:pPr>
            <a:r>
              <a:rPr lang="en-AU" dirty="0"/>
              <a:t>When there are more than 3 diagnoses </a:t>
            </a:r>
            <a:r>
              <a:rPr lang="en-AU" dirty="0" err="1"/>
              <a:t>ie</a:t>
            </a:r>
            <a:r>
              <a:rPr lang="en-AU" dirty="0"/>
              <a:t> complex, then it is important to define the problem that will be the focus of treatment.  This needs to be decided upon collaboratively with the client.</a:t>
            </a:r>
          </a:p>
          <a:p>
            <a:pPr>
              <a:defRPr sz="1300"/>
            </a:pPr>
            <a:endParaRPr lang="en-AU" dirty="0"/>
          </a:p>
          <a:p>
            <a:pPr>
              <a:defRPr sz="1300"/>
            </a:pPr>
            <a:r>
              <a:rPr lang="en-AU" dirty="0"/>
              <a:t>Identify splits when they occur and focus on integrating the different experiences and views.  There is no magic bullet </a:t>
            </a:r>
            <a:r>
              <a:rPr lang="en-AU" dirty="0" err="1"/>
              <a:t>ie</a:t>
            </a:r>
            <a:r>
              <a:rPr lang="en-AU" dirty="0"/>
              <a:t> no easy treatment path.  Idealised solutions vs disappointing reality.  </a:t>
            </a:r>
          </a:p>
          <a:p>
            <a:pPr>
              <a:defRPr sz="1300"/>
            </a:pPr>
            <a:endParaRPr lang="en-AU" dirty="0"/>
          </a:p>
          <a:p>
            <a:pPr>
              <a:defRPr sz="1300"/>
            </a:pPr>
            <a:r>
              <a:rPr lang="en-AU" dirty="0"/>
              <a:t>Identify comorbidities and address eg ID, ASD.  They are likely to influence treatment plan.</a:t>
            </a:r>
          </a:p>
          <a:p>
            <a:pPr>
              <a:defRPr sz="1300"/>
            </a:pPr>
            <a:endParaRPr lang="en-AU" dirty="0"/>
          </a:p>
          <a:p>
            <a:pPr>
              <a:defRPr sz="1300"/>
            </a:pPr>
            <a:r>
              <a:rPr lang="en-AU" dirty="0"/>
              <a:t>Important to enlist the patient’s involvement.  This in itself will assist in building agency, which is often a core problem for the patient.</a:t>
            </a:r>
            <a:endParaRPr dirty="0"/>
          </a:p>
        </p:txBody>
      </p:sp>
    </p:spTree>
    <p:extLst>
      <p:ext uri="{BB962C8B-B14F-4D97-AF65-F5344CB8AC3E}">
        <p14:creationId xmlns:p14="http://schemas.microsoft.com/office/powerpoint/2010/main" val="235341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a:spLocks noGrp="1" noRot="1" noChangeAspect="1"/>
          </p:cNvSpPr>
          <p:nvPr>
            <p:ph type="sldImg"/>
          </p:nvPr>
        </p:nvSpPr>
        <p:spPr>
          <a:xfrm>
            <a:off x="381000" y="685800"/>
            <a:ext cx="6096000" cy="3429000"/>
          </a:xfrm>
          <a:prstGeom prst="rect">
            <a:avLst/>
          </a:prstGeom>
        </p:spPr>
        <p:txBody>
          <a:bodyPr/>
          <a:lstStyle/>
          <a:p>
            <a:endParaRPr/>
          </a:p>
        </p:txBody>
      </p:sp>
      <p:sp>
        <p:nvSpPr>
          <p:cNvPr id="733" name="Shape 733"/>
          <p:cNvSpPr>
            <a:spLocks noGrp="1"/>
          </p:cNvSpPr>
          <p:nvPr>
            <p:ph type="body" sz="quarter" idx="1"/>
          </p:nvPr>
        </p:nvSpPr>
        <p:spPr>
          <a:prstGeom prst="rect">
            <a:avLst/>
          </a:prstGeom>
        </p:spPr>
        <p:txBody>
          <a:bodyPr/>
          <a:lstStyle/>
          <a:p>
            <a: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Infants that have a disorganized attachment (</a:t>
            </a:r>
            <a:r>
              <a:rPr lang="en-US" dirty="0" err="1"/>
              <a:t>ie</a:t>
            </a:r>
            <a:r>
              <a:rPr lang="en-US" dirty="0"/>
              <a:t> their attachment bids are disorganized) have a parent that behaves in a frightened/frightening or hostile/helpless way.  They are faced with a dilemma.  The person who is frightening is also the person who they approach for comfort and security.  They have an approach/avoidance dilemma.  </a:t>
            </a:r>
          </a:p>
          <a:p>
            <a:endParaRPr lang="en-US" dirty="0"/>
          </a:p>
          <a:p>
            <a:r>
              <a:rPr lang="en-US" dirty="0"/>
              <a:t>They do not have a way or organizing their attachment system.  Avoidant/dismissive and ambivalent/preoccupied are organized ways of meeting attachment needs. </a:t>
            </a:r>
          </a:p>
          <a:p>
            <a:endParaRPr lang="en-US" dirty="0"/>
          </a:p>
          <a:p>
            <a:r>
              <a:rPr lang="en-US" dirty="0"/>
              <a:t>Infants who are disorganized develop strategies to make caregivers more predictable.  They are controlling strategies – controlling punitive and controlling caregiving (child cares for parent so parent can be more functional).  These controlling </a:t>
            </a:r>
            <a:r>
              <a:rPr lang="en-US" dirty="0" err="1"/>
              <a:t>behaviours’</a:t>
            </a:r>
            <a:r>
              <a:rPr lang="en-US" dirty="0"/>
              <a:t> preserve a connection but in a way that </a:t>
            </a:r>
            <a:r>
              <a:rPr lang="en-US" dirty="0" err="1"/>
              <a:t>destabilises</a:t>
            </a:r>
            <a:r>
              <a:rPr lang="en-US" dirty="0"/>
              <a:t> it.  </a:t>
            </a:r>
          </a:p>
          <a:p>
            <a:endParaRPr lang="en-US" dirty="0"/>
          </a:p>
          <a:p>
            <a:r>
              <a:rPr lang="en-US" dirty="0"/>
              <a:t>A disorganized patient gives out confusing mixed messages.  This tends to disorganize the attachment figure (</a:t>
            </a:r>
            <a:r>
              <a:rPr lang="en-US" dirty="0" err="1"/>
              <a:t>eg</a:t>
            </a:r>
            <a:r>
              <a:rPr lang="en-US" dirty="0"/>
              <a:t> clinicians/treating team).  The patient is acting out of fear or anger.  The patient uses their hostility or caregiving to get a consistent response.  The treatment team’s job is to get more consistent and organized, predictable.  </a:t>
            </a:r>
          </a:p>
          <a:p>
            <a:endParaRPr lang="en-US" dirty="0"/>
          </a:p>
          <a:p>
            <a:r>
              <a:rPr lang="en-US" dirty="0"/>
              <a:t>When faced with hostility aim is to not react to their </a:t>
            </a:r>
            <a:r>
              <a:rPr lang="en-US" dirty="0" err="1"/>
              <a:t>behaviour</a:t>
            </a:r>
            <a:r>
              <a:rPr lang="en-US" dirty="0"/>
              <a:t> (except to ensure safety).  Focus on emotions.  Think first – what is going on? Slow them down so they can think about what they want and need.  </a:t>
            </a:r>
          </a:p>
          <a:p>
            <a:endParaRPr lang="en-US" dirty="0"/>
          </a:p>
          <a:p>
            <a:r>
              <a:rPr lang="en-US" dirty="0"/>
              <a:t>Problem is disorganized attachment bids are destructive of relationships.  Attachment system needs to become organized.  </a:t>
            </a:r>
          </a:p>
          <a:p>
            <a:endParaRPr lang="en-AU" dirty="0"/>
          </a:p>
          <a:p>
            <a:endParaRPr lang="en-AU" dirty="0"/>
          </a:p>
          <a:p>
            <a:r>
              <a:rPr lang="en-AU" dirty="0"/>
              <a:t>Aim to assist the client to develop prosocial bids to get their needs met.  And support teams to be more relational and less reactive. </a:t>
            </a:r>
          </a:p>
        </p:txBody>
      </p:sp>
    </p:spTree>
    <p:extLst>
      <p:ext uri="{BB962C8B-B14F-4D97-AF65-F5344CB8AC3E}">
        <p14:creationId xmlns:p14="http://schemas.microsoft.com/office/powerpoint/2010/main" val="2026598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687020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a:p>
            <a:r>
              <a:rPr lang="en-AU" dirty="0"/>
              <a:t>Mitigating domains </a:t>
            </a:r>
            <a:r>
              <a:rPr lang="en-AU" dirty="0" err="1"/>
              <a:t>ie</a:t>
            </a:r>
            <a:r>
              <a:rPr lang="en-AU" dirty="0"/>
              <a:t> domains you can work on:</a:t>
            </a:r>
          </a:p>
          <a:p>
            <a:r>
              <a:rPr lang="en-AU" dirty="0"/>
              <a:t>How a person interprets a stressful situation- whether it’s perceived as a threat or a challenge-can significantly alter its impact</a:t>
            </a:r>
          </a:p>
          <a:p>
            <a:r>
              <a:rPr lang="en-AU" dirty="0"/>
              <a:t>Predictability - a lack of predictability can heighten the feeling of being overwhelmed</a:t>
            </a:r>
          </a:p>
          <a:p>
            <a:r>
              <a:rPr lang="en-AU" dirty="0"/>
              <a:t>Outlets for frustration – find healthy ways to release or express frustration can mitigate the build up of stress </a:t>
            </a:r>
            <a:r>
              <a:rPr lang="en-AU" dirty="0" err="1"/>
              <a:t>ie</a:t>
            </a:r>
            <a:r>
              <a:rPr lang="en-AU" dirty="0"/>
              <a:t> sports.</a:t>
            </a:r>
          </a:p>
          <a:p>
            <a:r>
              <a:rPr lang="en-AU" dirty="0"/>
              <a:t>Social support - having a strong support network assists </a:t>
            </a:r>
          </a:p>
          <a:p>
            <a:r>
              <a:rPr lang="en-AU" dirty="0"/>
              <a:t>Control - a sense of control over one’s life and the ability to influence outcomes is a powerful protective factor against the detrimental effects of stress.</a:t>
            </a:r>
          </a:p>
          <a:p>
            <a:endParaRPr lang="en-AU" dirty="0"/>
          </a:p>
          <a:p>
            <a:pPr defTabSz="825500">
              <a:lnSpc>
                <a:spcPct val="80000"/>
              </a:lnSpc>
              <a:spcBef>
                <a:spcPts val="0"/>
              </a:spcBef>
              <a:defRPr sz="10200" b="1" cap="all">
                <a:solidFill>
                  <a:srgbClr val="34A5DA"/>
                </a:solidFill>
                <a:latin typeface="Avenir Next Condensed Regular"/>
                <a:ea typeface="Avenir Next Condensed Regular"/>
                <a:cs typeface="Avenir Next Condensed Regular"/>
                <a:sym typeface="Avenir Next Condensed Regular"/>
              </a:defRPr>
            </a:pPr>
            <a:r>
              <a:rPr lang="en-AU" dirty="0"/>
              <a:t>Lean in:</a:t>
            </a:r>
          </a:p>
          <a:p>
            <a:pPr marL="609599" indent="-609599">
              <a:buSzPct val="123000"/>
              <a:buChar char="•"/>
              <a:defRPr sz="2900"/>
            </a:pPr>
            <a:r>
              <a:rPr lang="en-AU" dirty="0">
                <a:solidFill>
                  <a:schemeClr val="bg1"/>
                </a:solidFill>
              </a:rPr>
              <a:t>Appraise and accept reality</a:t>
            </a:r>
          </a:p>
          <a:p>
            <a:pPr marL="609599" indent="-609599">
              <a:buSzPct val="123000"/>
              <a:buChar char="•"/>
              <a:defRPr sz="2900"/>
            </a:pPr>
            <a:r>
              <a:rPr lang="en-AU" dirty="0">
                <a:solidFill>
                  <a:schemeClr val="bg1"/>
                </a:solidFill>
              </a:rPr>
              <a:t>Work out disagreements or misunderstandings</a:t>
            </a:r>
          </a:p>
          <a:p>
            <a:pPr marL="609599" indent="-609599">
              <a:buSzPct val="123000"/>
              <a:buChar char="•"/>
              <a:defRPr sz="2900"/>
            </a:pPr>
            <a:r>
              <a:rPr lang="en-AU" dirty="0">
                <a:solidFill>
                  <a:schemeClr val="bg1"/>
                </a:solidFill>
              </a:rPr>
              <a:t>Manage limitations within self and others, integrate splits.</a:t>
            </a:r>
          </a:p>
          <a:p>
            <a:pPr marL="609599" indent="-609599">
              <a:buSzPct val="123000"/>
              <a:buChar char="•"/>
              <a:defRPr sz="2900"/>
            </a:pPr>
            <a:r>
              <a:rPr lang="en-AU" dirty="0">
                <a:solidFill>
                  <a:schemeClr val="bg1"/>
                </a:solidFill>
              </a:rPr>
              <a:t>Discuss disappointments/disillusionment</a:t>
            </a:r>
          </a:p>
          <a:p>
            <a:pPr marL="609599" indent="-609599">
              <a:buSzPct val="123000"/>
              <a:buChar char="•"/>
              <a:defRPr sz="2900"/>
            </a:pPr>
            <a:r>
              <a:rPr lang="en-AU" dirty="0">
                <a:solidFill>
                  <a:schemeClr val="bg1"/>
                </a:solidFill>
              </a:rPr>
              <a:t>Define boundaries around oneself and others</a:t>
            </a:r>
          </a:p>
          <a:p>
            <a:pPr marL="609599" indent="-609599">
              <a:buSzPct val="123000"/>
              <a:buChar char="•"/>
              <a:defRPr sz="2900"/>
            </a:pPr>
            <a:r>
              <a:rPr lang="en-AU" dirty="0">
                <a:solidFill>
                  <a:schemeClr val="bg1"/>
                </a:solidFill>
              </a:rPr>
              <a:t>Consider self-reliance as an antidote to hypersensitivity to others</a:t>
            </a:r>
          </a:p>
          <a:p>
            <a:endParaRPr lang="en-AU" dirty="0"/>
          </a:p>
        </p:txBody>
      </p:sp>
    </p:spTree>
    <p:extLst>
      <p:ext uri="{BB962C8B-B14F-4D97-AF65-F5344CB8AC3E}">
        <p14:creationId xmlns:p14="http://schemas.microsoft.com/office/powerpoint/2010/main" val="884321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9" name="Shape 2319"/>
          <p:cNvSpPr>
            <a:spLocks noGrp="1" noRot="1" noChangeAspect="1"/>
          </p:cNvSpPr>
          <p:nvPr>
            <p:ph type="sldImg"/>
          </p:nvPr>
        </p:nvSpPr>
        <p:spPr>
          <a:xfrm>
            <a:off x="381000" y="685800"/>
            <a:ext cx="6096000" cy="3429000"/>
          </a:xfrm>
          <a:prstGeom prst="rect">
            <a:avLst/>
          </a:prstGeom>
        </p:spPr>
        <p:txBody>
          <a:bodyPr/>
          <a:lstStyle/>
          <a:p>
            <a:endParaRPr/>
          </a:p>
        </p:txBody>
      </p:sp>
      <p:sp>
        <p:nvSpPr>
          <p:cNvPr id="2320" name="Shape 2320"/>
          <p:cNvSpPr>
            <a:spLocks noGrp="1"/>
          </p:cNvSpPr>
          <p:nvPr>
            <p:ph type="body" sz="quarter" idx="1"/>
          </p:nvPr>
        </p:nvSpPr>
        <p:spPr>
          <a:prstGeom prst="rect">
            <a:avLst/>
          </a:prstGeom>
        </p:spPr>
        <p:txBody>
          <a:bodyPr/>
          <a:lstStyle>
            <a:lvl1pPr>
              <a:defRPr sz="1300"/>
            </a:lvl1pPr>
          </a:lstStyle>
          <a:p>
            <a:r>
              <a:rPr dirty="0"/>
              <a:t>Last updated on: 03.13.19</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AD8D3-361F-1CF1-ADFF-D29EDC8A3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957B5-541C-5E77-1563-C7588A75E70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B5C4FE5-A6C9-3AFD-F716-9AA5CB6C2B8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6C093AA-35F1-E308-6300-3F30FB9AD94C}"/>
              </a:ext>
            </a:extLst>
          </p:cNvPr>
          <p:cNvSpPr>
            <a:spLocks noGrp="1"/>
          </p:cNvSpPr>
          <p:nvPr>
            <p:ph type="sldNum" sz="quarter" idx="5"/>
          </p:nvPr>
        </p:nvSpPr>
        <p:spPr/>
        <p:txBody>
          <a:bodyPr/>
          <a:lstStyle/>
          <a:p>
            <a:fld id="{764FF4B2-BFCF-43ED-854E-07C71C014977}" type="slidenum">
              <a:rPr lang="en-AU" smtClean="0"/>
              <a:t>25</a:t>
            </a:fld>
            <a:endParaRPr lang="en-AU"/>
          </a:p>
        </p:txBody>
      </p:sp>
    </p:spTree>
    <p:extLst>
      <p:ext uri="{BB962C8B-B14F-4D97-AF65-F5344CB8AC3E}">
        <p14:creationId xmlns:p14="http://schemas.microsoft.com/office/powerpoint/2010/main" val="229123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1" dirty="0"/>
              <a:t>Brief interventions</a:t>
            </a:r>
            <a:r>
              <a:rPr lang="en-AU" dirty="0"/>
              <a:t> a 4 session post crisis intervention – developed by PA. </a:t>
            </a:r>
          </a:p>
          <a:p>
            <a:r>
              <a:rPr lang="en-AU" dirty="0"/>
              <a:t>And  a 6 session GPM intervention for young people is being implemented in a regional location, using the Interpersonal Coherence Model as a hypothesis generator.</a:t>
            </a:r>
          </a:p>
          <a:p>
            <a:endParaRPr lang="en-AU" dirty="0"/>
          </a:p>
          <a:p>
            <a:r>
              <a:rPr lang="en-AU" b="1" dirty="0"/>
              <a:t>Intermediate interventions </a:t>
            </a:r>
            <a:r>
              <a:rPr lang="en-AU" dirty="0"/>
              <a:t>– consisting of short-term (10-12week) individual or group interventions have been developed and delivered </a:t>
            </a:r>
          </a:p>
          <a:p>
            <a:r>
              <a:rPr lang="en-AU" dirty="0"/>
              <a:t>- Implementation of 10 session GPM Clinic at BPD Co. </a:t>
            </a:r>
          </a:p>
          <a:p>
            <a:pPr marL="171450" indent="-171450">
              <a:buFontTx/>
              <a:buChar char="-"/>
            </a:pPr>
            <a:r>
              <a:rPr lang="en-AU" dirty="0"/>
              <a:t>Provides an opportunity for our team of clinicians, Psychiatry Registrars and students to develop experiencing in delivering GPM</a:t>
            </a:r>
          </a:p>
          <a:p>
            <a:pPr marL="0" indent="0">
              <a:buFontTx/>
              <a:buNone/>
            </a:pPr>
            <a:endParaRPr lang="en-AU" dirty="0"/>
          </a:p>
          <a:p>
            <a:r>
              <a:rPr lang="en-AU" b="1" dirty="0"/>
              <a:t>Intensive Inventions </a:t>
            </a:r>
            <a:r>
              <a:rPr lang="en-AU" dirty="0"/>
              <a:t>– this includes the specialist EB </a:t>
            </a:r>
            <a:r>
              <a:rPr lang="en-AU" dirty="0" err="1"/>
              <a:t>tx</a:t>
            </a:r>
            <a:r>
              <a:rPr lang="en-AU" dirty="0"/>
              <a:t> (you are all familiar with) </a:t>
            </a:r>
          </a:p>
          <a:p>
            <a:r>
              <a:rPr lang="en-AU" dirty="0"/>
              <a:t>- more specifically what we are here to talk about today is GPM for complexity where people are presenting with a level of complexity that prohibits engagement with the specialist EB </a:t>
            </a:r>
            <a:r>
              <a:rPr lang="en-AU" dirty="0" err="1"/>
              <a:t>tx</a:t>
            </a:r>
            <a:r>
              <a:rPr lang="en-AU" dirty="0"/>
              <a:t>.</a:t>
            </a:r>
          </a:p>
          <a:p>
            <a:endParaRPr lang="en-AU" dirty="0"/>
          </a:p>
        </p:txBody>
      </p:sp>
      <p:sp>
        <p:nvSpPr>
          <p:cNvPr id="4" name="Slide Number Placeholder 3"/>
          <p:cNvSpPr>
            <a:spLocks noGrp="1"/>
          </p:cNvSpPr>
          <p:nvPr>
            <p:ph type="sldNum" sz="quarter" idx="5"/>
          </p:nvPr>
        </p:nvSpPr>
        <p:spPr/>
        <p:txBody>
          <a:bodyPr/>
          <a:lstStyle/>
          <a:p>
            <a:fld id="{764FF4B2-BFCF-43ED-854E-07C71C014977}" type="slidenum">
              <a:rPr lang="en-AU" smtClean="0"/>
              <a:t>3</a:t>
            </a:fld>
            <a:endParaRPr lang="en-AU"/>
          </a:p>
        </p:txBody>
      </p:sp>
    </p:spTree>
    <p:extLst>
      <p:ext uri="{BB962C8B-B14F-4D97-AF65-F5344CB8AC3E}">
        <p14:creationId xmlns:p14="http://schemas.microsoft.com/office/powerpoint/2010/main" val="3499447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1283-5F2B-8661-225A-B43D05AB1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28B4E-EF94-F795-4A37-10B21D5DBC8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F4F0D52-7EB2-06B0-8291-1B5953D2B47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667CA8C-87C0-DCFE-AF3B-2E9C06E4E703}"/>
              </a:ext>
            </a:extLst>
          </p:cNvPr>
          <p:cNvSpPr>
            <a:spLocks noGrp="1"/>
          </p:cNvSpPr>
          <p:nvPr>
            <p:ph type="sldNum" sz="quarter" idx="5"/>
          </p:nvPr>
        </p:nvSpPr>
        <p:spPr/>
        <p:txBody>
          <a:bodyPr/>
          <a:lstStyle/>
          <a:p>
            <a:fld id="{764FF4B2-BFCF-43ED-854E-07C71C014977}" type="slidenum">
              <a:rPr lang="en-AU" smtClean="0"/>
              <a:t>26</a:t>
            </a:fld>
            <a:endParaRPr lang="en-AU"/>
          </a:p>
        </p:txBody>
      </p:sp>
    </p:spTree>
    <p:extLst>
      <p:ext uri="{BB962C8B-B14F-4D97-AF65-F5344CB8AC3E}">
        <p14:creationId xmlns:p14="http://schemas.microsoft.com/office/powerpoint/2010/main" val="4051860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16091-AE8F-D6B8-59AC-68B366432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E79DE-4205-7B87-759F-038567964BE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7650CA5-ADC7-E467-2FBB-386F6F42ED8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3C8A164-DE9A-4DF5-24CF-2F3DD1100B3F}"/>
              </a:ext>
            </a:extLst>
          </p:cNvPr>
          <p:cNvSpPr>
            <a:spLocks noGrp="1"/>
          </p:cNvSpPr>
          <p:nvPr>
            <p:ph type="sldNum" sz="quarter" idx="5"/>
          </p:nvPr>
        </p:nvSpPr>
        <p:spPr/>
        <p:txBody>
          <a:bodyPr/>
          <a:lstStyle/>
          <a:p>
            <a:fld id="{764FF4B2-BFCF-43ED-854E-07C71C014977}" type="slidenum">
              <a:rPr lang="en-AU" smtClean="0"/>
              <a:t>27</a:t>
            </a:fld>
            <a:endParaRPr lang="en-AU"/>
          </a:p>
        </p:txBody>
      </p:sp>
    </p:spTree>
    <p:extLst>
      <p:ext uri="{BB962C8B-B14F-4D97-AF65-F5344CB8AC3E}">
        <p14:creationId xmlns:p14="http://schemas.microsoft.com/office/powerpoint/2010/main" val="1704153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2" name="Shape 2522"/>
          <p:cNvSpPr>
            <a:spLocks noGrp="1" noRot="1" noChangeAspect="1"/>
          </p:cNvSpPr>
          <p:nvPr>
            <p:ph type="sldImg"/>
          </p:nvPr>
        </p:nvSpPr>
        <p:spPr>
          <a:xfrm>
            <a:off x="381000" y="685800"/>
            <a:ext cx="6096000" cy="3429000"/>
          </a:xfrm>
          <a:prstGeom prst="rect">
            <a:avLst/>
          </a:prstGeom>
        </p:spPr>
        <p:txBody>
          <a:bodyPr/>
          <a:lstStyle/>
          <a:p>
            <a:endParaRPr/>
          </a:p>
        </p:txBody>
      </p:sp>
      <p:sp>
        <p:nvSpPr>
          <p:cNvPr id="2523" name="Shape 2523"/>
          <p:cNvSpPr>
            <a:spLocks noGrp="1"/>
          </p:cNvSpPr>
          <p:nvPr>
            <p:ph type="body" sz="quarter" idx="1"/>
          </p:nvPr>
        </p:nvSpPr>
        <p:spPr>
          <a:prstGeom prst="rect">
            <a:avLst/>
          </a:prstGeom>
        </p:spPr>
        <p:txBody>
          <a:bodyPr/>
          <a:lstStyle>
            <a:lvl1pPr>
              <a:defRPr sz="1300"/>
            </a:lvl1pPr>
          </a:lstStyle>
          <a:p>
            <a:r>
              <a:rPr dirty="0"/>
              <a:t>Last updated on: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119752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AU" dirty="0"/>
              <a:t>Still can’t quite follow the slide.</a:t>
            </a:r>
          </a:p>
          <a:p>
            <a:endParaRPr lang="en-AU" dirty="0"/>
          </a:p>
          <a:p>
            <a:r>
              <a:rPr lang="en-AU" dirty="0"/>
              <a:t>The list on the left is what you want to happen to minimise polarising responses. 3</a:t>
            </a:r>
            <a:r>
              <a:rPr lang="en-AU" baseline="30000" dirty="0"/>
              <a:t>rd</a:t>
            </a:r>
            <a:r>
              <a:rPr lang="en-AU" dirty="0"/>
              <a:t> and 5</a:t>
            </a:r>
            <a:r>
              <a:rPr lang="en-AU" baseline="30000" dirty="0"/>
              <a:t>th</a:t>
            </a:r>
            <a:r>
              <a:rPr lang="en-AU" dirty="0"/>
              <a:t> are what you want the patient to do </a:t>
            </a:r>
            <a:r>
              <a:rPr lang="en-AU" dirty="0" err="1"/>
              <a:t>ie</a:t>
            </a:r>
            <a:r>
              <a:rPr lang="en-AU" dirty="0"/>
              <a:t> express their disappointment, accept lack of control.</a:t>
            </a:r>
          </a:p>
          <a:p>
            <a:r>
              <a:rPr lang="en-AU" dirty="0"/>
              <a:t>Clinician should aim to listen nondefensively understand the wish/want and acknowledge reality.  </a:t>
            </a:r>
          </a:p>
          <a:p>
            <a:endParaRPr lang="en-AU" dirty="0"/>
          </a:p>
          <a:p>
            <a:r>
              <a:rPr lang="en-AU" dirty="0"/>
              <a:t>Clinician needs to be able to bear the patient’s disappointment.</a:t>
            </a:r>
          </a:p>
        </p:txBody>
      </p:sp>
    </p:spTree>
    <p:extLst>
      <p:ext uri="{BB962C8B-B14F-4D97-AF65-F5344CB8AC3E}">
        <p14:creationId xmlns:p14="http://schemas.microsoft.com/office/powerpoint/2010/main" val="3176460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2" name="Shape 2522"/>
          <p:cNvSpPr>
            <a:spLocks noGrp="1" noRot="1" noChangeAspect="1"/>
          </p:cNvSpPr>
          <p:nvPr>
            <p:ph type="sldImg"/>
          </p:nvPr>
        </p:nvSpPr>
        <p:spPr>
          <a:xfrm>
            <a:off x="381000" y="685800"/>
            <a:ext cx="6096000" cy="3429000"/>
          </a:xfrm>
          <a:prstGeom prst="rect">
            <a:avLst/>
          </a:prstGeom>
        </p:spPr>
        <p:txBody>
          <a:bodyPr/>
          <a:lstStyle/>
          <a:p>
            <a:endParaRPr/>
          </a:p>
        </p:txBody>
      </p:sp>
      <p:sp>
        <p:nvSpPr>
          <p:cNvPr id="2523" name="Shape 2523"/>
          <p:cNvSpPr>
            <a:spLocks noGrp="1"/>
          </p:cNvSpPr>
          <p:nvPr>
            <p:ph type="body" sz="quarter" idx="1"/>
          </p:nvPr>
        </p:nvSpPr>
        <p:spPr>
          <a:prstGeom prst="rect">
            <a:avLst/>
          </a:prstGeom>
        </p:spPr>
        <p:txBody>
          <a:bodyPr/>
          <a:lstStyle>
            <a:lvl1pPr>
              <a:defRPr sz="1300"/>
            </a:lvl1pPr>
          </a:lstStyle>
          <a:p>
            <a:r>
              <a:rPr dirty="0"/>
              <a:t>Last updated on: </a:t>
            </a:r>
          </a:p>
        </p:txBody>
      </p:sp>
    </p:spTree>
    <p:extLst>
      <p:ext uri="{BB962C8B-B14F-4D97-AF65-F5344CB8AC3E}">
        <p14:creationId xmlns:p14="http://schemas.microsoft.com/office/powerpoint/2010/main" val="435387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64FF4B2-BFCF-43ED-854E-07C71C014977}" type="slidenum">
              <a:rPr lang="en-AU" smtClean="0"/>
              <a:t>36</a:t>
            </a:fld>
            <a:endParaRPr lang="en-AU"/>
          </a:p>
        </p:txBody>
      </p:sp>
    </p:spTree>
    <p:extLst>
      <p:ext uri="{BB962C8B-B14F-4D97-AF65-F5344CB8AC3E}">
        <p14:creationId xmlns:p14="http://schemas.microsoft.com/office/powerpoint/2010/main" val="108823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97003-CB95-54A2-34F8-7F52300C5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DDDCDE-C153-6F60-92FD-42C07BD9C30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3CC00A1-4A08-D7E3-E238-F7A42379232B}"/>
              </a:ext>
            </a:extLst>
          </p:cNvPr>
          <p:cNvSpPr>
            <a:spLocks noGrp="1"/>
          </p:cNvSpPr>
          <p:nvPr>
            <p:ph type="body" idx="1"/>
          </p:nvPr>
        </p:nvSpPr>
        <p:spPr/>
        <p:txBody>
          <a:bodyPr/>
          <a:lstStyle/>
          <a:p>
            <a:r>
              <a:rPr lang="en-AU" dirty="0"/>
              <a:t>LEADERSHIP</a:t>
            </a:r>
          </a:p>
          <a:p>
            <a:pPr marL="171450" indent="-171450">
              <a:buFont typeface="Arial" panose="020B0604020202020204" pitchFamily="34" charset="0"/>
              <a:buChar char="•"/>
            </a:pPr>
            <a:r>
              <a:rPr lang="en-AU" dirty="0"/>
              <a:t>BPD Co meeting with the care teams – engaging their leadership – listening </a:t>
            </a:r>
          </a:p>
          <a:p>
            <a:endParaRPr lang="en-AU" dirty="0"/>
          </a:p>
          <a:p>
            <a:r>
              <a:rPr lang="en-AU" dirty="0"/>
              <a:t>UNDERSTANDING THE PROBLEM</a:t>
            </a:r>
          </a:p>
          <a:p>
            <a:pPr>
              <a:buFont typeface="Arial" panose="020B0604020202020204" pitchFamily="34" charset="0"/>
              <a:buChar char="•"/>
            </a:pPr>
            <a:r>
              <a:rPr lang="en-AU" sz="1200" dirty="0">
                <a:solidFill>
                  <a:srgbClr val="FFFFFF"/>
                </a:solidFill>
                <a:latin typeface="Proxima Nova"/>
              </a:rPr>
              <a:t>There is conflict between treaters (mental health services) and carers (DCP/</a:t>
            </a:r>
            <a:r>
              <a:rPr lang="en-AU" sz="1200" dirty="0" err="1">
                <a:solidFill>
                  <a:srgbClr val="FFFFFF"/>
                </a:solidFill>
                <a:latin typeface="Proxima Nova"/>
              </a:rPr>
              <a:t>resi</a:t>
            </a:r>
            <a:r>
              <a:rPr lang="en-AU" sz="1200" dirty="0">
                <a:solidFill>
                  <a:srgbClr val="FFFFFF"/>
                </a:solidFill>
                <a:latin typeface="Proxima Nova"/>
              </a:rPr>
              <a:t> care)</a:t>
            </a:r>
          </a:p>
          <a:p>
            <a:pPr>
              <a:buFont typeface="Arial" panose="020B0604020202020204" pitchFamily="34" charset="0"/>
              <a:buChar char="•"/>
            </a:pPr>
            <a:r>
              <a:rPr lang="en-AU" sz="1200" dirty="0">
                <a:solidFill>
                  <a:srgbClr val="FFFFFF"/>
                </a:solidFill>
                <a:latin typeface="Proxima Nova"/>
              </a:rPr>
              <a:t>Staff are overwhelmed and scared of Lenora dying, they have been told they need to keep Lenora alive</a:t>
            </a:r>
          </a:p>
          <a:p>
            <a:pPr>
              <a:buFont typeface="Arial" panose="020B0604020202020204" pitchFamily="34" charset="0"/>
              <a:buChar char="•"/>
            </a:pPr>
            <a:r>
              <a:rPr lang="en-AU" sz="1200" dirty="0">
                <a:solidFill>
                  <a:srgbClr val="FFFFFF"/>
                </a:solidFill>
                <a:latin typeface="Proxima Nova"/>
              </a:rPr>
              <a:t>Staff have put in complaints about the children’s hospital as they believe Lenora should be admitted long term to keep her safe</a:t>
            </a:r>
          </a:p>
          <a:p>
            <a:pPr>
              <a:buFont typeface="Arial" panose="020B0604020202020204" pitchFamily="34" charset="0"/>
              <a:buChar char="•"/>
            </a:pPr>
            <a:r>
              <a:rPr lang="en-AU" sz="1200" dirty="0">
                <a:solidFill>
                  <a:srgbClr val="FFFFFF"/>
                </a:solidFill>
                <a:latin typeface="Proxima Nova"/>
              </a:rPr>
              <a:t>Hospital staff tell Lenora she needs to go back home where they can keep her safe </a:t>
            </a:r>
          </a:p>
          <a:p>
            <a:pPr>
              <a:buFont typeface="Arial" panose="020B0604020202020204" pitchFamily="34" charset="0"/>
              <a:buChar char="•"/>
            </a:pPr>
            <a:r>
              <a:rPr lang="en-AU" sz="1200" dirty="0">
                <a:solidFill>
                  <a:srgbClr val="FFFFFF"/>
                </a:solidFill>
                <a:latin typeface="Proxima Nova"/>
              </a:rPr>
              <a:t>Staff feel criticised  by SAPOL and SAAS who tell them they need to keep her safe</a:t>
            </a:r>
          </a:p>
          <a:p>
            <a:pPr>
              <a:buFont typeface="Arial" panose="020B0604020202020204" pitchFamily="34" charset="0"/>
              <a:buChar char="•"/>
            </a:pPr>
            <a:r>
              <a:rPr lang="en-AU" sz="1200" dirty="0">
                <a:solidFill>
                  <a:srgbClr val="FFFFFF"/>
                </a:solidFill>
                <a:latin typeface="Proxima Nova"/>
              </a:rPr>
              <a:t>The treating team is getting bigger and bigger, more services involved </a:t>
            </a:r>
          </a:p>
          <a:p>
            <a:endParaRPr lang="en-AU" dirty="0"/>
          </a:p>
          <a:p>
            <a:r>
              <a:rPr lang="en-AU" dirty="0"/>
              <a:t>INTEGRATING THE SPLITS</a:t>
            </a:r>
          </a:p>
          <a:p>
            <a:pPr marL="171450" indent="-171450">
              <a:buFont typeface="Arial" panose="020B0604020202020204" pitchFamily="34" charset="0"/>
              <a:buChar char="•"/>
            </a:pPr>
            <a:r>
              <a:rPr lang="en-AU" sz="1200" dirty="0">
                <a:solidFill>
                  <a:schemeClr val="bg1"/>
                </a:solidFill>
                <a:latin typeface="Helvetica Neue Medium"/>
              </a:rPr>
              <a:t>Acknowledge the commitment from the treatment team and carer team with providing opportunities to improve Lenora’s mental health. Validating their ability to maintain understanding and compassion under such anxiety provoking situations.  You are pragmatic in stating that the mental health difficulties are severe and complex and there is high risk of death by suicide or misadventure.		</a:t>
            </a:r>
          </a:p>
          <a:p>
            <a:pPr marL="0" indent="0">
              <a:buFont typeface="Arial" panose="020B0604020202020204" pitchFamily="34" charset="0"/>
              <a:buNone/>
            </a:pPr>
            <a:endParaRPr lang="en-AU" sz="1200" dirty="0">
              <a:solidFill>
                <a:schemeClr val="bg1"/>
              </a:solidFill>
              <a:latin typeface="Helvetica Neue Medium"/>
            </a:endParaRPr>
          </a:p>
          <a:p>
            <a:pPr marL="0" indent="0">
              <a:buFont typeface="Arial" panose="020B0604020202020204" pitchFamily="34" charset="0"/>
              <a:buNone/>
            </a:pPr>
            <a:r>
              <a:rPr lang="en-AU" sz="1200" dirty="0">
                <a:solidFill>
                  <a:schemeClr val="bg1"/>
                </a:solidFill>
                <a:latin typeface="Helvetica Neue Medium"/>
              </a:rPr>
              <a:t>COMORBIDITIES</a:t>
            </a:r>
          </a:p>
          <a:p>
            <a:pPr marL="171450" indent="-171450">
              <a:buFont typeface="Arial" panose="020B0604020202020204" pitchFamily="34" charset="0"/>
              <a:buChar char="•"/>
            </a:pPr>
            <a:r>
              <a:rPr lang="en-AU" sz="1200" dirty="0">
                <a:solidFill>
                  <a:schemeClr val="bg1"/>
                </a:solidFill>
                <a:latin typeface="Helvetica Neue Medium"/>
              </a:rPr>
              <a:t>You provide a clear outline of how she meets criteria for BPD and discuss the co-occurring co morbidities, acknowledging the symptomatic overlap of BPD and C-PTSD and high burden of symptoms.  You also outline the role of EBT for BPD.</a:t>
            </a:r>
          </a:p>
          <a:p>
            <a:pPr marL="0" indent="0">
              <a:buFont typeface="Arial" panose="020B0604020202020204" pitchFamily="34" charset="0"/>
              <a:buNone/>
            </a:pPr>
            <a:endParaRPr lang="en-AU" sz="1200">
              <a:solidFill>
                <a:schemeClr val="bg1"/>
              </a:solidFill>
              <a:latin typeface="Helvetica Neue Medium"/>
            </a:endParaRPr>
          </a:p>
          <a:p>
            <a:pPr marL="171450" indent="-171450">
              <a:buFont typeface="Arial" panose="020B0604020202020204" pitchFamily="34" charset="0"/>
              <a:buChar char="•"/>
            </a:pPr>
            <a:r>
              <a:rPr lang="en-AU" sz="1200">
                <a:solidFill>
                  <a:schemeClr val="bg1"/>
                </a:solidFill>
                <a:latin typeface="Helvetica Neue Medium"/>
              </a:rPr>
              <a:t>Collaboratively </a:t>
            </a:r>
            <a:r>
              <a:rPr lang="en-AU" sz="1200" dirty="0">
                <a:solidFill>
                  <a:schemeClr val="bg1"/>
                </a:solidFill>
                <a:latin typeface="Helvetica Neue Medium"/>
              </a:rPr>
              <a:t>you engage key stakeholders with understanding the problem, identify the splits, define roles and enlist engagement at a systems level to embrace a GPM-A framework to assist in managing the difficulties and offer support needed to do this, including training and reflective practice to residential care staff. </a:t>
            </a:r>
          </a:p>
          <a:p>
            <a:pPr marL="0" indent="0">
              <a:buFont typeface="Arial" panose="020B0604020202020204" pitchFamily="34" charset="0"/>
              <a:buNone/>
            </a:pPr>
            <a:r>
              <a:rPr lang="en-AU" sz="1200">
                <a:solidFill>
                  <a:schemeClr val="bg1"/>
                </a:solidFill>
                <a:latin typeface="Helvetica Neue Medium"/>
              </a:rPr>
              <a:t>ENGAGEMENT</a:t>
            </a:r>
            <a:endParaRPr lang="en-AU" sz="1200" dirty="0">
              <a:solidFill>
                <a:schemeClr val="bg1"/>
              </a:solidFill>
              <a:latin typeface="Helvetica Neue Medium"/>
            </a:endParaRPr>
          </a:p>
          <a:p>
            <a:pPr marL="0" indent="0">
              <a:buFont typeface="Arial" panose="020B0604020202020204" pitchFamily="34" charset="0"/>
              <a:buNone/>
            </a:pPr>
            <a:endParaRPr lang="en-AU" sz="1200" dirty="0">
              <a:solidFill>
                <a:schemeClr val="bg1"/>
              </a:solidFill>
              <a:latin typeface="Helvetica Neue Medium"/>
            </a:endParaRPr>
          </a:p>
          <a:p>
            <a:pPr marL="0" indent="0">
              <a:buFont typeface="Arial" panose="020B0604020202020204" pitchFamily="34" charset="0"/>
              <a:buNone/>
            </a:pPr>
            <a:endParaRPr lang="en-AU" sz="1200" dirty="0">
              <a:solidFill>
                <a:schemeClr val="bg1"/>
              </a:solidFill>
              <a:latin typeface="Helvetica Neue Medium"/>
            </a:endParaRPr>
          </a:p>
          <a:p>
            <a:endParaRPr lang="en-AU" dirty="0"/>
          </a:p>
        </p:txBody>
      </p:sp>
      <p:sp>
        <p:nvSpPr>
          <p:cNvPr id="4" name="Slide Number Placeholder 3">
            <a:extLst>
              <a:ext uri="{FF2B5EF4-FFF2-40B4-BE49-F238E27FC236}">
                <a16:creationId xmlns:a16="http://schemas.microsoft.com/office/drawing/2014/main" id="{BBCA19D0-F1FD-9C5E-4202-EBCEF5AF1532}"/>
              </a:ext>
            </a:extLst>
          </p:cNvPr>
          <p:cNvSpPr>
            <a:spLocks noGrp="1"/>
          </p:cNvSpPr>
          <p:nvPr>
            <p:ph type="sldNum" sz="quarter" idx="5"/>
          </p:nvPr>
        </p:nvSpPr>
        <p:spPr/>
        <p:txBody>
          <a:bodyPr/>
          <a:lstStyle/>
          <a:p>
            <a:fld id="{764FF4B2-BFCF-43ED-854E-07C71C014977}" type="slidenum">
              <a:rPr lang="en-AU" smtClean="0"/>
              <a:t>37</a:t>
            </a:fld>
            <a:endParaRPr lang="en-AU"/>
          </a:p>
        </p:txBody>
      </p:sp>
    </p:spTree>
    <p:extLst>
      <p:ext uri="{BB962C8B-B14F-4D97-AF65-F5344CB8AC3E}">
        <p14:creationId xmlns:p14="http://schemas.microsoft.com/office/powerpoint/2010/main" val="2552119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457200">
              <a:lnSpc>
                <a:spcPct val="120000"/>
              </a:lnSpc>
              <a:buFont typeface="Arial" panose="020B0604020202020204" pitchFamily="34" charset="0"/>
              <a:buChar char="•"/>
            </a:pPr>
            <a:r>
              <a:rPr lang="en-AU" sz="1200" dirty="0">
                <a:solidFill>
                  <a:schemeClr val="bg1"/>
                </a:solidFill>
                <a:latin typeface="Helvetica Neue Medium"/>
              </a:rPr>
              <a:t>You develop a workshop on caring for young people with personality difficulties in residential care settings.</a:t>
            </a:r>
          </a:p>
          <a:p>
            <a:pPr>
              <a:lnSpc>
                <a:spcPct val="120000"/>
              </a:lnSpc>
            </a:pPr>
            <a:endParaRPr lang="en-AU" sz="1200" dirty="0">
              <a:solidFill>
                <a:schemeClr val="bg1"/>
              </a:solidFill>
              <a:latin typeface="Helvetica Neue Medium"/>
            </a:endParaRPr>
          </a:p>
          <a:p>
            <a:pPr marL="457200" indent="-457200">
              <a:lnSpc>
                <a:spcPct val="120000"/>
              </a:lnSpc>
              <a:buFont typeface="Arial" panose="020B0604020202020204" pitchFamily="34" charset="0"/>
              <a:buChar char="•"/>
            </a:pPr>
            <a:r>
              <a:rPr lang="en-AU" sz="1200" dirty="0">
                <a:solidFill>
                  <a:schemeClr val="bg1"/>
                </a:solidFill>
                <a:latin typeface="Helvetica Neue Medium"/>
              </a:rPr>
              <a:t>Starting with basic information about personality development, how difficulties develop and the stress this causes. </a:t>
            </a:r>
          </a:p>
          <a:p>
            <a:pPr>
              <a:lnSpc>
                <a:spcPct val="120000"/>
              </a:lnSpc>
            </a:pPr>
            <a:endParaRPr lang="en-AU" sz="1200" dirty="0">
              <a:solidFill>
                <a:schemeClr val="bg1"/>
              </a:solidFill>
              <a:latin typeface="Helvetica Neue Medium"/>
            </a:endParaRPr>
          </a:p>
          <a:p>
            <a:pPr marL="457200" indent="-457200">
              <a:lnSpc>
                <a:spcPct val="120000"/>
              </a:lnSpc>
              <a:buFont typeface="Arial" panose="020B0604020202020204" pitchFamily="34" charset="0"/>
              <a:buChar char="•"/>
            </a:pPr>
            <a:r>
              <a:rPr lang="en-AU" sz="1200" dirty="0">
                <a:solidFill>
                  <a:schemeClr val="bg1"/>
                </a:solidFill>
                <a:latin typeface="Helvetica Neue Medium"/>
              </a:rPr>
              <a:t>Using the ICM as a framework to help them understand common personality vulnerabilities, to better understand what might be going on for the young people they are working with. </a:t>
            </a:r>
          </a:p>
          <a:p>
            <a:pPr>
              <a:lnSpc>
                <a:spcPct val="120000"/>
              </a:lnSpc>
            </a:pPr>
            <a:r>
              <a:rPr lang="en-AU" sz="1200" dirty="0">
                <a:solidFill>
                  <a:schemeClr val="bg1"/>
                </a:solidFill>
                <a:latin typeface="Helvetica Neue Medium"/>
              </a:rPr>
              <a:t> </a:t>
            </a:r>
          </a:p>
          <a:p>
            <a:pPr marL="457200" indent="-457200">
              <a:lnSpc>
                <a:spcPct val="120000"/>
              </a:lnSpc>
              <a:buFont typeface="Arial" panose="020B0604020202020204" pitchFamily="34" charset="0"/>
              <a:buChar char="•"/>
            </a:pPr>
            <a:r>
              <a:rPr lang="en-AU" sz="1200" dirty="0">
                <a:solidFill>
                  <a:schemeClr val="bg1"/>
                </a:solidFill>
                <a:latin typeface="Helvetica Neue Medium"/>
              </a:rPr>
              <a:t>Get them thinking about how to lean in, to be active and not reactive, to keep things cool and calm, to get them more organised in a responsive, predictable, consistent and reliable way.</a:t>
            </a:r>
          </a:p>
          <a:p>
            <a:endParaRPr lang="en-AU" dirty="0"/>
          </a:p>
        </p:txBody>
      </p:sp>
      <p:sp>
        <p:nvSpPr>
          <p:cNvPr id="4" name="Slide Number Placeholder 3"/>
          <p:cNvSpPr>
            <a:spLocks noGrp="1"/>
          </p:cNvSpPr>
          <p:nvPr>
            <p:ph type="sldNum" sz="quarter" idx="5"/>
          </p:nvPr>
        </p:nvSpPr>
        <p:spPr/>
        <p:txBody>
          <a:bodyPr/>
          <a:lstStyle/>
          <a:p>
            <a:fld id="{764FF4B2-BFCF-43ED-854E-07C71C014977}" type="slidenum">
              <a:rPr lang="en-AU" smtClean="0"/>
              <a:t>38</a:t>
            </a:fld>
            <a:endParaRPr lang="en-AU"/>
          </a:p>
        </p:txBody>
      </p:sp>
    </p:spTree>
    <p:extLst>
      <p:ext uri="{BB962C8B-B14F-4D97-AF65-F5344CB8AC3E}">
        <p14:creationId xmlns:p14="http://schemas.microsoft.com/office/powerpoint/2010/main" val="3846208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C043D-DBAA-EDB1-3FE3-5110AB7D0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85D40-59E3-B342-E361-134C223C8BE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5B33F1A-1D4E-0708-E02F-B72FE190307B}"/>
              </a:ext>
            </a:extLst>
          </p:cNvPr>
          <p:cNvSpPr>
            <a:spLocks noGrp="1"/>
          </p:cNvSpPr>
          <p:nvPr>
            <p:ph type="body" idx="1"/>
          </p:nvPr>
        </p:nvSpPr>
        <p:spPr/>
        <p:txBody>
          <a:bodyPr/>
          <a:lstStyle/>
          <a:p>
            <a:r>
              <a:rPr lang="en-AU" dirty="0"/>
              <a:t>Impact for CAMHS  of training and </a:t>
            </a:r>
          </a:p>
        </p:txBody>
      </p:sp>
      <p:sp>
        <p:nvSpPr>
          <p:cNvPr id="4" name="Slide Number Placeholder 3">
            <a:extLst>
              <a:ext uri="{FF2B5EF4-FFF2-40B4-BE49-F238E27FC236}">
                <a16:creationId xmlns:a16="http://schemas.microsoft.com/office/drawing/2014/main" id="{1AC00B24-9C11-E32E-A494-2E814AACDF0F}"/>
              </a:ext>
            </a:extLst>
          </p:cNvPr>
          <p:cNvSpPr>
            <a:spLocks noGrp="1"/>
          </p:cNvSpPr>
          <p:nvPr>
            <p:ph type="sldNum" sz="quarter" idx="5"/>
          </p:nvPr>
        </p:nvSpPr>
        <p:spPr/>
        <p:txBody>
          <a:bodyPr/>
          <a:lstStyle/>
          <a:p>
            <a:fld id="{764FF4B2-BFCF-43ED-854E-07C71C014977}" type="slidenum">
              <a:rPr lang="en-AU" smtClean="0"/>
              <a:t>40</a:t>
            </a:fld>
            <a:endParaRPr lang="en-AU"/>
          </a:p>
        </p:txBody>
      </p:sp>
    </p:spTree>
    <p:extLst>
      <p:ext uri="{BB962C8B-B14F-4D97-AF65-F5344CB8AC3E}">
        <p14:creationId xmlns:p14="http://schemas.microsoft.com/office/powerpoint/2010/main" val="135820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a:t>Our service model is facilitated by a hub and spoke model </a:t>
            </a:r>
          </a:p>
          <a:p>
            <a:r>
              <a:rPr lang="en-AU" b="1" dirty="0"/>
              <a:t>Hub - </a:t>
            </a:r>
            <a:r>
              <a:rPr lang="en-AU" dirty="0"/>
              <a:t>BPD Co is situated as the hub our team of clinician and project workers are based and outreach to the </a:t>
            </a:r>
          </a:p>
          <a:p>
            <a:r>
              <a:rPr lang="en-AU" b="1" dirty="0"/>
              <a:t>Spokes</a:t>
            </a:r>
            <a:r>
              <a:rPr lang="en-AU" dirty="0"/>
              <a:t> – the services across the state, including local MHS based in the communities across the state. </a:t>
            </a:r>
          </a:p>
          <a:p>
            <a:endParaRPr lang="en-AU" dirty="0"/>
          </a:p>
        </p:txBody>
      </p:sp>
    </p:spTree>
    <p:extLst>
      <p:ext uri="{BB962C8B-B14F-4D97-AF65-F5344CB8AC3E}">
        <p14:creationId xmlns:p14="http://schemas.microsoft.com/office/powerpoint/2010/main" val="239489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CBD30-BC04-C513-FF2F-1DFC1695F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ABE8D-0645-E738-FC6A-81D3DFA12A7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32C1F36-89AE-3925-06D7-91E260398FA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7C0DE14-3300-E8BA-23B8-45D99D663AB2}"/>
              </a:ext>
            </a:extLst>
          </p:cNvPr>
          <p:cNvSpPr>
            <a:spLocks noGrp="1"/>
          </p:cNvSpPr>
          <p:nvPr>
            <p:ph type="sldNum" sz="quarter" idx="5"/>
          </p:nvPr>
        </p:nvSpPr>
        <p:spPr/>
        <p:txBody>
          <a:bodyPr/>
          <a:lstStyle/>
          <a:p>
            <a:fld id="{764FF4B2-BFCF-43ED-854E-07C71C014977}" type="slidenum">
              <a:rPr lang="en-AU" smtClean="0"/>
              <a:t>41</a:t>
            </a:fld>
            <a:endParaRPr lang="en-AU"/>
          </a:p>
        </p:txBody>
      </p:sp>
    </p:spTree>
    <p:extLst>
      <p:ext uri="{BB962C8B-B14F-4D97-AF65-F5344CB8AC3E}">
        <p14:creationId xmlns:p14="http://schemas.microsoft.com/office/powerpoint/2010/main" val="231279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2400" dirty="0">
                <a:solidFill>
                  <a:srgbClr val="FFFFFF"/>
                </a:solidFill>
                <a:latin typeface="Helvetica Neue Medium"/>
              </a:rPr>
              <a:t>They acknowledge they were not responding to Lenora but to the system needs/demands. That the high number of staff/services involved was more about how many people it takes for staff to feel safe. </a:t>
            </a:r>
          </a:p>
          <a:p>
            <a:endParaRPr lang="en-AU" sz="2400" dirty="0">
              <a:solidFill>
                <a:srgbClr val="FFFFFF"/>
              </a:solidFill>
              <a:latin typeface="Helvetica Neue Medium"/>
            </a:endParaRPr>
          </a:p>
          <a:p>
            <a:r>
              <a:rPr lang="en-AU" sz="2400" dirty="0">
                <a:solidFill>
                  <a:srgbClr val="FFFFFF"/>
                </a:solidFill>
                <a:latin typeface="Helvetica Neue Medium"/>
              </a:rPr>
              <a:t>They tell you they have reduced the care team and have noticed there is less interpersonal noise in the house. </a:t>
            </a:r>
          </a:p>
          <a:p>
            <a:endParaRPr lang="en-AU" sz="2400" dirty="0">
              <a:solidFill>
                <a:srgbClr val="FFFFFF"/>
              </a:solidFill>
              <a:latin typeface="Helvetica Neue Medium"/>
            </a:endParaRPr>
          </a:p>
          <a:p>
            <a:r>
              <a:rPr lang="en-AU" sz="2400" dirty="0">
                <a:solidFill>
                  <a:srgbClr val="FFFFFF"/>
                </a:solidFill>
                <a:latin typeface="Helvetica Neue Medium"/>
              </a:rPr>
              <a:t>They are focusing on spending time with Lenora, instead of filling in forms about her, taking the time to lean in and have noticed their tolerance for risk has increased. That there is a focus on consistent behaviour from staff.  </a:t>
            </a:r>
          </a:p>
          <a:p>
            <a:endParaRPr lang="en-AU" dirty="0"/>
          </a:p>
        </p:txBody>
      </p:sp>
    </p:spTree>
    <p:extLst>
      <p:ext uri="{BB962C8B-B14F-4D97-AF65-F5344CB8AC3E}">
        <p14:creationId xmlns:p14="http://schemas.microsoft.com/office/powerpoint/2010/main" val="3013725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94144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a:t>Guided by implementation science BPD Co have utilised a structure process to support system wide engagement and implementation of the model of care.</a:t>
            </a:r>
          </a:p>
          <a:p>
            <a:endParaRPr lang="en-AU" dirty="0"/>
          </a:p>
          <a:p>
            <a:r>
              <a:rPr lang="en-AU" dirty="0"/>
              <a:t>-  Leadership – engagement with Exec and then local leadership in the health networks</a:t>
            </a:r>
          </a:p>
          <a:p>
            <a:pPr marL="171450" indent="-171450">
              <a:buFontTx/>
              <a:buChar char="-"/>
            </a:pPr>
            <a:r>
              <a:rPr lang="en-AU" dirty="0"/>
              <a:t>Understanding the local environment – through regular meetings and having our hub clinicians on the ground in the local teams, their role is to get to know the  local environment</a:t>
            </a:r>
          </a:p>
          <a:p>
            <a:pPr marL="171450" indent="-171450">
              <a:buFontTx/>
              <a:buChar char="-"/>
            </a:pPr>
            <a:r>
              <a:rPr lang="en-AU" dirty="0"/>
              <a:t>Clinician establish relationships with the teams, these connections have facilitated opportunities to promote the GPM framework </a:t>
            </a:r>
          </a:p>
          <a:p>
            <a:pPr marL="171450" indent="-171450">
              <a:buFontTx/>
              <a:buChar char="-"/>
            </a:pPr>
            <a:r>
              <a:rPr lang="en-AU" dirty="0"/>
              <a:t>With exec/leadership endorsement and willingness from the team clinicians </a:t>
            </a:r>
          </a:p>
          <a:p>
            <a:pPr marL="171450" indent="-171450">
              <a:buFontTx/>
              <a:buChar char="-"/>
            </a:pPr>
            <a:r>
              <a:rPr lang="en-AU" dirty="0"/>
              <a:t>GPM and GPM-A training has been provided across the state, accompanied by</a:t>
            </a:r>
          </a:p>
          <a:p>
            <a:pPr marL="171450" indent="-171450">
              <a:buFontTx/>
              <a:buChar char="-"/>
            </a:pPr>
            <a:r>
              <a:rPr lang="en-AU" dirty="0"/>
              <a:t>Post training support – supervision and mentoring has been key to supporting integration to practice.</a:t>
            </a:r>
          </a:p>
          <a:p>
            <a:pPr marL="171450" indent="-171450">
              <a:buFontTx/>
              <a:buChar char="-"/>
            </a:pPr>
            <a:r>
              <a:rPr lang="en-AU" dirty="0"/>
              <a:t>Having a dedicated Research team has helped embed evaluation mechanisms into all elements of our service</a:t>
            </a:r>
          </a:p>
          <a:p>
            <a:pPr marL="171450" indent="-171450">
              <a:buFontTx/>
              <a:buChar char="-"/>
            </a:pPr>
            <a:r>
              <a:rPr lang="en-AU" dirty="0"/>
              <a:t>Which is fed back in partnership meetings to support continuous quality improvements </a:t>
            </a:r>
          </a:p>
          <a:p>
            <a:endParaRPr lang="en-AU" dirty="0"/>
          </a:p>
        </p:txBody>
      </p:sp>
    </p:spTree>
    <p:extLst>
      <p:ext uri="{BB962C8B-B14F-4D97-AF65-F5344CB8AC3E}">
        <p14:creationId xmlns:p14="http://schemas.microsoft.com/office/powerpoint/2010/main" val="404274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07513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Shape 895"/>
          <p:cNvSpPr>
            <a:spLocks noGrp="1" noRot="1" noChangeAspect="1"/>
          </p:cNvSpPr>
          <p:nvPr>
            <p:ph type="sldImg"/>
          </p:nvPr>
        </p:nvSpPr>
        <p:spPr>
          <a:xfrm>
            <a:off x="381000" y="685800"/>
            <a:ext cx="6096000" cy="3429000"/>
          </a:xfrm>
          <a:prstGeom prst="rect">
            <a:avLst/>
          </a:prstGeom>
        </p:spPr>
        <p:txBody>
          <a:bodyPr/>
          <a:lstStyle/>
          <a:p>
            <a:endParaRPr/>
          </a:p>
        </p:txBody>
      </p:sp>
      <p:sp>
        <p:nvSpPr>
          <p:cNvPr id="896" name="Shape 896"/>
          <p:cNvSpPr>
            <a:spLocks noGrp="1"/>
          </p:cNvSpPr>
          <p:nvPr>
            <p:ph type="body" sz="quarter" idx="1"/>
          </p:nvPr>
        </p:nvSpPr>
        <p:spPr>
          <a:prstGeom prst="rect">
            <a:avLst/>
          </a:prstGeom>
        </p:spPr>
        <p:txBody>
          <a:bodyPr/>
          <a:lstStyle>
            <a:lvl1pPr>
              <a:defRPr sz="1300"/>
            </a:lvl1pPr>
          </a:lstStyle>
          <a:p>
            <a:r>
              <a:rPr lang="en-AU" dirty="0"/>
              <a:t>The curiosity and now knowing stance can assist when attempting to understand the client’s difficulties.  You want to show you are interested in understanding their experience and to develop treatment plans around the key problems (not diagnosis).  This provides a framework for the treatment.  </a:t>
            </a:r>
          </a:p>
          <a:p>
            <a:endParaRPr lang="en-AU" dirty="0"/>
          </a:p>
          <a:p>
            <a:r>
              <a:rPr lang="en-AU" dirty="0"/>
              <a:t>Remember the treating team can also step up and step down depending on what is happening.  Ie some team members may be in a threatened state.  </a:t>
            </a:r>
          </a:p>
          <a:p>
            <a:endParaRPr lang="en-AU" dirty="0"/>
          </a:p>
          <a:p>
            <a:r>
              <a:rPr lang="en-AU" dirty="0"/>
              <a:t>Challenge passivity, encourage agency but make sure your expectations re agency are in line with where the client is at.  </a:t>
            </a:r>
          </a:p>
          <a:p>
            <a:endParaRPr lang="en-AU" dirty="0"/>
          </a:p>
          <a:p>
            <a:r>
              <a:rPr lang="en-AU" dirty="0"/>
              <a:t>Remember that what is happening in the client can also be happening in the team.  </a:t>
            </a:r>
          </a:p>
          <a:p>
            <a:endParaRPr lang="en-AU" dirty="0"/>
          </a:p>
          <a:p>
            <a:r>
              <a:rPr lang="en-AU" dirty="0"/>
              <a:t>Container.  No matter what is going on try not to be reactive.  Hold your position in a kind but firm way.</a:t>
            </a:r>
          </a:p>
          <a:p>
            <a:endParaRPr lang="en-AU" dirty="0"/>
          </a:p>
          <a:p>
            <a:r>
              <a:rPr lang="en-AU" dirty="0"/>
              <a:t>Name it rather than try to solve it. </a:t>
            </a:r>
          </a:p>
          <a:p>
            <a:endParaRPr lang="en-AU" dirty="0"/>
          </a:p>
          <a:p>
            <a:r>
              <a:rPr lang="en-AU" dirty="0"/>
              <a:t>Be realistic.  Will prevent your own frustration and minimise unhelpful expectations of client.</a:t>
            </a:r>
            <a:endParaRPr dirty="0"/>
          </a:p>
        </p:txBody>
      </p:sp>
    </p:spTree>
    <p:extLst>
      <p:ext uri="{BB962C8B-B14F-4D97-AF65-F5344CB8AC3E}">
        <p14:creationId xmlns:p14="http://schemas.microsoft.com/office/powerpoint/2010/main" val="252023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 name="Shape 906"/>
          <p:cNvSpPr>
            <a:spLocks noGrp="1" noRot="1" noChangeAspect="1"/>
          </p:cNvSpPr>
          <p:nvPr>
            <p:ph type="sldImg"/>
          </p:nvPr>
        </p:nvSpPr>
        <p:spPr>
          <a:xfrm>
            <a:off x="381000" y="685800"/>
            <a:ext cx="6096000" cy="3429000"/>
          </a:xfrm>
          <a:prstGeom prst="rect">
            <a:avLst/>
          </a:prstGeom>
        </p:spPr>
        <p:txBody>
          <a:bodyPr/>
          <a:lstStyle/>
          <a:p>
            <a:endParaRPr/>
          </a:p>
        </p:txBody>
      </p:sp>
      <p:sp>
        <p:nvSpPr>
          <p:cNvPr id="907" name="Shape 907"/>
          <p:cNvSpPr>
            <a:spLocks noGrp="1"/>
          </p:cNvSpPr>
          <p:nvPr>
            <p:ph type="body" sz="quarter" idx="1"/>
          </p:nvPr>
        </p:nvSpPr>
        <p:spPr>
          <a:prstGeom prst="rect">
            <a:avLst/>
          </a:prstGeom>
        </p:spPr>
        <p:txBody>
          <a:bodyPr/>
          <a:lstStyle>
            <a:lvl1pPr>
              <a:defRPr sz="1300"/>
            </a:lvl1pPr>
          </a:lstStyle>
          <a:p>
            <a:r>
              <a:rPr lang="en-AU" dirty="0"/>
              <a:t>Seeing everyone’s description as legitimate and understandable can be applied to treatment team as well.  </a:t>
            </a:r>
          </a:p>
          <a:p>
            <a:endParaRPr lang="en-AU" dirty="0"/>
          </a:p>
          <a:p>
            <a:r>
              <a:rPr lang="en-AU" dirty="0"/>
              <a:t>Need to be able to contain clinician’s anxiety.</a:t>
            </a:r>
            <a:endParaRPr dirty="0"/>
          </a:p>
        </p:txBody>
      </p:sp>
    </p:spTree>
    <p:extLst>
      <p:ext uri="{BB962C8B-B14F-4D97-AF65-F5344CB8AC3E}">
        <p14:creationId xmlns:p14="http://schemas.microsoft.com/office/powerpoint/2010/main" val="1528821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Shape 918"/>
          <p:cNvSpPr>
            <a:spLocks noGrp="1" noRot="1" noChangeAspect="1"/>
          </p:cNvSpPr>
          <p:nvPr>
            <p:ph type="sldImg"/>
          </p:nvPr>
        </p:nvSpPr>
        <p:spPr>
          <a:xfrm>
            <a:off x="381000" y="685800"/>
            <a:ext cx="6096000" cy="3429000"/>
          </a:xfrm>
          <a:prstGeom prst="rect">
            <a:avLst/>
          </a:prstGeom>
        </p:spPr>
        <p:txBody>
          <a:bodyPr/>
          <a:lstStyle/>
          <a:p>
            <a:endParaRPr/>
          </a:p>
        </p:txBody>
      </p:sp>
      <p:sp>
        <p:nvSpPr>
          <p:cNvPr id="919" name="Shape 919"/>
          <p:cNvSpPr>
            <a:spLocks noGrp="1"/>
          </p:cNvSpPr>
          <p:nvPr>
            <p:ph type="body" sz="quarter" idx="1"/>
          </p:nvPr>
        </p:nvSpPr>
        <p:spPr>
          <a:prstGeom prst="rect">
            <a:avLst/>
          </a:prstGeom>
        </p:spPr>
        <p:txBody>
          <a:bodyPr/>
          <a:lstStyle>
            <a:lvl1pPr>
              <a:defRPr sz="1300"/>
            </a:lvl1pPr>
          </a:lstStyle>
          <a:p>
            <a:r>
              <a:rPr dirty="0"/>
              <a:t>Last updated on: </a:t>
            </a:r>
          </a:p>
        </p:txBody>
      </p:sp>
    </p:spTree>
    <p:extLst>
      <p:ext uri="{BB962C8B-B14F-4D97-AF65-F5344CB8AC3E}">
        <p14:creationId xmlns:p14="http://schemas.microsoft.com/office/powerpoint/2010/main" val="985126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Shape 931"/>
          <p:cNvSpPr>
            <a:spLocks noGrp="1" noRot="1" noChangeAspect="1"/>
          </p:cNvSpPr>
          <p:nvPr>
            <p:ph type="sldImg"/>
          </p:nvPr>
        </p:nvSpPr>
        <p:spPr>
          <a:xfrm>
            <a:off x="381000" y="685800"/>
            <a:ext cx="6096000" cy="3429000"/>
          </a:xfrm>
          <a:prstGeom prst="rect">
            <a:avLst/>
          </a:prstGeom>
        </p:spPr>
        <p:txBody>
          <a:bodyPr/>
          <a:lstStyle/>
          <a:p>
            <a:endParaRPr/>
          </a:p>
        </p:txBody>
      </p:sp>
      <p:sp>
        <p:nvSpPr>
          <p:cNvPr id="932" name="Shape 932"/>
          <p:cNvSpPr>
            <a:spLocks noGrp="1"/>
          </p:cNvSpPr>
          <p:nvPr>
            <p:ph type="body" sz="quarter" idx="1"/>
          </p:nvPr>
        </p:nvSpPr>
        <p:spPr>
          <a:prstGeom prst="rect">
            <a:avLst/>
          </a:prstGeom>
        </p:spPr>
        <p:txBody>
          <a:bodyPr/>
          <a:lstStyle>
            <a:lvl1pPr>
              <a:defRPr sz="1300"/>
            </a:lvl1pPr>
          </a:lstStyle>
          <a:p>
            <a:r>
              <a:rPr lang="en-AU" dirty="0"/>
              <a:t>Development of the therapeutic relationship is very important.  You want the relationship to be a new experience for the client, one they can internalise.  </a:t>
            </a:r>
          </a:p>
          <a:p>
            <a:r>
              <a:rPr lang="en-AU" dirty="0"/>
              <a:t>Focus on being real/authentic.</a:t>
            </a:r>
          </a:p>
          <a:p>
            <a:r>
              <a:rPr lang="en-AU" dirty="0"/>
              <a:t>Tell them what you think </a:t>
            </a:r>
            <a:r>
              <a:rPr lang="en-AU" dirty="0" err="1"/>
              <a:t>ie</a:t>
            </a:r>
            <a:r>
              <a:rPr lang="en-AU" dirty="0"/>
              <a:t> share what is on your mind when it is in the best interests of the client.</a:t>
            </a:r>
          </a:p>
          <a:p>
            <a:endParaRPr dirty="0"/>
          </a:p>
        </p:txBody>
      </p:sp>
    </p:spTree>
    <p:extLst>
      <p:ext uri="{BB962C8B-B14F-4D97-AF65-F5344CB8AC3E}">
        <p14:creationId xmlns:p14="http://schemas.microsoft.com/office/powerpoint/2010/main" val="152297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325D"/>
        </a:solidFill>
        <a:effectLst/>
      </p:bgPr>
    </p:bg>
    <p:spTree>
      <p:nvGrpSpPr>
        <p:cNvPr id="1" name=""/>
        <p:cNvGrpSpPr/>
        <p:nvPr/>
      </p:nvGrpSpPr>
      <p:grpSpPr>
        <a:xfrm>
          <a:off x="0" y="0"/>
          <a:ext cx="0" cy="0"/>
          <a:chOff x="0" y="0"/>
          <a:chExt cx="0" cy="0"/>
        </a:xfrm>
      </p:grpSpPr>
      <p:sp>
        <p:nvSpPr>
          <p:cNvPr id="12" name="Line"/>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14"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2286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4572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6858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9144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325D"/>
        </a:solidFill>
        <a:effectLst/>
      </p:bgPr>
    </p:bg>
    <p:spTree>
      <p:nvGrpSpPr>
        <p:cNvPr id="1" name=""/>
        <p:cNvGrpSpPr/>
        <p:nvPr/>
      </p:nvGrpSpPr>
      <p:grpSpPr>
        <a:xfrm>
          <a:off x="0" y="0"/>
          <a:ext cx="0" cy="0"/>
          <a:chOff x="0" y="0"/>
          <a:chExt cx="0" cy="0"/>
        </a:xfrm>
      </p:grpSpPr>
      <p:sp>
        <p:nvSpPr>
          <p:cNvPr id="235"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236" name="Image"/>
          <p:cNvSpPr>
            <a:spLocks noGrp="1"/>
          </p:cNvSpPr>
          <p:nvPr>
            <p:ph type="pic" sz="half" idx="14"/>
          </p:nvPr>
        </p:nvSpPr>
        <p:spPr>
          <a:xfrm>
            <a:off x="13335000" y="2159000"/>
            <a:ext cx="10287000" cy="10795000"/>
          </a:xfrm>
          <a:prstGeom prst="rect">
            <a:avLst/>
          </a:prstGeom>
        </p:spPr>
        <p:txBody>
          <a:bodyPr lIns="91439" tIns="45719" rIns="91439" bIns="45719">
            <a:noAutofit/>
          </a:bodyPr>
          <a:lstStyle/>
          <a:p>
            <a:endParaRPr/>
          </a:p>
        </p:txBody>
      </p:sp>
      <p:sp>
        <p:nvSpPr>
          <p:cNvPr id="237" name="Title Text"/>
          <p:cNvSpPr txBox="1">
            <a:spLocks noGrp="1"/>
          </p:cNvSpPr>
          <p:nvPr>
            <p:ph type="title"/>
          </p:nvPr>
        </p:nvSpPr>
        <p:spPr>
          <a:xfrm>
            <a:off x="762000" y="2159000"/>
            <a:ext cx="11811000" cy="1016000"/>
          </a:xfrm>
          <a:prstGeom prst="rect">
            <a:avLst/>
          </a:prstGeom>
        </p:spPr>
        <p:txBody>
          <a:bodyPr/>
          <a:lstStyle/>
          <a:p>
            <a:r>
              <a:t>Title Text</a:t>
            </a:r>
          </a:p>
        </p:txBody>
      </p:sp>
      <p:sp>
        <p:nvSpPr>
          <p:cNvPr id="238" name="Body Level One…"/>
          <p:cNvSpPr txBox="1">
            <a:spLocks noGrp="1"/>
          </p:cNvSpPr>
          <p:nvPr>
            <p:ph type="body" sz="half" idx="1"/>
          </p:nvPr>
        </p:nvSpPr>
        <p:spPr>
          <a:xfrm>
            <a:off x="762000" y="3860800"/>
            <a:ext cx="11811000" cy="8585200"/>
          </a:xfrm>
          <a:prstGeom prst="rect">
            <a:avLst/>
          </a:prstGeom>
        </p:spPr>
        <p:txBody>
          <a:bodyPr/>
          <a:lstStyle>
            <a:lvl1pPr>
              <a:buClr>
                <a:schemeClr val="accent1"/>
              </a:buClr>
              <a:buChar char="▸"/>
              <a:defRPr sz="4000"/>
            </a:lvl1pPr>
            <a:lvl2pPr>
              <a:buClr>
                <a:schemeClr val="accent1"/>
              </a:buClr>
              <a:buChar char="▸"/>
              <a:defRPr sz="4000"/>
            </a:lvl2pPr>
            <a:lvl3pPr>
              <a:buClr>
                <a:schemeClr val="accent1"/>
              </a:buClr>
              <a:buChar char="▸"/>
              <a:defRPr sz="4000"/>
            </a:lvl3pPr>
            <a:lvl4pPr>
              <a:buClr>
                <a:schemeClr val="accent1"/>
              </a:buClr>
              <a:buChar char="▸"/>
              <a:defRPr sz="4000"/>
            </a:lvl4pPr>
            <a:lvl5pPr>
              <a:buClr>
                <a:schemeClr val="accent1"/>
              </a:buClr>
              <a:buChar char="▸"/>
              <a:defRPr sz="4000"/>
            </a:lvl5pPr>
          </a:lstStyle>
          <a:p>
            <a:r>
              <a:t>Body Level One</a:t>
            </a:r>
          </a:p>
          <a:p>
            <a:pPr lvl="1"/>
            <a:r>
              <a:t>Body Level Two</a:t>
            </a:r>
          </a:p>
          <a:p>
            <a:pPr lvl="2"/>
            <a:r>
              <a:t>Body Level Three</a:t>
            </a:r>
          </a:p>
          <a:p>
            <a:pPr lvl="3"/>
            <a:r>
              <a:t>Body Level Four</a:t>
            </a:r>
          </a:p>
          <a:p>
            <a:pPr lvl="4"/>
            <a:r>
              <a:t>Body Level Five</a:t>
            </a:r>
          </a:p>
        </p:txBody>
      </p:sp>
      <p:sp>
        <p:nvSpPr>
          <p:cNvPr id="2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325D"/>
        </a:solidFill>
        <a:effectLst/>
      </p:bgPr>
    </p:bg>
    <p:spTree>
      <p:nvGrpSpPr>
        <p:cNvPr id="1" name=""/>
        <p:cNvGrpSpPr/>
        <p:nvPr/>
      </p:nvGrpSpPr>
      <p:grpSpPr>
        <a:xfrm>
          <a:off x="0" y="0"/>
          <a:ext cx="0" cy="0"/>
          <a:chOff x="0" y="0"/>
          <a:chExt cx="0" cy="0"/>
        </a:xfrm>
      </p:grpSpPr>
      <p:sp>
        <p:nvSpPr>
          <p:cNvPr id="246"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247" name="Title Text"/>
          <p:cNvSpPr txBox="1">
            <a:spLocks noGrp="1"/>
          </p:cNvSpPr>
          <p:nvPr>
            <p:ph type="title"/>
          </p:nvPr>
        </p:nvSpPr>
        <p:spPr>
          <a:prstGeom prst="rect">
            <a:avLst/>
          </a:prstGeom>
        </p:spPr>
        <p:txBody>
          <a:bodyPr/>
          <a:lstStyle/>
          <a:p>
            <a:r>
              <a:t>Title Text</a:t>
            </a:r>
          </a:p>
        </p:txBody>
      </p:sp>
      <p:sp>
        <p:nvSpPr>
          <p:cNvPr id="248"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22325D"/>
        </a:solidFill>
        <a:effectLst/>
      </p:bgPr>
    </p:bg>
    <p:spTree>
      <p:nvGrpSpPr>
        <p:cNvPr id="1" name=""/>
        <p:cNvGrpSpPr/>
        <p:nvPr/>
      </p:nvGrpSpPr>
      <p:grpSpPr>
        <a:xfrm>
          <a:off x="0" y="0"/>
          <a:ext cx="0" cy="0"/>
          <a:chOff x="0" y="0"/>
          <a:chExt cx="0" cy="0"/>
        </a:xfrm>
      </p:grpSpPr>
      <p:sp>
        <p:nvSpPr>
          <p:cNvPr id="287" name="Line"/>
          <p:cNvSpPr/>
          <p:nvPr/>
        </p:nvSpPr>
        <p:spPr>
          <a:xfrm flipV="1">
            <a:off x="3619500" y="8635632"/>
            <a:ext cx="17145000" cy="369"/>
          </a:xfrm>
          <a:prstGeom prst="line">
            <a:avLst/>
          </a:prstGeom>
          <a:ln w="50800">
            <a:solidFill>
              <a:srgbClr val="A6AAA9"/>
            </a:solidFill>
            <a:miter lim="400000"/>
          </a:ln>
        </p:spPr>
        <p:txBody>
          <a:bodyPr lIns="71437" tIns="71437" rIns="71437" bIns="71437" anchor="ctr"/>
          <a:lstStyle/>
          <a:p>
            <a:pPr defTabSz="642937">
              <a:spcBef>
                <a:spcPts val="0"/>
              </a:spcBef>
              <a:defRPr sz="1600">
                <a:solidFill>
                  <a:srgbClr val="000000"/>
                </a:solidFill>
                <a:latin typeface="Helvetica"/>
                <a:ea typeface="Helvetica"/>
                <a:cs typeface="Helvetica"/>
                <a:sym typeface="Helvetica"/>
              </a:defRPr>
            </a:pPr>
            <a:endParaRPr/>
          </a:p>
        </p:txBody>
      </p:sp>
      <p:sp>
        <p:nvSpPr>
          <p:cNvPr id="288" name="Title Text"/>
          <p:cNvSpPr txBox="1">
            <a:spLocks noGrp="1"/>
          </p:cNvSpPr>
          <p:nvPr>
            <p:ph type="title"/>
          </p:nvPr>
        </p:nvSpPr>
        <p:spPr>
          <a:xfrm>
            <a:off x="3619500" y="9036843"/>
            <a:ext cx="17145000" cy="3804048"/>
          </a:xfrm>
          <a:prstGeom prst="rect">
            <a:avLst/>
          </a:prstGeom>
        </p:spPr>
        <p:txBody>
          <a:bodyPr lIns="71437" tIns="71437" rIns="71437" bIns="71437"/>
          <a:lstStyle>
            <a:lvl1pPr defTabSz="821531">
              <a:spcBef>
                <a:spcPts val="0"/>
              </a:spcBef>
              <a:defRPr sz="23800"/>
            </a:lvl1pPr>
          </a:lstStyle>
          <a:p>
            <a:r>
              <a:t>Title Text</a:t>
            </a:r>
          </a:p>
        </p:txBody>
      </p:sp>
      <p:sp>
        <p:nvSpPr>
          <p:cNvPr id="289" name="Body Level One…"/>
          <p:cNvSpPr txBox="1">
            <a:spLocks noGrp="1"/>
          </p:cNvSpPr>
          <p:nvPr>
            <p:ph type="body" sz="quarter" idx="1"/>
          </p:nvPr>
        </p:nvSpPr>
        <p:spPr>
          <a:xfrm>
            <a:off x="3619500" y="6000750"/>
            <a:ext cx="17145000" cy="2536032"/>
          </a:xfrm>
          <a:prstGeom prst="rect">
            <a:avLst/>
          </a:prstGeom>
        </p:spPr>
        <p:txBody>
          <a:bodyPr lIns="71437" tIns="71437" rIns="71437" bIns="71437" anchor="b"/>
          <a:lstStyle>
            <a:lvl1pPr marL="0" indent="0" defTabSz="821531">
              <a:lnSpc>
                <a:spcPct val="80000"/>
              </a:lnSpc>
              <a:spcBef>
                <a:spcPts val="3200"/>
              </a:spcBef>
              <a:buClrTx/>
              <a:buSzTx/>
              <a:buFontTx/>
              <a:buNone/>
              <a:defRPr sz="7400" cap="all">
                <a:solidFill>
                  <a:srgbClr val="A6AAA9"/>
                </a:solidFill>
                <a:latin typeface="DIN Alternate"/>
                <a:ea typeface="DIN Alternate"/>
                <a:cs typeface="DIN Alternate"/>
                <a:sym typeface="DIN Alternate"/>
              </a:defRPr>
            </a:lvl1pPr>
            <a:lvl2pPr marL="0" indent="228600" defTabSz="821531">
              <a:lnSpc>
                <a:spcPct val="80000"/>
              </a:lnSpc>
              <a:spcBef>
                <a:spcPts val="3200"/>
              </a:spcBef>
              <a:buClrTx/>
              <a:buSzTx/>
              <a:buFontTx/>
              <a:buNone/>
              <a:defRPr sz="7400" cap="all">
                <a:solidFill>
                  <a:srgbClr val="A6AAA9"/>
                </a:solidFill>
                <a:latin typeface="DIN Alternate"/>
                <a:ea typeface="DIN Alternate"/>
                <a:cs typeface="DIN Alternate"/>
                <a:sym typeface="DIN Alternate"/>
              </a:defRPr>
            </a:lvl2pPr>
            <a:lvl3pPr marL="0" indent="457200" defTabSz="821531">
              <a:lnSpc>
                <a:spcPct val="80000"/>
              </a:lnSpc>
              <a:spcBef>
                <a:spcPts val="3200"/>
              </a:spcBef>
              <a:buClrTx/>
              <a:buSzTx/>
              <a:buFontTx/>
              <a:buNone/>
              <a:defRPr sz="7400" cap="all">
                <a:solidFill>
                  <a:srgbClr val="A6AAA9"/>
                </a:solidFill>
                <a:latin typeface="DIN Alternate"/>
                <a:ea typeface="DIN Alternate"/>
                <a:cs typeface="DIN Alternate"/>
                <a:sym typeface="DIN Alternate"/>
              </a:defRPr>
            </a:lvl3pPr>
            <a:lvl4pPr marL="0" indent="685800" defTabSz="821531">
              <a:lnSpc>
                <a:spcPct val="80000"/>
              </a:lnSpc>
              <a:spcBef>
                <a:spcPts val="3200"/>
              </a:spcBef>
              <a:buClrTx/>
              <a:buSzTx/>
              <a:buFontTx/>
              <a:buNone/>
              <a:defRPr sz="7400" cap="all">
                <a:solidFill>
                  <a:srgbClr val="A6AAA9"/>
                </a:solidFill>
                <a:latin typeface="DIN Alternate"/>
                <a:ea typeface="DIN Alternate"/>
                <a:cs typeface="DIN Alternate"/>
                <a:sym typeface="DIN Alternate"/>
              </a:defRPr>
            </a:lvl4pPr>
            <a:lvl5pPr marL="0" indent="914400" defTabSz="821531">
              <a:lnSpc>
                <a:spcPct val="80000"/>
              </a:lnSpc>
              <a:spcBef>
                <a:spcPts val="3200"/>
              </a:spcBef>
              <a:buClrTx/>
              <a:buSzTx/>
              <a:buFontTx/>
              <a:buNone/>
              <a:defRPr sz="7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90" name="Slide Number"/>
          <p:cNvSpPr txBox="1">
            <a:spLocks noGrp="1"/>
          </p:cNvSpPr>
          <p:nvPr>
            <p:ph type="sldNum" sz="quarter" idx="2"/>
          </p:nvPr>
        </p:nvSpPr>
        <p:spPr>
          <a:xfrm>
            <a:off x="20222926" y="607218"/>
            <a:ext cx="545704" cy="612776"/>
          </a:xfrm>
          <a:prstGeom prst="rect">
            <a:avLst/>
          </a:prstGeom>
        </p:spPr>
        <p:txBody>
          <a:bodyPr lIns="71437" tIns="71437" rIns="71437" bIns="71437"/>
          <a:lstStyle>
            <a:lvl1pPr defTabSz="821531">
              <a:defRPr sz="32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222222"/>
        </a:solidFill>
        <a:effectLst/>
      </p:bgPr>
    </p:bg>
    <p:spTree>
      <p:nvGrpSpPr>
        <p:cNvPr id="1" name=""/>
        <p:cNvGrpSpPr/>
        <p:nvPr/>
      </p:nvGrpSpPr>
      <p:grpSpPr>
        <a:xfrm>
          <a:off x="0" y="0"/>
          <a:ext cx="0" cy="0"/>
          <a:chOff x="0" y="0"/>
          <a:chExt cx="0" cy="0"/>
        </a:xfrm>
      </p:grpSpPr>
      <p:sp>
        <p:nvSpPr>
          <p:cNvPr id="305" name="Line"/>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06"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307"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2286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4572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6858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9144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346" name="Image"/>
          <p:cNvSpPr>
            <a:spLocks noGrp="1"/>
          </p:cNvSpPr>
          <p:nvPr>
            <p:ph type="pic" idx="13"/>
          </p:nvPr>
        </p:nvSpPr>
        <p:spPr>
          <a:xfrm>
            <a:off x="0" y="0"/>
            <a:ext cx="10287000" cy="13716000"/>
          </a:xfrm>
          <a:prstGeom prst="rect">
            <a:avLst/>
          </a:prstGeom>
        </p:spPr>
        <p:txBody>
          <a:bodyPr lIns="91439" tIns="45719" rIns="91439" bIns="45719">
            <a:noAutofit/>
          </a:bodyPr>
          <a:lstStyle/>
          <a:p>
            <a:endParaRPr/>
          </a:p>
        </p:txBody>
      </p:sp>
      <p:sp>
        <p:nvSpPr>
          <p:cNvPr id="347" name="Title Text"/>
          <p:cNvSpPr txBox="1">
            <a:spLocks noGrp="1"/>
          </p:cNvSpPr>
          <p:nvPr>
            <p:ph type="title"/>
          </p:nvPr>
        </p:nvSpPr>
        <p:spPr>
          <a:xfrm>
            <a:off x="11049000" y="9042400"/>
            <a:ext cx="12573000" cy="3810000"/>
          </a:xfrm>
          <a:prstGeom prst="rect">
            <a:avLst/>
          </a:prstGeom>
        </p:spPr>
        <p:txBody>
          <a:bodyPr/>
          <a:lstStyle>
            <a:lvl1pPr>
              <a:spcBef>
                <a:spcPts val="0"/>
              </a:spcBef>
              <a:defRPr sz="30300"/>
            </a:lvl1pPr>
          </a:lstStyle>
          <a:p>
            <a:r>
              <a:t>Title Text</a:t>
            </a:r>
          </a:p>
        </p:txBody>
      </p:sp>
      <p:sp>
        <p:nvSpPr>
          <p:cNvPr id="348" name="Body Level One…"/>
          <p:cNvSpPr txBox="1">
            <a:spLocks noGrp="1"/>
          </p:cNvSpPr>
          <p:nvPr>
            <p:ph type="body" sz="quarter" idx="1"/>
          </p:nvPr>
        </p:nvSpPr>
        <p:spPr>
          <a:xfrm>
            <a:off x="11049000" y="5994400"/>
            <a:ext cx="12573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2286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4572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6858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9144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349" name="Slide Number"/>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356"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357" name="Image"/>
          <p:cNvSpPr>
            <a:spLocks noGrp="1"/>
          </p:cNvSpPr>
          <p:nvPr>
            <p:ph type="pic" sz="half" idx="14"/>
          </p:nvPr>
        </p:nvSpPr>
        <p:spPr>
          <a:xfrm>
            <a:off x="13335000" y="2159000"/>
            <a:ext cx="10287000" cy="10795000"/>
          </a:xfrm>
          <a:prstGeom prst="rect">
            <a:avLst/>
          </a:prstGeom>
        </p:spPr>
        <p:txBody>
          <a:bodyPr lIns="91439" tIns="45719" rIns="91439" bIns="45719">
            <a:noAutofit/>
          </a:bodyPr>
          <a:lstStyle/>
          <a:p>
            <a:endParaRPr/>
          </a:p>
        </p:txBody>
      </p:sp>
      <p:sp>
        <p:nvSpPr>
          <p:cNvPr id="358" name="Title Text"/>
          <p:cNvSpPr txBox="1">
            <a:spLocks noGrp="1"/>
          </p:cNvSpPr>
          <p:nvPr>
            <p:ph type="title"/>
          </p:nvPr>
        </p:nvSpPr>
        <p:spPr>
          <a:xfrm>
            <a:off x="762000" y="2159000"/>
            <a:ext cx="11811000" cy="1016000"/>
          </a:xfrm>
          <a:prstGeom prst="rect">
            <a:avLst/>
          </a:prstGeom>
        </p:spPr>
        <p:txBody>
          <a:bodyPr/>
          <a:lstStyle/>
          <a:p>
            <a:r>
              <a:t>Title Text</a:t>
            </a:r>
          </a:p>
        </p:txBody>
      </p:sp>
      <p:sp>
        <p:nvSpPr>
          <p:cNvPr id="359" name="Body Level One…"/>
          <p:cNvSpPr txBox="1">
            <a:spLocks noGrp="1"/>
          </p:cNvSpPr>
          <p:nvPr>
            <p:ph type="body" sz="half" idx="1"/>
          </p:nvPr>
        </p:nvSpPr>
        <p:spPr>
          <a:xfrm>
            <a:off x="762000" y="3860800"/>
            <a:ext cx="11811000" cy="8585200"/>
          </a:xfrm>
          <a:prstGeom prst="rect">
            <a:avLst/>
          </a:prstGeom>
        </p:spPr>
        <p:txBody>
          <a:bodyPr/>
          <a:lstStyle>
            <a:lvl1pPr>
              <a:buClr>
                <a:schemeClr val="accent1"/>
              </a:buClr>
              <a:buChar char="▸"/>
              <a:defRPr sz="4000"/>
            </a:lvl1pPr>
            <a:lvl2pPr>
              <a:buClr>
                <a:schemeClr val="accent1"/>
              </a:buClr>
              <a:buChar char="▸"/>
              <a:defRPr sz="4000"/>
            </a:lvl2pPr>
            <a:lvl3pPr>
              <a:buClr>
                <a:schemeClr val="accent1"/>
              </a:buClr>
              <a:buChar char="▸"/>
              <a:defRPr sz="4000"/>
            </a:lvl3pPr>
            <a:lvl4pPr>
              <a:buClr>
                <a:schemeClr val="accent1"/>
              </a:buClr>
              <a:buChar char="▸"/>
              <a:defRPr sz="4000"/>
            </a:lvl4pPr>
            <a:lvl5pPr>
              <a:buClr>
                <a:schemeClr val="accent1"/>
              </a:buClr>
              <a:buChar char="▸"/>
              <a:defRPr sz="4000"/>
            </a:lvl5pPr>
          </a:lstStyle>
          <a:p>
            <a:r>
              <a:t>Body Level One</a:t>
            </a:r>
          </a:p>
          <a:p>
            <a:pPr lvl="1"/>
            <a:r>
              <a:t>Body Level Two</a:t>
            </a:r>
          </a:p>
          <a:p>
            <a:pPr lvl="2"/>
            <a:r>
              <a:t>Body Level Three</a:t>
            </a:r>
          </a:p>
          <a:p>
            <a:pPr lvl="3"/>
            <a:r>
              <a:t>Body Level Four</a:t>
            </a:r>
          </a:p>
          <a:p>
            <a:pPr lvl="4"/>
            <a:r>
              <a:t>Body Level Five</a:t>
            </a:r>
          </a:p>
        </p:txBody>
      </p:sp>
      <p:sp>
        <p:nvSpPr>
          <p:cNvPr id="3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000000"/>
        </a:solidFill>
        <a:effectLst/>
      </p:bgPr>
    </p:bg>
    <p:spTree>
      <p:nvGrpSpPr>
        <p:cNvPr id="1" name=""/>
        <p:cNvGrpSpPr/>
        <p:nvPr/>
      </p:nvGrpSpPr>
      <p:grpSpPr>
        <a:xfrm>
          <a:off x="0" y="0"/>
          <a:ext cx="0" cy="0"/>
          <a:chOff x="0" y="0"/>
          <a:chExt cx="0" cy="0"/>
        </a:xfrm>
      </p:grpSpPr>
      <p:sp>
        <p:nvSpPr>
          <p:cNvPr id="367" name="Title Text"/>
          <p:cNvSpPr txBox="1">
            <a:spLocks noGrp="1"/>
          </p:cNvSpPr>
          <p:nvPr>
            <p:ph type="title"/>
          </p:nvPr>
        </p:nvSpPr>
        <p:spPr>
          <a:xfrm>
            <a:off x="1778000" y="2298700"/>
            <a:ext cx="20828000" cy="4648200"/>
          </a:xfrm>
          <a:prstGeom prst="rect">
            <a:avLst/>
          </a:prstGeom>
        </p:spPr>
        <p:txBody>
          <a:bodyPr anchor="b"/>
          <a:lstStyle>
            <a:lvl1pPr algn="ctr">
              <a:lnSpc>
                <a:spcPct val="100000"/>
              </a:lnSpc>
              <a:spcBef>
                <a:spcPts val="0"/>
              </a:spcBef>
              <a:defRPr sz="11200" cap="none">
                <a:solidFill>
                  <a:srgbClr val="FFFFFF"/>
                </a:solidFill>
                <a:latin typeface="Helvetica Light"/>
                <a:ea typeface="Helvetica Light"/>
                <a:cs typeface="Helvetica Light"/>
                <a:sym typeface="Helvetica Light"/>
              </a:defRPr>
            </a:lvl1pPr>
          </a:lstStyle>
          <a:p>
            <a:r>
              <a:t>Title Text</a:t>
            </a:r>
          </a:p>
        </p:txBody>
      </p:sp>
      <p:sp>
        <p:nvSpPr>
          <p:cNvPr id="368" name="Body Level One…"/>
          <p:cNvSpPr txBox="1">
            <a:spLocks noGrp="1"/>
          </p:cNvSpPr>
          <p:nvPr>
            <p:ph type="body" sz="quarter" idx="1"/>
          </p:nvPr>
        </p:nvSpPr>
        <p:spPr>
          <a:xfrm>
            <a:off x="1778000" y="7073900"/>
            <a:ext cx="20828000" cy="1587500"/>
          </a:xfrm>
          <a:prstGeom prst="rect">
            <a:avLst/>
          </a:prstGeom>
        </p:spPr>
        <p:txBody>
          <a:bodyPr/>
          <a:lstStyle>
            <a:lvl1pPr marL="0" indent="0" algn="ctr">
              <a:spcBef>
                <a:spcPts val="0"/>
              </a:spcBef>
              <a:buClrTx/>
              <a:buSzTx/>
              <a:buFontTx/>
              <a:buNone/>
              <a:defRPr sz="4400">
                <a:solidFill>
                  <a:srgbClr val="FFFFFF"/>
                </a:solidFill>
                <a:latin typeface="Helvetica Light"/>
                <a:ea typeface="Helvetica Light"/>
                <a:cs typeface="Helvetica Light"/>
                <a:sym typeface="Helvetica Light"/>
              </a:defRPr>
            </a:lvl1pPr>
            <a:lvl2pPr marL="0" indent="228600" algn="ctr">
              <a:spcBef>
                <a:spcPts val="0"/>
              </a:spcBef>
              <a:buClrTx/>
              <a:buSzTx/>
              <a:buFontTx/>
              <a:buNone/>
              <a:defRPr sz="4400">
                <a:solidFill>
                  <a:srgbClr val="FFFFFF"/>
                </a:solidFill>
                <a:latin typeface="Helvetica Light"/>
                <a:ea typeface="Helvetica Light"/>
                <a:cs typeface="Helvetica Light"/>
                <a:sym typeface="Helvetica Light"/>
              </a:defRPr>
            </a:lvl2pPr>
            <a:lvl3pPr marL="0" indent="457200" algn="ctr">
              <a:spcBef>
                <a:spcPts val="0"/>
              </a:spcBef>
              <a:buClrTx/>
              <a:buSzTx/>
              <a:buFontTx/>
              <a:buNone/>
              <a:defRPr sz="4400">
                <a:solidFill>
                  <a:srgbClr val="FFFFFF"/>
                </a:solidFill>
                <a:latin typeface="Helvetica Light"/>
                <a:ea typeface="Helvetica Light"/>
                <a:cs typeface="Helvetica Light"/>
                <a:sym typeface="Helvetica Light"/>
              </a:defRPr>
            </a:lvl3pPr>
            <a:lvl4pPr marL="0" indent="685800" algn="ctr">
              <a:spcBef>
                <a:spcPts val="0"/>
              </a:spcBef>
              <a:buClrTx/>
              <a:buSzTx/>
              <a:buFontTx/>
              <a:buNone/>
              <a:defRPr sz="4400">
                <a:solidFill>
                  <a:srgbClr val="FFFFFF"/>
                </a:solidFill>
                <a:latin typeface="Helvetica Light"/>
                <a:ea typeface="Helvetica Light"/>
                <a:cs typeface="Helvetica Light"/>
                <a:sym typeface="Helvetica Light"/>
              </a:defRPr>
            </a:lvl4pPr>
            <a:lvl5pPr marL="0" indent="914400" algn="ctr">
              <a:spcBef>
                <a:spcPts val="0"/>
              </a:spcBef>
              <a:buClrTx/>
              <a:buSzTx/>
              <a:buFontTx/>
              <a:buNone/>
              <a:defRPr sz="4400">
                <a:solidFill>
                  <a:srgbClr val="FFFFFF"/>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369" name="Slide Number"/>
          <p:cNvSpPr txBox="1">
            <a:spLocks noGrp="1"/>
          </p:cNvSpPr>
          <p:nvPr>
            <p:ph type="sldNum" sz="quarter" idx="2"/>
          </p:nvPr>
        </p:nvSpPr>
        <p:spPr>
          <a:xfrm>
            <a:off x="11959031" y="13081000"/>
            <a:ext cx="453238" cy="469900"/>
          </a:xfrm>
          <a:prstGeom prst="rect">
            <a:avLst/>
          </a:prstGeom>
        </p:spPr>
        <p:txBody>
          <a:bodyPr/>
          <a:lstStyle>
            <a:lvl1pPr algn="ctr">
              <a:lnSpc>
                <a:spcPct val="100000"/>
              </a:lnSpc>
              <a:defRPr sz="2400">
                <a:solidFill>
                  <a:srgbClr val="FFFFFF"/>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517C"/>
        </a:solidFill>
        <a:effectLst/>
      </p:bgPr>
    </p:bg>
    <p:spTree>
      <p:nvGrpSpPr>
        <p:cNvPr id="1" name=""/>
        <p:cNvGrpSpPr/>
        <p:nvPr/>
      </p:nvGrpSpPr>
      <p:grpSpPr>
        <a:xfrm>
          <a:off x="0" y="0"/>
          <a:ext cx="0" cy="0"/>
          <a:chOff x="0" y="0"/>
          <a:chExt cx="0" cy="0"/>
        </a:xfrm>
      </p:grpSpPr>
      <p:sp>
        <p:nvSpPr>
          <p:cNvPr id="376" name="Slide Number"/>
          <p:cNvSpPr txBox="1">
            <a:spLocks noGrp="1"/>
          </p:cNvSpPr>
          <p:nvPr>
            <p:ph type="sldNum" sz="quarter" idx="2"/>
          </p:nvPr>
        </p:nvSpPr>
        <p:spPr>
          <a:xfrm>
            <a:off x="23188838" y="12519395"/>
            <a:ext cx="867584" cy="881301"/>
          </a:xfrm>
          <a:prstGeom prst="rect">
            <a:avLst/>
          </a:prstGeom>
        </p:spPr>
        <p:txBody>
          <a:bodyPr lIns="243799" tIns="243799" rIns="243799" bIns="243799" anchor="ctr"/>
          <a:lstStyle>
            <a:lvl1pPr defTabSz="2438400">
              <a:lnSpc>
                <a:spcPct val="100000"/>
              </a:lnSpc>
              <a:defRPr sz="2600">
                <a:solidFill>
                  <a:srgbClr val="FFFFFF"/>
                </a:solidFill>
                <a:latin typeface="Roboto"/>
                <a:ea typeface="Roboto"/>
                <a:cs typeface="Roboto"/>
                <a:sym typeface="Roboto"/>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395" name="Line"/>
          <p:cNvSpPr/>
          <p:nvPr/>
        </p:nvSpPr>
        <p:spPr>
          <a:xfrm flipV="1">
            <a:off x="11049000" y="8635798"/>
            <a:ext cx="12572997" cy="203"/>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96" name="Image"/>
          <p:cNvSpPr>
            <a:spLocks noGrp="1"/>
          </p:cNvSpPr>
          <p:nvPr>
            <p:ph type="pic" idx="13"/>
          </p:nvPr>
        </p:nvSpPr>
        <p:spPr>
          <a:xfrm>
            <a:off x="0" y="0"/>
            <a:ext cx="10287000" cy="13716000"/>
          </a:xfrm>
          <a:prstGeom prst="rect">
            <a:avLst/>
          </a:prstGeom>
        </p:spPr>
        <p:txBody>
          <a:bodyPr lIns="91439" tIns="45719" rIns="91439" bIns="45719">
            <a:noAutofit/>
          </a:bodyPr>
          <a:lstStyle/>
          <a:p>
            <a:endParaRPr/>
          </a:p>
        </p:txBody>
      </p:sp>
      <p:sp>
        <p:nvSpPr>
          <p:cNvPr id="397" name="Title Text"/>
          <p:cNvSpPr txBox="1">
            <a:spLocks noGrp="1"/>
          </p:cNvSpPr>
          <p:nvPr>
            <p:ph type="title"/>
          </p:nvPr>
        </p:nvSpPr>
        <p:spPr>
          <a:xfrm>
            <a:off x="11049000" y="9042400"/>
            <a:ext cx="12573000" cy="3810000"/>
          </a:xfrm>
          <a:prstGeom prst="rect">
            <a:avLst/>
          </a:prstGeom>
        </p:spPr>
        <p:txBody>
          <a:bodyPr/>
          <a:lstStyle>
            <a:lvl1pPr>
              <a:spcBef>
                <a:spcPts val="0"/>
              </a:spcBef>
              <a:defRPr sz="30300"/>
            </a:lvl1pPr>
          </a:lstStyle>
          <a:p>
            <a:r>
              <a:t>Title Text</a:t>
            </a:r>
          </a:p>
        </p:txBody>
      </p:sp>
      <p:sp>
        <p:nvSpPr>
          <p:cNvPr id="398" name="Body Level One…"/>
          <p:cNvSpPr txBox="1">
            <a:spLocks noGrp="1"/>
          </p:cNvSpPr>
          <p:nvPr>
            <p:ph type="body" sz="quarter" idx="1"/>
          </p:nvPr>
        </p:nvSpPr>
        <p:spPr>
          <a:xfrm>
            <a:off x="11049000" y="5994400"/>
            <a:ext cx="12573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2286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4572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6858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9144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399" name="Slide Number"/>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22325D"/>
        </a:solidFill>
        <a:effectLst/>
      </p:bgPr>
    </p:bg>
    <p:spTree>
      <p:nvGrpSpPr>
        <p:cNvPr id="1" name=""/>
        <p:cNvGrpSpPr/>
        <p:nvPr/>
      </p:nvGrpSpPr>
      <p:grpSpPr>
        <a:xfrm>
          <a:off x="0" y="0"/>
          <a:ext cx="0" cy="0"/>
          <a:chOff x="0" y="0"/>
          <a:chExt cx="0" cy="0"/>
        </a:xfrm>
      </p:grpSpPr>
      <p:sp>
        <p:nvSpPr>
          <p:cNvPr id="465" name="Line"/>
          <p:cNvSpPr/>
          <p:nvPr/>
        </p:nvSpPr>
        <p:spPr>
          <a:xfrm flipV="1">
            <a:off x="3619499" y="8191224"/>
            <a:ext cx="17145001" cy="277"/>
          </a:xfrm>
          <a:prstGeom prst="line">
            <a:avLst/>
          </a:prstGeom>
          <a:ln w="25400">
            <a:solidFill>
              <a:srgbClr val="A6AAA9"/>
            </a:solidFill>
            <a:miter lim="400000"/>
          </a:ln>
        </p:spPr>
        <p:txBody>
          <a:bodyPr lIns="38100" tIns="38100" rIns="38100" bIns="38100" anchor="ctr"/>
          <a:lstStyle/>
          <a:p>
            <a:pPr defTabSz="457200">
              <a:spcBef>
                <a:spcPts val="0"/>
              </a:spcBef>
              <a:defRPr sz="1100">
                <a:solidFill>
                  <a:srgbClr val="000000"/>
                </a:solidFill>
                <a:latin typeface="Helvetica"/>
                <a:ea typeface="Helvetica"/>
                <a:cs typeface="Helvetica"/>
                <a:sym typeface="Helvetica"/>
              </a:defRPr>
            </a:pPr>
            <a:endParaRPr/>
          </a:p>
        </p:txBody>
      </p:sp>
      <p:sp>
        <p:nvSpPr>
          <p:cNvPr id="466" name="Title Text"/>
          <p:cNvSpPr txBox="1">
            <a:spLocks noGrp="1"/>
          </p:cNvSpPr>
          <p:nvPr>
            <p:ph type="title"/>
          </p:nvPr>
        </p:nvSpPr>
        <p:spPr>
          <a:xfrm>
            <a:off x="3619499" y="8496300"/>
            <a:ext cx="17145003" cy="2857501"/>
          </a:xfrm>
          <a:prstGeom prst="rect">
            <a:avLst/>
          </a:prstGeom>
        </p:spPr>
        <p:txBody>
          <a:bodyPr lIns="38100" tIns="38100" rIns="38100" bIns="38100"/>
          <a:lstStyle>
            <a:lvl1pPr>
              <a:spcBef>
                <a:spcPts val="0"/>
              </a:spcBef>
              <a:defRPr sz="30000"/>
            </a:lvl1pPr>
          </a:lstStyle>
          <a:p>
            <a:r>
              <a:t>Title Text</a:t>
            </a:r>
          </a:p>
        </p:txBody>
      </p:sp>
      <p:sp>
        <p:nvSpPr>
          <p:cNvPr id="467" name="Body Level One…"/>
          <p:cNvSpPr txBox="1">
            <a:spLocks noGrp="1"/>
          </p:cNvSpPr>
          <p:nvPr>
            <p:ph type="body" sz="quarter" idx="1"/>
          </p:nvPr>
        </p:nvSpPr>
        <p:spPr>
          <a:xfrm>
            <a:off x="3619499" y="6210300"/>
            <a:ext cx="17145003" cy="1905001"/>
          </a:xfrm>
          <a:prstGeom prst="rect">
            <a:avLst/>
          </a:prstGeom>
        </p:spPr>
        <p:txBody>
          <a:bodyPr lIns="38100" tIns="38100" rIns="38100" bIns="38100" anchor="b"/>
          <a:lstStyle>
            <a:lvl1pPr marL="0" indent="0">
              <a:lnSpc>
                <a:spcPct val="80000"/>
              </a:lnSpc>
              <a:spcBef>
                <a:spcPts val="3200"/>
              </a:spcBef>
              <a:buClrTx/>
              <a:buSzTx/>
              <a:buFontTx/>
              <a:buNone/>
              <a:defRPr sz="7400" cap="all">
                <a:solidFill>
                  <a:srgbClr val="A6AAA9"/>
                </a:solidFill>
                <a:latin typeface="DIN Alternate"/>
                <a:ea typeface="DIN Alternate"/>
                <a:cs typeface="DIN Alternate"/>
                <a:sym typeface="DIN Alternate"/>
              </a:defRPr>
            </a:lvl1pPr>
            <a:lvl2pPr marL="0" indent="228600">
              <a:lnSpc>
                <a:spcPct val="80000"/>
              </a:lnSpc>
              <a:spcBef>
                <a:spcPts val="3200"/>
              </a:spcBef>
              <a:buClrTx/>
              <a:buSzTx/>
              <a:buFontTx/>
              <a:buNone/>
              <a:defRPr sz="7400" cap="all">
                <a:solidFill>
                  <a:srgbClr val="A6AAA9"/>
                </a:solidFill>
                <a:latin typeface="DIN Alternate"/>
                <a:ea typeface="DIN Alternate"/>
                <a:cs typeface="DIN Alternate"/>
                <a:sym typeface="DIN Alternate"/>
              </a:defRPr>
            </a:lvl2pPr>
            <a:lvl3pPr marL="0" indent="457200">
              <a:lnSpc>
                <a:spcPct val="80000"/>
              </a:lnSpc>
              <a:spcBef>
                <a:spcPts val="3200"/>
              </a:spcBef>
              <a:buClrTx/>
              <a:buSzTx/>
              <a:buFontTx/>
              <a:buNone/>
              <a:defRPr sz="7400" cap="all">
                <a:solidFill>
                  <a:srgbClr val="A6AAA9"/>
                </a:solidFill>
                <a:latin typeface="DIN Alternate"/>
                <a:ea typeface="DIN Alternate"/>
                <a:cs typeface="DIN Alternate"/>
                <a:sym typeface="DIN Alternate"/>
              </a:defRPr>
            </a:lvl3pPr>
            <a:lvl4pPr marL="0" indent="685800">
              <a:lnSpc>
                <a:spcPct val="80000"/>
              </a:lnSpc>
              <a:spcBef>
                <a:spcPts val="3200"/>
              </a:spcBef>
              <a:buClrTx/>
              <a:buSzTx/>
              <a:buFontTx/>
              <a:buNone/>
              <a:defRPr sz="7400" cap="all">
                <a:solidFill>
                  <a:srgbClr val="A6AAA9"/>
                </a:solidFill>
                <a:latin typeface="DIN Alternate"/>
                <a:ea typeface="DIN Alternate"/>
                <a:cs typeface="DIN Alternate"/>
                <a:sym typeface="DIN Alternate"/>
              </a:defRPr>
            </a:lvl4pPr>
            <a:lvl5pPr marL="0" indent="914400">
              <a:lnSpc>
                <a:spcPct val="80000"/>
              </a:lnSpc>
              <a:spcBef>
                <a:spcPts val="3200"/>
              </a:spcBef>
              <a:buClrTx/>
              <a:buSzTx/>
              <a:buFontTx/>
              <a:buNone/>
              <a:defRPr sz="7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468" name="Slide Number"/>
          <p:cNvSpPr txBox="1">
            <a:spLocks noGrp="1"/>
          </p:cNvSpPr>
          <p:nvPr>
            <p:ph type="sldNum" sz="quarter" idx="2"/>
          </p:nvPr>
        </p:nvSpPr>
        <p:spPr>
          <a:xfrm>
            <a:off x="20281267" y="2171699"/>
            <a:ext cx="479029" cy="546101"/>
          </a:xfrm>
          <a:prstGeom prst="rect">
            <a:avLst/>
          </a:prstGeom>
        </p:spPr>
        <p:txBody>
          <a:bodyPr lIns="38100" tIns="38100" rIns="38100" bIns="38100"/>
          <a:lstStyle>
            <a:lvl1pPr>
              <a:defRPr sz="3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82" name="Title Text"/>
          <p:cNvSpPr txBox="1">
            <a:spLocks noGrp="1"/>
          </p:cNvSpPr>
          <p:nvPr>
            <p:ph type="title"/>
          </p:nvPr>
        </p:nvSpPr>
        <p:spPr>
          <a:prstGeom prst="rect">
            <a:avLst/>
          </a:prstGeom>
        </p:spPr>
        <p:txBody>
          <a:bodyPr/>
          <a:lstStyle/>
          <a:p>
            <a:r>
              <a:t>Title Text</a:t>
            </a:r>
          </a:p>
        </p:txBody>
      </p:sp>
      <p:sp>
        <p:nvSpPr>
          <p:cNvPr id="8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33601"/>
            <a:ext cx="538480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1"/>
            <a:ext cx="538480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22966837" y="609600"/>
            <a:ext cx="646011" cy="55688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9800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46817"/>
            <a:ext cx="5386917"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899833"/>
            <a:ext cx="5386917"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046817"/>
            <a:ext cx="5389033"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899833"/>
            <a:ext cx="5389033"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22966837" y="609600"/>
            <a:ext cx="646011" cy="55688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755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bg>
      <p:bgPr>
        <a:solidFill>
          <a:srgbClr val="22325D"/>
        </a:solidFill>
        <a:effectLst/>
      </p:bgPr>
    </p:bg>
    <p:spTree>
      <p:nvGrpSpPr>
        <p:cNvPr id="1" name=""/>
        <p:cNvGrpSpPr/>
        <p:nvPr/>
      </p:nvGrpSpPr>
      <p:grpSpPr>
        <a:xfrm>
          <a:off x="0" y="0"/>
          <a:ext cx="0" cy="0"/>
          <a:chOff x="0" y="0"/>
          <a:chExt cx="0" cy="0"/>
        </a:xfrm>
      </p:grpSpPr>
      <p:sp>
        <p:nvSpPr>
          <p:cNvPr id="102"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103" name="Body Level One…"/>
          <p:cNvSpPr txBox="1">
            <a:spLocks noGrp="1"/>
          </p:cNvSpPr>
          <p:nvPr>
            <p:ph type="body" idx="1"/>
          </p:nvPr>
        </p:nvSpPr>
        <p:spPr>
          <a:prstGeom prst="rect">
            <a:avLst/>
          </a:prstGeom>
        </p:spPr>
        <p:txBody>
          <a:bodyPr/>
          <a:lstStyle>
            <a:lvl1pPr>
              <a:buClr>
                <a:schemeClr val="accent1"/>
              </a:buClr>
              <a:buSzPct val="125000"/>
              <a:buChar char="▸"/>
            </a:lvl1pPr>
            <a:lvl2pPr>
              <a:buClr>
                <a:schemeClr val="accent1"/>
              </a:buClr>
              <a:buSzPct val="125000"/>
              <a:buChar char="▸"/>
            </a:lvl2pPr>
            <a:lvl3pPr>
              <a:buClr>
                <a:schemeClr val="accent1"/>
              </a:buClr>
              <a:buSzPct val="125000"/>
              <a:buChar char="▸"/>
            </a:lvl3pPr>
            <a:lvl4pPr>
              <a:buClr>
                <a:schemeClr val="accent1"/>
              </a:buClr>
              <a:buSzPct val="125000"/>
              <a:buChar char="▸"/>
            </a:lvl4pPr>
            <a:lvl5pPr>
              <a:buClr>
                <a:schemeClr val="accent1"/>
              </a:buClr>
              <a:buSzPct val="125000"/>
              <a:buChar cha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325D"/>
        </a:solidFill>
        <a:effectLst/>
      </p:bgPr>
    </p:bg>
    <p:spTree>
      <p:nvGrpSpPr>
        <p:cNvPr id="1" name=""/>
        <p:cNvGrpSpPr/>
        <p:nvPr/>
      </p:nvGrpSpPr>
      <p:grpSpPr>
        <a:xfrm>
          <a:off x="0" y="0"/>
          <a:ext cx="0" cy="0"/>
          <a:chOff x="0" y="0"/>
          <a:chExt cx="0" cy="0"/>
        </a:xfrm>
      </p:grpSpPr>
      <p:sp>
        <p:nvSpPr>
          <p:cNvPr id="142" name="Image"/>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325D"/>
        </a:solidFill>
        <a:effectLst/>
      </p:bgPr>
    </p:bg>
    <p:spTree>
      <p:nvGrpSpPr>
        <p:cNvPr id="1" name=""/>
        <p:cNvGrpSpPr/>
        <p:nvPr/>
      </p:nvGrpSpPr>
      <p:grpSpPr>
        <a:xfrm>
          <a:off x="0" y="0"/>
          <a:ext cx="0" cy="0"/>
          <a:chOff x="0" y="0"/>
          <a:chExt cx="0" cy="0"/>
        </a:xfrm>
      </p:grpSpPr>
      <p:sp>
        <p:nvSpPr>
          <p:cNvPr id="176" name="Title Text"/>
          <p:cNvSpPr txBox="1">
            <a:spLocks noGrp="1"/>
          </p:cNvSpPr>
          <p:nvPr>
            <p:ph type="title"/>
          </p:nvPr>
        </p:nvSpPr>
        <p:spPr>
          <a:xfrm>
            <a:off x="1016000" y="1016000"/>
            <a:ext cx="22352000" cy="7073900"/>
          </a:xfrm>
          <a:prstGeom prst="rect">
            <a:avLst/>
          </a:prstGeom>
        </p:spPr>
        <p:txBody>
          <a:bodyPr anchor="b"/>
          <a:lstStyle>
            <a:lvl1pPr algn="ctr">
              <a:spcBef>
                <a:spcPts val="0"/>
              </a:spcBef>
              <a:defRPr sz="17100">
                <a:solidFill>
                  <a:srgbClr val="FEFDFF"/>
                </a:solidFill>
              </a:defRPr>
            </a:lvl1pPr>
          </a:lstStyle>
          <a:p>
            <a:r>
              <a:t>Title Text</a:t>
            </a:r>
          </a:p>
        </p:txBody>
      </p:sp>
      <p:sp>
        <p:nvSpPr>
          <p:cNvPr id="177" name="Slide Number"/>
          <p:cNvSpPr txBox="1">
            <a:spLocks noGrp="1"/>
          </p:cNvSpPr>
          <p:nvPr>
            <p:ph type="sldNum" sz="quarter" idx="2"/>
          </p:nvPr>
        </p:nvSpPr>
        <p:spPr>
          <a:xfrm>
            <a:off x="22948899" y="12922250"/>
            <a:ext cx="419089" cy="469900"/>
          </a:xfrm>
          <a:prstGeom prst="rect">
            <a:avLst/>
          </a:prstGeom>
        </p:spPr>
        <p:txBody>
          <a:bodyPr/>
          <a:lstStyle>
            <a:lvl1pPr>
              <a:lnSpc>
                <a:spcPct val="100000"/>
              </a:lnSpc>
              <a:defRPr sz="2500">
                <a:solidFill>
                  <a:srgbClr val="747676"/>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325D"/>
        </a:solidFill>
        <a:effectLst/>
      </p:bgPr>
    </p:bg>
    <p:spTree>
      <p:nvGrpSpPr>
        <p:cNvPr id="1" name=""/>
        <p:cNvGrpSpPr/>
        <p:nvPr/>
      </p:nvGrpSpPr>
      <p:grpSpPr>
        <a:xfrm>
          <a:off x="0" y="0"/>
          <a:ext cx="0" cy="0"/>
          <a:chOff x="0" y="0"/>
          <a:chExt cx="0" cy="0"/>
        </a:xfrm>
      </p:grpSpPr>
      <p:sp>
        <p:nvSpPr>
          <p:cNvPr id="195" name="Title Text"/>
          <p:cNvSpPr txBox="1">
            <a:spLocks noGrp="1"/>
          </p:cNvSpPr>
          <p:nvPr>
            <p:ph type="title"/>
          </p:nvPr>
        </p:nvSpPr>
        <p:spPr>
          <a:xfrm>
            <a:off x="762000" y="5676900"/>
            <a:ext cx="22860000" cy="6350000"/>
          </a:xfrm>
          <a:prstGeom prst="rect">
            <a:avLst/>
          </a:prstGeom>
        </p:spPr>
        <p:txBody>
          <a:bodyPr/>
          <a:lstStyle>
            <a:lvl1pPr>
              <a:spcBef>
                <a:spcPts val="0"/>
              </a:spcBef>
              <a:defRPr sz="30300"/>
            </a:lvl1pPr>
          </a:lstStyle>
          <a:p>
            <a:r>
              <a:t>Title Text</a:t>
            </a:r>
          </a:p>
        </p:txBody>
      </p:sp>
      <p:sp>
        <p:nvSpPr>
          <p:cNvPr id="196" name="Slide Number"/>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bg>
      <p:bgPr>
        <a:solidFill>
          <a:srgbClr val="22325D"/>
        </a:solidFill>
        <a:effectLst/>
      </p:bgPr>
    </p:bg>
    <p:spTree>
      <p:nvGrpSpPr>
        <p:cNvPr id="1" name=""/>
        <p:cNvGrpSpPr/>
        <p:nvPr/>
      </p:nvGrpSpPr>
      <p:grpSpPr>
        <a:xfrm>
          <a:off x="0" y="0"/>
          <a:ext cx="0" cy="0"/>
          <a:chOff x="0" y="0"/>
          <a:chExt cx="0" cy="0"/>
        </a:xfrm>
      </p:grpSpPr>
      <p:sp>
        <p:nvSpPr>
          <p:cNvPr id="224" name="Callout"/>
          <p:cNvSpPr/>
          <p:nvPr/>
        </p:nvSpPr>
        <p:spPr>
          <a:xfrm>
            <a:off x="876300" y="3314700"/>
            <a:ext cx="22631400" cy="7317185"/>
          </a:xfrm>
          <a:custGeom>
            <a:avLst/>
            <a:gdLst/>
            <a:ahLst/>
            <a:cxnLst>
              <a:cxn ang="0">
                <a:pos x="wd2" y="hd2"/>
              </a:cxn>
              <a:cxn ang="5400000">
                <a:pos x="wd2" y="hd2"/>
              </a:cxn>
              <a:cxn ang="10800000">
                <a:pos x="wd2" y="hd2"/>
              </a:cxn>
              <a:cxn ang="16200000">
                <a:pos x="wd2" y="hd2"/>
              </a:cxn>
            </a:cxnLst>
            <a:rect l="0" t="0" r="r" b="b"/>
            <a:pathLst>
              <a:path w="21600" h="21600"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225" name="Type a quote here."/>
          <p:cNvSpPr txBox="1">
            <a:spLocks noGrp="1"/>
          </p:cNvSpPr>
          <p:nvPr>
            <p:ph type="body" sz="quarter" idx="13"/>
          </p:nvPr>
        </p:nvSpPr>
        <p:spPr>
          <a:xfrm>
            <a:off x="1676400" y="4089400"/>
            <a:ext cx="210566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a:defRPr>
            </a:lvl1pPr>
          </a:lstStyle>
          <a:p>
            <a:r>
              <a:t>Type a quote here.</a:t>
            </a:r>
          </a:p>
        </p:txBody>
      </p:sp>
      <p:sp>
        <p:nvSpPr>
          <p:cNvPr id="226" name="Johnny Appleseed"/>
          <p:cNvSpPr txBox="1">
            <a:spLocks noGrp="1"/>
          </p:cNvSpPr>
          <p:nvPr>
            <p:ph type="body" sz="quarter" idx="14"/>
          </p:nvPr>
        </p:nvSpPr>
        <p:spPr>
          <a:xfrm>
            <a:off x="762000" y="10953750"/>
            <a:ext cx="22860000" cy="1206500"/>
          </a:xfrm>
          <a:prstGeom prst="rect">
            <a:avLst/>
          </a:prstGeom>
        </p:spPr>
        <p:txBody>
          <a:bodyPr anchor="ctr">
            <a:spAutoFit/>
          </a:bodyPr>
          <a:lstStyle>
            <a:lvl1pPr marL="0" indent="0" algn="r">
              <a:lnSpc>
                <a:spcPct val="80000"/>
              </a:lnSpc>
              <a:spcBef>
                <a:spcPts val="0"/>
              </a:spcBef>
              <a:buClrTx/>
              <a:buSzTx/>
              <a:buFontTx/>
              <a:buNone/>
              <a:defRPr sz="8700">
                <a:latin typeface="+mn-lt"/>
                <a:ea typeface="+mn-ea"/>
                <a:cs typeface="+mn-cs"/>
                <a:sym typeface="DIN Condensed"/>
              </a:defRPr>
            </a:lvl1pPr>
          </a:lstStyle>
          <a:p>
            <a:r>
              <a:t>Johnny Appleseed</a:t>
            </a:r>
          </a:p>
        </p:txBody>
      </p:sp>
      <p:sp>
        <p:nvSpPr>
          <p:cNvPr id="227" name="Text"/>
          <p:cNvSpPr txBox="1">
            <a:spLocks noGrp="1"/>
          </p:cNvSpPr>
          <p:nvPr>
            <p:ph type="body" sz="quarter" idx="15"/>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2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le Text"/>
          <p:cNvSpPr txBox="1">
            <a:spLocks noGrp="1"/>
          </p:cNvSpPr>
          <p:nvPr>
            <p:ph type="title"/>
          </p:nvPr>
        </p:nvSpPr>
        <p:spPr>
          <a:xfrm>
            <a:off x="762000" y="2159000"/>
            <a:ext cx="22860000" cy="101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762000" y="3860800"/>
            <a:ext cx="22860000" cy="8585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23059652" y="609600"/>
            <a:ext cx="553196" cy="635000"/>
          </a:xfrm>
          <a:prstGeom prst="rect">
            <a:avLst/>
          </a:prstGeom>
          <a:ln w="12700">
            <a:miter lim="400000"/>
          </a:ln>
        </p:spPr>
        <p:txBody>
          <a:bodyPr wrap="none" lIns="50800" tIns="50800" rIns="50800" bIns="50800">
            <a:spAutoFit/>
          </a:bodyPr>
          <a:lstStyle>
            <a:lvl1pPr algn="r">
              <a:lnSpc>
                <a:spcPct val="80000"/>
              </a:lnSpc>
              <a:spcBef>
                <a:spcPts val="0"/>
              </a:spcBef>
              <a:defRPr sz="3600">
                <a:latin typeface="DIN Alternate"/>
                <a:ea typeface="DIN Alternate"/>
                <a:cs typeface="DIN Alternate"/>
                <a:sym typeface="DIN Alternate"/>
              </a:defRPr>
            </a:lvl1pPr>
          </a:lstStyle>
          <a:p>
            <a:fld id="{86CB4B4D-7CA3-9044-876B-883B54F8677D}" type="slidenum">
              <a:t>‹#›</a:t>
            </a:fld>
            <a:endParaRPr/>
          </a:p>
        </p:txBody>
      </p:sp>
      <p:sp>
        <p:nvSpPr>
          <p:cNvPr id="7" name="TextBox 6">
            <a:extLst>
              <a:ext uri="{FF2B5EF4-FFF2-40B4-BE49-F238E27FC236}">
                <a16:creationId xmlns:a16="http://schemas.microsoft.com/office/drawing/2014/main" id="{B2C36329-96B6-FEB5-BB7A-526BD7E81C4B}"/>
              </a:ext>
            </a:extLst>
          </p:cNvPr>
          <p:cNvSpPr txBox="1"/>
          <p:nvPr userDrawn="1">
            <p:extLst>
              <p:ext uri="{1162E1C5-73C7-4A58-AE30-91384D911F3F}">
                <p184:classification xmlns:p184="http://schemas.microsoft.com/office/powerpoint/2018/4/main" val="hdr"/>
              </p:ext>
            </p:extLst>
          </p:nvPr>
        </p:nvSpPr>
        <p:spPr>
          <a:xfrm>
            <a:off x="11848275" y="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spTree>
  </p:cSld>
  <p:clrMap bg1="dk1" tx1="lt1" bg2="dk2" tx2="lt2" accent1="accent1" accent2="accent2" accent3="accent3" accent4="accent4" accent5="accent5" accent6="accent6" hlink="hlink" folHlink="folHlink"/>
  <p:sldLayoutIdLst>
    <p:sldLayoutId id="2147483649" r:id="rId1"/>
    <p:sldLayoutId id="2147483656" r:id="rId2"/>
    <p:sldLayoutId id="2147483658" r:id="rId3"/>
    <p:sldLayoutId id="2147483662" r:id="rId4"/>
    <p:sldLayoutId id="2147483663" r:id="rId5"/>
    <p:sldLayoutId id="2147483664" r:id="rId6"/>
    <p:sldLayoutId id="2147483666" r:id="rId7"/>
    <p:sldLayoutId id="2147483668" r:id="rId8"/>
    <p:sldLayoutId id="2147483671" r:id="rId9"/>
    <p:sldLayoutId id="2147483672" r:id="rId10"/>
    <p:sldLayoutId id="2147483673" r:id="rId11"/>
    <p:sldLayoutId id="2147483677" r:id="rId12"/>
    <p:sldLayoutId id="2147483679" r:id="rId13"/>
    <p:sldLayoutId id="2147483683" r:id="rId14"/>
    <p:sldLayoutId id="2147483684" r:id="rId15"/>
    <p:sldLayoutId id="2147483685" r:id="rId16"/>
    <p:sldLayoutId id="2147483686" r:id="rId17"/>
    <p:sldLayoutId id="2147483688" r:id="rId18"/>
    <p:sldLayoutId id="2147483695" r:id="rId19"/>
    <p:sldLayoutId id="2147483697" r:id="rId20"/>
    <p:sldLayoutId id="2147483698" r:id="rId21"/>
  </p:sldLayoutIdLst>
  <p:transition spd="med"/>
  <p:txStyles>
    <p:titleStyle>
      <a:lvl1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1pPr>
      <a:lvl2pPr marL="0" marR="0" indent="2286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2pPr>
      <a:lvl3pPr marL="0" marR="0" indent="4572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3pPr>
      <a:lvl4pPr marL="0" marR="0" indent="6858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4pPr>
      <a:lvl5pPr marL="0" marR="0" indent="9144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5pPr>
      <a:lvl6pPr marL="0" marR="0" indent="11430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6pPr>
      <a:lvl7pPr marL="0" marR="0" indent="13716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7pPr>
      <a:lvl8pPr marL="0" marR="0" indent="16002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8pPr>
      <a:lvl9pPr marL="0" marR="0" indent="18288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9pPr>
    </p:titleStyle>
    <p:bodyStyle>
      <a:lvl1pPr marL="63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1pPr>
      <a:lvl2pPr marL="127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2pPr>
      <a:lvl3pPr marL="190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3pPr>
      <a:lvl4pPr marL="254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4pPr>
      <a:lvl5pPr marL="317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5pPr>
      <a:lvl6pPr marL="381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6pPr>
      <a:lvl7pPr marL="444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7pPr>
      <a:lvl8pPr marL="508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8pPr>
      <a:lvl9pPr marL="571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1pPr>
      <a:lvl2pPr marL="0" marR="0" indent="2286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2pPr>
      <a:lvl3pPr marL="0" marR="0" indent="4572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3pPr>
      <a:lvl4pPr marL="0" marR="0" indent="6858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4pPr>
      <a:lvl5pPr marL="0" marR="0" indent="9144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5pPr>
      <a:lvl6pPr marL="0" marR="0" indent="11430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6pPr>
      <a:lvl7pPr marL="0" marR="0" indent="13716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7pPr>
      <a:lvl8pPr marL="0" marR="0" indent="16002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8pPr>
      <a:lvl9pPr marL="0" marR="0" indent="18288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tif"/><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t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1.xml"/><Relationship Id="rId5" Type="http://schemas.openxmlformats.org/officeDocument/2006/relationships/image" Target="../media/image36.png"/><Relationship Id="rId4" Type="http://schemas.openxmlformats.org/officeDocument/2006/relationships/image" Target="../media/image35.svg"/></Relationships>
</file>

<file path=ppt/slides/_rels/slide4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mailto:HEALTH.BPDSERVICE@SA.GOV.AU"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8.pn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739C"/>
        </a:solidFill>
        <a:effectLst/>
      </p:bgPr>
    </p:bg>
    <p:spTree>
      <p:nvGrpSpPr>
        <p:cNvPr id="1" name=""/>
        <p:cNvGrpSpPr/>
        <p:nvPr/>
      </p:nvGrpSpPr>
      <p:grpSpPr>
        <a:xfrm>
          <a:off x="0" y="0"/>
          <a:ext cx="0" cy="0"/>
          <a:chOff x="0" y="0"/>
          <a:chExt cx="0" cy="0"/>
        </a:xfrm>
      </p:grpSpPr>
      <p:sp>
        <p:nvSpPr>
          <p:cNvPr id="2" name="Freeform 2"/>
          <p:cNvSpPr/>
          <p:nvPr/>
        </p:nvSpPr>
        <p:spPr>
          <a:xfrm>
            <a:off x="1371601" y="2709418"/>
            <a:ext cx="4887252" cy="3660057"/>
          </a:xfrm>
          <a:custGeom>
            <a:avLst/>
            <a:gdLst/>
            <a:ahLst/>
            <a:cxnLst/>
            <a:rect l="l" t="t" r="r" b="b"/>
            <a:pathLst>
              <a:path w="3665439" h="2745043">
                <a:moveTo>
                  <a:pt x="0" y="0"/>
                </a:moveTo>
                <a:lnTo>
                  <a:pt x="3665439" y="0"/>
                </a:lnTo>
                <a:lnTo>
                  <a:pt x="3665439" y="2745042"/>
                </a:lnTo>
                <a:lnTo>
                  <a:pt x="0" y="2745042"/>
                </a:lnTo>
                <a:lnTo>
                  <a:pt x="0" y="0"/>
                </a:lnTo>
                <a:close/>
              </a:path>
            </a:pathLst>
          </a:custGeom>
          <a:blipFill>
            <a:blip r:embed="rId2"/>
            <a:stretch>
              <a:fillRect/>
            </a:stretch>
          </a:blipFill>
        </p:spPr>
        <p:txBody>
          <a:bodyPr/>
          <a:lstStyle/>
          <a:p>
            <a:endParaRPr lang="en-AU" sz="4000"/>
          </a:p>
        </p:txBody>
      </p:sp>
      <p:sp>
        <p:nvSpPr>
          <p:cNvPr id="3" name="Freeform 3"/>
          <p:cNvSpPr/>
          <p:nvPr/>
        </p:nvSpPr>
        <p:spPr>
          <a:xfrm>
            <a:off x="1" y="206338"/>
            <a:ext cx="26074036" cy="9430109"/>
          </a:xfrm>
          <a:custGeom>
            <a:avLst/>
            <a:gdLst/>
            <a:ahLst/>
            <a:cxnLst/>
            <a:rect l="l" t="t" r="r" b="b"/>
            <a:pathLst>
              <a:path w="19555527" h="7072582">
                <a:moveTo>
                  <a:pt x="0" y="0"/>
                </a:moveTo>
                <a:lnTo>
                  <a:pt x="19555527" y="0"/>
                </a:lnTo>
                <a:lnTo>
                  <a:pt x="19555527" y="7072582"/>
                </a:lnTo>
                <a:lnTo>
                  <a:pt x="0" y="70725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4000"/>
          </a:p>
        </p:txBody>
      </p:sp>
      <p:grpSp>
        <p:nvGrpSpPr>
          <p:cNvPr id="4" name="Group 4"/>
          <p:cNvGrpSpPr/>
          <p:nvPr/>
        </p:nvGrpSpPr>
        <p:grpSpPr>
          <a:xfrm>
            <a:off x="-406399" y="8431601"/>
            <a:ext cx="26480438" cy="6824173"/>
            <a:chOff x="0" y="-38100"/>
            <a:chExt cx="5230704" cy="1347985"/>
          </a:xfrm>
        </p:grpSpPr>
        <p:sp>
          <p:nvSpPr>
            <p:cNvPr id="5" name="Freeform 5"/>
            <p:cNvSpPr/>
            <p:nvPr/>
          </p:nvSpPr>
          <p:spPr>
            <a:xfrm>
              <a:off x="80277" y="169087"/>
              <a:ext cx="5150427" cy="1140798"/>
            </a:xfrm>
            <a:custGeom>
              <a:avLst/>
              <a:gdLst/>
              <a:ahLst/>
              <a:cxnLst/>
              <a:rect l="l" t="t" r="r" b="b"/>
              <a:pathLst>
                <a:path w="5150427" h="1140798">
                  <a:moveTo>
                    <a:pt x="0" y="0"/>
                  </a:moveTo>
                  <a:lnTo>
                    <a:pt x="5150427" y="0"/>
                  </a:lnTo>
                  <a:lnTo>
                    <a:pt x="5150427" y="1140798"/>
                  </a:lnTo>
                  <a:lnTo>
                    <a:pt x="0" y="1140798"/>
                  </a:lnTo>
                  <a:close/>
                </a:path>
              </a:pathLst>
            </a:custGeom>
            <a:solidFill>
              <a:srgbClr val="FFFFFF"/>
            </a:solidFill>
          </p:spPr>
          <p:txBody>
            <a:bodyPr/>
            <a:lstStyle/>
            <a:p>
              <a:endParaRPr lang="en-AU" sz="4000" dirty="0"/>
            </a:p>
          </p:txBody>
        </p:sp>
        <p:sp>
          <p:nvSpPr>
            <p:cNvPr id="6" name="TextBox 6"/>
            <p:cNvSpPr txBox="1"/>
            <p:nvPr/>
          </p:nvSpPr>
          <p:spPr>
            <a:xfrm>
              <a:off x="0" y="-38100"/>
              <a:ext cx="5150427" cy="1178898"/>
            </a:xfrm>
            <a:prstGeom prst="rect">
              <a:avLst/>
            </a:prstGeom>
          </p:spPr>
          <p:txBody>
            <a:bodyPr lIns="67733" tIns="67733" rIns="67733" bIns="67733" rtlCol="0" anchor="ctr"/>
            <a:lstStyle/>
            <a:p>
              <a:pPr algn="ctr">
                <a:lnSpc>
                  <a:spcPts val="3545"/>
                </a:lnSpc>
                <a:spcBef>
                  <a:spcPct val="0"/>
                </a:spcBef>
              </a:pPr>
              <a:endParaRPr sz="4000"/>
            </a:p>
          </p:txBody>
        </p:sp>
      </p:grpSp>
      <p:sp>
        <p:nvSpPr>
          <p:cNvPr id="7" name="Freeform 7"/>
          <p:cNvSpPr/>
          <p:nvPr/>
        </p:nvSpPr>
        <p:spPr>
          <a:xfrm>
            <a:off x="1371601" y="1371601"/>
            <a:ext cx="5779380" cy="4328169"/>
          </a:xfrm>
          <a:custGeom>
            <a:avLst/>
            <a:gdLst/>
            <a:ahLst/>
            <a:cxnLst/>
            <a:rect l="l" t="t" r="r" b="b"/>
            <a:pathLst>
              <a:path w="4334535" h="3246127">
                <a:moveTo>
                  <a:pt x="0" y="0"/>
                </a:moveTo>
                <a:lnTo>
                  <a:pt x="4334535" y="0"/>
                </a:lnTo>
                <a:lnTo>
                  <a:pt x="4334535" y="3246127"/>
                </a:lnTo>
                <a:lnTo>
                  <a:pt x="0" y="3246127"/>
                </a:lnTo>
                <a:lnTo>
                  <a:pt x="0" y="0"/>
                </a:lnTo>
                <a:close/>
              </a:path>
            </a:pathLst>
          </a:custGeom>
          <a:blipFill>
            <a:blip r:embed="rId5"/>
            <a:stretch>
              <a:fillRect/>
            </a:stretch>
          </a:blipFill>
        </p:spPr>
        <p:txBody>
          <a:bodyPr/>
          <a:lstStyle/>
          <a:p>
            <a:endParaRPr lang="en-AU" sz="4000"/>
          </a:p>
        </p:txBody>
      </p:sp>
      <p:sp>
        <p:nvSpPr>
          <p:cNvPr id="8" name="TextBox 8"/>
          <p:cNvSpPr txBox="1"/>
          <p:nvPr/>
        </p:nvSpPr>
        <p:spPr>
          <a:xfrm>
            <a:off x="1371601" y="6818788"/>
            <a:ext cx="16631524" cy="2744341"/>
          </a:xfrm>
          <a:prstGeom prst="rect">
            <a:avLst/>
          </a:prstGeom>
        </p:spPr>
        <p:txBody>
          <a:bodyPr lIns="0" tIns="0" rIns="0" bIns="0" rtlCol="0" anchor="t">
            <a:spAutoFit/>
          </a:bodyPr>
          <a:lstStyle/>
          <a:p>
            <a:pPr>
              <a:lnSpc>
                <a:spcPts val="10666"/>
              </a:lnSpc>
            </a:pPr>
            <a:r>
              <a:rPr lang="en-US" sz="10666" b="1" dirty="0">
                <a:solidFill>
                  <a:srgbClr val="46739C"/>
                </a:solidFill>
                <a:latin typeface="Proxima Nova Bold"/>
                <a:ea typeface="Proxima Nova Bold"/>
                <a:cs typeface="Proxima Nova Bold"/>
                <a:sym typeface="Proxima Nova Bold"/>
              </a:rPr>
              <a:t>Borderline Personality Disorder Collaborative</a:t>
            </a:r>
          </a:p>
        </p:txBody>
      </p:sp>
      <p:sp>
        <p:nvSpPr>
          <p:cNvPr id="9" name="TextBox 9"/>
          <p:cNvSpPr txBox="1"/>
          <p:nvPr/>
        </p:nvSpPr>
        <p:spPr>
          <a:xfrm>
            <a:off x="1371600" y="10220095"/>
            <a:ext cx="18186400" cy="792396"/>
          </a:xfrm>
          <a:prstGeom prst="rect">
            <a:avLst/>
          </a:prstGeom>
        </p:spPr>
        <p:txBody>
          <a:bodyPr wrap="square" lIns="0" tIns="0" rIns="0" bIns="0" rtlCol="0" anchor="t">
            <a:spAutoFit/>
          </a:bodyPr>
          <a:lstStyle/>
          <a:p>
            <a:pPr>
              <a:lnSpc>
                <a:spcPts val="6720"/>
              </a:lnSpc>
            </a:pPr>
            <a:r>
              <a:rPr lang="en-AU" sz="5067" dirty="0">
                <a:solidFill>
                  <a:srgbClr val="000000"/>
                </a:solidFill>
                <a:latin typeface="Proxima Nova"/>
              </a:rPr>
              <a:t>GPM Complex</a:t>
            </a:r>
            <a:endParaRPr lang="en-US" sz="5067" dirty="0">
              <a:solidFill>
                <a:srgbClr val="000000"/>
              </a:solidFill>
              <a:latin typeface="Proxima Nova"/>
              <a:sym typeface="Proxima Nova"/>
            </a:endParaRPr>
          </a:p>
        </p:txBody>
      </p:sp>
      <p:sp>
        <p:nvSpPr>
          <p:cNvPr id="10" name="TextBox 10"/>
          <p:cNvSpPr txBox="1"/>
          <p:nvPr/>
        </p:nvSpPr>
        <p:spPr>
          <a:xfrm>
            <a:off x="12185651" y="6653107"/>
            <a:ext cx="12700" cy="602729"/>
          </a:xfrm>
          <a:prstGeom prst="rect">
            <a:avLst/>
          </a:prstGeom>
        </p:spPr>
        <p:txBody>
          <a:bodyPr lIns="0" tIns="0" rIns="0" bIns="0" rtlCol="0" anchor="t">
            <a:spAutoFit/>
          </a:bodyPr>
          <a:lstStyle/>
          <a:p>
            <a:pPr algn="ctr">
              <a:lnSpc>
                <a:spcPts val="4665"/>
              </a:lnSpc>
            </a:pPr>
            <a:endParaRPr sz="4000"/>
          </a:p>
        </p:txBody>
      </p:sp>
      <p:sp>
        <p:nvSpPr>
          <p:cNvPr id="11" name="TextBox 11"/>
          <p:cNvSpPr txBox="1"/>
          <p:nvPr/>
        </p:nvSpPr>
        <p:spPr>
          <a:xfrm>
            <a:off x="1371600" y="11512127"/>
            <a:ext cx="14292389" cy="1712007"/>
          </a:xfrm>
          <a:prstGeom prst="rect">
            <a:avLst/>
          </a:prstGeom>
        </p:spPr>
        <p:txBody>
          <a:bodyPr lIns="0" tIns="0" rIns="0" bIns="0" rtlCol="0" anchor="t">
            <a:spAutoFit/>
          </a:bodyPr>
          <a:lstStyle/>
          <a:p>
            <a:pPr algn="just">
              <a:lnSpc>
                <a:spcPts val="5225"/>
              </a:lnSpc>
            </a:pPr>
            <a:r>
              <a:rPr lang="en-US" sz="3732" dirty="0">
                <a:solidFill>
                  <a:srgbClr val="000000"/>
                </a:solidFill>
                <a:latin typeface="Proxima Nova Light"/>
                <a:ea typeface="Proxima Nova Light"/>
                <a:cs typeface="Proxima Nova Light"/>
                <a:sym typeface="Proxima Nova Light"/>
              </a:rPr>
              <a:t>Laura Cooke-O’connor | Advanced Clinician Coordinator</a:t>
            </a:r>
          </a:p>
          <a:p>
            <a:pPr algn="just">
              <a:lnSpc>
                <a:spcPts val="5225"/>
              </a:lnSpc>
            </a:pPr>
            <a:r>
              <a:rPr lang="en-US" sz="3732" dirty="0">
                <a:solidFill>
                  <a:srgbClr val="000000"/>
                </a:solidFill>
                <a:latin typeface="Proxima Nova Light"/>
                <a:ea typeface="Proxima Nova Light"/>
                <a:cs typeface="Proxima Nova Light"/>
                <a:sym typeface="Proxima Nova Light"/>
              </a:rPr>
              <a:t>Cathy McLeod Everitt   |  Service Development Manager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2" name="Six Principles of GPM"/>
          <p:cNvSpPr txBox="1"/>
          <p:nvPr/>
        </p:nvSpPr>
        <p:spPr>
          <a:xfrm>
            <a:off x="-1" y="225768"/>
            <a:ext cx="24384001" cy="197422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ctr">
              <a:lnSpc>
                <a:spcPct val="80000"/>
              </a:lnSpc>
              <a:spcBef>
                <a:spcPts val="3900"/>
              </a:spcBef>
              <a:defRPr sz="14400" cap="all">
                <a:solidFill>
                  <a:schemeClr val="accent1"/>
                </a:solidFill>
                <a:latin typeface="+mn-lt"/>
                <a:ea typeface="+mn-ea"/>
                <a:cs typeface="+mn-cs"/>
                <a:sym typeface="DIN Condensed"/>
              </a:defRPr>
            </a:lvl1pPr>
          </a:lstStyle>
          <a:p>
            <a:r>
              <a:rPr dirty="0">
                <a:solidFill>
                  <a:srgbClr val="46739C"/>
                </a:solidFill>
              </a:rPr>
              <a:t>Six Principles of GPM</a:t>
            </a:r>
          </a:p>
        </p:txBody>
      </p:sp>
      <p:sp>
        <p:nvSpPr>
          <p:cNvPr id="923" name="1 - BE ACTIVE"/>
          <p:cNvSpPr/>
          <p:nvPr/>
        </p:nvSpPr>
        <p:spPr>
          <a:xfrm>
            <a:off x="781987" y="1972036"/>
            <a:ext cx="12033136" cy="1270001"/>
          </a:xfrm>
          <a:prstGeom prst="rect">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800" cap="all">
                <a:solidFill>
                  <a:srgbClr val="FFFFFF"/>
                </a:solidFill>
                <a:latin typeface="Avenir Heavy"/>
                <a:ea typeface="Avenir Heavy"/>
                <a:cs typeface="Avenir Heavy"/>
                <a:sym typeface="Avenir Heavy"/>
              </a:defRPr>
            </a:lvl1pPr>
          </a:lstStyle>
          <a:p>
            <a:r>
              <a:t>1 - BE ACTIVE</a:t>
            </a:r>
          </a:p>
        </p:txBody>
      </p:sp>
      <p:sp>
        <p:nvSpPr>
          <p:cNvPr id="924" name="2 - support"/>
          <p:cNvSpPr/>
          <p:nvPr/>
        </p:nvSpPr>
        <p:spPr>
          <a:xfrm>
            <a:off x="748972" y="3465096"/>
            <a:ext cx="12033136" cy="1270001"/>
          </a:xfrm>
          <a:prstGeom prst="rect">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800" cap="all">
                <a:solidFill>
                  <a:srgbClr val="FFFFFF"/>
                </a:solidFill>
                <a:latin typeface="Avenir Heavy"/>
                <a:ea typeface="Avenir Heavy"/>
                <a:cs typeface="Avenir Heavy"/>
                <a:sym typeface="Avenir Heavy"/>
              </a:defRPr>
            </a:lvl1pPr>
          </a:lstStyle>
          <a:p>
            <a:r>
              <a:t>2 - support</a:t>
            </a:r>
          </a:p>
        </p:txBody>
      </p:sp>
      <p:grpSp>
        <p:nvGrpSpPr>
          <p:cNvPr id="928" name="Group"/>
          <p:cNvGrpSpPr/>
          <p:nvPr/>
        </p:nvGrpSpPr>
        <p:grpSpPr>
          <a:xfrm>
            <a:off x="769232" y="6450360"/>
            <a:ext cx="12045892" cy="3768826"/>
            <a:chOff x="0" y="720418"/>
            <a:chExt cx="12045891" cy="3768824"/>
          </a:xfrm>
          <a:solidFill>
            <a:srgbClr val="46739C"/>
          </a:solidFill>
        </p:grpSpPr>
        <p:sp>
          <p:nvSpPr>
            <p:cNvPr id="925" name="Rectangle"/>
            <p:cNvSpPr/>
            <p:nvPr/>
          </p:nvSpPr>
          <p:spPr>
            <a:xfrm>
              <a:off x="0" y="720418"/>
              <a:ext cx="12045891" cy="3768824"/>
            </a:xfrm>
            <a:prstGeom prst="rect">
              <a:avLst/>
            </a:prstGeom>
            <a:grpFill/>
            <a:ln w="12700" cap="flat">
              <a:noFill/>
              <a:miter lim="400000"/>
            </a:ln>
            <a:effectLst/>
          </p:spPr>
          <p:txBody>
            <a:bodyPr wrap="square" lIns="71437" tIns="71437" rIns="71437" bIns="71437"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926" name="THERAPY RELATIONSHIP IS REAL (DYADIC) AND PROFESSIONAL"/>
            <p:cNvSpPr txBox="1"/>
            <p:nvPr/>
          </p:nvSpPr>
          <p:spPr>
            <a:xfrm>
              <a:off x="3103772" y="1226077"/>
              <a:ext cx="8872884" cy="2757506"/>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lvl1pPr>
                <a:spcBef>
                  <a:spcPts val="3900"/>
                </a:spcBef>
                <a:defRPr sz="5100" b="1">
                  <a:solidFill>
                    <a:srgbClr val="FFFFFF"/>
                  </a:solidFill>
                  <a:latin typeface="Avenir Next"/>
                  <a:ea typeface="Avenir Next"/>
                  <a:cs typeface="Avenir Next"/>
                  <a:sym typeface="Avenir Next"/>
                </a:defRPr>
              </a:lvl1pPr>
            </a:lstStyle>
            <a:p>
              <a:r>
                <a:t>THERAPY RELATIONSHIP IS REAL (DYADIC) AND PROFESSIONAL</a:t>
              </a:r>
            </a:p>
          </p:txBody>
        </p:sp>
        <p:sp>
          <p:nvSpPr>
            <p:cNvPr id="927" name="4"/>
            <p:cNvSpPr txBox="1"/>
            <p:nvPr/>
          </p:nvSpPr>
          <p:spPr>
            <a:xfrm>
              <a:off x="418511" y="720418"/>
              <a:ext cx="2541400" cy="3768824"/>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30000" b="1">
                  <a:solidFill>
                    <a:srgbClr val="FFFFFF"/>
                  </a:solidFill>
                  <a:latin typeface="Avenir Next"/>
                  <a:ea typeface="Avenir Next"/>
                  <a:cs typeface="Avenir Next"/>
                  <a:sym typeface="Avenir Next"/>
                </a:defRPr>
              </a:lvl1pPr>
            </a:lstStyle>
            <a:p>
              <a:r>
                <a:rPr dirty="0"/>
                <a:t>4</a:t>
              </a:r>
            </a:p>
          </p:txBody>
        </p:sp>
      </p:grpSp>
      <p:sp>
        <p:nvSpPr>
          <p:cNvPr id="929" name="Selective disclosure - e.g., “you scared me,” “that would make me angry”"/>
          <p:cNvSpPr txBox="1"/>
          <p:nvPr/>
        </p:nvSpPr>
        <p:spPr>
          <a:xfrm>
            <a:off x="13469878" y="6569363"/>
            <a:ext cx="10459443" cy="6592456"/>
          </a:xfrm>
          <a:prstGeom prst="rect">
            <a:avLst/>
          </a:prstGeom>
          <a:solidFill>
            <a:srgbClr val="46739C"/>
          </a:solidFill>
          <a:ln w="50800">
            <a:solidFill>
              <a:srgbClr val="46739C"/>
            </a:solidFill>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marL="952500" indent="-952500">
              <a:spcBef>
                <a:spcPts val="3900"/>
              </a:spcBef>
              <a:buClr>
                <a:schemeClr val="accent1"/>
              </a:buClr>
              <a:buSzPct val="104999"/>
              <a:buFont typeface="Avenir Next"/>
              <a:buChar char="▸"/>
              <a:defRPr sz="6000">
                <a:solidFill>
                  <a:srgbClr val="FFFFFF"/>
                </a:solidFill>
              </a:defRPr>
            </a:lvl1pPr>
          </a:lstStyle>
          <a:p>
            <a:r>
              <a:rPr dirty="0"/>
              <a:t>Selective disclosure - e.g., “you scared me,” “that would make me angry”</a:t>
            </a:r>
            <a:endParaRPr lang="en-US" dirty="0"/>
          </a:p>
          <a:p>
            <a:r>
              <a:rPr lang="en-US" dirty="0"/>
              <a:t>Stay in your lane (</a:t>
            </a:r>
            <a:r>
              <a:rPr lang="en-US" dirty="0" err="1"/>
              <a:t>i.e</a:t>
            </a:r>
            <a:r>
              <a:rPr lang="en-US" dirty="0"/>
              <a:t>, roles and goals) competence build confidence and trust</a:t>
            </a:r>
          </a:p>
          <a:p>
            <a:endParaRPr dirty="0"/>
          </a:p>
        </p:txBody>
      </p:sp>
      <p:sp>
        <p:nvSpPr>
          <p:cNvPr id="930" name="3 - focus on life situations"/>
          <p:cNvSpPr/>
          <p:nvPr/>
        </p:nvSpPr>
        <p:spPr>
          <a:xfrm>
            <a:off x="781987" y="4958157"/>
            <a:ext cx="12033136" cy="1270001"/>
          </a:xfrm>
          <a:prstGeom prst="rect">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800" cap="all">
                <a:solidFill>
                  <a:srgbClr val="FFFFFF"/>
                </a:solidFill>
                <a:latin typeface="Avenir Heavy"/>
                <a:ea typeface="Avenir Heavy"/>
                <a:cs typeface="Avenir Heavy"/>
                <a:sym typeface="Avenir Heavy"/>
              </a:defRPr>
            </a:lvl1pPr>
          </a:lstStyle>
          <a:p>
            <a:r>
              <a:t>3 - focus on life situations</a:t>
            </a:r>
          </a:p>
        </p:txBody>
      </p:sp>
    </p:spTree>
    <p:extLst>
      <p:ext uri="{BB962C8B-B14F-4D97-AF65-F5344CB8AC3E}">
        <p14:creationId xmlns:p14="http://schemas.microsoft.com/office/powerpoint/2010/main" val="343744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4" name="Six Principles of GPM"/>
          <p:cNvSpPr txBox="1"/>
          <p:nvPr/>
        </p:nvSpPr>
        <p:spPr>
          <a:xfrm>
            <a:off x="-1" y="225768"/>
            <a:ext cx="24384001" cy="197422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ctr">
              <a:lnSpc>
                <a:spcPct val="80000"/>
              </a:lnSpc>
              <a:spcBef>
                <a:spcPts val="3900"/>
              </a:spcBef>
              <a:defRPr sz="14400" cap="all">
                <a:solidFill>
                  <a:schemeClr val="accent1"/>
                </a:solidFill>
                <a:latin typeface="+mn-lt"/>
                <a:ea typeface="+mn-ea"/>
                <a:cs typeface="+mn-cs"/>
                <a:sym typeface="DIN Condensed"/>
              </a:defRPr>
            </a:lvl1pPr>
          </a:lstStyle>
          <a:p>
            <a:r>
              <a:rPr dirty="0">
                <a:solidFill>
                  <a:srgbClr val="46739C"/>
                </a:solidFill>
              </a:rPr>
              <a:t>Six Principles of GPM</a:t>
            </a:r>
          </a:p>
        </p:txBody>
      </p:sp>
      <p:sp>
        <p:nvSpPr>
          <p:cNvPr id="935" name="1 - BE ACTIVE"/>
          <p:cNvSpPr/>
          <p:nvPr/>
        </p:nvSpPr>
        <p:spPr>
          <a:xfrm>
            <a:off x="781987" y="1972036"/>
            <a:ext cx="12033136" cy="1270001"/>
          </a:xfrm>
          <a:prstGeom prst="rect">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800" cap="all">
                <a:solidFill>
                  <a:srgbClr val="FFFFFF"/>
                </a:solidFill>
                <a:latin typeface="Avenir Heavy"/>
                <a:ea typeface="Avenir Heavy"/>
                <a:cs typeface="Avenir Heavy"/>
                <a:sym typeface="Avenir Heavy"/>
              </a:defRPr>
            </a:lvl1pPr>
          </a:lstStyle>
          <a:p>
            <a:r>
              <a:t>1 - BE ACTIVE</a:t>
            </a:r>
          </a:p>
        </p:txBody>
      </p:sp>
      <p:sp>
        <p:nvSpPr>
          <p:cNvPr id="936" name="2 - support"/>
          <p:cNvSpPr/>
          <p:nvPr/>
        </p:nvSpPr>
        <p:spPr>
          <a:xfrm>
            <a:off x="748972" y="3465096"/>
            <a:ext cx="12033136" cy="1270001"/>
          </a:xfrm>
          <a:prstGeom prst="rect">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800" cap="all">
                <a:solidFill>
                  <a:srgbClr val="FFFFFF"/>
                </a:solidFill>
                <a:latin typeface="Avenir Heavy"/>
                <a:ea typeface="Avenir Heavy"/>
                <a:cs typeface="Avenir Heavy"/>
                <a:sym typeface="Avenir Heavy"/>
              </a:defRPr>
            </a:lvl1pPr>
          </a:lstStyle>
          <a:p>
            <a:r>
              <a:t>2 - support</a:t>
            </a:r>
          </a:p>
        </p:txBody>
      </p:sp>
      <p:sp>
        <p:nvSpPr>
          <p:cNvPr id="937" name="3 - focus on life situations"/>
          <p:cNvSpPr/>
          <p:nvPr/>
        </p:nvSpPr>
        <p:spPr>
          <a:xfrm>
            <a:off x="781987" y="4958157"/>
            <a:ext cx="12033136" cy="1270001"/>
          </a:xfrm>
          <a:prstGeom prst="rect">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800" cap="all">
                <a:solidFill>
                  <a:srgbClr val="FFFFFF"/>
                </a:solidFill>
                <a:latin typeface="Avenir Heavy"/>
                <a:ea typeface="Avenir Heavy"/>
                <a:cs typeface="Avenir Heavy"/>
                <a:sym typeface="Avenir Heavy"/>
              </a:defRPr>
            </a:lvl1pPr>
          </a:lstStyle>
          <a:p>
            <a:r>
              <a:t>3 - focus on life situations</a:t>
            </a:r>
          </a:p>
        </p:txBody>
      </p:sp>
      <p:sp>
        <p:nvSpPr>
          <p:cNvPr id="938" name="A lack of change is indicative of treatment failure"/>
          <p:cNvSpPr txBox="1"/>
          <p:nvPr/>
        </p:nvSpPr>
        <p:spPr>
          <a:xfrm>
            <a:off x="13324895" y="8953538"/>
            <a:ext cx="10459443" cy="3840400"/>
          </a:xfrm>
          <a:prstGeom prst="rect">
            <a:avLst/>
          </a:prstGeom>
          <a:solidFill>
            <a:srgbClr val="46739C"/>
          </a:solidFill>
          <a:ln w="50800">
            <a:solidFill>
              <a:srgbClr val="46739C"/>
            </a:solidFill>
            <a:miter lim="400000"/>
          </a:ln>
          <a:extLst>
            <a:ext uri="{C572A759-6A51-4108-AA02-DFA0A04FC94B}">
              <ma14:wrappingTextBoxFlag xmlns="" xmlns:ma14="http://schemas.microsoft.com/office/mac/drawingml/2011/main" val="1"/>
            </a:ext>
          </a:extLst>
        </p:spPr>
        <p:txBody>
          <a:bodyPr lIns="50800" tIns="50800" rIns="50800" bIns="50800">
            <a:normAutofit lnSpcReduction="10000"/>
          </a:bodyPr>
          <a:lstStyle>
            <a:lvl1pPr marL="885825" indent="-885825" defTabSz="767715">
              <a:spcBef>
                <a:spcPts val="3600"/>
              </a:spcBef>
              <a:buClr>
                <a:schemeClr val="accent1"/>
              </a:buClr>
              <a:buSzPct val="104999"/>
              <a:buFont typeface="Avenir Next"/>
              <a:buChar char="▸"/>
              <a:defRPr sz="5580">
                <a:solidFill>
                  <a:srgbClr val="FFFFFF"/>
                </a:solidFill>
              </a:defRPr>
            </a:lvl1pPr>
          </a:lstStyle>
          <a:p>
            <a:r>
              <a:rPr dirty="0"/>
              <a:t>A lack of </a:t>
            </a:r>
            <a:r>
              <a:rPr lang="en-US" dirty="0"/>
              <a:t>improvement</a:t>
            </a:r>
            <a:r>
              <a:rPr dirty="0"/>
              <a:t> is indicative of treatment failure</a:t>
            </a:r>
            <a:endParaRPr lang="en-US" dirty="0"/>
          </a:p>
          <a:p>
            <a:r>
              <a:rPr lang="en-US" dirty="0"/>
              <a:t>Re-evaluate whether or not team is reaching goals</a:t>
            </a:r>
            <a:endParaRPr dirty="0"/>
          </a:p>
        </p:txBody>
      </p:sp>
      <p:sp>
        <p:nvSpPr>
          <p:cNvPr id="939" name="4 - real, DYADIC, PROFESSIONAL"/>
          <p:cNvSpPr/>
          <p:nvPr/>
        </p:nvSpPr>
        <p:spPr>
          <a:xfrm>
            <a:off x="781987" y="6412815"/>
            <a:ext cx="12033136" cy="1270001"/>
          </a:xfrm>
          <a:prstGeom prst="rect">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800" cap="all">
                <a:solidFill>
                  <a:srgbClr val="FFFFFF"/>
                </a:solidFill>
                <a:latin typeface="Avenir Heavy"/>
                <a:ea typeface="Avenir Heavy"/>
                <a:cs typeface="Avenir Heavy"/>
                <a:sym typeface="Avenir Heavy"/>
              </a:defRPr>
            </a:lvl1pPr>
          </a:lstStyle>
          <a:p>
            <a:r>
              <a:t>4 - real, DYADIC, PROFESSIONAL</a:t>
            </a:r>
          </a:p>
        </p:txBody>
      </p:sp>
      <p:grpSp>
        <p:nvGrpSpPr>
          <p:cNvPr id="944" name="Group"/>
          <p:cNvGrpSpPr/>
          <p:nvPr/>
        </p:nvGrpSpPr>
        <p:grpSpPr>
          <a:xfrm>
            <a:off x="748972" y="7944278"/>
            <a:ext cx="12066151" cy="3840402"/>
            <a:chOff x="217378" y="689577"/>
            <a:chExt cx="11967104" cy="3840401"/>
          </a:xfrm>
          <a:solidFill>
            <a:srgbClr val="46739C"/>
          </a:solidFill>
        </p:grpSpPr>
        <p:sp>
          <p:nvSpPr>
            <p:cNvPr id="941" name="Rectangle"/>
            <p:cNvSpPr/>
            <p:nvPr/>
          </p:nvSpPr>
          <p:spPr>
            <a:xfrm>
              <a:off x="217378" y="689578"/>
              <a:ext cx="11967104" cy="3840400"/>
            </a:xfrm>
            <a:prstGeom prst="rect">
              <a:avLst/>
            </a:prstGeom>
            <a:grpFill/>
            <a:ln w="12700" cap="flat">
              <a:noFill/>
              <a:miter lim="400000"/>
            </a:ln>
            <a:effectLst/>
          </p:spPr>
          <p:txBody>
            <a:bodyPr wrap="square" lIns="71437" tIns="71437" rIns="71437" bIns="71437"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942" name="CHANGE IS EXPECTED"/>
            <p:cNvSpPr txBox="1"/>
            <p:nvPr/>
          </p:nvSpPr>
          <p:spPr>
            <a:xfrm>
              <a:off x="3083472" y="1693861"/>
              <a:ext cx="8460037" cy="1920876"/>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lvl1pPr>
                <a:spcBef>
                  <a:spcPts val="3900"/>
                </a:spcBef>
                <a:defRPr sz="5100" b="1">
                  <a:solidFill>
                    <a:srgbClr val="FFFFFF"/>
                  </a:solidFill>
                  <a:latin typeface="Avenir Next"/>
                  <a:ea typeface="Avenir Next"/>
                  <a:cs typeface="Avenir Next"/>
                  <a:sym typeface="Avenir Next"/>
                </a:defRPr>
              </a:lvl1pPr>
            </a:lstStyle>
            <a:p>
              <a:pPr>
                <a:defRPr sz="4200" b="0">
                  <a:latin typeface="Avenir Next Medium"/>
                  <a:ea typeface="Avenir Next Medium"/>
                  <a:cs typeface="Avenir Next Medium"/>
                  <a:sym typeface="Avenir Next Medium"/>
                </a:defRPr>
              </a:pPr>
              <a:r>
                <a:rPr sz="5100" b="1">
                  <a:latin typeface="Avenir Next"/>
                  <a:ea typeface="Avenir Next"/>
                  <a:cs typeface="Avenir Next"/>
                  <a:sym typeface="Avenir Next"/>
                </a:rPr>
                <a:t>CHANGE IS EXPECTED</a:t>
              </a:r>
            </a:p>
          </p:txBody>
        </p:sp>
        <p:sp>
          <p:nvSpPr>
            <p:cNvPr id="943" name="5"/>
            <p:cNvSpPr txBox="1"/>
            <p:nvPr/>
          </p:nvSpPr>
          <p:spPr>
            <a:xfrm>
              <a:off x="217378" y="689577"/>
              <a:ext cx="2524778" cy="3840400"/>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30000" b="1">
                  <a:solidFill>
                    <a:srgbClr val="FFFFFF"/>
                  </a:solidFill>
                  <a:latin typeface="Avenir Next"/>
                  <a:ea typeface="Avenir Next"/>
                  <a:cs typeface="Avenir Next"/>
                  <a:sym typeface="Avenir Next"/>
                </a:defRPr>
              </a:lvl1pPr>
            </a:lstStyle>
            <a:p>
              <a:r>
                <a:rPr dirty="0"/>
                <a:t>5</a:t>
              </a:r>
            </a:p>
          </p:txBody>
        </p:sp>
      </p:grpSp>
    </p:spTree>
    <p:extLst>
      <p:ext uri="{BB962C8B-B14F-4D97-AF65-F5344CB8AC3E}">
        <p14:creationId xmlns:p14="http://schemas.microsoft.com/office/powerpoint/2010/main" val="4066530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9" name="Six Principles of GPM"/>
          <p:cNvSpPr txBox="1"/>
          <p:nvPr/>
        </p:nvSpPr>
        <p:spPr>
          <a:xfrm>
            <a:off x="-1" y="225768"/>
            <a:ext cx="24384001" cy="197422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ctr">
              <a:lnSpc>
                <a:spcPct val="80000"/>
              </a:lnSpc>
              <a:spcBef>
                <a:spcPts val="3900"/>
              </a:spcBef>
              <a:defRPr sz="14400" cap="all">
                <a:solidFill>
                  <a:schemeClr val="accent1"/>
                </a:solidFill>
                <a:latin typeface="+mn-lt"/>
                <a:ea typeface="+mn-ea"/>
                <a:cs typeface="+mn-cs"/>
                <a:sym typeface="DIN Condensed"/>
              </a:defRPr>
            </a:lvl1pPr>
          </a:lstStyle>
          <a:p>
            <a:r>
              <a:rPr dirty="0">
                <a:solidFill>
                  <a:srgbClr val="46739C"/>
                </a:solidFill>
              </a:rPr>
              <a:t>Six Principles of GPM</a:t>
            </a:r>
          </a:p>
        </p:txBody>
      </p:sp>
      <p:sp>
        <p:nvSpPr>
          <p:cNvPr id="950" name="1 - BE ACTIVE"/>
          <p:cNvSpPr/>
          <p:nvPr/>
        </p:nvSpPr>
        <p:spPr>
          <a:xfrm>
            <a:off x="781987" y="1972036"/>
            <a:ext cx="12033136" cy="1270001"/>
          </a:xfrm>
          <a:prstGeom prst="rect">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800" cap="all">
                <a:solidFill>
                  <a:srgbClr val="FFFFFF"/>
                </a:solidFill>
                <a:latin typeface="Avenir Heavy"/>
                <a:ea typeface="Avenir Heavy"/>
                <a:cs typeface="Avenir Heavy"/>
                <a:sym typeface="Avenir Heavy"/>
              </a:defRPr>
            </a:lvl1pPr>
          </a:lstStyle>
          <a:p>
            <a:r>
              <a:t>1 - BE ACTIVE</a:t>
            </a:r>
          </a:p>
        </p:txBody>
      </p:sp>
      <p:sp>
        <p:nvSpPr>
          <p:cNvPr id="951" name="2 - support"/>
          <p:cNvSpPr/>
          <p:nvPr/>
        </p:nvSpPr>
        <p:spPr>
          <a:xfrm>
            <a:off x="748972" y="3465096"/>
            <a:ext cx="12033136" cy="1270001"/>
          </a:xfrm>
          <a:prstGeom prst="rect">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800" cap="all">
                <a:solidFill>
                  <a:srgbClr val="FFFFFF"/>
                </a:solidFill>
                <a:latin typeface="Avenir Heavy"/>
                <a:ea typeface="Avenir Heavy"/>
                <a:cs typeface="Avenir Heavy"/>
                <a:sym typeface="Avenir Heavy"/>
              </a:defRPr>
            </a:lvl1pPr>
          </a:lstStyle>
          <a:p>
            <a:r>
              <a:t>2 - support</a:t>
            </a:r>
          </a:p>
        </p:txBody>
      </p:sp>
      <p:sp>
        <p:nvSpPr>
          <p:cNvPr id="952" name="3 - focus on life situations"/>
          <p:cNvSpPr/>
          <p:nvPr/>
        </p:nvSpPr>
        <p:spPr>
          <a:xfrm>
            <a:off x="781987" y="4958157"/>
            <a:ext cx="12033136" cy="1270001"/>
          </a:xfrm>
          <a:prstGeom prst="rect">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800" cap="all">
                <a:solidFill>
                  <a:srgbClr val="FFFFFF"/>
                </a:solidFill>
                <a:latin typeface="Avenir Heavy"/>
                <a:ea typeface="Avenir Heavy"/>
                <a:cs typeface="Avenir Heavy"/>
                <a:sym typeface="Avenir Heavy"/>
              </a:defRPr>
            </a:lvl1pPr>
          </a:lstStyle>
          <a:p>
            <a:r>
              <a:t>3 - focus on life situations</a:t>
            </a:r>
          </a:p>
        </p:txBody>
      </p:sp>
      <p:sp>
        <p:nvSpPr>
          <p:cNvPr id="953" name="4 - real, DYADIC, PROFESSIONAL"/>
          <p:cNvSpPr/>
          <p:nvPr/>
        </p:nvSpPr>
        <p:spPr>
          <a:xfrm>
            <a:off x="781987" y="6412815"/>
            <a:ext cx="12033136" cy="1270001"/>
          </a:xfrm>
          <a:prstGeom prst="rect">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800" cap="all">
                <a:solidFill>
                  <a:srgbClr val="FFFFFF"/>
                </a:solidFill>
                <a:latin typeface="Avenir Heavy"/>
                <a:ea typeface="Avenir Heavy"/>
                <a:cs typeface="Avenir Heavy"/>
                <a:sym typeface="Avenir Heavy"/>
              </a:defRPr>
            </a:lvl1pPr>
          </a:lstStyle>
          <a:p>
            <a:r>
              <a:rPr dirty="0"/>
              <a:t>4 - real, DYADIC, PROFESSIONAL</a:t>
            </a:r>
          </a:p>
        </p:txBody>
      </p:sp>
      <p:grpSp>
        <p:nvGrpSpPr>
          <p:cNvPr id="957" name="Group"/>
          <p:cNvGrpSpPr/>
          <p:nvPr/>
        </p:nvGrpSpPr>
        <p:grpSpPr>
          <a:xfrm>
            <a:off x="815003" y="8661597"/>
            <a:ext cx="11967104" cy="5308601"/>
            <a:chOff x="0" y="0"/>
            <a:chExt cx="11967103" cy="5308599"/>
          </a:xfrm>
        </p:grpSpPr>
        <p:sp>
          <p:nvSpPr>
            <p:cNvPr id="954" name="Rectangle"/>
            <p:cNvSpPr/>
            <p:nvPr/>
          </p:nvSpPr>
          <p:spPr>
            <a:xfrm>
              <a:off x="0" y="734100"/>
              <a:ext cx="11967104" cy="3840400"/>
            </a:xfrm>
            <a:prstGeom prst="rect">
              <a:avLst/>
            </a:prstGeom>
            <a:solidFill>
              <a:srgbClr val="46739C"/>
            </a:solidFill>
            <a:ln w="12700" cap="flat">
              <a:noFill/>
              <a:miter lim="400000"/>
            </a:ln>
            <a:effectLst/>
          </p:spPr>
          <p:txBody>
            <a:bodyPr wrap="square" lIns="71437" tIns="71437" rIns="71437" bIns="71437"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955" name="ACCOUNTABILITY - pts as active collaborators in treatment, in assuming control of their life"/>
            <p:cNvSpPr txBox="1"/>
            <p:nvPr/>
          </p:nvSpPr>
          <p:spPr>
            <a:xfrm>
              <a:off x="3058072" y="780603"/>
              <a:ext cx="8460037" cy="3747394"/>
            </a:xfrm>
            <a:prstGeom prst="rect">
              <a:avLst/>
            </a:prstGeom>
            <a:solidFill>
              <a:srgbClr val="46739C"/>
            </a:solid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p>
              <a:pPr>
                <a:spcBef>
                  <a:spcPts val="3900"/>
                </a:spcBef>
                <a:defRPr sz="4200">
                  <a:solidFill>
                    <a:srgbClr val="FFFFFF"/>
                  </a:solidFill>
                </a:defRPr>
              </a:pPr>
              <a:r>
                <a:rPr sz="5100" b="1" dirty="0">
                  <a:latin typeface="Avenir Next"/>
                  <a:ea typeface="Avenir Next"/>
                  <a:cs typeface="Avenir Next"/>
                  <a:sym typeface="Avenir Next"/>
                </a:rPr>
                <a:t>ACCOUNTABILITY - </a:t>
              </a:r>
              <a:r>
                <a:rPr sz="5100" dirty="0"/>
                <a:t>pts as active collaborators in treatment, in assuming control of their life</a:t>
              </a:r>
            </a:p>
          </p:txBody>
        </p:sp>
        <p:sp>
          <p:nvSpPr>
            <p:cNvPr id="956" name="6"/>
            <p:cNvSpPr txBox="1"/>
            <p:nvPr/>
          </p:nvSpPr>
          <p:spPr>
            <a:xfrm>
              <a:off x="217378" y="-1"/>
              <a:ext cx="2524778" cy="530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30000" b="1">
                  <a:solidFill>
                    <a:srgbClr val="FFFFFF"/>
                  </a:solidFill>
                  <a:latin typeface="Avenir Next"/>
                  <a:ea typeface="Avenir Next"/>
                  <a:cs typeface="Avenir Next"/>
                  <a:sym typeface="Avenir Next"/>
                </a:defRPr>
              </a:lvl1pPr>
            </a:lstStyle>
            <a:p>
              <a:r>
                <a:t>6</a:t>
              </a:r>
            </a:p>
          </p:txBody>
        </p:sp>
      </p:grpSp>
      <p:sp>
        <p:nvSpPr>
          <p:cNvPr id="958" name="5 - change is expected"/>
          <p:cNvSpPr/>
          <p:nvPr/>
        </p:nvSpPr>
        <p:spPr>
          <a:xfrm>
            <a:off x="781987" y="7867474"/>
            <a:ext cx="12033136" cy="1270001"/>
          </a:xfrm>
          <a:prstGeom prst="rect">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800" cap="all">
                <a:solidFill>
                  <a:srgbClr val="FFFFFF"/>
                </a:solidFill>
                <a:latin typeface="Avenir Heavy"/>
                <a:ea typeface="Avenir Heavy"/>
                <a:cs typeface="Avenir Heavy"/>
                <a:sym typeface="Avenir Heavy"/>
              </a:defRPr>
            </a:lvl1pPr>
          </a:lstStyle>
          <a:p>
            <a:r>
              <a:t>5 - change is expected</a:t>
            </a:r>
          </a:p>
        </p:txBody>
      </p:sp>
      <p:sp>
        <p:nvSpPr>
          <p:cNvPr id="959" name="“You [the patient] are the primary agent of change”"/>
          <p:cNvSpPr txBox="1"/>
          <p:nvPr/>
        </p:nvSpPr>
        <p:spPr>
          <a:xfrm>
            <a:off x="13469878" y="11039294"/>
            <a:ext cx="10459443" cy="2308424"/>
          </a:xfrm>
          <a:prstGeom prst="rect">
            <a:avLst/>
          </a:prstGeom>
          <a:solidFill>
            <a:srgbClr val="46739C"/>
          </a:solidFill>
          <a:ln w="50800">
            <a:solidFill>
              <a:srgbClr val="46739C"/>
            </a:solidFill>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marL="952500" indent="-952500">
              <a:spcBef>
                <a:spcPts val="3900"/>
              </a:spcBef>
              <a:buClr>
                <a:schemeClr val="accent1"/>
              </a:buClr>
              <a:buSzPct val="104999"/>
              <a:buFont typeface="Avenir Next"/>
              <a:buChar char="▸"/>
              <a:defRPr sz="5000">
                <a:solidFill>
                  <a:srgbClr val="FFFFFF"/>
                </a:solidFill>
              </a:defRPr>
            </a:lvl1pPr>
          </a:lstStyle>
          <a:p>
            <a:r>
              <a:rPr dirty="0"/>
              <a:t>“Y</a:t>
            </a:r>
            <a:r>
              <a:rPr lang="en-US" dirty="0"/>
              <a:t>ou </a:t>
            </a:r>
            <a:r>
              <a:rPr dirty="0"/>
              <a:t>are the primary agent of change”</a:t>
            </a:r>
          </a:p>
        </p:txBody>
      </p:sp>
    </p:spTree>
    <p:extLst>
      <p:ext uri="{BB962C8B-B14F-4D97-AF65-F5344CB8AC3E}">
        <p14:creationId xmlns:p14="http://schemas.microsoft.com/office/powerpoint/2010/main" val="2193041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95" name="Stepped Care_editable.pdf" descr="Stepped Care_editable.pdf"/>
          <p:cNvPicPr>
            <a:picLocks noChangeAspect="1"/>
          </p:cNvPicPr>
          <p:nvPr/>
        </p:nvPicPr>
        <p:blipFill>
          <a:blip r:embed="rId3"/>
          <a:srcRect l="3693" t="11673" r="2673" b="20776"/>
          <a:stretch>
            <a:fillRect/>
          </a:stretch>
        </p:blipFill>
        <p:spPr>
          <a:xfrm>
            <a:off x="2127465" y="674092"/>
            <a:ext cx="22186066" cy="12367893"/>
          </a:xfrm>
          <a:prstGeom prst="rect">
            <a:avLst/>
          </a:prstGeom>
          <a:ln w="12700">
            <a:miter lim="400000"/>
          </a:ln>
        </p:spPr>
      </p:pic>
      <p:sp>
        <p:nvSpPr>
          <p:cNvPr id="596" name="Adapted for Applications of GPM for BPD: A Practical Guide (APPI 2019) by Gabrielle Ilagan and Lois Choi-Kain from Choi-Kain LW, Albert EB, Gunderson JG: Evidence-based treatments for borderline personality disorder: implementation, integration, and stepped care. Harvard Review of Psychiatry 24(5):342-56, 2016."/>
          <p:cNvSpPr txBox="1"/>
          <p:nvPr/>
        </p:nvSpPr>
        <p:spPr>
          <a:xfrm>
            <a:off x="9145475" y="13084999"/>
            <a:ext cx="14820196" cy="5950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spcBef>
                <a:spcPts val="0"/>
              </a:spcBef>
              <a:defRPr sz="1600">
                <a:solidFill>
                  <a:srgbClr val="FFFFFF"/>
                </a:solidFill>
                <a:latin typeface="Helvetica Light"/>
                <a:ea typeface="Helvetica Light"/>
                <a:cs typeface="Helvetica Light"/>
                <a:sym typeface="Helvetica Light"/>
              </a:defRPr>
            </a:lvl1pPr>
          </a:lstStyle>
          <a:p>
            <a:r>
              <a:rPr dirty="0">
                <a:solidFill>
                  <a:schemeClr val="bg1"/>
                </a:solidFill>
              </a:rPr>
              <a:t>Adapted for Applications of GPM for BPD: A Practical Guide (APPI 2019) by Gabrielle Ilagan and Lois Choi-Kain from Choi-Kain LW, Albert EB, Gunderson JG: Evidence-based treatments for borderline personality disorder: implementation, integration, and stepped care. Harvard Review of Psychiatry 24(5):342-56, 2016.</a:t>
            </a:r>
          </a:p>
        </p:txBody>
      </p:sp>
      <p:sp>
        <p:nvSpPr>
          <p:cNvPr id="597" name="Stepped care MODEL"/>
          <p:cNvSpPr txBox="1">
            <a:spLocks noGrp="1"/>
          </p:cNvSpPr>
          <p:nvPr>
            <p:ph type="title"/>
          </p:nvPr>
        </p:nvSpPr>
        <p:spPr>
          <a:xfrm>
            <a:off x="482260" y="508992"/>
            <a:ext cx="5890548" cy="5887192"/>
          </a:xfrm>
          <a:prstGeom prst="rect">
            <a:avLst/>
          </a:prstGeom>
        </p:spPr>
        <p:txBody>
          <a:bodyPr anchor="t">
            <a:normAutofit/>
          </a:bodyPr>
          <a:lstStyle>
            <a:lvl1pPr algn="l" defTabSz="412750">
              <a:lnSpc>
                <a:spcPct val="80000"/>
              </a:lnSpc>
              <a:defRPr sz="15050" cap="all">
                <a:solidFill>
                  <a:schemeClr val="accent1"/>
                </a:solidFill>
                <a:latin typeface="+mn-lt"/>
                <a:ea typeface="+mn-ea"/>
                <a:cs typeface="+mn-cs"/>
                <a:sym typeface="DIN Condensed"/>
              </a:defRPr>
            </a:lvl1pPr>
          </a:lstStyle>
          <a:p>
            <a:r>
              <a:rPr sz="12000" dirty="0">
                <a:solidFill>
                  <a:srgbClr val="41688B"/>
                </a:solidFill>
              </a:rPr>
              <a:t>Stepped care MODEL</a:t>
            </a:r>
          </a:p>
        </p:txBody>
      </p:sp>
      <p:grpSp>
        <p:nvGrpSpPr>
          <p:cNvPr id="601" name="Group"/>
          <p:cNvGrpSpPr/>
          <p:nvPr/>
        </p:nvGrpSpPr>
        <p:grpSpPr>
          <a:xfrm>
            <a:off x="149362" y="12827410"/>
            <a:ext cx="4262705" cy="893134"/>
            <a:chOff x="416338" y="144389"/>
            <a:chExt cx="4262704" cy="893133"/>
          </a:xfrm>
        </p:grpSpPr>
        <p:pic>
          <p:nvPicPr>
            <p:cNvPr id="598" name="Image" descr="Image"/>
            <p:cNvPicPr>
              <a:picLocks noChangeAspect="1"/>
            </p:cNvPicPr>
            <p:nvPr/>
          </p:nvPicPr>
          <p:blipFill>
            <a:blip r:embed="rId4">
              <a:alphaModFix amt="68871"/>
            </a:blip>
            <a:srcRect l="9080" t="4411" r="10400" b="580"/>
            <a:stretch>
              <a:fillRect/>
            </a:stretch>
          </p:blipFill>
          <p:spPr>
            <a:xfrm>
              <a:off x="416338" y="156060"/>
              <a:ext cx="726880" cy="881464"/>
            </a:xfrm>
            <a:custGeom>
              <a:avLst/>
              <a:gdLst/>
              <a:ahLst/>
              <a:cxnLst>
                <a:cxn ang="0">
                  <a:pos x="wd2" y="hd2"/>
                </a:cxn>
                <a:cxn ang="5400000">
                  <a:pos x="wd2" y="hd2"/>
                </a:cxn>
                <a:cxn ang="10800000">
                  <a:pos x="wd2" y="hd2"/>
                </a:cxn>
                <a:cxn ang="16200000">
                  <a:pos x="wd2" y="hd2"/>
                </a:cxn>
              </a:cxnLst>
              <a:rect l="0" t="0" r="r" b="b"/>
              <a:pathLst>
                <a:path w="19817" h="21597" extrusionOk="0">
                  <a:moveTo>
                    <a:pt x="10810" y="0"/>
                  </a:moveTo>
                  <a:cubicBezTo>
                    <a:pt x="5930" y="0"/>
                    <a:pt x="2803" y="2420"/>
                    <a:pt x="1873" y="6914"/>
                  </a:cubicBezTo>
                  <a:cubicBezTo>
                    <a:pt x="1668" y="7905"/>
                    <a:pt x="1156" y="9432"/>
                    <a:pt x="736" y="10308"/>
                  </a:cubicBezTo>
                  <a:cubicBezTo>
                    <a:pt x="240" y="11345"/>
                    <a:pt x="-9" y="12043"/>
                    <a:pt x="1" y="12496"/>
                  </a:cubicBezTo>
                  <a:cubicBezTo>
                    <a:pt x="10" y="12948"/>
                    <a:pt x="270" y="13158"/>
                    <a:pt x="791" y="13225"/>
                  </a:cubicBezTo>
                  <a:cubicBezTo>
                    <a:pt x="1444" y="13308"/>
                    <a:pt x="1643" y="13567"/>
                    <a:pt x="1721" y="14479"/>
                  </a:cubicBezTo>
                  <a:cubicBezTo>
                    <a:pt x="1974" y="17424"/>
                    <a:pt x="2849" y="18437"/>
                    <a:pt x="5129" y="18437"/>
                  </a:cubicBezTo>
                  <a:cubicBezTo>
                    <a:pt x="6815" y="18437"/>
                    <a:pt x="7199" y="18905"/>
                    <a:pt x="6677" y="20314"/>
                  </a:cubicBezTo>
                  <a:lnTo>
                    <a:pt x="6341" y="21238"/>
                  </a:lnTo>
                  <a:lnTo>
                    <a:pt x="1959" y="21413"/>
                  </a:lnTo>
                  <a:cubicBezTo>
                    <a:pt x="-449" y="21512"/>
                    <a:pt x="3205" y="21595"/>
                    <a:pt x="10074" y="21597"/>
                  </a:cubicBezTo>
                  <a:cubicBezTo>
                    <a:pt x="16944" y="21600"/>
                    <a:pt x="21151" y="21524"/>
                    <a:pt x="19434" y="21422"/>
                  </a:cubicBezTo>
                  <a:lnTo>
                    <a:pt x="16317" y="21238"/>
                  </a:lnTo>
                  <a:lnTo>
                    <a:pt x="16209" y="17834"/>
                  </a:lnTo>
                  <a:lnTo>
                    <a:pt x="16101" y="14431"/>
                  </a:lnTo>
                  <a:lnTo>
                    <a:pt x="17270" y="13244"/>
                  </a:lnTo>
                  <a:cubicBezTo>
                    <a:pt x="18882" y="11597"/>
                    <a:pt x="19434" y="10224"/>
                    <a:pt x="19434" y="7896"/>
                  </a:cubicBezTo>
                  <a:cubicBezTo>
                    <a:pt x="19434" y="3229"/>
                    <a:pt x="15915" y="0"/>
                    <a:pt x="10810" y="0"/>
                  </a:cubicBezTo>
                  <a:close/>
                  <a:moveTo>
                    <a:pt x="13742" y="1663"/>
                  </a:moveTo>
                  <a:cubicBezTo>
                    <a:pt x="13829" y="1670"/>
                    <a:pt x="13915" y="1693"/>
                    <a:pt x="14002" y="1731"/>
                  </a:cubicBezTo>
                  <a:cubicBezTo>
                    <a:pt x="14089" y="1769"/>
                    <a:pt x="14170" y="1819"/>
                    <a:pt x="14251" y="1886"/>
                  </a:cubicBezTo>
                  <a:cubicBezTo>
                    <a:pt x="14291" y="1920"/>
                    <a:pt x="14332" y="1962"/>
                    <a:pt x="14370" y="2003"/>
                  </a:cubicBezTo>
                  <a:cubicBezTo>
                    <a:pt x="14408" y="2045"/>
                    <a:pt x="14443" y="2081"/>
                    <a:pt x="14478" y="2130"/>
                  </a:cubicBezTo>
                  <a:cubicBezTo>
                    <a:pt x="14513" y="2179"/>
                    <a:pt x="14555" y="2239"/>
                    <a:pt x="14586" y="2295"/>
                  </a:cubicBezTo>
                  <a:cubicBezTo>
                    <a:pt x="14618" y="2351"/>
                    <a:pt x="14646" y="2406"/>
                    <a:pt x="14673" y="2470"/>
                  </a:cubicBezTo>
                  <a:cubicBezTo>
                    <a:pt x="14710" y="2557"/>
                    <a:pt x="14736" y="2635"/>
                    <a:pt x="14770" y="2703"/>
                  </a:cubicBezTo>
                  <a:cubicBezTo>
                    <a:pt x="14839" y="2840"/>
                    <a:pt x="14906" y="2937"/>
                    <a:pt x="14976" y="3005"/>
                  </a:cubicBezTo>
                  <a:cubicBezTo>
                    <a:pt x="15116" y="3141"/>
                    <a:pt x="15284" y="3145"/>
                    <a:pt x="15528" y="3053"/>
                  </a:cubicBezTo>
                  <a:cubicBezTo>
                    <a:pt x="15589" y="3030"/>
                    <a:pt x="15650" y="3001"/>
                    <a:pt x="15722" y="2966"/>
                  </a:cubicBezTo>
                  <a:cubicBezTo>
                    <a:pt x="16499" y="2593"/>
                    <a:pt x="17115" y="3042"/>
                    <a:pt x="17064" y="3822"/>
                  </a:cubicBezTo>
                  <a:cubicBezTo>
                    <a:pt x="17057" y="3933"/>
                    <a:pt x="17035" y="4048"/>
                    <a:pt x="16999" y="4172"/>
                  </a:cubicBezTo>
                  <a:cubicBezTo>
                    <a:pt x="16981" y="4233"/>
                    <a:pt x="16975" y="4291"/>
                    <a:pt x="16967" y="4347"/>
                  </a:cubicBezTo>
                  <a:cubicBezTo>
                    <a:pt x="16951" y="4459"/>
                    <a:pt x="16953" y="4564"/>
                    <a:pt x="16978" y="4658"/>
                  </a:cubicBezTo>
                  <a:cubicBezTo>
                    <a:pt x="17002" y="4752"/>
                    <a:pt x="17051" y="4841"/>
                    <a:pt x="17118" y="4920"/>
                  </a:cubicBezTo>
                  <a:cubicBezTo>
                    <a:pt x="17186" y="5000"/>
                    <a:pt x="17266" y="5075"/>
                    <a:pt x="17378" y="5144"/>
                  </a:cubicBezTo>
                  <a:cubicBezTo>
                    <a:pt x="17434" y="5179"/>
                    <a:pt x="17495" y="5209"/>
                    <a:pt x="17562" y="5241"/>
                  </a:cubicBezTo>
                  <a:cubicBezTo>
                    <a:pt x="17693" y="5305"/>
                    <a:pt x="17812" y="5375"/>
                    <a:pt x="17908" y="5446"/>
                  </a:cubicBezTo>
                  <a:cubicBezTo>
                    <a:pt x="17956" y="5481"/>
                    <a:pt x="17999" y="5516"/>
                    <a:pt x="18038" y="5552"/>
                  </a:cubicBezTo>
                  <a:cubicBezTo>
                    <a:pt x="18155" y="5662"/>
                    <a:pt x="18237" y="5777"/>
                    <a:pt x="18276" y="5893"/>
                  </a:cubicBezTo>
                  <a:cubicBezTo>
                    <a:pt x="18289" y="5932"/>
                    <a:pt x="18293" y="5971"/>
                    <a:pt x="18298" y="6010"/>
                  </a:cubicBezTo>
                  <a:cubicBezTo>
                    <a:pt x="18315" y="6164"/>
                    <a:pt x="18266" y="6314"/>
                    <a:pt x="18146" y="6457"/>
                  </a:cubicBezTo>
                  <a:cubicBezTo>
                    <a:pt x="18116" y="6493"/>
                    <a:pt x="18077" y="6530"/>
                    <a:pt x="18038" y="6564"/>
                  </a:cubicBezTo>
                  <a:cubicBezTo>
                    <a:pt x="17884" y="6700"/>
                    <a:pt x="17667" y="6815"/>
                    <a:pt x="17378" y="6914"/>
                  </a:cubicBezTo>
                  <a:cubicBezTo>
                    <a:pt x="17277" y="6948"/>
                    <a:pt x="17186" y="6980"/>
                    <a:pt x="17107" y="7011"/>
                  </a:cubicBezTo>
                  <a:cubicBezTo>
                    <a:pt x="17029" y="7042"/>
                    <a:pt x="16959" y="7080"/>
                    <a:pt x="16902" y="7108"/>
                  </a:cubicBezTo>
                  <a:cubicBezTo>
                    <a:pt x="16816" y="7151"/>
                    <a:pt x="16759" y="7191"/>
                    <a:pt x="16718" y="7235"/>
                  </a:cubicBezTo>
                  <a:cubicBezTo>
                    <a:pt x="16704" y="7249"/>
                    <a:pt x="16694" y="7259"/>
                    <a:pt x="16685" y="7274"/>
                  </a:cubicBezTo>
                  <a:cubicBezTo>
                    <a:pt x="16668" y="7304"/>
                    <a:pt x="16652" y="7338"/>
                    <a:pt x="16653" y="7371"/>
                  </a:cubicBezTo>
                  <a:cubicBezTo>
                    <a:pt x="16655" y="7471"/>
                    <a:pt x="16743" y="7590"/>
                    <a:pt x="16891" y="7750"/>
                  </a:cubicBezTo>
                  <a:cubicBezTo>
                    <a:pt x="16987" y="7854"/>
                    <a:pt x="17052" y="7940"/>
                    <a:pt x="17097" y="8022"/>
                  </a:cubicBezTo>
                  <a:cubicBezTo>
                    <a:pt x="17119" y="8064"/>
                    <a:pt x="17131" y="8110"/>
                    <a:pt x="17140" y="8149"/>
                  </a:cubicBezTo>
                  <a:cubicBezTo>
                    <a:pt x="17158" y="8227"/>
                    <a:pt x="17155" y="8293"/>
                    <a:pt x="17118" y="8372"/>
                  </a:cubicBezTo>
                  <a:cubicBezTo>
                    <a:pt x="17063" y="8491"/>
                    <a:pt x="16944" y="8627"/>
                    <a:pt x="16761" y="8791"/>
                  </a:cubicBezTo>
                  <a:cubicBezTo>
                    <a:pt x="16702" y="8844"/>
                    <a:pt x="16651" y="8886"/>
                    <a:pt x="16599" y="8927"/>
                  </a:cubicBezTo>
                  <a:cubicBezTo>
                    <a:pt x="16546" y="8968"/>
                    <a:pt x="16495" y="9005"/>
                    <a:pt x="16447" y="9034"/>
                  </a:cubicBezTo>
                  <a:cubicBezTo>
                    <a:pt x="16353" y="9091"/>
                    <a:pt x="16262" y="9122"/>
                    <a:pt x="16177" y="9131"/>
                  </a:cubicBezTo>
                  <a:cubicBezTo>
                    <a:pt x="16092" y="9140"/>
                    <a:pt x="16007" y="9129"/>
                    <a:pt x="15917" y="9092"/>
                  </a:cubicBezTo>
                  <a:cubicBezTo>
                    <a:pt x="15827" y="9055"/>
                    <a:pt x="15734" y="8999"/>
                    <a:pt x="15625" y="8917"/>
                  </a:cubicBezTo>
                  <a:cubicBezTo>
                    <a:pt x="15569" y="8875"/>
                    <a:pt x="15512" y="8839"/>
                    <a:pt x="15463" y="8810"/>
                  </a:cubicBezTo>
                  <a:cubicBezTo>
                    <a:pt x="15388" y="8767"/>
                    <a:pt x="15323" y="8733"/>
                    <a:pt x="15257" y="8723"/>
                  </a:cubicBezTo>
                  <a:cubicBezTo>
                    <a:pt x="15148" y="8705"/>
                    <a:pt x="15044" y="8738"/>
                    <a:pt x="14933" y="8820"/>
                  </a:cubicBezTo>
                  <a:cubicBezTo>
                    <a:pt x="14888" y="8852"/>
                    <a:pt x="14841" y="8896"/>
                    <a:pt x="14792" y="8946"/>
                  </a:cubicBezTo>
                  <a:cubicBezTo>
                    <a:pt x="14743" y="8997"/>
                    <a:pt x="14695" y="9053"/>
                    <a:pt x="14640" y="9121"/>
                  </a:cubicBezTo>
                  <a:cubicBezTo>
                    <a:pt x="14585" y="9190"/>
                    <a:pt x="14520" y="9268"/>
                    <a:pt x="14456" y="9355"/>
                  </a:cubicBezTo>
                  <a:cubicBezTo>
                    <a:pt x="14371" y="9471"/>
                    <a:pt x="14283" y="9584"/>
                    <a:pt x="14197" y="9685"/>
                  </a:cubicBezTo>
                  <a:cubicBezTo>
                    <a:pt x="14130" y="9763"/>
                    <a:pt x="14076" y="9826"/>
                    <a:pt x="14013" y="9889"/>
                  </a:cubicBezTo>
                  <a:cubicBezTo>
                    <a:pt x="14605" y="9636"/>
                    <a:pt x="14746" y="9684"/>
                    <a:pt x="14900" y="10045"/>
                  </a:cubicBezTo>
                  <a:cubicBezTo>
                    <a:pt x="15013" y="10309"/>
                    <a:pt x="15244" y="10448"/>
                    <a:pt x="15409" y="10356"/>
                  </a:cubicBezTo>
                  <a:cubicBezTo>
                    <a:pt x="15574" y="10265"/>
                    <a:pt x="15933" y="10605"/>
                    <a:pt x="16209" y="11105"/>
                  </a:cubicBezTo>
                  <a:cubicBezTo>
                    <a:pt x="16618" y="11845"/>
                    <a:pt x="16628" y="12166"/>
                    <a:pt x="16253" y="12836"/>
                  </a:cubicBezTo>
                  <a:cubicBezTo>
                    <a:pt x="15999" y="13289"/>
                    <a:pt x="15633" y="13662"/>
                    <a:pt x="15441" y="13662"/>
                  </a:cubicBezTo>
                  <a:cubicBezTo>
                    <a:pt x="15249" y="13662"/>
                    <a:pt x="14965" y="13770"/>
                    <a:pt x="14813" y="13906"/>
                  </a:cubicBezTo>
                  <a:cubicBezTo>
                    <a:pt x="14431" y="14248"/>
                    <a:pt x="14015" y="14214"/>
                    <a:pt x="13742" y="13818"/>
                  </a:cubicBezTo>
                  <a:cubicBezTo>
                    <a:pt x="13615" y="13634"/>
                    <a:pt x="13374" y="13557"/>
                    <a:pt x="13201" y="13653"/>
                  </a:cubicBezTo>
                  <a:cubicBezTo>
                    <a:pt x="13029" y="13748"/>
                    <a:pt x="12655" y="13424"/>
                    <a:pt x="12379" y="12923"/>
                  </a:cubicBezTo>
                  <a:cubicBezTo>
                    <a:pt x="11802" y="11878"/>
                    <a:pt x="12197" y="10844"/>
                    <a:pt x="13418" y="10162"/>
                  </a:cubicBezTo>
                  <a:cubicBezTo>
                    <a:pt x="13388" y="10151"/>
                    <a:pt x="13362" y="10138"/>
                    <a:pt x="13331" y="10123"/>
                  </a:cubicBezTo>
                  <a:cubicBezTo>
                    <a:pt x="13300" y="10107"/>
                    <a:pt x="13265" y="10094"/>
                    <a:pt x="13234" y="10074"/>
                  </a:cubicBezTo>
                  <a:cubicBezTo>
                    <a:pt x="12855" y="9838"/>
                    <a:pt x="12455" y="9316"/>
                    <a:pt x="12455" y="8975"/>
                  </a:cubicBezTo>
                  <a:cubicBezTo>
                    <a:pt x="12455" y="8847"/>
                    <a:pt x="12444" y="8751"/>
                    <a:pt x="12411" y="8684"/>
                  </a:cubicBezTo>
                  <a:cubicBezTo>
                    <a:pt x="12395" y="8650"/>
                    <a:pt x="12374" y="8625"/>
                    <a:pt x="12346" y="8606"/>
                  </a:cubicBezTo>
                  <a:cubicBezTo>
                    <a:pt x="12341" y="8603"/>
                    <a:pt x="12341" y="8599"/>
                    <a:pt x="12336" y="8596"/>
                  </a:cubicBezTo>
                  <a:cubicBezTo>
                    <a:pt x="12311" y="8583"/>
                    <a:pt x="12282" y="8580"/>
                    <a:pt x="12249" y="8577"/>
                  </a:cubicBezTo>
                  <a:cubicBezTo>
                    <a:pt x="12128" y="8565"/>
                    <a:pt x="11947" y="8614"/>
                    <a:pt x="11676" y="8732"/>
                  </a:cubicBezTo>
                  <a:cubicBezTo>
                    <a:pt x="11585" y="8772"/>
                    <a:pt x="11484" y="8825"/>
                    <a:pt x="11373" y="8878"/>
                  </a:cubicBezTo>
                  <a:cubicBezTo>
                    <a:pt x="11263" y="8931"/>
                    <a:pt x="11146" y="8960"/>
                    <a:pt x="11037" y="8975"/>
                  </a:cubicBezTo>
                  <a:cubicBezTo>
                    <a:pt x="10874" y="8998"/>
                    <a:pt x="10715" y="8981"/>
                    <a:pt x="10572" y="8936"/>
                  </a:cubicBezTo>
                  <a:cubicBezTo>
                    <a:pt x="10333" y="8862"/>
                    <a:pt x="10141" y="8712"/>
                    <a:pt x="10042" y="8528"/>
                  </a:cubicBezTo>
                  <a:cubicBezTo>
                    <a:pt x="9923" y="8307"/>
                    <a:pt x="9941" y="8034"/>
                    <a:pt x="10193" y="7808"/>
                  </a:cubicBezTo>
                  <a:cubicBezTo>
                    <a:pt x="10355" y="7664"/>
                    <a:pt x="10477" y="7536"/>
                    <a:pt x="10540" y="7420"/>
                  </a:cubicBezTo>
                  <a:cubicBezTo>
                    <a:pt x="10555" y="7390"/>
                    <a:pt x="10563" y="7369"/>
                    <a:pt x="10572" y="7342"/>
                  </a:cubicBezTo>
                  <a:cubicBezTo>
                    <a:pt x="10591" y="7286"/>
                    <a:pt x="10601" y="7227"/>
                    <a:pt x="10594" y="7176"/>
                  </a:cubicBezTo>
                  <a:cubicBezTo>
                    <a:pt x="10576" y="7050"/>
                    <a:pt x="10476" y="6937"/>
                    <a:pt x="10291" y="6826"/>
                  </a:cubicBezTo>
                  <a:cubicBezTo>
                    <a:pt x="10143" y="6738"/>
                    <a:pt x="9933" y="6652"/>
                    <a:pt x="9674" y="6564"/>
                  </a:cubicBezTo>
                  <a:cubicBezTo>
                    <a:pt x="9602" y="6539"/>
                    <a:pt x="9542" y="6515"/>
                    <a:pt x="9479" y="6486"/>
                  </a:cubicBezTo>
                  <a:cubicBezTo>
                    <a:pt x="9417" y="6457"/>
                    <a:pt x="9359" y="6422"/>
                    <a:pt x="9306" y="6389"/>
                  </a:cubicBezTo>
                  <a:cubicBezTo>
                    <a:pt x="9147" y="6289"/>
                    <a:pt x="9023" y="6179"/>
                    <a:pt x="8949" y="6058"/>
                  </a:cubicBezTo>
                  <a:cubicBezTo>
                    <a:pt x="8850" y="5897"/>
                    <a:pt x="8835" y="5720"/>
                    <a:pt x="8884" y="5562"/>
                  </a:cubicBezTo>
                  <a:cubicBezTo>
                    <a:pt x="8665" y="5815"/>
                    <a:pt x="8511" y="6157"/>
                    <a:pt x="8538" y="6428"/>
                  </a:cubicBezTo>
                  <a:cubicBezTo>
                    <a:pt x="8582" y="6879"/>
                    <a:pt x="8392" y="7051"/>
                    <a:pt x="7889" y="7011"/>
                  </a:cubicBezTo>
                  <a:cubicBezTo>
                    <a:pt x="7495" y="6980"/>
                    <a:pt x="6987" y="7184"/>
                    <a:pt x="6763" y="7458"/>
                  </a:cubicBezTo>
                  <a:cubicBezTo>
                    <a:pt x="6403" y="7901"/>
                    <a:pt x="6299" y="7889"/>
                    <a:pt x="5865" y="7420"/>
                  </a:cubicBezTo>
                  <a:cubicBezTo>
                    <a:pt x="5596" y="7129"/>
                    <a:pt x="5110" y="6934"/>
                    <a:pt x="4783" y="6982"/>
                  </a:cubicBezTo>
                  <a:cubicBezTo>
                    <a:pt x="4402" y="7038"/>
                    <a:pt x="4199" y="6831"/>
                    <a:pt x="4199" y="6408"/>
                  </a:cubicBezTo>
                  <a:cubicBezTo>
                    <a:pt x="4199" y="6046"/>
                    <a:pt x="3950" y="5565"/>
                    <a:pt x="3647" y="5339"/>
                  </a:cubicBezTo>
                  <a:cubicBezTo>
                    <a:pt x="3160" y="4974"/>
                    <a:pt x="3158" y="4882"/>
                    <a:pt x="3701" y="4502"/>
                  </a:cubicBezTo>
                  <a:cubicBezTo>
                    <a:pt x="4039" y="4266"/>
                    <a:pt x="4288" y="3776"/>
                    <a:pt x="4253" y="3423"/>
                  </a:cubicBezTo>
                  <a:cubicBezTo>
                    <a:pt x="4210" y="2982"/>
                    <a:pt x="4419" y="2791"/>
                    <a:pt x="4924" y="2791"/>
                  </a:cubicBezTo>
                  <a:cubicBezTo>
                    <a:pt x="5328" y="2791"/>
                    <a:pt x="5874" y="2660"/>
                    <a:pt x="6136" y="2509"/>
                  </a:cubicBezTo>
                  <a:cubicBezTo>
                    <a:pt x="6410" y="2350"/>
                    <a:pt x="6824" y="2393"/>
                    <a:pt x="7110" y="2606"/>
                  </a:cubicBezTo>
                  <a:cubicBezTo>
                    <a:pt x="7382" y="2809"/>
                    <a:pt x="7831" y="2930"/>
                    <a:pt x="8105" y="2878"/>
                  </a:cubicBezTo>
                  <a:cubicBezTo>
                    <a:pt x="8393" y="2824"/>
                    <a:pt x="8603" y="3061"/>
                    <a:pt x="8603" y="3442"/>
                  </a:cubicBezTo>
                  <a:cubicBezTo>
                    <a:pt x="8603" y="3805"/>
                    <a:pt x="8852" y="4286"/>
                    <a:pt x="9155" y="4512"/>
                  </a:cubicBezTo>
                  <a:cubicBezTo>
                    <a:pt x="9493" y="4765"/>
                    <a:pt x="9588" y="4896"/>
                    <a:pt x="9436" y="5076"/>
                  </a:cubicBezTo>
                  <a:cubicBezTo>
                    <a:pt x="9544" y="5037"/>
                    <a:pt x="9666" y="5006"/>
                    <a:pt x="9804" y="4988"/>
                  </a:cubicBezTo>
                  <a:cubicBezTo>
                    <a:pt x="9857" y="4982"/>
                    <a:pt x="9907" y="4971"/>
                    <a:pt x="9955" y="4959"/>
                  </a:cubicBezTo>
                  <a:cubicBezTo>
                    <a:pt x="10004" y="4948"/>
                    <a:pt x="10052" y="4936"/>
                    <a:pt x="10096" y="4920"/>
                  </a:cubicBezTo>
                  <a:cubicBezTo>
                    <a:pt x="10139" y="4905"/>
                    <a:pt x="10176" y="4881"/>
                    <a:pt x="10215" y="4862"/>
                  </a:cubicBezTo>
                  <a:cubicBezTo>
                    <a:pt x="10254" y="4843"/>
                    <a:pt x="10290" y="4826"/>
                    <a:pt x="10323" y="4804"/>
                  </a:cubicBezTo>
                  <a:cubicBezTo>
                    <a:pt x="10457" y="4713"/>
                    <a:pt x="10550" y="4595"/>
                    <a:pt x="10594" y="4473"/>
                  </a:cubicBezTo>
                  <a:cubicBezTo>
                    <a:pt x="10605" y="4442"/>
                    <a:pt x="10610" y="4417"/>
                    <a:pt x="10615" y="4386"/>
                  </a:cubicBezTo>
                  <a:cubicBezTo>
                    <a:pt x="10635" y="4259"/>
                    <a:pt x="10602" y="4125"/>
                    <a:pt x="10518" y="4006"/>
                  </a:cubicBezTo>
                  <a:cubicBezTo>
                    <a:pt x="10476" y="3946"/>
                    <a:pt x="10425" y="3893"/>
                    <a:pt x="10356" y="3841"/>
                  </a:cubicBezTo>
                  <a:cubicBezTo>
                    <a:pt x="10320" y="3814"/>
                    <a:pt x="10279" y="3787"/>
                    <a:pt x="10237" y="3763"/>
                  </a:cubicBezTo>
                  <a:cubicBezTo>
                    <a:pt x="10190" y="3737"/>
                    <a:pt x="10150" y="3713"/>
                    <a:pt x="10118" y="3685"/>
                  </a:cubicBezTo>
                  <a:cubicBezTo>
                    <a:pt x="10086" y="3658"/>
                    <a:pt x="10061" y="3627"/>
                    <a:pt x="10042" y="3598"/>
                  </a:cubicBezTo>
                  <a:cubicBezTo>
                    <a:pt x="10003" y="3539"/>
                    <a:pt x="9989" y="3474"/>
                    <a:pt x="9999" y="3413"/>
                  </a:cubicBezTo>
                  <a:cubicBezTo>
                    <a:pt x="10003" y="3383"/>
                    <a:pt x="10016" y="3356"/>
                    <a:pt x="10031" y="3326"/>
                  </a:cubicBezTo>
                  <a:cubicBezTo>
                    <a:pt x="10061" y="3265"/>
                    <a:pt x="10117" y="3206"/>
                    <a:pt x="10182" y="3151"/>
                  </a:cubicBezTo>
                  <a:cubicBezTo>
                    <a:pt x="10314" y="3039"/>
                    <a:pt x="10503" y="2942"/>
                    <a:pt x="10734" y="2878"/>
                  </a:cubicBezTo>
                  <a:cubicBezTo>
                    <a:pt x="10850" y="2846"/>
                    <a:pt x="10973" y="2823"/>
                    <a:pt x="11102" y="2810"/>
                  </a:cubicBezTo>
                  <a:cubicBezTo>
                    <a:pt x="11295" y="2791"/>
                    <a:pt x="11506" y="2793"/>
                    <a:pt x="11708" y="2830"/>
                  </a:cubicBezTo>
                  <a:cubicBezTo>
                    <a:pt x="11912" y="2866"/>
                    <a:pt x="12077" y="2885"/>
                    <a:pt x="12217" y="2888"/>
                  </a:cubicBezTo>
                  <a:cubicBezTo>
                    <a:pt x="12357" y="2891"/>
                    <a:pt x="12472" y="2877"/>
                    <a:pt x="12563" y="2839"/>
                  </a:cubicBezTo>
                  <a:cubicBezTo>
                    <a:pt x="12654" y="2801"/>
                    <a:pt x="12721" y="2740"/>
                    <a:pt x="12779" y="2655"/>
                  </a:cubicBezTo>
                  <a:cubicBezTo>
                    <a:pt x="12837" y="2570"/>
                    <a:pt x="12880" y="2463"/>
                    <a:pt x="12920" y="2324"/>
                  </a:cubicBezTo>
                  <a:cubicBezTo>
                    <a:pt x="12989" y="2086"/>
                    <a:pt x="13112" y="1909"/>
                    <a:pt x="13255" y="1799"/>
                  </a:cubicBezTo>
                  <a:cubicBezTo>
                    <a:pt x="13399" y="1689"/>
                    <a:pt x="13568" y="1648"/>
                    <a:pt x="13742" y="1663"/>
                  </a:cubicBezTo>
                  <a:close/>
                  <a:moveTo>
                    <a:pt x="6417" y="4269"/>
                  </a:moveTo>
                  <a:cubicBezTo>
                    <a:pt x="5768" y="4269"/>
                    <a:pt x="5352" y="4815"/>
                    <a:pt x="5660" y="5261"/>
                  </a:cubicBezTo>
                  <a:cubicBezTo>
                    <a:pt x="6059" y="5840"/>
                    <a:pt x="6947" y="5612"/>
                    <a:pt x="6947" y="4930"/>
                  </a:cubicBezTo>
                  <a:cubicBezTo>
                    <a:pt x="6947" y="4568"/>
                    <a:pt x="6708" y="4269"/>
                    <a:pt x="6417" y="4269"/>
                  </a:cubicBezTo>
                  <a:close/>
                  <a:moveTo>
                    <a:pt x="13429" y="5261"/>
                  </a:moveTo>
                  <a:cubicBezTo>
                    <a:pt x="13190" y="5289"/>
                    <a:pt x="13012" y="5398"/>
                    <a:pt x="12909" y="5543"/>
                  </a:cubicBezTo>
                  <a:cubicBezTo>
                    <a:pt x="12852" y="5642"/>
                    <a:pt x="12823" y="5762"/>
                    <a:pt x="12823" y="5912"/>
                  </a:cubicBezTo>
                  <a:cubicBezTo>
                    <a:pt x="12823" y="5930"/>
                    <a:pt x="12833" y="5944"/>
                    <a:pt x="12833" y="5961"/>
                  </a:cubicBezTo>
                  <a:cubicBezTo>
                    <a:pt x="12862" y="6094"/>
                    <a:pt x="12936" y="6238"/>
                    <a:pt x="13071" y="6360"/>
                  </a:cubicBezTo>
                  <a:cubicBezTo>
                    <a:pt x="13207" y="6481"/>
                    <a:pt x="13356" y="6548"/>
                    <a:pt x="13504" y="6574"/>
                  </a:cubicBezTo>
                  <a:cubicBezTo>
                    <a:pt x="13523" y="6574"/>
                    <a:pt x="13539" y="6574"/>
                    <a:pt x="13558" y="6574"/>
                  </a:cubicBezTo>
                  <a:cubicBezTo>
                    <a:pt x="13726" y="6574"/>
                    <a:pt x="13870" y="6547"/>
                    <a:pt x="13980" y="6496"/>
                  </a:cubicBezTo>
                  <a:cubicBezTo>
                    <a:pt x="14141" y="6404"/>
                    <a:pt x="14252" y="6242"/>
                    <a:pt x="14283" y="6029"/>
                  </a:cubicBezTo>
                  <a:cubicBezTo>
                    <a:pt x="14289" y="5992"/>
                    <a:pt x="14294" y="5952"/>
                    <a:pt x="14294" y="5912"/>
                  </a:cubicBezTo>
                  <a:cubicBezTo>
                    <a:pt x="14294" y="5748"/>
                    <a:pt x="14266" y="5617"/>
                    <a:pt x="14197" y="5514"/>
                  </a:cubicBezTo>
                  <a:cubicBezTo>
                    <a:pt x="14174" y="5479"/>
                    <a:pt x="14141" y="5454"/>
                    <a:pt x="14110" y="5426"/>
                  </a:cubicBezTo>
                  <a:cubicBezTo>
                    <a:pt x="14097" y="5414"/>
                    <a:pt x="14082" y="5398"/>
                    <a:pt x="14067" y="5387"/>
                  </a:cubicBezTo>
                  <a:cubicBezTo>
                    <a:pt x="14024" y="5357"/>
                    <a:pt x="13981" y="5329"/>
                    <a:pt x="13926" y="5309"/>
                  </a:cubicBezTo>
                  <a:cubicBezTo>
                    <a:pt x="13913" y="5304"/>
                    <a:pt x="13897" y="5304"/>
                    <a:pt x="13883" y="5300"/>
                  </a:cubicBezTo>
                  <a:cubicBezTo>
                    <a:pt x="13872" y="5297"/>
                    <a:pt x="13861" y="5293"/>
                    <a:pt x="13850" y="5290"/>
                  </a:cubicBezTo>
                  <a:cubicBezTo>
                    <a:pt x="13766" y="5269"/>
                    <a:pt x="13667" y="5261"/>
                    <a:pt x="13558" y="5261"/>
                  </a:cubicBezTo>
                  <a:cubicBezTo>
                    <a:pt x="13514" y="5261"/>
                    <a:pt x="13469" y="5256"/>
                    <a:pt x="13429" y="5261"/>
                  </a:cubicBezTo>
                  <a:close/>
                  <a:moveTo>
                    <a:pt x="4015" y="7614"/>
                  </a:moveTo>
                  <a:cubicBezTo>
                    <a:pt x="4197" y="7608"/>
                    <a:pt x="4359" y="7739"/>
                    <a:pt x="4653" y="8003"/>
                  </a:cubicBezTo>
                  <a:cubicBezTo>
                    <a:pt x="5126" y="8427"/>
                    <a:pt x="5184" y="8695"/>
                    <a:pt x="4891" y="9112"/>
                  </a:cubicBezTo>
                  <a:cubicBezTo>
                    <a:pt x="4325" y="9917"/>
                    <a:pt x="3847" y="9958"/>
                    <a:pt x="3149" y="9267"/>
                  </a:cubicBezTo>
                  <a:cubicBezTo>
                    <a:pt x="2567" y="8690"/>
                    <a:pt x="2574" y="8624"/>
                    <a:pt x="3279" y="8052"/>
                  </a:cubicBezTo>
                  <a:cubicBezTo>
                    <a:pt x="3632" y="7765"/>
                    <a:pt x="3833" y="7620"/>
                    <a:pt x="4015" y="7614"/>
                  </a:cubicBezTo>
                  <a:close/>
                  <a:moveTo>
                    <a:pt x="14294" y="11513"/>
                  </a:moveTo>
                  <a:cubicBezTo>
                    <a:pt x="13886" y="11513"/>
                    <a:pt x="13558" y="11735"/>
                    <a:pt x="13558" y="12009"/>
                  </a:cubicBezTo>
                  <a:cubicBezTo>
                    <a:pt x="13558" y="12284"/>
                    <a:pt x="13886" y="12505"/>
                    <a:pt x="14294" y="12505"/>
                  </a:cubicBezTo>
                  <a:cubicBezTo>
                    <a:pt x="14702" y="12505"/>
                    <a:pt x="15030" y="12284"/>
                    <a:pt x="15030" y="12009"/>
                  </a:cubicBezTo>
                  <a:cubicBezTo>
                    <a:pt x="15030" y="11735"/>
                    <a:pt x="14702" y="11513"/>
                    <a:pt x="14294" y="11513"/>
                  </a:cubicBezTo>
                  <a:close/>
                </a:path>
              </a:pathLst>
            </a:custGeom>
            <a:ln w="12700" cap="flat">
              <a:noFill/>
              <a:miter lim="400000"/>
            </a:ln>
            <a:effectLst/>
          </p:spPr>
        </p:pic>
        <p:sp>
          <p:nvSpPr>
            <p:cNvPr id="599" name="McLean Gunderson"/>
            <p:cNvSpPr txBox="1"/>
            <p:nvPr/>
          </p:nvSpPr>
          <p:spPr>
            <a:xfrm>
              <a:off x="1217473" y="144389"/>
              <a:ext cx="3011766" cy="540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defTabSz="584200">
                <a:spcBef>
                  <a:spcPts val="0"/>
                </a:spcBef>
                <a:defRPr sz="2500">
                  <a:solidFill>
                    <a:srgbClr val="3F4C52"/>
                  </a:solidFill>
                  <a:latin typeface="Georgia"/>
                  <a:ea typeface="Georgia"/>
                  <a:cs typeface="Georgia"/>
                  <a:sym typeface="Georgia"/>
                </a:defRPr>
              </a:pPr>
              <a:r>
                <a:t>McLean </a:t>
              </a:r>
              <a:r>
                <a:rPr i="1">
                  <a:solidFill>
                    <a:srgbClr val="929292"/>
                  </a:solidFill>
                </a:rPr>
                <a:t>Gunderson</a:t>
              </a:r>
            </a:p>
          </p:txBody>
        </p:sp>
        <p:sp>
          <p:nvSpPr>
            <p:cNvPr id="600" name="Personality Disorders Institute"/>
            <p:cNvSpPr txBox="1"/>
            <p:nvPr/>
          </p:nvSpPr>
          <p:spPr>
            <a:xfrm>
              <a:off x="1219885" y="638973"/>
              <a:ext cx="3459158" cy="363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spcBef>
                  <a:spcPts val="0"/>
                </a:spcBef>
                <a:defRPr sz="1900" i="1">
                  <a:solidFill>
                    <a:srgbClr val="929292"/>
                  </a:solidFill>
                  <a:latin typeface="Georgia"/>
                  <a:ea typeface="Georgia"/>
                  <a:cs typeface="Georgia"/>
                  <a:sym typeface="Georgia"/>
                </a:defRPr>
              </a:lvl1pPr>
            </a:lstStyle>
            <a:p>
              <a:r>
                <a:t>Personality Disorders Institute</a:t>
              </a:r>
            </a:p>
          </p:txBody>
        </p:sp>
      </p:grpSp>
      <p:sp>
        <p:nvSpPr>
          <p:cNvPr id="2" name="TextBox 1">
            <a:extLst>
              <a:ext uri="{FF2B5EF4-FFF2-40B4-BE49-F238E27FC236}">
                <a16:creationId xmlns:a16="http://schemas.microsoft.com/office/drawing/2014/main" id="{56CB34B2-41B5-3708-54E2-E8C36456CA3E}"/>
              </a:ext>
            </a:extLst>
          </p:cNvPr>
          <p:cNvSpPr txBox="1"/>
          <p:nvPr/>
        </p:nvSpPr>
        <p:spPr>
          <a:xfrm>
            <a:off x="10984541" y="394082"/>
            <a:ext cx="13328990" cy="10310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3400"/>
              </a:spcBef>
              <a:spcAft>
                <a:spcPts val="0"/>
              </a:spcAft>
              <a:buClrTx/>
              <a:buSzTx/>
              <a:buFontTx/>
              <a:buNone/>
              <a:tabLst/>
            </a:pPr>
            <a:r>
              <a:rPr lang="en-AU" sz="3200" b="1" dirty="0">
                <a:solidFill>
                  <a:schemeClr val="bg1"/>
                </a:solidFill>
                <a:latin typeface="Helvetica Neue"/>
              </a:rPr>
              <a:t>Severity			Definition			Potential Interventions</a:t>
            </a:r>
            <a:endParaRPr kumimoji="0" lang="en-AU" sz="3200" b="1" i="0" u="none" strike="noStrike" cap="none" spc="0" normalizeH="0" baseline="0" dirty="0">
              <a:ln>
                <a:noFill/>
              </a:ln>
              <a:solidFill>
                <a:schemeClr val="bg1"/>
              </a:solidFill>
              <a:effectLst/>
              <a:uFillTx/>
              <a:latin typeface="Helvetica Neue"/>
              <a:sym typeface="Avenir Next Medium"/>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 name="Address CC - subjective distress &amp; ADL’s (sleep, diet); medications"/>
          <p:cNvSpPr/>
          <p:nvPr/>
        </p:nvSpPr>
        <p:spPr>
          <a:xfrm>
            <a:off x="1371600" y="2941822"/>
            <a:ext cx="21640800" cy="1805683"/>
          </a:xfrm>
          <a:prstGeom prst="roundRect">
            <a:avLst>
              <a:gd name="adj" fmla="val 27190"/>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ctr">
              <a:spcBef>
                <a:spcPts val="3900"/>
              </a:spcBef>
              <a:defRPr sz="4000">
                <a:solidFill>
                  <a:srgbClr val="FFFFFF"/>
                </a:solidFill>
              </a:defRPr>
            </a:pPr>
            <a:r>
              <a:rPr lang="en-US" b="1" dirty="0">
                <a:latin typeface="Avenir Next"/>
                <a:sym typeface="Avenir Next"/>
              </a:rPr>
              <a:t>Build a strong structure/home in which to provide good enough care</a:t>
            </a:r>
            <a:endParaRPr dirty="0"/>
          </a:p>
        </p:txBody>
      </p:sp>
      <p:sp>
        <p:nvSpPr>
          <p:cNvPr id="1401" name="Address situational stressors - conjoint calls or meetings"/>
          <p:cNvSpPr/>
          <p:nvPr/>
        </p:nvSpPr>
        <p:spPr>
          <a:xfrm>
            <a:off x="1284088" y="4966975"/>
            <a:ext cx="21728312" cy="1805683"/>
          </a:xfrm>
          <a:prstGeom prst="roundRect">
            <a:avLst>
              <a:gd name="adj" fmla="val 27190"/>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ctr">
              <a:spcBef>
                <a:spcPts val="3900"/>
              </a:spcBef>
              <a:defRPr sz="4000">
                <a:solidFill>
                  <a:srgbClr val="FFFFFF"/>
                </a:solidFill>
              </a:defRPr>
            </a:pPr>
            <a:r>
              <a:rPr lang="en-US" b="1" dirty="0">
                <a:latin typeface="Avenir Next"/>
                <a:sym typeface="Avenir Next"/>
              </a:rPr>
              <a:t>Understand the problem</a:t>
            </a:r>
          </a:p>
        </p:txBody>
      </p:sp>
      <p:sp>
        <p:nvSpPr>
          <p:cNvPr id="1403" name="Availability - “Yes, but…”"/>
          <p:cNvSpPr/>
          <p:nvPr/>
        </p:nvSpPr>
        <p:spPr>
          <a:xfrm>
            <a:off x="1371600" y="8968495"/>
            <a:ext cx="21640800" cy="1805683"/>
          </a:xfrm>
          <a:prstGeom prst="roundRect">
            <a:avLst>
              <a:gd name="adj" fmla="val 27190"/>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ctr">
              <a:spcBef>
                <a:spcPts val="3900"/>
              </a:spcBef>
              <a:defRPr sz="4000">
                <a:solidFill>
                  <a:srgbClr val="FFFFFF"/>
                </a:solidFill>
              </a:defRPr>
            </a:pPr>
            <a:r>
              <a:rPr lang="en-US" b="1" dirty="0">
                <a:latin typeface="Avenir Next"/>
                <a:sym typeface="Avenir Next"/>
              </a:rPr>
              <a:t>Manage co-morbidities and co-occurring problems</a:t>
            </a:r>
            <a:endParaRPr dirty="0"/>
          </a:p>
        </p:txBody>
      </p:sp>
      <p:sp>
        <p:nvSpPr>
          <p:cNvPr id="1404" name="Enlist patients’ involvement - homework (autobiography, safety plan, Sx diary, chain analyses); email &amp; texting (without responding)"/>
          <p:cNvSpPr/>
          <p:nvPr/>
        </p:nvSpPr>
        <p:spPr>
          <a:xfrm>
            <a:off x="1371600" y="10969255"/>
            <a:ext cx="21640800" cy="1805683"/>
          </a:xfrm>
          <a:prstGeom prst="roundRect">
            <a:avLst>
              <a:gd name="adj" fmla="val 27190"/>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ctr">
              <a:spcBef>
                <a:spcPts val="3900"/>
              </a:spcBef>
              <a:defRPr sz="4000">
                <a:solidFill>
                  <a:srgbClr val="FFFFFF"/>
                </a:solidFill>
              </a:defRPr>
            </a:pPr>
            <a:r>
              <a:rPr b="1" dirty="0">
                <a:latin typeface="Avenir Next"/>
                <a:ea typeface="Avenir Next"/>
                <a:cs typeface="Avenir Next"/>
                <a:sym typeface="Avenir Next"/>
              </a:rPr>
              <a:t>Enlist patients’ involvement</a:t>
            </a:r>
            <a:r>
              <a:rPr dirty="0"/>
              <a:t> </a:t>
            </a:r>
            <a:r>
              <a:rPr lang="en-US" dirty="0"/>
              <a:t>–</a:t>
            </a:r>
            <a:r>
              <a:rPr dirty="0"/>
              <a:t> </a:t>
            </a:r>
            <a:r>
              <a:rPr lang="en-US" dirty="0"/>
              <a:t>especially in treatment decisions</a:t>
            </a:r>
            <a:endParaRPr dirty="0"/>
          </a:p>
        </p:txBody>
      </p:sp>
      <p:sp>
        <p:nvSpPr>
          <p:cNvPr id="2" name="Psychoeducation (hope) - origins, course, treatment">
            <a:extLst>
              <a:ext uri="{FF2B5EF4-FFF2-40B4-BE49-F238E27FC236}">
                <a16:creationId xmlns:a16="http://schemas.microsoft.com/office/drawing/2014/main" id="{2BE9CE3A-7A5A-58A5-15CF-EEB08BFF13BB}"/>
              </a:ext>
            </a:extLst>
          </p:cNvPr>
          <p:cNvSpPr/>
          <p:nvPr/>
        </p:nvSpPr>
        <p:spPr>
          <a:xfrm>
            <a:off x="1327844" y="6992128"/>
            <a:ext cx="21640800" cy="1805683"/>
          </a:xfrm>
          <a:prstGeom prst="roundRect">
            <a:avLst>
              <a:gd name="adj" fmla="val 27190"/>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ctr">
              <a:spcBef>
                <a:spcPts val="3900"/>
              </a:spcBef>
              <a:defRPr sz="4000">
                <a:solidFill>
                  <a:srgbClr val="FFFFFF"/>
                </a:solidFill>
              </a:defRPr>
            </a:pPr>
            <a:r>
              <a:rPr lang="en-US" b="1" dirty="0">
                <a:latin typeface="Avenir Next"/>
                <a:sym typeface="Avenir Next"/>
              </a:rPr>
              <a:t>Integrate splits: There is no magic bullet</a:t>
            </a:r>
          </a:p>
        </p:txBody>
      </p:sp>
      <p:grpSp>
        <p:nvGrpSpPr>
          <p:cNvPr id="3" name="Group 3">
            <a:extLst>
              <a:ext uri="{FF2B5EF4-FFF2-40B4-BE49-F238E27FC236}">
                <a16:creationId xmlns:a16="http://schemas.microsoft.com/office/drawing/2014/main" id="{B6FEFCED-D774-FCF2-B447-D679B38F9D64}"/>
              </a:ext>
            </a:extLst>
          </p:cNvPr>
          <p:cNvGrpSpPr/>
          <p:nvPr/>
        </p:nvGrpSpPr>
        <p:grpSpPr>
          <a:xfrm>
            <a:off x="-2578125" y="738264"/>
            <a:ext cx="22618754" cy="4248849"/>
            <a:chOff x="0" y="-500194"/>
            <a:chExt cx="4467902" cy="839280"/>
          </a:xfrm>
        </p:grpSpPr>
        <p:sp>
          <p:nvSpPr>
            <p:cNvPr id="4" name="Freeform 4">
              <a:extLst>
                <a:ext uri="{FF2B5EF4-FFF2-40B4-BE49-F238E27FC236}">
                  <a16:creationId xmlns:a16="http://schemas.microsoft.com/office/drawing/2014/main" id="{A87FDC1F-7E6E-59E8-1916-DE75BC7C3620}"/>
                </a:ext>
              </a:extLst>
            </p:cNvPr>
            <p:cNvSpPr/>
            <p:nvPr/>
          </p:nvSpPr>
          <p:spPr>
            <a:xfrm>
              <a:off x="270933" y="-500194"/>
              <a:ext cx="4196969" cy="339086"/>
            </a:xfrm>
            <a:custGeom>
              <a:avLst/>
              <a:gdLst/>
              <a:ahLst/>
              <a:cxnLst/>
              <a:rect l="l" t="t" r="r" b="b"/>
              <a:pathLst>
                <a:path w="4196969" h="339086">
                  <a:moveTo>
                    <a:pt x="0" y="0"/>
                  </a:moveTo>
                  <a:lnTo>
                    <a:pt x="4196969" y="0"/>
                  </a:lnTo>
                  <a:lnTo>
                    <a:pt x="4196969" y="339086"/>
                  </a:lnTo>
                  <a:lnTo>
                    <a:pt x="0" y="339086"/>
                  </a:lnTo>
                  <a:close/>
                </a:path>
              </a:pathLst>
            </a:custGeom>
            <a:solidFill>
              <a:srgbClr val="46739C"/>
            </a:solidFill>
          </p:spPr>
          <p:txBody>
            <a:bodyPr/>
            <a:lstStyle/>
            <a:p>
              <a:r>
                <a:rPr lang="en-AU" sz="9000" b="1" dirty="0">
                  <a:solidFill>
                    <a:srgbClr val="FFFFFF"/>
                  </a:solidFill>
                  <a:latin typeface="Proxima Nova Bold" panose="020B0604020202020204" charset="0"/>
                </a:rPr>
                <a:t>         GPM – COMPLEX CARE</a:t>
              </a:r>
            </a:p>
          </p:txBody>
        </p:sp>
        <p:sp>
          <p:nvSpPr>
            <p:cNvPr id="5" name="TextBox 5">
              <a:extLst>
                <a:ext uri="{FF2B5EF4-FFF2-40B4-BE49-F238E27FC236}">
                  <a16:creationId xmlns:a16="http://schemas.microsoft.com/office/drawing/2014/main" id="{2628A084-EFEA-3072-9E2F-2BDBB2D6A3B1}"/>
                </a:ext>
              </a:extLst>
            </p:cNvPr>
            <p:cNvSpPr txBox="1"/>
            <p:nvPr/>
          </p:nvSpPr>
          <p:spPr>
            <a:xfrm>
              <a:off x="0" y="-38100"/>
              <a:ext cx="4196969" cy="377186"/>
            </a:xfrm>
            <a:prstGeom prst="rect">
              <a:avLst/>
            </a:prstGeom>
          </p:spPr>
          <p:txBody>
            <a:bodyPr lIns="67733" tIns="67733" rIns="67733" bIns="67733" rtlCol="0" anchor="ctr"/>
            <a:lstStyle/>
            <a:p>
              <a:pPr algn="ctr">
                <a:lnSpc>
                  <a:spcPts val="3545"/>
                </a:lnSpc>
                <a:spcBef>
                  <a:spcPct val="0"/>
                </a:spcBef>
              </a:pPr>
              <a:endParaRPr sz="4000"/>
            </a:p>
          </p:txBody>
        </p:sp>
      </p:grpSp>
      <p:sp>
        <p:nvSpPr>
          <p:cNvPr id="6" name="Freeform 2">
            <a:extLst>
              <a:ext uri="{FF2B5EF4-FFF2-40B4-BE49-F238E27FC236}">
                <a16:creationId xmlns:a16="http://schemas.microsoft.com/office/drawing/2014/main" id="{E0E385BC-DDE5-6478-8638-CDC5AF894295}"/>
              </a:ext>
            </a:extLst>
          </p:cNvPr>
          <p:cNvSpPr/>
          <p:nvPr/>
        </p:nvSpPr>
        <p:spPr>
          <a:xfrm>
            <a:off x="20361045" y="0"/>
            <a:ext cx="3777771" cy="2829168"/>
          </a:xfrm>
          <a:custGeom>
            <a:avLst/>
            <a:gdLst/>
            <a:ahLst/>
            <a:cxnLst/>
            <a:rect l="l" t="t" r="r" b="b"/>
            <a:pathLst>
              <a:path w="2833328" h="2121876">
                <a:moveTo>
                  <a:pt x="0" y="0"/>
                </a:moveTo>
                <a:lnTo>
                  <a:pt x="2833328" y="0"/>
                </a:lnTo>
                <a:lnTo>
                  <a:pt x="2833328" y="2121875"/>
                </a:lnTo>
                <a:lnTo>
                  <a:pt x="0" y="2121875"/>
                </a:lnTo>
                <a:lnTo>
                  <a:pt x="0" y="0"/>
                </a:lnTo>
                <a:close/>
              </a:path>
            </a:pathLst>
          </a:custGeom>
          <a:blipFill>
            <a:blip r:embed="rId3"/>
            <a:stretch>
              <a:fillRect/>
            </a:stretch>
          </a:blipFill>
        </p:spPr>
        <p:txBody>
          <a:bodyPr/>
          <a:lstStyle/>
          <a:p>
            <a:endParaRPr lang="en-AU" sz="4000"/>
          </a:p>
        </p:txBody>
      </p:sp>
    </p:spTree>
    <p:extLst>
      <p:ext uri="{BB962C8B-B14F-4D97-AF65-F5344CB8AC3E}">
        <p14:creationId xmlns:p14="http://schemas.microsoft.com/office/powerpoint/2010/main" val="2800961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400"/>
                                        </p:tgtEl>
                                        <p:attrNameLst>
                                          <p:attrName>style.visibility</p:attrName>
                                        </p:attrNameLst>
                                      </p:cBhvr>
                                      <p:to>
                                        <p:strVal val="visible"/>
                                      </p:to>
                                    </p:set>
                                    <p:anim calcmode="lin" valueType="num">
                                      <p:cBhvr>
                                        <p:cTn id="7" dur="1000" fill="hold"/>
                                        <p:tgtEl>
                                          <p:spTgt spid="1400"/>
                                        </p:tgtEl>
                                        <p:attrNameLst>
                                          <p:attrName>ppt_x</p:attrName>
                                        </p:attrNameLst>
                                      </p:cBhvr>
                                      <p:tavLst>
                                        <p:tav tm="0">
                                          <p:val>
                                            <p:strVal val="#ppt_x"/>
                                          </p:val>
                                        </p:tav>
                                        <p:tav tm="100000">
                                          <p:val>
                                            <p:strVal val="#ppt_x"/>
                                          </p:val>
                                        </p:tav>
                                      </p:tavLst>
                                    </p:anim>
                                    <p:anim calcmode="lin" valueType="num">
                                      <p:cBhvr>
                                        <p:cTn id="8" dur="1000" fill="hold"/>
                                        <p:tgtEl>
                                          <p:spTgt spid="14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1401"/>
                                        </p:tgtEl>
                                        <p:attrNameLst>
                                          <p:attrName>style.visibility</p:attrName>
                                        </p:attrNameLst>
                                      </p:cBhvr>
                                      <p:to>
                                        <p:strVal val="visible"/>
                                      </p:to>
                                    </p:set>
                                    <p:anim calcmode="lin" valueType="num">
                                      <p:cBhvr>
                                        <p:cTn id="13" dur="1000" fill="hold"/>
                                        <p:tgtEl>
                                          <p:spTgt spid="1401"/>
                                        </p:tgtEl>
                                        <p:attrNameLst>
                                          <p:attrName>ppt_x</p:attrName>
                                        </p:attrNameLst>
                                      </p:cBhvr>
                                      <p:tavLst>
                                        <p:tav tm="0">
                                          <p:val>
                                            <p:strVal val="#ppt_x"/>
                                          </p:val>
                                        </p:tav>
                                        <p:tav tm="100000">
                                          <p:val>
                                            <p:strVal val="#ppt_x"/>
                                          </p:val>
                                        </p:tav>
                                      </p:tavLst>
                                    </p:anim>
                                    <p:anim calcmode="lin" valueType="num">
                                      <p:cBhvr>
                                        <p:cTn id="14" dur="1000" fill="hold"/>
                                        <p:tgtEl>
                                          <p:spTgt spid="14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Abs val="0"/>
                                  </p:iterate>
                                  <p:childTnLst>
                                    <p:set>
                                      <p:cBhvr>
                                        <p:cTn id="18" fill="hold"/>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p:tmAbs val="0"/>
                                  </p:iterate>
                                  <p:childTnLst>
                                    <p:set>
                                      <p:cBhvr>
                                        <p:cTn id="24" fill="hold"/>
                                        <p:tgtEl>
                                          <p:spTgt spid="1403"/>
                                        </p:tgtEl>
                                        <p:attrNameLst>
                                          <p:attrName>style.visibility</p:attrName>
                                        </p:attrNameLst>
                                      </p:cBhvr>
                                      <p:to>
                                        <p:strVal val="visible"/>
                                      </p:to>
                                    </p:set>
                                    <p:anim calcmode="lin" valueType="num">
                                      <p:cBhvr>
                                        <p:cTn id="25" dur="1000" fill="hold"/>
                                        <p:tgtEl>
                                          <p:spTgt spid="1403"/>
                                        </p:tgtEl>
                                        <p:attrNameLst>
                                          <p:attrName>ppt_x</p:attrName>
                                        </p:attrNameLst>
                                      </p:cBhvr>
                                      <p:tavLst>
                                        <p:tav tm="0">
                                          <p:val>
                                            <p:strVal val="#ppt_x"/>
                                          </p:val>
                                        </p:tav>
                                        <p:tav tm="100000">
                                          <p:val>
                                            <p:strVal val="#ppt_x"/>
                                          </p:val>
                                        </p:tav>
                                      </p:tavLst>
                                    </p:anim>
                                    <p:anim calcmode="lin" valueType="num">
                                      <p:cBhvr>
                                        <p:cTn id="26" dur="1000" fill="hold"/>
                                        <p:tgtEl>
                                          <p:spTgt spid="140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p:tmAbs val="0"/>
                                  </p:iterate>
                                  <p:childTnLst>
                                    <p:set>
                                      <p:cBhvr>
                                        <p:cTn id="30" fill="hold"/>
                                        <p:tgtEl>
                                          <p:spTgt spid="1404"/>
                                        </p:tgtEl>
                                        <p:attrNameLst>
                                          <p:attrName>style.visibility</p:attrName>
                                        </p:attrNameLst>
                                      </p:cBhvr>
                                      <p:to>
                                        <p:strVal val="visible"/>
                                      </p:to>
                                    </p:set>
                                    <p:anim calcmode="lin" valueType="num">
                                      <p:cBhvr>
                                        <p:cTn id="31" dur="1000" fill="hold"/>
                                        <p:tgtEl>
                                          <p:spTgt spid="1404"/>
                                        </p:tgtEl>
                                        <p:attrNameLst>
                                          <p:attrName>ppt_x</p:attrName>
                                        </p:attrNameLst>
                                      </p:cBhvr>
                                      <p:tavLst>
                                        <p:tav tm="0">
                                          <p:val>
                                            <p:strVal val="#ppt_x"/>
                                          </p:val>
                                        </p:tav>
                                        <p:tav tm="100000">
                                          <p:val>
                                            <p:strVal val="#ppt_x"/>
                                          </p:val>
                                        </p:tav>
                                      </p:tavLst>
                                    </p:anim>
                                    <p:anim calcmode="lin" valueType="num">
                                      <p:cBhvr>
                                        <p:cTn id="32" dur="1000" fill="hold"/>
                                        <p:tgtEl>
                                          <p:spTgt spid="1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 grpId="0" animBg="1" advAuto="0"/>
      <p:bldP spid="1401" grpId="0" animBg="1" advAuto="0"/>
      <p:bldP spid="1403" grpId="0" animBg="1" advAuto="0"/>
      <p:bldP spid="1404" grpId="0" animBg="1" advAuto="0"/>
      <p:bldP spid="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6" name="Interpersonal hypersensitivity"/>
          <p:cNvSpPr txBox="1">
            <a:spLocks noGrp="1"/>
          </p:cNvSpPr>
          <p:nvPr>
            <p:ph type="ctrTitle"/>
          </p:nvPr>
        </p:nvSpPr>
        <p:spPr>
          <a:prstGeom prst="rect">
            <a:avLst/>
          </a:prstGeom>
        </p:spPr>
        <p:txBody>
          <a:bodyPr>
            <a:normAutofit fontScale="90000"/>
          </a:bodyPr>
          <a:lstStyle>
            <a:lvl1pPr defTabSz="445770">
              <a:defRPr sz="16362"/>
            </a:lvl1pPr>
          </a:lstStyle>
          <a:p>
            <a:r>
              <a:rPr dirty="0">
                <a:solidFill>
                  <a:srgbClr val="46739C"/>
                </a:solidFill>
              </a:rPr>
              <a:t>Interpersonal hypersensitivity</a:t>
            </a:r>
          </a:p>
        </p:txBody>
      </p:sp>
      <p:sp>
        <p:nvSpPr>
          <p:cNvPr id="727" name="Section 2"/>
          <p:cNvSpPr txBox="1">
            <a:spLocks noGrp="1"/>
          </p:cNvSpPr>
          <p:nvPr>
            <p:ph type="subTitle" sz="quarter" idx="1"/>
          </p:nvPr>
        </p:nvSpPr>
        <p:spPr>
          <a:prstGeom prst="rect">
            <a:avLst/>
          </a:prstGeom>
        </p:spPr>
        <p:txBody>
          <a:bodyPr/>
          <a:lstStyle/>
          <a:p>
            <a:r>
              <a:rPr lang="en-US" dirty="0">
                <a:solidFill>
                  <a:srgbClr val="46739C"/>
                </a:solidFill>
              </a:rPr>
              <a:t>Core formulation</a:t>
            </a:r>
            <a:endParaRPr dirty="0">
              <a:solidFill>
                <a:srgbClr val="46739C"/>
              </a:solidFill>
            </a:endParaRPr>
          </a:p>
        </p:txBody>
      </p:sp>
      <p:grpSp>
        <p:nvGrpSpPr>
          <p:cNvPr id="731" name="Group"/>
          <p:cNvGrpSpPr/>
          <p:nvPr/>
        </p:nvGrpSpPr>
        <p:grpSpPr>
          <a:xfrm>
            <a:off x="149362" y="12827410"/>
            <a:ext cx="4262705" cy="893134"/>
            <a:chOff x="416338" y="144389"/>
            <a:chExt cx="4262704" cy="893133"/>
          </a:xfrm>
        </p:grpSpPr>
        <p:pic>
          <p:nvPicPr>
            <p:cNvPr id="728" name="Image" descr="Image"/>
            <p:cNvPicPr>
              <a:picLocks noChangeAspect="1"/>
            </p:cNvPicPr>
            <p:nvPr/>
          </p:nvPicPr>
          <p:blipFill>
            <a:blip r:embed="rId3">
              <a:alphaModFix amt="68871"/>
            </a:blip>
            <a:srcRect l="9080" t="4411" r="10400" b="580"/>
            <a:stretch>
              <a:fillRect/>
            </a:stretch>
          </p:blipFill>
          <p:spPr>
            <a:xfrm>
              <a:off x="416338" y="156060"/>
              <a:ext cx="726880" cy="881464"/>
            </a:xfrm>
            <a:custGeom>
              <a:avLst/>
              <a:gdLst/>
              <a:ahLst/>
              <a:cxnLst>
                <a:cxn ang="0">
                  <a:pos x="wd2" y="hd2"/>
                </a:cxn>
                <a:cxn ang="5400000">
                  <a:pos x="wd2" y="hd2"/>
                </a:cxn>
                <a:cxn ang="10800000">
                  <a:pos x="wd2" y="hd2"/>
                </a:cxn>
                <a:cxn ang="16200000">
                  <a:pos x="wd2" y="hd2"/>
                </a:cxn>
              </a:cxnLst>
              <a:rect l="0" t="0" r="r" b="b"/>
              <a:pathLst>
                <a:path w="19817" h="21597" extrusionOk="0">
                  <a:moveTo>
                    <a:pt x="10810" y="0"/>
                  </a:moveTo>
                  <a:cubicBezTo>
                    <a:pt x="5930" y="0"/>
                    <a:pt x="2803" y="2420"/>
                    <a:pt x="1873" y="6914"/>
                  </a:cubicBezTo>
                  <a:cubicBezTo>
                    <a:pt x="1668" y="7905"/>
                    <a:pt x="1156" y="9432"/>
                    <a:pt x="736" y="10308"/>
                  </a:cubicBezTo>
                  <a:cubicBezTo>
                    <a:pt x="240" y="11345"/>
                    <a:pt x="-9" y="12043"/>
                    <a:pt x="1" y="12496"/>
                  </a:cubicBezTo>
                  <a:cubicBezTo>
                    <a:pt x="10" y="12948"/>
                    <a:pt x="270" y="13158"/>
                    <a:pt x="791" y="13225"/>
                  </a:cubicBezTo>
                  <a:cubicBezTo>
                    <a:pt x="1444" y="13308"/>
                    <a:pt x="1643" y="13567"/>
                    <a:pt x="1721" y="14479"/>
                  </a:cubicBezTo>
                  <a:cubicBezTo>
                    <a:pt x="1974" y="17424"/>
                    <a:pt x="2849" y="18437"/>
                    <a:pt x="5129" y="18437"/>
                  </a:cubicBezTo>
                  <a:cubicBezTo>
                    <a:pt x="6815" y="18437"/>
                    <a:pt x="7199" y="18905"/>
                    <a:pt x="6677" y="20314"/>
                  </a:cubicBezTo>
                  <a:lnTo>
                    <a:pt x="6341" y="21238"/>
                  </a:lnTo>
                  <a:lnTo>
                    <a:pt x="1959" y="21413"/>
                  </a:lnTo>
                  <a:cubicBezTo>
                    <a:pt x="-449" y="21512"/>
                    <a:pt x="3205" y="21595"/>
                    <a:pt x="10074" y="21597"/>
                  </a:cubicBezTo>
                  <a:cubicBezTo>
                    <a:pt x="16944" y="21600"/>
                    <a:pt x="21151" y="21524"/>
                    <a:pt x="19434" y="21422"/>
                  </a:cubicBezTo>
                  <a:lnTo>
                    <a:pt x="16317" y="21238"/>
                  </a:lnTo>
                  <a:lnTo>
                    <a:pt x="16209" y="17834"/>
                  </a:lnTo>
                  <a:lnTo>
                    <a:pt x="16101" y="14431"/>
                  </a:lnTo>
                  <a:lnTo>
                    <a:pt x="17270" y="13244"/>
                  </a:lnTo>
                  <a:cubicBezTo>
                    <a:pt x="18882" y="11597"/>
                    <a:pt x="19434" y="10224"/>
                    <a:pt x="19434" y="7896"/>
                  </a:cubicBezTo>
                  <a:cubicBezTo>
                    <a:pt x="19434" y="3229"/>
                    <a:pt x="15915" y="0"/>
                    <a:pt x="10810" y="0"/>
                  </a:cubicBezTo>
                  <a:close/>
                  <a:moveTo>
                    <a:pt x="13742" y="1663"/>
                  </a:moveTo>
                  <a:cubicBezTo>
                    <a:pt x="13829" y="1670"/>
                    <a:pt x="13915" y="1693"/>
                    <a:pt x="14002" y="1731"/>
                  </a:cubicBezTo>
                  <a:cubicBezTo>
                    <a:pt x="14089" y="1769"/>
                    <a:pt x="14170" y="1819"/>
                    <a:pt x="14251" y="1886"/>
                  </a:cubicBezTo>
                  <a:cubicBezTo>
                    <a:pt x="14291" y="1920"/>
                    <a:pt x="14332" y="1962"/>
                    <a:pt x="14370" y="2003"/>
                  </a:cubicBezTo>
                  <a:cubicBezTo>
                    <a:pt x="14408" y="2045"/>
                    <a:pt x="14443" y="2081"/>
                    <a:pt x="14478" y="2130"/>
                  </a:cubicBezTo>
                  <a:cubicBezTo>
                    <a:pt x="14513" y="2179"/>
                    <a:pt x="14555" y="2239"/>
                    <a:pt x="14586" y="2295"/>
                  </a:cubicBezTo>
                  <a:cubicBezTo>
                    <a:pt x="14618" y="2351"/>
                    <a:pt x="14646" y="2406"/>
                    <a:pt x="14673" y="2470"/>
                  </a:cubicBezTo>
                  <a:cubicBezTo>
                    <a:pt x="14710" y="2557"/>
                    <a:pt x="14736" y="2635"/>
                    <a:pt x="14770" y="2703"/>
                  </a:cubicBezTo>
                  <a:cubicBezTo>
                    <a:pt x="14839" y="2840"/>
                    <a:pt x="14906" y="2937"/>
                    <a:pt x="14976" y="3005"/>
                  </a:cubicBezTo>
                  <a:cubicBezTo>
                    <a:pt x="15116" y="3141"/>
                    <a:pt x="15284" y="3145"/>
                    <a:pt x="15528" y="3053"/>
                  </a:cubicBezTo>
                  <a:cubicBezTo>
                    <a:pt x="15589" y="3030"/>
                    <a:pt x="15650" y="3001"/>
                    <a:pt x="15722" y="2966"/>
                  </a:cubicBezTo>
                  <a:cubicBezTo>
                    <a:pt x="16499" y="2593"/>
                    <a:pt x="17115" y="3042"/>
                    <a:pt x="17064" y="3822"/>
                  </a:cubicBezTo>
                  <a:cubicBezTo>
                    <a:pt x="17057" y="3933"/>
                    <a:pt x="17035" y="4048"/>
                    <a:pt x="16999" y="4172"/>
                  </a:cubicBezTo>
                  <a:cubicBezTo>
                    <a:pt x="16981" y="4233"/>
                    <a:pt x="16975" y="4291"/>
                    <a:pt x="16967" y="4347"/>
                  </a:cubicBezTo>
                  <a:cubicBezTo>
                    <a:pt x="16951" y="4459"/>
                    <a:pt x="16953" y="4564"/>
                    <a:pt x="16978" y="4658"/>
                  </a:cubicBezTo>
                  <a:cubicBezTo>
                    <a:pt x="17002" y="4752"/>
                    <a:pt x="17051" y="4841"/>
                    <a:pt x="17118" y="4920"/>
                  </a:cubicBezTo>
                  <a:cubicBezTo>
                    <a:pt x="17186" y="5000"/>
                    <a:pt x="17266" y="5075"/>
                    <a:pt x="17378" y="5144"/>
                  </a:cubicBezTo>
                  <a:cubicBezTo>
                    <a:pt x="17434" y="5179"/>
                    <a:pt x="17495" y="5209"/>
                    <a:pt x="17562" y="5241"/>
                  </a:cubicBezTo>
                  <a:cubicBezTo>
                    <a:pt x="17693" y="5305"/>
                    <a:pt x="17812" y="5375"/>
                    <a:pt x="17908" y="5446"/>
                  </a:cubicBezTo>
                  <a:cubicBezTo>
                    <a:pt x="17956" y="5481"/>
                    <a:pt x="17999" y="5516"/>
                    <a:pt x="18038" y="5552"/>
                  </a:cubicBezTo>
                  <a:cubicBezTo>
                    <a:pt x="18155" y="5662"/>
                    <a:pt x="18237" y="5777"/>
                    <a:pt x="18276" y="5893"/>
                  </a:cubicBezTo>
                  <a:cubicBezTo>
                    <a:pt x="18289" y="5932"/>
                    <a:pt x="18293" y="5971"/>
                    <a:pt x="18298" y="6010"/>
                  </a:cubicBezTo>
                  <a:cubicBezTo>
                    <a:pt x="18315" y="6164"/>
                    <a:pt x="18266" y="6314"/>
                    <a:pt x="18146" y="6457"/>
                  </a:cubicBezTo>
                  <a:cubicBezTo>
                    <a:pt x="18116" y="6493"/>
                    <a:pt x="18077" y="6530"/>
                    <a:pt x="18038" y="6564"/>
                  </a:cubicBezTo>
                  <a:cubicBezTo>
                    <a:pt x="17884" y="6700"/>
                    <a:pt x="17667" y="6815"/>
                    <a:pt x="17378" y="6914"/>
                  </a:cubicBezTo>
                  <a:cubicBezTo>
                    <a:pt x="17277" y="6948"/>
                    <a:pt x="17186" y="6980"/>
                    <a:pt x="17107" y="7011"/>
                  </a:cubicBezTo>
                  <a:cubicBezTo>
                    <a:pt x="17029" y="7042"/>
                    <a:pt x="16959" y="7080"/>
                    <a:pt x="16902" y="7108"/>
                  </a:cubicBezTo>
                  <a:cubicBezTo>
                    <a:pt x="16816" y="7151"/>
                    <a:pt x="16759" y="7191"/>
                    <a:pt x="16718" y="7235"/>
                  </a:cubicBezTo>
                  <a:cubicBezTo>
                    <a:pt x="16704" y="7249"/>
                    <a:pt x="16694" y="7259"/>
                    <a:pt x="16685" y="7274"/>
                  </a:cubicBezTo>
                  <a:cubicBezTo>
                    <a:pt x="16668" y="7304"/>
                    <a:pt x="16652" y="7338"/>
                    <a:pt x="16653" y="7371"/>
                  </a:cubicBezTo>
                  <a:cubicBezTo>
                    <a:pt x="16655" y="7471"/>
                    <a:pt x="16743" y="7590"/>
                    <a:pt x="16891" y="7750"/>
                  </a:cubicBezTo>
                  <a:cubicBezTo>
                    <a:pt x="16987" y="7854"/>
                    <a:pt x="17052" y="7940"/>
                    <a:pt x="17097" y="8022"/>
                  </a:cubicBezTo>
                  <a:cubicBezTo>
                    <a:pt x="17119" y="8064"/>
                    <a:pt x="17131" y="8110"/>
                    <a:pt x="17140" y="8149"/>
                  </a:cubicBezTo>
                  <a:cubicBezTo>
                    <a:pt x="17158" y="8227"/>
                    <a:pt x="17155" y="8293"/>
                    <a:pt x="17118" y="8372"/>
                  </a:cubicBezTo>
                  <a:cubicBezTo>
                    <a:pt x="17063" y="8491"/>
                    <a:pt x="16944" y="8627"/>
                    <a:pt x="16761" y="8791"/>
                  </a:cubicBezTo>
                  <a:cubicBezTo>
                    <a:pt x="16702" y="8844"/>
                    <a:pt x="16651" y="8886"/>
                    <a:pt x="16599" y="8927"/>
                  </a:cubicBezTo>
                  <a:cubicBezTo>
                    <a:pt x="16546" y="8968"/>
                    <a:pt x="16495" y="9005"/>
                    <a:pt x="16447" y="9034"/>
                  </a:cubicBezTo>
                  <a:cubicBezTo>
                    <a:pt x="16353" y="9091"/>
                    <a:pt x="16262" y="9122"/>
                    <a:pt x="16177" y="9131"/>
                  </a:cubicBezTo>
                  <a:cubicBezTo>
                    <a:pt x="16092" y="9140"/>
                    <a:pt x="16007" y="9129"/>
                    <a:pt x="15917" y="9092"/>
                  </a:cubicBezTo>
                  <a:cubicBezTo>
                    <a:pt x="15827" y="9055"/>
                    <a:pt x="15734" y="8999"/>
                    <a:pt x="15625" y="8917"/>
                  </a:cubicBezTo>
                  <a:cubicBezTo>
                    <a:pt x="15569" y="8875"/>
                    <a:pt x="15512" y="8839"/>
                    <a:pt x="15463" y="8810"/>
                  </a:cubicBezTo>
                  <a:cubicBezTo>
                    <a:pt x="15388" y="8767"/>
                    <a:pt x="15323" y="8733"/>
                    <a:pt x="15257" y="8723"/>
                  </a:cubicBezTo>
                  <a:cubicBezTo>
                    <a:pt x="15148" y="8705"/>
                    <a:pt x="15044" y="8738"/>
                    <a:pt x="14933" y="8820"/>
                  </a:cubicBezTo>
                  <a:cubicBezTo>
                    <a:pt x="14888" y="8852"/>
                    <a:pt x="14841" y="8896"/>
                    <a:pt x="14792" y="8946"/>
                  </a:cubicBezTo>
                  <a:cubicBezTo>
                    <a:pt x="14743" y="8997"/>
                    <a:pt x="14695" y="9053"/>
                    <a:pt x="14640" y="9121"/>
                  </a:cubicBezTo>
                  <a:cubicBezTo>
                    <a:pt x="14585" y="9190"/>
                    <a:pt x="14520" y="9268"/>
                    <a:pt x="14456" y="9355"/>
                  </a:cubicBezTo>
                  <a:cubicBezTo>
                    <a:pt x="14371" y="9471"/>
                    <a:pt x="14283" y="9584"/>
                    <a:pt x="14197" y="9685"/>
                  </a:cubicBezTo>
                  <a:cubicBezTo>
                    <a:pt x="14130" y="9763"/>
                    <a:pt x="14076" y="9826"/>
                    <a:pt x="14013" y="9889"/>
                  </a:cubicBezTo>
                  <a:cubicBezTo>
                    <a:pt x="14605" y="9636"/>
                    <a:pt x="14746" y="9684"/>
                    <a:pt x="14900" y="10045"/>
                  </a:cubicBezTo>
                  <a:cubicBezTo>
                    <a:pt x="15013" y="10309"/>
                    <a:pt x="15244" y="10448"/>
                    <a:pt x="15409" y="10356"/>
                  </a:cubicBezTo>
                  <a:cubicBezTo>
                    <a:pt x="15574" y="10265"/>
                    <a:pt x="15933" y="10605"/>
                    <a:pt x="16209" y="11105"/>
                  </a:cubicBezTo>
                  <a:cubicBezTo>
                    <a:pt x="16618" y="11845"/>
                    <a:pt x="16628" y="12166"/>
                    <a:pt x="16253" y="12836"/>
                  </a:cubicBezTo>
                  <a:cubicBezTo>
                    <a:pt x="15999" y="13289"/>
                    <a:pt x="15633" y="13662"/>
                    <a:pt x="15441" y="13662"/>
                  </a:cubicBezTo>
                  <a:cubicBezTo>
                    <a:pt x="15249" y="13662"/>
                    <a:pt x="14965" y="13770"/>
                    <a:pt x="14813" y="13906"/>
                  </a:cubicBezTo>
                  <a:cubicBezTo>
                    <a:pt x="14431" y="14248"/>
                    <a:pt x="14015" y="14214"/>
                    <a:pt x="13742" y="13818"/>
                  </a:cubicBezTo>
                  <a:cubicBezTo>
                    <a:pt x="13615" y="13634"/>
                    <a:pt x="13374" y="13557"/>
                    <a:pt x="13201" y="13653"/>
                  </a:cubicBezTo>
                  <a:cubicBezTo>
                    <a:pt x="13029" y="13748"/>
                    <a:pt x="12655" y="13424"/>
                    <a:pt x="12379" y="12923"/>
                  </a:cubicBezTo>
                  <a:cubicBezTo>
                    <a:pt x="11802" y="11878"/>
                    <a:pt x="12197" y="10844"/>
                    <a:pt x="13418" y="10162"/>
                  </a:cubicBezTo>
                  <a:cubicBezTo>
                    <a:pt x="13388" y="10151"/>
                    <a:pt x="13362" y="10138"/>
                    <a:pt x="13331" y="10123"/>
                  </a:cubicBezTo>
                  <a:cubicBezTo>
                    <a:pt x="13300" y="10107"/>
                    <a:pt x="13265" y="10094"/>
                    <a:pt x="13234" y="10074"/>
                  </a:cubicBezTo>
                  <a:cubicBezTo>
                    <a:pt x="12855" y="9838"/>
                    <a:pt x="12455" y="9316"/>
                    <a:pt x="12455" y="8975"/>
                  </a:cubicBezTo>
                  <a:cubicBezTo>
                    <a:pt x="12455" y="8847"/>
                    <a:pt x="12444" y="8751"/>
                    <a:pt x="12411" y="8684"/>
                  </a:cubicBezTo>
                  <a:cubicBezTo>
                    <a:pt x="12395" y="8650"/>
                    <a:pt x="12374" y="8625"/>
                    <a:pt x="12346" y="8606"/>
                  </a:cubicBezTo>
                  <a:cubicBezTo>
                    <a:pt x="12341" y="8603"/>
                    <a:pt x="12341" y="8599"/>
                    <a:pt x="12336" y="8596"/>
                  </a:cubicBezTo>
                  <a:cubicBezTo>
                    <a:pt x="12311" y="8583"/>
                    <a:pt x="12282" y="8580"/>
                    <a:pt x="12249" y="8577"/>
                  </a:cubicBezTo>
                  <a:cubicBezTo>
                    <a:pt x="12128" y="8565"/>
                    <a:pt x="11947" y="8614"/>
                    <a:pt x="11676" y="8732"/>
                  </a:cubicBezTo>
                  <a:cubicBezTo>
                    <a:pt x="11585" y="8772"/>
                    <a:pt x="11484" y="8825"/>
                    <a:pt x="11373" y="8878"/>
                  </a:cubicBezTo>
                  <a:cubicBezTo>
                    <a:pt x="11263" y="8931"/>
                    <a:pt x="11146" y="8960"/>
                    <a:pt x="11037" y="8975"/>
                  </a:cubicBezTo>
                  <a:cubicBezTo>
                    <a:pt x="10874" y="8998"/>
                    <a:pt x="10715" y="8981"/>
                    <a:pt x="10572" y="8936"/>
                  </a:cubicBezTo>
                  <a:cubicBezTo>
                    <a:pt x="10333" y="8862"/>
                    <a:pt x="10141" y="8712"/>
                    <a:pt x="10042" y="8528"/>
                  </a:cubicBezTo>
                  <a:cubicBezTo>
                    <a:pt x="9923" y="8307"/>
                    <a:pt x="9941" y="8034"/>
                    <a:pt x="10193" y="7808"/>
                  </a:cubicBezTo>
                  <a:cubicBezTo>
                    <a:pt x="10355" y="7664"/>
                    <a:pt x="10477" y="7536"/>
                    <a:pt x="10540" y="7420"/>
                  </a:cubicBezTo>
                  <a:cubicBezTo>
                    <a:pt x="10555" y="7390"/>
                    <a:pt x="10563" y="7369"/>
                    <a:pt x="10572" y="7342"/>
                  </a:cubicBezTo>
                  <a:cubicBezTo>
                    <a:pt x="10591" y="7286"/>
                    <a:pt x="10601" y="7227"/>
                    <a:pt x="10594" y="7176"/>
                  </a:cubicBezTo>
                  <a:cubicBezTo>
                    <a:pt x="10576" y="7050"/>
                    <a:pt x="10476" y="6937"/>
                    <a:pt x="10291" y="6826"/>
                  </a:cubicBezTo>
                  <a:cubicBezTo>
                    <a:pt x="10143" y="6738"/>
                    <a:pt x="9933" y="6652"/>
                    <a:pt x="9674" y="6564"/>
                  </a:cubicBezTo>
                  <a:cubicBezTo>
                    <a:pt x="9602" y="6539"/>
                    <a:pt x="9542" y="6515"/>
                    <a:pt x="9479" y="6486"/>
                  </a:cubicBezTo>
                  <a:cubicBezTo>
                    <a:pt x="9417" y="6457"/>
                    <a:pt x="9359" y="6422"/>
                    <a:pt x="9306" y="6389"/>
                  </a:cubicBezTo>
                  <a:cubicBezTo>
                    <a:pt x="9147" y="6289"/>
                    <a:pt x="9023" y="6179"/>
                    <a:pt x="8949" y="6058"/>
                  </a:cubicBezTo>
                  <a:cubicBezTo>
                    <a:pt x="8850" y="5897"/>
                    <a:pt x="8835" y="5720"/>
                    <a:pt x="8884" y="5562"/>
                  </a:cubicBezTo>
                  <a:cubicBezTo>
                    <a:pt x="8665" y="5815"/>
                    <a:pt x="8511" y="6157"/>
                    <a:pt x="8538" y="6428"/>
                  </a:cubicBezTo>
                  <a:cubicBezTo>
                    <a:pt x="8582" y="6879"/>
                    <a:pt x="8392" y="7051"/>
                    <a:pt x="7889" y="7011"/>
                  </a:cubicBezTo>
                  <a:cubicBezTo>
                    <a:pt x="7495" y="6980"/>
                    <a:pt x="6987" y="7184"/>
                    <a:pt x="6763" y="7458"/>
                  </a:cubicBezTo>
                  <a:cubicBezTo>
                    <a:pt x="6403" y="7901"/>
                    <a:pt x="6299" y="7889"/>
                    <a:pt x="5865" y="7420"/>
                  </a:cubicBezTo>
                  <a:cubicBezTo>
                    <a:pt x="5596" y="7129"/>
                    <a:pt x="5110" y="6934"/>
                    <a:pt x="4783" y="6982"/>
                  </a:cubicBezTo>
                  <a:cubicBezTo>
                    <a:pt x="4402" y="7038"/>
                    <a:pt x="4199" y="6831"/>
                    <a:pt x="4199" y="6408"/>
                  </a:cubicBezTo>
                  <a:cubicBezTo>
                    <a:pt x="4199" y="6046"/>
                    <a:pt x="3950" y="5565"/>
                    <a:pt x="3647" y="5339"/>
                  </a:cubicBezTo>
                  <a:cubicBezTo>
                    <a:pt x="3160" y="4974"/>
                    <a:pt x="3158" y="4882"/>
                    <a:pt x="3701" y="4502"/>
                  </a:cubicBezTo>
                  <a:cubicBezTo>
                    <a:pt x="4039" y="4266"/>
                    <a:pt x="4288" y="3776"/>
                    <a:pt x="4253" y="3423"/>
                  </a:cubicBezTo>
                  <a:cubicBezTo>
                    <a:pt x="4210" y="2982"/>
                    <a:pt x="4419" y="2791"/>
                    <a:pt x="4924" y="2791"/>
                  </a:cubicBezTo>
                  <a:cubicBezTo>
                    <a:pt x="5328" y="2791"/>
                    <a:pt x="5874" y="2660"/>
                    <a:pt x="6136" y="2509"/>
                  </a:cubicBezTo>
                  <a:cubicBezTo>
                    <a:pt x="6410" y="2350"/>
                    <a:pt x="6824" y="2393"/>
                    <a:pt x="7110" y="2606"/>
                  </a:cubicBezTo>
                  <a:cubicBezTo>
                    <a:pt x="7382" y="2809"/>
                    <a:pt x="7831" y="2930"/>
                    <a:pt x="8105" y="2878"/>
                  </a:cubicBezTo>
                  <a:cubicBezTo>
                    <a:pt x="8393" y="2824"/>
                    <a:pt x="8603" y="3061"/>
                    <a:pt x="8603" y="3442"/>
                  </a:cubicBezTo>
                  <a:cubicBezTo>
                    <a:pt x="8603" y="3805"/>
                    <a:pt x="8852" y="4286"/>
                    <a:pt x="9155" y="4512"/>
                  </a:cubicBezTo>
                  <a:cubicBezTo>
                    <a:pt x="9493" y="4765"/>
                    <a:pt x="9588" y="4896"/>
                    <a:pt x="9436" y="5076"/>
                  </a:cubicBezTo>
                  <a:cubicBezTo>
                    <a:pt x="9544" y="5037"/>
                    <a:pt x="9666" y="5006"/>
                    <a:pt x="9804" y="4988"/>
                  </a:cubicBezTo>
                  <a:cubicBezTo>
                    <a:pt x="9857" y="4982"/>
                    <a:pt x="9907" y="4971"/>
                    <a:pt x="9955" y="4959"/>
                  </a:cubicBezTo>
                  <a:cubicBezTo>
                    <a:pt x="10004" y="4948"/>
                    <a:pt x="10052" y="4936"/>
                    <a:pt x="10096" y="4920"/>
                  </a:cubicBezTo>
                  <a:cubicBezTo>
                    <a:pt x="10139" y="4905"/>
                    <a:pt x="10176" y="4881"/>
                    <a:pt x="10215" y="4862"/>
                  </a:cubicBezTo>
                  <a:cubicBezTo>
                    <a:pt x="10254" y="4843"/>
                    <a:pt x="10290" y="4826"/>
                    <a:pt x="10323" y="4804"/>
                  </a:cubicBezTo>
                  <a:cubicBezTo>
                    <a:pt x="10457" y="4713"/>
                    <a:pt x="10550" y="4595"/>
                    <a:pt x="10594" y="4473"/>
                  </a:cubicBezTo>
                  <a:cubicBezTo>
                    <a:pt x="10605" y="4442"/>
                    <a:pt x="10610" y="4417"/>
                    <a:pt x="10615" y="4386"/>
                  </a:cubicBezTo>
                  <a:cubicBezTo>
                    <a:pt x="10635" y="4259"/>
                    <a:pt x="10602" y="4125"/>
                    <a:pt x="10518" y="4006"/>
                  </a:cubicBezTo>
                  <a:cubicBezTo>
                    <a:pt x="10476" y="3946"/>
                    <a:pt x="10425" y="3893"/>
                    <a:pt x="10356" y="3841"/>
                  </a:cubicBezTo>
                  <a:cubicBezTo>
                    <a:pt x="10320" y="3814"/>
                    <a:pt x="10279" y="3787"/>
                    <a:pt x="10237" y="3763"/>
                  </a:cubicBezTo>
                  <a:cubicBezTo>
                    <a:pt x="10190" y="3737"/>
                    <a:pt x="10150" y="3713"/>
                    <a:pt x="10118" y="3685"/>
                  </a:cubicBezTo>
                  <a:cubicBezTo>
                    <a:pt x="10086" y="3658"/>
                    <a:pt x="10061" y="3627"/>
                    <a:pt x="10042" y="3598"/>
                  </a:cubicBezTo>
                  <a:cubicBezTo>
                    <a:pt x="10003" y="3539"/>
                    <a:pt x="9989" y="3474"/>
                    <a:pt x="9999" y="3413"/>
                  </a:cubicBezTo>
                  <a:cubicBezTo>
                    <a:pt x="10003" y="3383"/>
                    <a:pt x="10016" y="3356"/>
                    <a:pt x="10031" y="3326"/>
                  </a:cubicBezTo>
                  <a:cubicBezTo>
                    <a:pt x="10061" y="3265"/>
                    <a:pt x="10117" y="3206"/>
                    <a:pt x="10182" y="3151"/>
                  </a:cubicBezTo>
                  <a:cubicBezTo>
                    <a:pt x="10314" y="3039"/>
                    <a:pt x="10503" y="2942"/>
                    <a:pt x="10734" y="2878"/>
                  </a:cubicBezTo>
                  <a:cubicBezTo>
                    <a:pt x="10850" y="2846"/>
                    <a:pt x="10973" y="2823"/>
                    <a:pt x="11102" y="2810"/>
                  </a:cubicBezTo>
                  <a:cubicBezTo>
                    <a:pt x="11295" y="2791"/>
                    <a:pt x="11506" y="2793"/>
                    <a:pt x="11708" y="2830"/>
                  </a:cubicBezTo>
                  <a:cubicBezTo>
                    <a:pt x="11912" y="2866"/>
                    <a:pt x="12077" y="2885"/>
                    <a:pt x="12217" y="2888"/>
                  </a:cubicBezTo>
                  <a:cubicBezTo>
                    <a:pt x="12357" y="2891"/>
                    <a:pt x="12472" y="2877"/>
                    <a:pt x="12563" y="2839"/>
                  </a:cubicBezTo>
                  <a:cubicBezTo>
                    <a:pt x="12654" y="2801"/>
                    <a:pt x="12721" y="2740"/>
                    <a:pt x="12779" y="2655"/>
                  </a:cubicBezTo>
                  <a:cubicBezTo>
                    <a:pt x="12837" y="2570"/>
                    <a:pt x="12880" y="2463"/>
                    <a:pt x="12920" y="2324"/>
                  </a:cubicBezTo>
                  <a:cubicBezTo>
                    <a:pt x="12989" y="2086"/>
                    <a:pt x="13112" y="1909"/>
                    <a:pt x="13255" y="1799"/>
                  </a:cubicBezTo>
                  <a:cubicBezTo>
                    <a:pt x="13399" y="1689"/>
                    <a:pt x="13568" y="1648"/>
                    <a:pt x="13742" y="1663"/>
                  </a:cubicBezTo>
                  <a:close/>
                  <a:moveTo>
                    <a:pt x="6417" y="4269"/>
                  </a:moveTo>
                  <a:cubicBezTo>
                    <a:pt x="5768" y="4269"/>
                    <a:pt x="5352" y="4815"/>
                    <a:pt x="5660" y="5261"/>
                  </a:cubicBezTo>
                  <a:cubicBezTo>
                    <a:pt x="6059" y="5840"/>
                    <a:pt x="6947" y="5612"/>
                    <a:pt x="6947" y="4930"/>
                  </a:cubicBezTo>
                  <a:cubicBezTo>
                    <a:pt x="6947" y="4568"/>
                    <a:pt x="6708" y="4269"/>
                    <a:pt x="6417" y="4269"/>
                  </a:cubicBezTo>
                  <a:close/>
                  <a:moveTo>
                    <a:pt x="13429" y="5261"/>
                  </a:moveTo>
                  <a:cubicBezTo>
                    <a:pt x="13190" y="5289"/>
                    <a:pt x="13012" y="5398"/>
                    <a:pt x="12909" y="5543"/>
                  </a:cubicBezTo>
                  <a:cubicBezTo>
                    <a:pt x="12852" y="5642"/>
                    <a:pt x="12823" y="5762"/>
                    <a:pt x="12823" y="5912"/>
                  </a:cubicBezTo>
                  <a:cubicBezTo>
                    <a:pt x="12823" y="5930"/>
                    <a:pt x="12833" y="5944"/>
                    <a:pt x="12833" y="5961"/>
                  </a:cubicBezTo>
                  <a:cubicBezTo>
                    <a:pt x="12862" y="6094"/>
                    <a:pt x="12936" y="6238"/>
                    <a:pt x="13071" y="6360"/>
                  </a:cubicBezTo>
                  <a:cubicBezTo>
                    <a:pt x="13207" y="6481"/>
                    <a:pt x="13356" y="6548"/>
                    <a:pt x="13504" y="6574"/>
                  </a:cubicBezTo>
                  <a:cubicBezTo>
                    <a:pt x="13523" y="6574"/>
                    <a:pt x="13539" y="6574"/>
                    <a:pt x="13558" y="6574"/>
                  </a:cubicBezTo>
                  <a:cubicBezTo>
                    <a:pt x="13726" y="6574"/>
                    <a:pt x="13870" y="6547"/>
                    <a:pt x="13980" y="6496"/>
                  </a:cubicBezTo>
                  <a:cubicBezTo>
                    <a:pt x="14141" y="6404"/>
                    <a:pt x="14252" y="6242"/>
                    <a:pt x="14283" y="6029"/>
                  </a:cubicBezTo>
                  <a:cubicBezTo>
                    <a:pt x="14289" y="5992"/>
                    <a:pt x="14294" y="5952"/>
                    <a:pt x="14294" y="5912"/>
                  </a:cubicBezTo>
                  <a:cubicBezTo>
                    <a:pt x="14294" y="5748"/>
                    <a:pt x="14266" y="5617"/>
                    <a:pt x="14197" y="5514"/>
                  </a:cubicBezTo>
                  <a:cubicBezTo>
                    <a:pt x="14174" y="5479"/>
                    <a:pt x="14141" y="5454"/>
                    <a:pt x="14110" y="5426"/>
                  </a:cubicBezTo>
                  <a:cubicBezTo>
                    <a:pt x="14097" y="5414"/>
                    <a:pt x="14082" y="5398"/>
                    <a:pt x="14067" y="5387"/>
                  </a:cubicBezTo>
                  <a:cubicBezTo>
                    <a:pt x="14024" y="5357"/>
                    <a:pt x="13981" y="5329"/>
                    <a:pt x="13926" y="5309"/>
                  </a:cubicBezTo>
                  <a:cubicBezTo>
                    <a:pt x="13913" y="5304"/>
                    <a:pt x="13897" y="5304"/>
                    <a:pt x="13883" y="5300"/>
                  </a:cubicBezTo>
                  <a:cubicBezTo>
                    <a:pt x="13872" y="5297"/>
                    <a:pt x="13861" y="5293"/>
                    <a:pt x="13850" y="5290"/>
                  </a:cubicBezTo>
                  <a:cubicBezTo>
                    <a:pt x="13766" y="5269"/>
                    <a:pt x="13667" y="5261"/>
                    <a:pt x="13558" y="5261"/>
                  </a:cubicBezTo>
                  <a:cubicBezTo>
                    <a:pt x="13514" y="5261"/>
                    <a:pt x="13469" y="5256"/>
                    <a:pt x="13429" y="5261"/>
                  </a:cubicBezTo>
                  <a:close/>
                  <a:moveTo>
                    <a:pt x="4015" y="7614"/>
                  </a:moveTo>
                  <a:cubicBezTo>
                    <a:pt x="4197" y="7608"/>
                    <a:pt x="4359" y="7739"/>
                    <a:pt x="4653" y="8003"/>
                  </a:cubicBezTo>
                  <a:cubicBezTo>
                    <a:pt x="5126" y="8427"/>
                    <a:pt x="5184" y="8695"/>
                    <a:pt x="4891" y="9112"/>
                  </a:cubicBezTo>
                  <a:cubicBezTo>
                    <a:pt x="4325" y="9917"/>
                    <a:pt x="3847" y="9958"/>
                    <a:pt x="3149" y="9267"/>
                  </a:cubicBezTo>
                  <a:cubicBezTo>
                    <a:pt x="2567" y="8690"/>
                    <a:pt x="2574" y="8624"/>
                    <a:pt x="3279" y="8052"/>
                  </a:cubicBezTo>
                  <a:cubicBezTo>
                    <a:pt x="3632" y="7765"/>
                    <a:pt x="3833" y="7620"/>
                    <a:pt x="4015" y="7614"/>
                  </a:cubicBezTo>
                  <a:close/>
                  <a:moveTo>
                    <a:pt x="14294" y="11513"/>
                  </a:moveTo>
                  <a:cubicBezTo>
                    <a:pt x="13886" y="11513"/>
                    <a:pt x="13558" y="11735"/>
                    <a:pt x="13558" y="12009"/>
                  </a:cubicBezTo>
                  <a:cubicBezTo>
                    <a:pt x="13558" y="12284"/>
                    <a:pt x="13886" y="12505"/>
                    <a:pt x="14294" y="12505"/>
                  </a:cubicBezTo>
                  <a:cubicBezTo>
                    <a:pt x="14702" y="12505"/>
                    <a:pt x="15030" y="12284"/>
                    <a:pt x="15030" y="12009"/>
                  </a:cubicBezTo>
                  <a:cubicBezTo>
                    <a:pt x="15030" y="11735"/>
                    <a:pt x="14702" y="11513"/>
                    <a:pt x="14294" y="11513"/>
                  </a:cubicBezTo>
                  <a:close/>
                </a:path>
              </a:pathLst>
            </a:custGeom>
            <a:ln w="12700" cap="flat">
              <a:noFill/>
              <a:miter lim="400000"/>
            </a:ln>
            <a:effectLst/>
          </p:spPr>
        </p:pic>
        <p:sp>
          <p:nvSpPr>
            <p:cNvPr id="729" name="McLean Gunderson"/>
            <p:cNvSpPr txBox="1"/>
            <p:nvPr/>
          </p:nvSpPr>
          <p:spPr>
            <a:xfrm>
              <a:off x="1217473" y="144389"/>
              <a:ext cx="3011766" cy="540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defTabSz="584200">
                <a:spcBef>
                  <a:spcPts val="0"/>
                </a:spcBef>
                <a:defRPr sz="2500">
                  <a:solidFill>
                    <a:srgbClr val="3F4C52"/>
                  </a:solidFill>
                  <a:latin typeface="Georgia"/>
                  <a:ea typeface="Georgia"/>
                  <a:cs typeface="Georgia"/>
                  <a:sym typeface="Georgia"/>
                </a:defRPr>
              </a:pPr>
              <a:r>
                <a:t>McLean </a:t>
              </a:r>
              <a:r>
                <a:rPr i="1">
                  <a:solidFill>
                    <a:srgbClr val="929292"/>
                  </a:solidFill>
                </a:rPr>
                <a:t>Gunderson</a:t>
              </a:r>
            </a:p>
          </p:txBody>
        </p:sp>
        <p:sp>
          <p:nvSpPr>
            <p:cNvPr id="730" name="Personality Disorders Institute"/>
            <p:cNvSpPr txBox="1"/>
            <p:nvPr/>
          </p:nvSpPr>
          <p:spPr>
            <a:xfrm>
              <a:off x="1219885" y="638973"/>
              <a:ext cx="3459158" cy="363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spcBef>
                  <a:spcPts val="0"/>
                </a:spcBef>
                <a:defRPr sz="1900" i="1">
                  <a:solidFill>
                    <a:srgbClr val="929292"/>
                  </a:solidFill>
                  <a:latin typeface="Georgia"/>
                  <a:ea typeface="Georgia"/>
                  <a:cs typeface="Georgia"/>
                  <a:sym typeface="Georgia"/>
                </a:defRPr>
              </a:lvl1pPr>
            </a:lstStyle>
            <a:p>
              <a:r>
                <a:t>Personality Disorders Institute</a:t>
              </a:r>
            </a:p>
          </p:txBody>
        </p:sp>
      </p:grpSp>
      <p:pic>
        <p:nvPicPr>
          <p:cNvPr id="2" name="Picture 1">
            <a:extLst>
              <a:ext uri="{FF2B5EF4-FFF2-40B4-BE49-F238E27FC236}">
                <a16:creationId xmlns:a16="http://schemas.microsoft.com/office/drawing/2014/main" id="{D55C7161-D329-6B1E-08A3-F46B490E5268}"/>
              </a:ext>
            </a:extLst>
          </p:cNvPr>
          <p:cNvPicPr>
            <a:picLocks noChangeAspect="1"/>
          </p:cNvPicPr>
          <p:nvPr/>
        </p:nvPicPr>
        <p:blipFill>
          <a:blip r:embed="rId4"/>
          <a:stretch>
            <a:fillRect/>
          </a:stretch>
        </p:blipFill>
        <p:spPr>
          <a:xfrm>
            <a:off x="0" y="0"/>
            <a:ext cx="3913971" cy="39444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switch dir="l"/>
      </p:transition>
    </mc:Choice>
    <mc:Fallback xmlns="">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6739C"/>
        </a:solidFill>
        <a:effectLst/>
      </p:bgPr>
    </p:bg>
    <p:spTree>
      <p:nvGrpSpPr>
        <p:cNvPr id="1" name=""/>
        <p:cNvGrpSpPr/>
        <p:nvPr/>
      </p:nvGrpSpPr>
      <p:grpSpPr>
        <a:xfrm>
          <a:off x="0" y="0"/>
          <a:ext cx="0" cy="0"/>
          <a:chOff x="0" y="0"/>
          <a:chExt cx="0" cy="0"/>
        </a:xfrm>
      </p:grpSpPr>
      <p:pic>
        <p:nvPicPr>
          <p:cNvPr id="733" name="Image" descr="Image"/>
          <p:cNvPicPr>
            <a:picLocks noChangeAspect="1"/>
          </p:cNvPicPr>
          <p:nvPr/>
        </p:nvPicPr>
        <p:blipFill>
          <a:blip r:embed="rId2"/>
          <a:stretch>
            <a:fillRect/>
          </a:stretch>
        </p:blipFill>
        <p:spPr>
          <a:xfrm>
            <a:off x="-30118" y="0"/>
            <a:ext cx="10068233" cy="13716000"/>
          </a:xfrm>
          <a:prstGeom prst="rect">
            <a:avLst/>
          </a:prstGeom>
          <a:ln w="12700">
            <a:miter lim="400000"/>
          </a:ln>
        </p:spPr>
      </p:pic>
      <p:sp>
        <p:nvSpPr>
          <p:cNvPr id="735" name="John Bowlby"/>
          <p:cNvSpPr txBox="1"/>
          <p:nvPr/>
        </p:nvSpPr>
        <p:spPr>
          <a:xfrm>
            <a:off x="93472" y="12334855"/>
            <a:ext cx="8469201" cy="12382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lnSpc>
                <a:spcPct val="80000"/>
              </a:lnSpc>
              <a:spcBef>
                <a:spcPts val="3200"/>
              </a:spcBef>
              <a:defRPr sz="9000" cap="all">
                <a:solidFill>
                  <a:srgbClr val="34A5DA"/>
                </a:solidFill>
                <a:latin typeface="DIN Alternate Bold"/>
                <a:ea typeface="DIN Alternate Bold"/>
                <a:cs typeface="DIN Alternate Bold"/>
                <a:sym typeface="DIN Alternate Bold"/>
              </a:defRPr>
            </a:lvl1pPr>
          </a:lstStyle>
          <a:p>
            <a:r>
              <a:rPr dirty="0">
                <a:solidFill>
                  <a:srgbClr val="46739C"/>
                </a:solidFill>
              </a:rPr>
              <a:t>John Bowlby</a:t>
            </a:r>
          </a:p>
        </p:txBody>
      </p:sp>
      <p:sp>
        <p:nvSpPr>
          <p:cNvPr id="3" name="TextBox 2">
            <a:extLst>
              <a:ext uri="{FF2B5EF4-FFF2-40B4-BE49-F238E27FC236}">
                <a16:creationId xmlns:a16="http://schemas.microsoft.com/office/drawing/2014/main" id="{46C36860-19D2-9850-EF6B-F7B98E1C0455}"/>
              </a:ext>
            </a:extLst>
          </p:cNvPr>
          <p:cNvSpPr txBox="1"/>
          <p:nvPr/>
        </p:nvSpPr>
        <p:spPr>
          <a:xfrm>
            <a:off x="10912929" y="2314725"/>
            <a:ext cx="12464142" cy="5747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825500">
              <a:lnSpc>
                <a:spcPct val="100000"/>
              </a:lnSpc>
              <a:spcBef>
                <a:spcPts val="3900"/>
              </a:spcBef>
              <a:defRPr sz="6700">
                <a:solidFill>
                  <a:srgbClr val="FFFFFF"/>
                </a:solidFill>
                <a:latin typeface="Avenir Next Medium"/>
                <a:ea typeface="Avenir Next Medium"/>
                <a:cs typeface="Avenir Next Medium"/>
                <a:sym typeface="Avenir Next Medium"/>
              </a:defRPr>
            </a:pPr>
            <a:r>
              <a:rPr lang="en-US" i="1" dirty="0">
                <a:solidFill>
                  <a:srgbClr val="FFFFFF"/>
                </a:solidFill>
                <a:latin typeface="Avenir Next Regular"/>
                <a:ea typeface="Avenir Next Regular"/>
                <a:cs typeface="Avenir Next Regular"/>
                <a:sym typeface="Avenir Next Regular"/>
              </a:rPr>
              <a:t>Childhood attachment determines</a:t>
            </a:r>
            <a:r>
              <a:rPr lang="en-US" dirty="0">
                <a:solidFill>
                  <a:srgbClr val="FFFFFF"/>
                </a:solidFill>
              </a:rPr>
              <a:t> </a:t>
            </a:r>
          </a:p>
          <a:p>
            <a:pPr algn="ctr" defTabSz="825500">
              <a:lnSpc>
                <a:spcPct val="100000"/>
              </a:lnSpc>
              <a:spcBef>
                <a:spcPts val="3900"/>
              </a:spcBef>
              <a:defRPr sz="6700">
                <a:solidFill>
                  <a:srgbClr val="FFFFFF"/>
                </a:solidFill>
                <a:latin typeface="Avenir Next Medium"/>
                <a:ea typeface="Avenir Next Medium"/>
                <a:cs typeface="Avenir Next Medium"/>
                <a:sym typeface="Avenir Next Medium"/>
              </a:defRPr>
            </a:pPr>
            <a:r>
              <a:rPr lang="en-US" dirty="0">
                <a:solidFill>
                  <a:srgbClr val="FFFFFF"/>
                </a:solidFill>
              </a:rPr>
              <a:t>later capacity to make affectional bonds as well as a whole range of adult dysfunctions… [including] personality disorders.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6739C"/>
        </a:solidFill>
        <a:effectLst/>
      </p:bgPr>
    </p:bg>
    <p:spTree>
      <p:nvGrpSpPr>
        <p:cNvPr id="1" name=""/>
        <p:cNvGrpSpPr/>
        <p:nvPr/>
      </p:nvGrpSpPr>
      <p:grpSpPr>
        <a:xfrm>
          <a:off x="0" y="0"/>
          <a:ext cx="0" cy="0"/>
          <a:chOff x="0" y="0"/>
          <a:chExt cx="0" cy="0"/>
        </a:xfrm>
      </p:grpSpPr>
      <p:sp>
        <p:nvSpPr>
          <p:cNvPr id="812" name="Organizing strategies of disorganized attachment"/>
          <p:cNvSpPr txBox="1"/>
          <p:nvPr/>
        </p:nvSpPr>
        <p:spPr>
          <a:xfrm>
            <a:off x="669652" y="931170"/>
            <a:ext cx="22941799" cy="1282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lnSpc>
                <a:spcPct val="100000"/>
              </a:lnSpc>
              <a:spcBef>
                <a:spcPts val="3400"/>
              </a:spcBef>
              <a:defRPr sz="6800" b="1">
                <a:solidFill>
                  <a:srgbClr val="FFFFFF"/>
                </a:solidFill>
                <a:latin typeface="Avenir Next Regular"/>
                <a:ea typeface="Avenir Next Regular"/>
                <a:cs typeface="Avenir Next Regular"/>
                <a:sym typeface="Avenir Next Regular"/>
              </a:defRPr>
            </a:lvl1pPr>
          </a:lstStyle>
          <a:p>
            <a:r>
              <a:t>Organizing strategies of disorganized attachment</a:t>
            </a:r>
          </a:p>
        </p:txBody>
      </p:sp>
      <p:sp>
        <p:nvSpPr>
          <p:cNvPr id="813" name="Disorganized attachment functions to organize unpredictable caregivers to influence safety"/>
          <p:cNvSpPr txBox="1"/>
          <p:nvPr/>
        </p:nvSpPr>
        <p:spPr>
          <a:xfrm>
            <a:off x="563885" y="3707302"/>
            <a:ext cx="23583229"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defTabSz="825500">
              <a:lnSpc>
                <a:spcPct val="100000"/>
              </a:lnSpc>
              <a:spcBef>
                <a:spcPts val="3400"/>
              </a:spcBef>
              <a:buClr>
                <a:srgbClr val="34A5DA"/>
              </a:buClr>
              <a:buSzPct val="104999"/>
              <a:buFont typeface="Avenir Next Regular"/>
              <a:buChar char="‣"/>
              <a:defRPr sz="5000">
                <a:solidFill>
                  <a:srgbClr val="FFFFFF"/>
                </a:solidFill>
                <a:latin typeface="Avenir Next Medium"/>
                <a:ea typeface="Avenir Next Medium"/>
                <a:cs typeface="Avenir Next Medium"/>
                <a:sym typeface="Avenir Next Medium"/>
              </a:defRPr>
            </a:lvl1pPr>
          </a:lstStyle>
          <a:p>
            <a:pPr>
              <a:buClr>
                <a:srgbClr val="FFFFFF"/>
              </a:buClr>
            </a:pPr>
            <a:r>
              <a:rPr dirty="0"/>
              <a:t>Disorganized attachment functions to organize unpredictable caregivers</a:t>
            </a:r>
          </a:p>
        </p:txBody>
      </p:sp>
      <p:sp>
        <p:nvSpPr>
          <p:cNvPr id="814" name="Line"/>
          <p:cNvSpPr/>
          <p:nvPr/>
        </p:nvSpPr>
        <p:spPr>
          <a:xfrm>
            <a:off x="598388" y="2923605"/>
            <a:ext cx="23084326" cy="1"/>
          </a:xfrm>
          <a:prstGeom prst="line">
            <a:avLst/>
          </a:prstGeom>
          <a:ln w="50800">
            <a:solidFill>
              <a:srgbClr val="FFFFFF"/>
            </a:solidFill>
            <a:miter lim="400000"/>
          </a:ln>
        </p:spPr>
        <p:txBody>
          <a:bodyPr lIns="50800" tIns="50800" rIns="50800" bIns="50800" anchor="ctr"/>
          <a:lstStyle/>
          <a:p>
            <a:pPr algn="ctr" defTabSz="825500">
              <a:lnSpc>
                <a:spcPct val="80000"/>
              </a:lnSpc>
              <a:spcBef>
                <a:spcPts val="0"/>
              </a:spcBef>
              <a:defRPr sz="4000" cap="all">
                <a:solidFill>
                  <a:srgbClr val="838787"/>
                </a:solidFill>
                <a:latin typeface="DIN Condensed Bold"/>
                <a:ea typeface="DIN Condensed Bold"/>
                <a:cs typeface="DIN Condensed Bold"/>
                <a:sym typeface="DIN Condensed Bold"/>
              </a:defRPr>
            </a:pPr>
            <a:endParaRPr/>
          </a:p>
        </p:txBody>
      </p:sp>
      <p:sp>
        <p:nvSpPr>
          <p:cNvPr id="815" name="Hostility"/>
          <p:cNvSpPr txBox="1"/>
          <p:nvPr/>
        </p:nvSpPr>
        <p:spPr>
          <a:xfrm>
            <a:off x="20107399" y="5504568"/>
            <a:ext cx="3321482" cy="1002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100000"/>
              </a:lnSpc>
              <a:spcBef>
                <a:spcPts val="3400"/>
              </a:spcBef>
              <a:defRPr sz="5000">
                <a:solidFill>
                  <a:srgbClr val="FFFFFF"/>
                </a:solidFill>
                <a:latin typeface="Avenir Next Medium"/>
                <a:ea typeface="Avenir Next Medium"/>
                <a:cs typeface="Avenir Next Medium"/>
                <a:sym typeface="Avenir Next Medium"/>
              </a:defRPr>
            </a:lvl1pPr>
          </a:lstStyle>
          <a:p>
            <a:r>
              <a:rPr dirty="0"/>
              <a:t>Hostility</a:t>
            </a:r>
          </a:p>
        </p:txBody>
      </p:sp>
      <p:sp>
        <p:nvSpPr>
          <p:cNvPr id="816" name="Dissociation"/>
          <p:cNvSpPr txBox="1"/>
          <p:nvPr/>
        </p:nvSpPr>
        <p:spPr>
          <a:xfrm>
            <a:off x="1244254" y="5479063"/>
            <a:ext cx="4586288" cy="10049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100000"/>
              </a:lnSpc>
              <a:spcBef>
                <a:spcPts val="3400"/>
              </a:spcBef>
              <a:defRPr sz="5000">
                <a:solidFill>
                  <a:srgbClr val="FFFFFF"/>
                </a:solidFill>
                <a:latin typeface="Avenir Next Medium"/>
                <a:ea typeface="Avenir Next Medium"/>
                <a:cs typeface="Avenir Next Medium"/>
                <a:sym typeface="Avenir Next Medium"/>
              </a:defRPr>
            </a:lvl1pPr>
          </a:lstStyle>
          <a:p>
            <a:r>
              <a:t>Dissociation</a:t>
            </a:r>
          </a:p>
        </p:txBody>
      </p:sp>
      <p:sp>
        <p:nvSpPr>
          <p:cNvPr id="817" name="Controlling"/>
          <p:cNvSpPr txBox="1"/>
          <p:nvPr/>
        </p:nvSpPr>
        <p:spPr>
          <a:xfrm>
            <a:off x="5746507" y="5479715"/>
            <a:ext cx="4170336" cy="1003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100000"/>
              </a:lnSpc>
              <a:spcBef>
                <a:spcPts val="3400"/>
              </a:spcBef>
              <a:defRPr sz="5000">
                <a:solidFill>
                  <a:srgbClr val="FFFFFF"/>
                </a:solidFill>
                <a:latin typeface="Avenir Next Medium"/>
                <a:ea typeface="Avenir Next Medium"/>
                <a:cs typeface="Avenir Next Medium"/>
                <a:sym typeface="Avenir Next Medium"/>
              </a:defRPr>
            </a:lvl1pPr>
          </a:lstStyle>
          <a:p>
            <a:r>
              <a:t>Controlling</a:t>
            </a:r>
          </a:p>
        </p:txBody>
      </p:sp>
      <p:sp>
        <p:nvSpPr>
          <p:cNvPr id="818" name="This leaves the vulnerable child or patient working hard to manage the safety in the relationship without getting needs met"/>
          <p:cNvSpPr txBox="1"/>
          <p:nvPr/>
        </p:nvSpPr>
        <p:spPr>
          <a:xfrm>
            <a:off x="645288" y="11734413"/>
            <a:ext cx="23420423"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defTabSz="825500">
              <a:lnSpc>
                <a:spcPct val="100000"/>
              </a:lnSpc>
              <a:spcBef>
                <a:spcPts val="3400"/>
              </a:spcBef>
              <a:buClr>
                <a:srgbClr val="34A5DA"/>
              </a:buClr>
              <a:buSzPct val="104999"/>
              <a:buFont typeface="Avenir Next Regular"/>
              <a:buChar char="‣"/>
              <a:defRPr sz="5000">
                <a:solidFill>
                  <a:srgbClr val="FFFFFF"/>
                </a:solidFill>
                <a:latin typeface="Avenir Next Medium"/>
                <a:ea typeface="Avenir Next Medium"/>
                <a:cs typeface="Avenir Next Medium"/>
                <a:sym typeface="Avenir Next Medium"/>
              </a:defRPr>
            </a:lvl1pPr>
          </a:lstStyle>
          <a:p>
            <a:pPr>
              <a:buClr>
                <a:srgbClr val="FFFFFF"/>
              </a:buClr>
            </a:pPr>
            <a:r>
              <a:rPr lang="en-US" dirty="0"/>
              <a:t>Aim to improve bids and quality of support, more relating, less reacting</a:t>
            </a:r>
            <a:endParaRPr dirty="0"/>
          </a:p>
        </p:txBody>
      </p:sp>
      <p:sp>
        <p:nvSpPr>
          <p:cNvPr id="819" name="Caregiving"/>
          <p:cNvSpPr txBox="1"/>
          <p:nvPr/>
        </p:nvSpPr>
        <p:spPr>
          <a:xfrm>
            <a:off x="15420702" y="5417223"/>
            <a:ext cx="4170335" cy="96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lnSpc>
                <a:spcPct val="100000"/>
              </a:lnSpc>
              <a:spcBef>
                <a:spcPts val="3400"/>
              </a:spcBef>
              <a:defRPr sz="5000">
                <a:solidFill>
                  <a:srgbClr val="FFFFFF"/>
                </a:solidFill>
                <a:latin typeface="Avenir Next Medium"/>
                <a:ea typeface="Avenir Next Medium"/>
                <a:cs typeface="Avenir Next Medium"/>
                <a:sym typeface="Avenir Next Medium"/>
              </a:defRPr>
            </a:lvl1pPr>
          </a:lstStyle>
          <a:p>
            <a:r>
              <a:t>Caregiving</a:t>
            </a:r>
          </a:p>
        </p:txBody>
      </p:sp>
      <p:pic>
        <p:nvPicPr>
          <p:cNvPr id="820" name="Image" descr="Image"/>
          <p:cNvPicPr>
            <a:picLocks noChangeAspect="1"/>
          </p:cNvPicPr>
          <p:nvPr/>
        </p:nvPicPr>
        <p:blipFill>
          <a:blip r:embed="rId3"/>
          <a:stretch>
            <a:fillRect/>
          </a:stretch>
        </p:blipFill>
        <p:spPr>
          <a:xfrm>
            <a:off x="1279406" y="6741926"/>
            <a:ext cx="4515984" cy="3696551"/>
          </a:xfrm>
          <a:prstGeom prst="rect">
            <a:avLst/>
          </a:prstGeom>
          <a:ln w="12700">
            <a:miter lim="400000"/>
          </a:ln>
        </p:spPr>
      </p:pic>
      <p:pic>
        <p:nvPicPr>
          <p:cNvPr id="821" name="Image" descr="Image"/>
          <p:cNvPicPr>
            <a:picLocks noChangeAspect="1"/>
          </p:cNvPicPr>
          <p:nvPr/>
        </p:nvPicPr>
        <p:blipFill>
          <a:blip r:embed="rId4"/>
          <a:stretch>
            <a:fillRect/>
          </a:stretch>
        </p:blipFill>
        <p:spPr>
          <a:xfrm>
            <a:off x="6418489" y="6741926"/>
            <a:ext cx="5554926" cy="3696551"/>
          </a:xfrm>
          <a:prstGeom prst="rect">
            <a:avLst/>
          </a:prstGeom>
          <a:ln w="12700">
            <a:miter lim="400000"/>
          </a:ln>
        </p:spPr>
      </p:pic>
      <p:pic>
        <p:nvPicPr>
          <p:cNvPr id="822" name="Image" descr="Image"/>
          <p:cNvPicPr>
            <a:picLocks noChangeAspect="1"/>
          </p:cNvPicPr>
          <p:nvPr/>
        </p:nvPicPr>
        <p:blipFill>
          <a:blip r:embed="rId5"/>
          <a:stretch>
            <a:fillRect/>
          </a:stretch>
        </p:blipFill>
        <p:spPr>
          <a:xfrm>
            <a:off x="18116235" y="6741925"/>
            <a:ext cx="5504645" cy="3696551"/>
          </a:xfrm>
          <a:prstGeom prst="rect">
            <a:avLst/>
          </a:prstGeom>
          <a:ln w="12700">
            <a:miter lim="400000"/>
          </a:ln>
        </p:spPr>
      </p:pic>
      <p:pic>
        <p:nvPicPr>
          <p:cNvPr id="823" name="Image" descr="Image"/>
          <p:cNvPicPr>
            <a:picLocks noChangeAspect="1"/>
          </p:cNvPicPr>
          <p:nvPr/>
        </p:nvPicPr>
        <p:blipFill>
          <a:blip r:embed="rId6"/>
          <a:stretch>
            <a:fillRect/>
          </a:stretch>
        </p:blipFill>
        <p:spPr>
          <a:xfrm>
            <a:off x="12596514" y="6741926"/>
            <a:ext cx="5217418" cy="3696551"/>
          </a:xfrm>
          <a:prstGeom prst="rect">
            <a:avLst/>
          </a:prstGeom>
          <a:ln w="12700">
            <a:miter lim="400000"/>
          </a:ln>
        </p:spPr>
      </p:pic>
      <p:grpSp>
        <p:nvGrpSpPr>
          <p:cNvPr id="829" name="Group"/>
          <p:cNvGrpSpPr/>
          <p:nvPr/>
        </p:nvGrpSpPr>
        <p:grpSpPr>
          <a:xfrm>
            <a:off x="0" y="6552404"/>
            <a:ext cx="24369696" cy="3934677"/>
            <a:chOff x="0" y="0"/>
            <a:chExt cx="24369695" cy="3934676"/>
          </a:xfrm>
        </p:grpSpPr>
        <p:pic>
          <p:nvPicPr>
            <p:cNvPr id="824" name="self-injury-blog.jpg" descr="self-injury-blog.jpg"/>
            <p:cNvPicPr>
              <a:picLocks noChangeAspect="1"/>
            </p:cNvPicPr>
            <p:nvPr/>
          </p:nvPicPr>
          <p:blipFill>
            <a:blip r:embed="rId7"/>
            <a:srcRect l="15271" t="7764" r="9776" b="7764"/>
            <a:stretch>
              <a:fillRect/>
            </a:stretch>
          </p:blipFill>
          <p:spPr>
            <a:xfrm>
              <a:off x="5175245" y="66674"/>
              <a:ext cx="5154082" cy="3868003"/>
            </a:xfrm>
            <a:prstGeom prst="rect">
              <a:avLst/>
            </a:prstGeom>
            <a:ln w="12700" cap="flat">
              <a:noFill/>
              <a:miter lim="400000"/>
            </a:ln>
            <a:effectLst/>
          </p:spPr>
        </p:pic>
        <p:pic>
          <p:nvPicPr>
            <p:cNvPr id="825" name="DrugOverdose.jpg" descr="DrugOverdose.jpg"/>
            <p:cNvPicPr>
              <a:picLocks noChangeAspect="1"/>
            </p:cNvPicPr>
            <p:nvPr/>
          </p:nvPicPr>
          <p:blipFill>
            <a:blip r:embed="rId8"/>
            <a:srcRect t="390" r="781" b="390"/>
            <a:stretch>
              <a:fillRect/>
            </a:stretch>
          </p:blipFill>
          <p:spPr>
            <a:xfrm>
              <a:off x="10159700" y="43927"/>
              <a:ext cx="4970355" cy="3867750"/>
            </a:xfrm>
            <a:prstGeom prst="rect">
              <a:avLst/>
            </a:prstGeom>
            <a:ln w="12700" cap="flat">
              <a:noFill/>
              <a:miter lim="400000"/>
            </a:ln>
            <a:effectLst/>
          </p:spPr>
        </p:pic>
        <p:pic>
          <p:nvPicPr>
            <p:cNvPr id="826" name="Image" descr="Image"/>
            <p:cNvPicPr>
              <a:picLocks noChangeAspect="1"/>
            </p:cNvPicPr>
            <p:nvPr/>
          </p:nvPicPr>
          <p:blipFill>
            <a:blip r:embed="rId9"/>
            <a:stretch>
              <a:fillRect/>
            </a:stretch>
          </p:blipFill>
          <p:spPr>
            <a:xfrm>
              <a:off x="19152279" y="24219"/>
              <a:ext cx="5217417" cy="3907361"/>
            </a:xfrm>
            <a:prstGeom prst="rect">
              <a:avLst/>
            </a:prstGeom>
            <a:ln w="12700" cap="flat">
              <a:noFill/>
              <a:miter lim="400000"/>
            </a:ln>
            <a:effectLst/>
          </p:spPr>
        </p:pic>
        <p:pic>
          <p:nvPicPr>
            <p:cNvPr id="827" name="Image" descr="Image"/>
            <p:cNvPicPr>
              <a:picLocks noChangeAspect="1"/>
            </p:cNvPicPr>
            <p:nvPr/>
          </p:nvPicPr>
          <p:blipFill>
            <a:blip r:embed="rId10"/>
            <a:srcRect r="22824"/>
            <a:stretch>
              <a:fillRect/>
            </a:stretch>
          </p:blipFill>
          <p:spPr>
            <a:xfrm>
              <a:off x="14798082" y="0"/>
              <a:ext cx="4523295" cy="3907360"/>
            </a:xfrm>
            <a:prstGeom prst="rect">
              <a:avLst/>
            </a:prstGeom>
            <a:ln w="12700" cap="flat">
              <a:noFill/>
              <a:miter lim="400000"/>
            </a:ln>
            <a:effectLst/>
          </p:spPr>
        </p:pic>
        <p:pic>
          <p:nvPicPr>
            <p:cNvPr id="828" name="Image" descr="Image"/>
            <p:cNvPicPr>
              <a:picLocks noChangeAspect="1"/>
            </p:cNvPicPr>
            <p:nvPr/>
          </p:nvPicPr>
          <p:blipFill>
            <a:blip r:embed="rId11"/>
            <a:stretch>
              <a:fillRect/>
            </a:stretch>
          </p:blipFill>
          <p:spPr>
            <a:xfrm>
              <a:off x="0" y="90957"/>
              <a:ext cx="5356482" cy="3773885"/>
            </a:xfrm>
            <a:prstGeom prst="rect">
              <a:avLst/>
            </a:prstGeom>
            <a:ln w="12700" cap="flat">
              <a:noFill/>
              <a:miter lim="400000"/>
            </a:ln>
            <a:effectLst/>
          </p:spPr>
        </p:pic>
      </p:grpSp>
      <p:sp>
        <p:nvSpPr>
          <p:cNvPr id="830" name="Entertaining"/>
          <p:cNvSpPr txBox="1"/>
          <p:nvPr/>
        </p:nvSpPr>
        <p:spPr>
          <a:xfrm>
            <a:off x="10433205" y="5504568"/>
            <a:ext cx="4170336" cy="96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lnSpc>
                <a:spcPct val="100000"/>
              </a:lnSpc>
              <a:spcBef>
                <a:spcPts val="3400"/>
              </a:spcBef>
              <a:defRPr sz="5000">
                <a:solidFill>
                  <a:srgbClr val="FFFFFF"/>
                </a:solidFill>
                <a:latin typeface="Avenir Next Medium"/>
                <a:ea typeface="Avenir Next Medium"/>
                <a:cs typeface="Avenir Next Medium"/>
                <a:sym typeface="Avenir Next Medium"/>
              </a:defRPr>
            </a:lvl1pPr>
          </a:lstStyle>
          <a:p>
            <a:r>
              <a:rPr dirty="0"/>
              <a:t>Entertaining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 name="Connected…"/>
          <p:cNvSpPr/>
          <p:nvPr/>
        </p:nvSpPr>
        <p:spPr>
          <a:xfrm>
            <a:off x="9103926" y="55307"/>
            <a:ext cx="6176146"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dirty="0">
                <a:solidFill>
                  <a:srgbClr val="000000"/>
                </a:solidFill>
              </a:rPr>
              <a:t>Connected</a:t>
            </a:r>
            <a:endParaRPr lang="en-US" dirty="0">
              <a:solidFill>
                <a:srgbClr val="000000"/>
              </a:solidFill>
            </a:endParaRPr>
          </a:p>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lang="en-US" sz="3200" i="1" dirty="0">
                <a:solidFill>
                  <a:srgbClr val="000000"/>
                </a:solidFill>
              </a:rPr>
              <a:t>Controlling-caregiving</a:t>
            </a:r>
          </a:p>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lang="en-US" sz="3200" dirty="0">
                <a:solidFill>
                  <a:srgbClr val="000000"/>
                </a:solidFill>
              </a:rPr>
              <a:t>Safety-seeking</a:t>
            </a:r>
            <a:endParaRPr sz="3200" dirty="0">
              <a:solidFill>
                <a:srgbClr val="000000"/>
              </a:solidFill>
            </a:endParaRPr>
          </a:p>
        </p:txBody>
      </p:sp>
      <p:grpSp>
        <p:nvGrpSpPr>
          <p:cNvPr id="176" name="Group"/>
          <p:cNvGrpSpPr/>
          <p:nvPr/>
        </p:nvGrpSpPr>
        <p:grpSpPr>
          <a:xfrm>
            <a:off x="9103927" y="3148700"/>
            <a:ext cx="6176146" cy="3541814"/>
            <a:chOff x="0" y="0"/>
            <a:chExt cx="6176145" cy="3541813"/>
          </a:xfrm>
        </p:grpSpPr>
        <p:sp>
          <p:nvSpPr>
            <p:cNvPr id="173" name="Threatened…"/>
            <p:cNvSpPr/>
            <p:nvPr/>
          </p:nvSpPr>
          <p:spPr>
            <a:xfrm>
              <a:off x="0" y="453739"/>
              <a:ext cx="6176145" cy="308807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dirty="0">
                  <a:solidFill>
                    <a:srgbClr val="000000"/>
                  </a:solidFill>
                </a:rPr>
                <a:t>Threatened</a:t>
              </a:r>
            </a:p>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lang="en-US" sz="3200" i="1" dirty="0">
                  <a:solidFill>
                    <a:srgbClr val="000000"/>
                  </a:solidFill>
                </a:rPr>
                <a:t>Controlling-punitive</a:t>
              </a:r>
            </a:p>
            <a:p>
              <a:pPr algn="ctr" defTabSz="2438337">
                <a:lnSpc>
                  <a:spcPct val="100000"/>
                </a:lnSpc>
                <a:spcBef>
                  <a:spcPts val="0"/>
                </a:spcBef>
                <a:defRPr sz="2900">
                  <a:solidFill>
                    <a:srgbClr val="FFFFFF"/>
                  </a:solidFill>
                </a:defRPr>
              </a:pPr>
              <a:r>
                <a:rPr lang="en-US" sz="3200" dirty="0">
                  <a:solidFill>
                    <a:srgbClr val="000000"/>
                  </a:solidFill>
                </a:rPr>
                <a:t>Stress- </a:t>
              </a:r>
              <a:r>
                <a:rPr sz="3200" dirty="0">
                  <a:solidFill>
                    <a:srgbClr val="000000"/>
                  </a:solidFill>
                </a:rPr>
                <a:t>Fight or flight</a:t>
              </a:r>
            </a:p>
          </p:txBody>
        </p:sp>
        <p:sp>
          <p:nvSpPr>
            <p:cNvPr id="175" name="Line"/>
            <p:cNvSpPr/>
            <p:nvPr/>
          </p:nvSpPr>
          <p:spPr>
            <a:xfrm>
              <a:off x="3088073" y="0"/>
              <a:ext cx="1" cy="563945"/>
            </a:xfrm>
            <a:prstGeom prst="line">
              <a:avLst/>
            </a:prstGeom>
            <a:noFill/>
            <a:ln w="101600" cap="flat">
              <a:solidFill>
                <a:srgbClr val="46739C"/>
              </a:solidFill>
              <a:prstDash val="solid"/>
              <a:miter lim="400000"/>
              <a:tailEnd type="triangle" w="med" len="med"/>
            </a:ln>
            <a:effectLst/>
          </p:spPr>
          <p:txBody>
            <a:bodyPr wrap="square" lIns="50800" tIns="50800" rIns="50800" bIns="50800" numCol="1" anchor="ctr">
              <a:noAutofit/>
            </a:bodyPr>
            <a:lstStyle/>
            <a:p>
              <a:endParaRPr dirty="0"/>
            </a:p>
          </p:txBody>
        </p:sp>
      </p:grpSp>
      <p:grpSp>
        <p:nvGrpSpPr>
          <p:cNvPr id="180" name="Group"/>
          <p:cNvGrpSpPr/>
          <p:nvPr/>
        </p:nvGrpSpPr>
        <p:grpSpPr>
          <a:xfrm>
            <a:off x="9103927" y="6576028"/>
            <a:ext cx="6176146" cy="3499321"/>
            <a:chOff x="0" y="0"/>
            <a:chExt cx="6176145" cy="3499320"/>
          </a:xfrm>
        </p:grpSpPr>
        <p:sp>
          <p:nvSpPr>
            <p:cNvPr id="177" name="Alone…"/>
            <p:cNvSpPr/>
            <p:nvPr/>
          </p:nvSpPr>
          <p:spPr>
            <a:xfrm>
              <a:off x="0" y="411247"/>
              <a:ext cx="6176145"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dirty="0">
                  <a:solidFill>
                    <a:srgbClr val="000000"/>
                  </a:solidFill>
                </a:rPr>
                <a:t>Alone</a:t>
              </a:r>
            </a:p>
            <a:p>
              <a:pPr algn="ctr" defTabSz="2438337">
                <a:lnSpc>
                  <a:spcPct val="100000"/>
                </a:lnSpc>
                <a:spcBef>
                  <a:spcPts val="0"/>
                </a:spcBef>
                <a:defRPr sz="2900">
                  <a:solidFill>
                    <a:srgbClr val="FFFFFF"/>
                  </a:solidFill>
                </a:defRPr>
              </a:pPr>
              <a:r>
                <a:rPr sz="3200" dirty="0">
                  <a:solidFill>
                    <a:srgbClr val="000000"/>
                  </a:solidFill>
                </a:rPr>
                <a:t>Unanchored from reality </a:t>
              </a:r>
            </a:p>
          </p:txBody>
        </p:sp>
        <p:sp>
          <p:nvSpPr>
            <p:cNvPr id="179" name="Line"/>
            <p:cNvSpPr/>
            <p:nvPr/>
          </p:nvSpPr>
          <p:spPr>
            <a:xfrm>
              <a:off x="3088073" y="0"/>
              <a:ext cx="1" cy="563945"/>
            </a:xfrm>
            <a:prstGeom prst="line">
              <a:avLst/>
            </a:prstGeom>
            <a:noFill/>
            <a:ln w="101600" cap="flat">
              <a:solidFill>
                <a:srgbClr val="46739C"/>
              </a:solidFill>
              <a:prstDash val="solid"/>
              <a:miter lim="400000"/>
              <a:tailEnd type="triangle" w="med" len="med"/>
            </a:ln>
            <a:effectLst/>
          </p:spPr>
          <p:txBody>
            <a:bodyPr wrap="square" lIns="50800" tIns="50800" rIns="50800" bIns="50800" numCol="1" anchor="ctr">
              <a:noAutofit/>
            </a:bodyPr>
            <a:lstStyle/>
            <a:p>
              <a:endParaRPr dirty="0"/>
            </a:p>
          </p:txBody>
        </p:sp>
      </p:grpSp>
      <p:grpSp>
        <p:nvGrpSpPr>
          <p:cNvPr id="184" name="Group"/>
          <p:cNvGrpSpPr/>
          <p:nvPr/>
        </p:nvGrpSpPr>
        <p:grpSpPr>
          <a:xfrm>
            <a:off x="9258957" y="10003355"/>
            <a:ext cx="6176146" cy="3456830"/>
            <a:chOff x="0" y="0"/>
            <a:chExt cx="6176145" cy="3456828"/>
          </a:xfrm>
        </p:grpSpPr>
        <p:sp>
          <p:nvSpPr>
            <p:cNvPr id="181" name="Despair…"/>
            <p:cNvSpPr/>
            <p:nvPr/>
          </p:nvSpPr>
          <p:spPr>
            <a:xfrm>
              <a:off x="0" y="368755"/>
              <a:ext cx="6176145"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dirty="0">
                  <a:solidFill>
                    <a:srgbClr val="000000"/>
                  </a:solidFill>
                </a:rPr>
                <a:t>Despair</a:t>
              </a:r>
            </a:p>
            <a:p>
              <a:pPr algn="ctr" defTabSz="2438337">
                <a:lnSpc>
                  <a:spcPct val="100000"/>
                </a:lnSpc>
                <a:spcBef>
                  <a:spcPts val="0"/>
                </a:spcBef>
                <a:defRPr sz="3000">
                  <a:solidFill>
                    <a:srgbClr val="FFFFFF"/>
                  </a:solidFill>
                </a:defRPr>
              </a:pPr>
              <a:r>
                <a:rPr dirty="0">
                  <a:solidFill>
                    <a:srgbClr val="000000"/>
                  </a:solidFill>
                </a:rPr>
                <a:t>Worthless, hopeless</a:t>
              </a:r>
            </a:p>
            <a:p>
              <a:pPr algn="ctr" defTabSz="2438337">
                <a:lnSpc>
                  <a:spcPct val="100000"/>
                </a:lnSpc>
                <a:spcBef>
                  <a:spcPts val="0"/>
                </a:spcBef>
                <a:defRPr sz="3000">
                  <a:solidFill>
                    <a:srgbClr val="FFFFFF"/>
                  </a:solidFill>
                </a:defRPr>
              </a:pPr>
              <a:r>
                <a:rPr dirty="0">
                  <a:solidFill>
                    <a:srgbClr val="000000"/>
                  </a:solidFill>
                </a:rPr>
                <a:t>Suicidal, lost</a:t>
              </a:r>
            </a:p>
          </p:txBody>
        </p:sp>
        <p:sp>
          <p:nvSpPr>
            <p:cNvPr id="183" name="Line"/>
            <p:cNvSpPr/>
            <p:nvPr/>
          </p:nvSpPr>
          <p:spPr>
            <a:xfrm>
              <a:off x="2933042" y="0"/>
              <a:ext cx="1" cy="563945"/>
            </a:xfrm>
            <a:prstGeom prst="line">
              <a:avLst/>
            </a:prstGeom>
            <a:noFill/>
            <a:ln w="101600" cap="flat">
              <a:solidFill>
                <a:srgbClr val="46739C"/>
              </a:solidFill>
              <a:prstDash val="solid"/>
              <a:miter lim="400000"/>
              <a:tailEnd type="triangle" w="med" len="med"/>
            </a:ln>
            <a:effectLst/>
          </p:spPr>
          <p:txBody>
            <a:bodyPr wrap="square" lIns="50800" tIns="50800" rIns="50800" bIns="50800" numCol="1" anchor="ctr">
              <a:noAutofit/>
            </a:bodyPr>
            <a:lstStyle/>
            <a:p>
              <a:endParaRPr dirty="0"/>
            </a:p>
          </p:txBody>
        </p:sp>
      </p:grpSp>
      <p:grpSp>
        <p:nvGrpSpPr>
          <p:cNvPr id="187" name="Group"/>
          <p:cNvGrpSpPr/>
          <p:nvPr/>
        </p:nvGrpSpPr>
        <p:grpSpPr>
          <a:xfrm>
            <a:off x="14840798" y="2548303"/>
            <a:ext cx="8015681" cy="1764739"/>
            <a:chOff x="-126861" y="0"/>
            <a:chExt cx="8015680" cy="1764738"/>
          </a:xfrm>
        </p:grpSpPr>
        <p:sp>
          <p:nvSpPr>
            <p:cNvPr id="185" name="Line"/>
            <p:cNvSpPr/>
            <p:nvPr/>
          </p:nvSpPr>
          <p:spPr>
            <a:xfrm flipH="1" flipV="1">
              <a:off x="-126862" y="882369"/>
              <a:ext cx="2499406" cy="1"/>
            </a:xfrm>
            <a:prstGeom prst="line">
              <a:avLst/>
            </a:prstGeom>
            <a:noFill/>
            <a:ln w="127000" cap="flat">
              <a:solidFill>
                <a:srgbClr val="46739C"/>
              </a:solidFill>
              <a:prstDash val="solid"/>
              <a:miter lim="400000"/>
              <a:tailEnd type="triangle" w="med" len="med"/>
            </a:ln>
            <a:effectLst/>
          </p:spPr>
          <p:txBody>
            <a:bodyPr wrap="square" lIns="50800" tIns="50800" rIns="50800" bIns="50800" numCol="1" anchor="ctr">
              <a:noAutofit/>
            </a:bodyPr>
            <a:lstStyle/>
            <a:p>
              <a:endParaRPr dirty="0"/>
            </a:p>
          </p:txBody>
        </p:sp>
        <p:sp>
          <p:nvSpPr>
            <p:cNvPr id="186" name="Real or perceived threat to self or relationship with other"/>
            <p:cNvSpPr txBox="1"/>
            <p:nvPr/>
          </p:nvSpPr>
          <p:spPr>
            <a:xfrm>
              <a:off x="2718015" y="0"/>
              <a:ext cx="5170804" cy="1764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lnSpc>
                  <a:spcPct val="100000"/>
                </a:lnSpc>
                <a:spcBef>
                  <a:spcPts val="0"/>
                </a:spcBef>
                <a:defRPr sz="3600" b="1"/>
              </a:lvl1pPr>
            </a:lstStyle>
            <a:p>
              <a:r>
                <a:rPr dirty="0">
                  <a:solidFill>
                    <a:schemeClr val="bg1"/>
                  </a:solidFill>
                </a:rPr>
                <a:t>Real or perceived threat to self or relationship with other</a:t>
              </a:r>
            </a:p>
          </p:txBody>
        </p:sp>
      </p:grpSp>
      <p:grpSp>
        <p:nvGrpSpPr>
          <p:cNvPr id="190" name="Group"/>
          <p:cNvGrpSpPr/>
          <p:nvPr/>
        </p:nvGrpSpPr>
        <p:grpSpPr>
          <a:xfrm>
            <a:off x="14967660" y="6477746"/>
            <a:ext cx="7888820" cy="656590"/>
            <a:chOff x="0" y="-4725"/>
            <a:chExt cx="7888819" cy="656589"/>
          </a:xfrm>
        </p:grpSpPr>
        <p:sp>
          <p:nvSpPr>
            <p:cNvPr id="188" name="Line"/>
            <p:cNvSpPr/>
            <p:nvPr/>
          </p:nvSpPr>
          <p:spPr>
            <a:xfrm>
              <a:off x="0" y="323569"/>
              <a:ext cx="2524985" cy="1"/>
            </a:xfrm>
            <a:prstGeom prst="line">
              <a:avLst/>
            </a:prstGeom>
            <a:noFill/>
            <a:ln w="127000" cap="flat">
              <a:solidFill>
                <a:srgbClr val="46739C"/>
              </a:solidFill>
              <a:prstDash val="solid"/>
              <a:miter lim="400000"/>
              <a:tailEnd type="triangle" w="med" len="med"/>
            </a:ln>
            <a:effectLst/>
          </p:spPr>
          <p:txBody>
            <a:bodyPr wrap="square" lIns="50800" tIns="50800" rIns="50800" bIns="50800" numCol="1" anchor="ctr">
              <a:noAutofit/>
            </a:bodyPr>
            <a:lstStyle/>
            <a:p>
              <a:endParaRPr dirty="0"/>
            </a:p>
          </p:txBody>
        </p:sp>
        <p:sp>
          <p:nvSpPr>
            <p:cNvPr id="189" name="Withdrawal of others"/>
            <p:cNvSpPr txBox="1"/>
            <p:nvPr/>
          </p:nvSpPr>
          <p:spPr>
            <a:xfrm>
              <a:off x="2718015" y="-4725"/>
              <a:ext cx="5170804" cy="6565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825500">
                <a:lnSpc>
                  <a:spcPct val="100000"/>
                </a:lnSpc>
                <a:spcBef>
                  <a:spcPts val="0"/>
                </a:spcBef>
                <a:defRPr sz="3600" b="1"/>
              </a:lvl1pPr>
            </a:lstStyle>
            <a:p>
              <a:r>
                <a:rPr dirty="0">
                  <a:solidFill>
                    <a:schemeClr val="bg1"/>
                  </a:solidFill>
                </a:rPr>
                <a:t>Withdrawal of others</a:t>
              </a:r>
            </a:p>
          </p:txBody>
        </p:sp>
      </p:grpSp>
      <p:grpSp>
        <p:nvGrpSpPr>
          <p:cNvPr id="193" name="Group"/>
          <p:cNvGrpSpPr/>
          <p:nvPr/>
        </p:nvGrpSpPr>
        <p:grpSpPr>
          <a:xfrm>
            <a:off x="353982" y="10195578"/>
            <a:ext cx="8624597" cy="3441139"/>
            <a:chOff x="0" y="-279400"/>
            <a:chExt cx="8624596" cy="3441138"/>
          </a:xfrm>
        </p:grpSpPr>
        <p:sp>
          <p:nvSpPr>
            <p:cNvPr id="191" name="Line"/>
            <p:cNvSpPr/>
            <p:nvPr/>
          </p:nvSpPr>
          <p:spPr>
            <a:xfrm flipH="1" flipV="1">
              <a:off x="5523031" y="1441169"/>
              <a:ext cx="3101566" cy="1"/>
            </a:xfrm>
            <a:prstGeom prst="line">
              <a:avLst/>
            </a:prstGeom>
            <a:noFill/>
            <a:ln w="127000" cap="flat">
              <a:solidFill>
                <a:srgbClr val="46739C"/>
              </a:solidFill>
              <a:prstDash val="solid"/>
              <a:miter lim="400000"/>
              <a:tailEnd type="triangle" w="med" len="med"/>
            </a:ln>
            <a:effectLst/>
          </p:spPr>
          <p:txBody>
            <a:bodyPr wrap="square" lIns="50800" tIns="50800" rIns="50800" bIns="50800" numCol="1" anchor="ctr">
              <a:noAutofit/>
            </a:bodyPr>
            <a:lstStyle/>
            <a:p>
              <a:endParaRPr dirty="0"/>
            </a:p>
          </p:txBody>
        </p:sp>
        <p:sp>
          <p:nvSpPr>
            <p:cNvPr id="192" name="Unilateral intervention by others to rescue, confront, or contain (interventions, hospitalizations, police)"/>
            <p:cNvSpPr txBox="1"/>
            <p:nvPr/>
          </p:nvSpPr>
          <p:spPr>
            <a:xfrm>
              <a:off x="0" y="-279401"/>
              <a:ext cx="5269651" cy="34411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r" defTabSz="825500">
                <a:lnSpc>
                  <a:spcPct val="100000"/>
                </a:lnSpc>
                <a:spcBef>
                  <a:spcPts val="0"/>
                </a:spcBef>
                <a:defRPr sz="3600" b="1"/>
              </a:lvl1pPr>
            </a:lstStyle>
            <a:p>
              <a:r>
                <a:rPr dirty="0">
                  <a:solidFill>
                    <a:schemeClr val="bg1"/>
                  </a:solidFill>
                </a:rPr>
                <a:t>Unilateral intervention by others to rescue, confront, or contain (interventions, hospitalizations, police</a:t>
              </a:r>
              <a:r>
                <a:rPr lang="en-US" dirty="0">
                  <a:solidFill>
                    <a:schemeClr val="bg1"/>
                  </a:solidFill>
                </a:rPr>
                <a:t>)</a:t>
              </a:r>
              <a:endParaRPr dirty="0">
                <a:solidFill>
                  <a:schemeClr val="bg1"/>
                </a:solidFill>
              </a:endParaRPr>
            </a:p>
          </p:txBody>
        </p:sp>
      </p:grpSp>
      <p:grpSp>
        <p:nvGrpSpPr>
          <p:cNvPr id="197" name="Group"/>
          <p:cNvGrpSpPr/>
          <p:nvPr/>
        </p:nvGrpSpPr>
        <p:grpSpPr>
          <a:xfrm>
            <a:off x="3042367" y="2070927"/>
            <a:ext cx="5338813" cy="7823533"/>
            <a:chOff x="0" y="0"/>
            <a:chExt cx="5338811" cy="7823531"/>
          </a:xfrm>
        </p:grpSpPr>
        <p:sp>
          <p:nvSpPr>
            <p:cNvPr id="194" name="Line"/>
            <p:cNvSpPr/>
            <p:nvPr/>
          </p:nvSpPr>
          <p:spPr>
            <a:xfrm>
              <a:off x="0" y="0"/>
              <a:ext cx="5338812" cy="0"/>
            </a:xfrm>
            <a:prstGeom prst="line">
              <a:avLst/>
            </a:prstGeom>
            <a:noFill/>
            <a:ln w="127000" cap="flat">
              <a:solidFill>
                <a:srgbClr val="46739C"/>
              </a:solidFill>
              <a:prstDash val="solid"/>
              <a:miter lim="400000"/>
              <a:tailEnd type="triangle" w="med" len="med"/>
            </a:ln>
            <a:effectLst/>
          </p:spPr>
          <p:txBody>
            <a:bodyPr wrap="square" lIns="50800" tIns="50800" rIns="50800" bIns="50800" numCol="1" anchor="ctr">
              <a:noAutofit/>
            </a:bodyPr>
            <a:lstStyle/>
            <a:p>
              <a:endParaRPr/>
            </a:p>
          </p:txBody>
        </p:sp>
        <p:sp>
          <p:nvSpPr>
            <p:cNvPr id="195" name="Line"/>
            <p:cNvSpPr/>
            <p:nvPr/>
          </p:nvSpPr>
          <p:spPr>
            <a:xfrm flipV="1">
              <a:off x="58793" y="6604"/>
              <a:ext cx="1" cy="7816928"/>
            </a:xfrm>
            <a:prstGeom prst="line">
              <a:avLst/>
            </a:prstGeom>
            <a:noFill/>
            <a:ln w="127000" cap="flat">
              <a:solidFill>
                <a:srgbClr val="46739C"/>
              </a:solidFill>
              <a:prstDash val="solid"/>
              <a:miter lim="400000"/>
            </a:ln>
            <a:effectLst/>
          </p:spPr>
          <p:txBody>
            <a:bodyPr wrap="square" lIns="50800" tIns="50800" rIns="50800" bIns="50800" numCol="1" anchor="ctr">
              <a:noAutofit/>
            </a:bodyPr>
            <a:lstStyle/>
            <a:p>
              <a:endParaRPr/>
            </a:p>
          </p:txBody>
        </p:sp>
        <p:sp>
          <p:nvSpPr>
            <p:cNvPr id="196" name="Line"/>
            <p:cNvSpPr/>
            <p:nvPr/>
          </p:nvSpPr>
          <p:spPr>
            <a:xfrm>
              <a:off x="0" y="3075548"/>
              <a:ext cx="5338812" cy="1"/>
            </a:xfrm>
            <a:prstGeom prst="line">
              <a:avLst/>
            </a:prstGeom>
            <a:noFill/>
            <a:ln w="127000" cap="flat">
              <a:solidFill>
                <a:srgbClr val="46739C"/>
              </a:solidFill>
              <a:prstDash val="solid"/>
              <a:miter lim="400000"/>
              <a:tailEnd type="triangle" w="med" len="med"/>
            </a:ln>
            <a:effectLst/>
          </p:spPr>
          <p:txBody>
            <a:bodyPr wrap="square" lIns="50800" tIns="50800" rIns="50800" bIns="50800" numCol="1" anchor="ctr">
              <a:noAutofit/>
            </a:bodyPr>
            <a:lstStyle/>
            <a:p>
              <a:endParaRPr/>
            </a:p>
          </p:txBody>
        </p:sp>
      </p:grpSp>
      <p:grpSp>
        <p:nvGrpSpPr>
          <p:cNvPr id="201" name="Group"/>
          <p:cNvGrpSpPr/>
          <p:nvPr/>
        </p:nvGrpSpPr>
        <p:grpSpPr>
          <a:xfrm>
            <a:off x="19762120" y="12365657"/>
            <a:ext cx="4262705" cy="893134"/>
            <a:chOff x="-10" y="0"/>
            <a:chExt cx="4262704" cy="893133"/>
          </a:xfrm>
        </p:grpSpPr>
        <p:pic>
          <p:nvPicPr>
            <p:cNvPr id="198" name="Image" descr="Image"/>
            <p:cNvPicPr>
              <a:picLocks noChangeAspect="1"/>
            </p:cNvPicPr>
            <p:nvPr/>
          </p:nvPicPr>
          <p:blipFill>
            <a:blip r:embed="rId3">
              <a:alphaModFix amt="68871"/>
            </a:blip>
            <a:srcRect l="9080" t="4411" r="10400" b="580"/>
            <a:stretch>
              <a:fillRect/>
            </a:stretch>
          </p:blipFill>
          <p:spPr>
            <a:xfrm>
              <a:off x="-11" y="11671"/>
              <a:ext cx="726880" cy="881463"/>
            </a:xfrm>
            <a:custGeom>
              <a:avLst/>
              <a:gdLst/>
              <a:ahLst/>
              <a:cxnLst>
                <a:cxn ang="0">
                  <a:pos x="wd2" y="hd2"/>
                </a:cxn>
                <a:cxn ang="5400000">
                  <a:pos x="wd2" y="hd2"/>
                </a:cxn>
                <a:cxn ang="10800000">
                  <a:pos x="wd2" y="hd2"/>
                </a:cxn>
                <a:cxn ang="16200000">
                  <a:pos x="wd2" y="hd2"/>
                </a:cxn>
              </a:cxnLst>
              <a:rect l="0" t="0" r="r" b="b"/>
              <a:pathLst>
                <a:path w="19817" h="21597" extrusionOk="0">
                  <a:moveTo>
                    <a:pt x="10810" y="0"/>
                  </a:moveTo>
                  <a:cubicBezTo>
                    <a:pt x="5930" y="0"/>
                    <a:pt x="2803" y="2420"/>
                    <a:pt x="1873" y="6914"/>
                  </a:cubicBezTo>
                  <a:cubicBezTo>
                    <a:pt x="1668" y="7905"/>
                    <a:pt x="1156" y="9432"/>
                    <a:pt x="736" y="10308"/>
                  </a:cubicBezTo>
                  <a:cubicBezTo>
                    <a:pt x="240" y="11345"/>
                    <a:pt x="-9" y="12043"/>
                    <a:pt x="1" y="12496"/>
                  </a:cubicBezTo>
                  <a:cubicBezTo>
                    <a:pt x="10" y="12948"/>
                    <a:pt x="270" y="13158"/>
                    <a:pt x="791" y="13225"/>
                  </a:cubicBezTo>
                  <a:cubicBezTo>
                    <a:pt x="1444" y="13308"/>
                    <a:pt x="1643" y="13567"/>
                    <a:pt x="1721" y="14479"/>
                  </a:cubicBezTo>
                  <a:cubicBezTo>
                    <a:pt x="1974" y="17424"/>
                    <a:pt x="2849" y="18437"/>
                    <a:pt x="5129" y="18437"/>
                  </a:cubicBezTo>
                  <a:cubicBezTo>
                    <a:pt x="6815" y="18437"/>
                    <a:pt x="7199" y="18905"/>
                    <a:pt x="6677" y="20314"/>
                  </a:cubicBezTo>
                  <a:lnTo>
                    <a:pt x="6341" y="21238"/>
                  </a:lnTo>
                  <a:lnTo>
                    <a:pt x="1959" y="21413"/>
                  </a:lnTo>
                  <a:cubicBezTo>
                    <a:pt x="-449" y="21512"/>
                    <a:pt x="3205" y="21595"/>
                    <a:pt x="10074" y="21597"/>
                  </a:cubicBezTo>
                  <a:cubicBezTo>
                    <a:pt x="16944" y="21600"/>
                    <a:pt x="21151" y="21524"/>
                    <a:pt x="19434" y="21422"/>
                  </a:cubicBezTo>
                  <a:lnTo>
                    <a:pt x="16317" y="21238"/>
                  </a:lnTo>
                  <a:lnTo>
                    <a:pt x="16209" y="17834"/>
                  </a:lnTo>
                  <a:lnTo>
                    <a:pt x="16101" y="14431"/>
                  </a:lnTo>
                  <a:lnTo>
                    <a:pt x="17270" y="13244"/>
                  </a:lnTo>
                  <a:cubicBezTo>
                    <a:pt x="18882" y="11597"/>
                    <a:pt x="19434" y="10224"/>
                    <a:pt x="19434" y="7896"/>
                  </a:cubicBezTo>
                  <a:cubicBezTo>
                    <a:pt x="19434" y="3229"/>
                    <a:pt x="15915" y="0"/>
                    <a:pt x="10810" y="0"/>
                  </a:cubicBezTo>
                  <a:close/>
                  <a:moveTo>
                    <a:pt x="13742" y="1663"/>
                  </a:moveTo>
                  <a:cubicBezTo>
                    <a:pt x="13829" y="1670"/>
                    <a:pt x="13915" y="1693"/>
                    <a:pt x="14002" y="1731"/>
                  </a:cubicBezTo>
                  <a:cubicBezTo>
                    <a:pt x="14089" y="1769"/>
                    <a:pt x="14170" y="1819"/>
                    <a:pt x="14251" y="1886"/>
                  </a:cubicBezTo>
                  <a:cubicBezTo>
                    <a:pt x="14291" y="1920"/>
                    <a:pt x="14332" y="1962"/>
                    <a:pt x="14370" y="2003"/>
                  </a:cubicBezTo>
                  <a:cubicBezTo>
                    <a:pt x="14408" y="2045"/>
                    <a:pt x="14443" y="2081"/>
                    <a:pt x="14478" y="2130"/>
                  </a:cubicBezTo>
                  <a:cubicBezTo>
                    <a:pt x="14513" y="2179"/>
                    <a:pt x="14555" y="2239"/>
                    <a:pt x="14586" y="2295"/>
                  </a:cubicBezTo>
                  <a:cubicBezTo>
                    <a:pt x="14618" y="2351"/>
                    <a:pt x="14646" y="2406"/>
                    <a:pt x="14673" y="2470"/>
                  </a:cubicBezTo>
                  <a:cubicBezTo>
                    <a:pt x="14710" y="2557"/>
                    <a:pt x="14736" y="2635"/>
                    <a:pt x="14770" y="2703"/>
                  </a:cubicBezTo>
                  <a:cubicBezTo>
                    <a:pt x="14839" y="2840"/>
                    <a:pt x="14906" y="2937"/>
                    <a:pt x="14976" y="3005"/>
                  </a:cubicBezTo>
                  <a:cubicBezTo>
                    <a:pt x="15116" y="3141"/>
                    <a:pt x="15284" y="3145"/>
                    <a:pt x="15528" y="3053"/>
                  </a:cubicBezTo>
                  <a:cubicBezTo>
                    <a:pt x="15589" y="3030"/>
                    <a:pt x="15650" y="3001"/>
                    <a:pt x="15722" y="2966"/>
                  </a:cubicBezTo>
                  <a:cubicBezTo>
                    <a:pt x="16499" y="2593"/>
                    <a:pt x="17115" y="3042"/>
                    <a:pt x="17064" y="3822"/>
                  </a:cubicBezTo>
                  <a:cubicBezTo>
                    <a:pt x="17057" y="3933"/>
                    <a:pt x="17035" y="4048"/>
                    <a:pt x="16999" y="4172"/>
                  </a:cubicBezTo>
                  <a:cubicBezTo>
                    <a:pt x="16981" y="4233"/>
                    <a:pt x="16975" y="4291"/>
                    <a:pt x="16967" y="4347"/>
                  </a:cubicBezTo>
                  <a:cubicBezTo>
                    <a:pt x="16951" y="4459"/>
                    <a:pt x="16953" y="4564"/>
                    <a:pt x="16978" y="4658"/>
                  </a:cubicBezTo>
                  <a:cubicBezTo>
                    <a:pt x="17002" y="4752"/>
                    <a:pt x="17051" y="4841"/>
                    <a:pt x="17118" y="4920"/>
                  </a:cubicBezTo>
                  <a:cubicBezTo>
                    <a:pt x="17186" y="5000"/>
                    <a:pt x="17266" y="5075"/>
                    <a:pt x="17378" y="5144"/>
                  </a:cubicBezTo>
                  <a:cubicBezTo>
                    <a:pt x="17434" y="5179"/>
                    <a:pt x="17495" y="5209"/>
                    <a:pt x="17562" y="5241"/>
                  </a:cubicBezTo>
                  <a:cubicBezTo>
                    <a:pt x="17693" y="5305"/>
                    <a:pt x="17812" y="5375"/>
                    <a:pt x="17908" y="5446"/>
                  </a:cubicBezTo>
                  <a:cubicBezTo>
                    <a:pt x="17956" y="5481"/>
                    <a:pt x="17999" y="5516"/>
                    <a:pt x="18038" y="5552"/>
                  </a:cubicBezTo>
                  <a:cubicBezTo>
                    <a:pt x="18155" y="5662"/>
                    <a:pt x="18237" y="5777"/>
                    <a:pt x="18276" y="5893"/>
                  </a:cubicBezTo>
                  <a:cubicBezTo>
                    <a:pt x="18289" y="5932"/>
                    <a:pt x="18293" y="5971"/>
                    <a:pt x="18298" y="6010"/>
                  </a:cubicBezTo>
                  <a:cubicBezTo>
                    <a:pt x="18315" y="6164"/>
                    <a:pt x="18266" y="6314"/>
                    <a:pt x="18146" y="6457"/>
                  </a:cubicBezTo>
                  <a:cubicBezTo>
                    <a:pt x="18116" y="6493"/>
                    <a:pt x="18077" y="6530"/>
                    <a:pt x="18038" y="6564"/>
                  </a:cubicBezTo>
                  <a:cubicBezTo>
                    <a:pt x="17884" y="6700"/>
                    <a:pt x="17667" y="6815"/>
                    <a:pt x="17378" y="6914"/>
                  </a:cubicBezTo>
                  <a:cubicBezTo>
                    <a:pt x="17277" y="6948"/>
                    <a:pt x="17186" y="6980"/>
                    <a:pt x="17107" y="7011"/>
                  </a:cubicBezTo>
                  <a:cubicBezTo>
                    <a:pt x="17029" y="7042"/>
                    <a:pt x="16959" y="7080"/>
                    <a:pt x="16902" y="7108"/>
                  </a:cubicBezTo>
                  <a:cubicBezTo>
                    <a:pt x="16816" y="7151"/>
                    <a:pt x="16759" y="7191"/>
                    <a:pt x="16718" y="7235"/>
                  </a:cubicBezTo>
                  <a:cubicBezTo>
                    <a:pt x="16704" y="7249"/>
                    <a:pt x="16694" y="7259"/>
                    <a:pt x="16685" y="7274"/>
                  </a:cubicBezTo>
                  <a:cubicBezTo>
                    <a:pt x="16668" y="7304"/>
                    <a:pt x="16652" y="7338"/>
                    <a:pt x="16653" y="7371"/>
                  </a:cubicBezTo>
                  <a:cubicBezTo>
                    <a:pt x="16655" y="7471"/>
                    <a:pt x="16743" y="7590"/>
                    <a:pt x="16891" y="7750"/>
                  </a:cubicBezTo>
                  <a:cubicBezTo>
                    <a:pt x="16987" y="7854"/>
                    <a:pt x="17052" y="7940"/>
                    <a:pt x="17097" y="8022"/>
                  </a:cubicBezTo>
                  <a:cubicBezTo>
                    <a:pt x="17119" y="8064"/>
                    <a:pt x="17131" y="8110"/>
                    <a:pt x="17140" y="8149"/>
                  </a:cubicBezTo>
                  <a:cubicBezTo>
                    <a:pt x="17158" y="8227"/>
                    <a:pt x="17155" y="8293"/>
                    <a:pt x="17118" y="8372"/>
                  </a:cubicBezTo>
                  <a:cubicBezTo>
                    <a:pt x="17063" y="8491"/>
                    <a:pt x="16944" y="8627"/>
                    <a:pt x="16761" y="8791"/>
                  </a:cubicBezTo>
                  <a:cubicBezTo>
                    <a:pt x="16702" y="8844"/>
                    <a:pt x="16651" y="8886"/>
                    <a:pt x="16599" y="8927"/>
                  </a:cubicBezTo>
                  <a:cubicBezTo>
                    <a:pt x="16546" y="8968"/>
                    <a:pt x="16495" y="9005"/>
                    <a:pt x="16447" y="9034"/>
                  </a:cubicBezTo>
                  <a:cubicBezTo>
                    <a:pt x="16353" y="9091"/>
                    <a:pt x="16262" y="9122"/>
                    <a:pt x="16177" y="9131"/>
                  </a:cubicBezTo>
                  <a:cubicBezTo>
                    <a:pt x="16092" y="9140"/>
                    <a:pt x="16007" y="9129"/>
                    <a:pt x="15917" y="9092"/>
                  </a:cubicBezTo>
                  <a:cubicBezTo>
                    <a:pt x="15827" y="9055"/>
                    <a:pt x="15734" y="8999"/>
                    <a:pt x="15625" y="8917"/>
                  </a:cubicBezTo>
                  <a:cubicBezTo>
                    <a:pt x="15569" y="8875"/>
                    <a:pt x="15512" y="8839"/>
                    <a:pt x="15463" y="8810"/>
                  </a:cubicBezTo>
                  <a:cubicBezTo>
                    <a:pt x="15388" y="8767"/>
                    <a:pt x="15323" y="8733"/>
                    <a:pt x="15257" y="8723"/>
                  </a:cubicBezTo>
                  <a:cubicBezTo>
                    <a:pt x="15148" y="8705"/>
                    <a:pt x="15044" y="8738"/>
                    <a:pt x="14933" y="8820"/>
                  </a:cubicBezTo>
                  <a:cubicBezTo>
                    <a:pt x="14888" y="8852"/>
                    <a:pt x="14841" y="8896"/>
                    <a:pt x="14792" y="8946"/>
                  </a:cubicBezTo>
                  <a:cubicBezTo>
                    <a:pt x="14743" y="8997"/>
                    <a:pt x="14695" y="9053"/>
                    <a:pt x="14640" y="9121"/>
                  </a:cubicBezTo>
                  <a:cubicBezTo>
                    <a:pt x="14585" y="9190"/>
                    <a:pt x="14520" y="9268"/>
                    <a:pt x="14456" y="9355"/>
                  </a:cubicBezTo>
                  <a:cubicBezTo>
                    <a:pt x="14371" y="9471"/>
                    <a:pt x="14283" y="9584"/>
                    <a:pt x="14197" y="9685"/>
                  </a:cubicBezTo>
                  <a:cubicBezTo>
                    <a:pt x="14130" y="9763"/>
                    <a:pt x="14076" y="9826"/>
                    <a:pt x="14013" y="9889"/>
                  </a:cubicBezTo>
                  <a:cubicBezTo>
                    <a:pt x="14605" y="9636"/>
                    <a:pt x="14746" y="9684"/>
                    <a:pt x="14900" y="10045"/>
                  </a:cubicBezTo>
                  <a:cubicBezTo>
                    <a:pt x="15013" y="10309"/>
                    <a:pt x="15244" y="10448"/>
                    <a:pt x="15409" y="10356"/>
                  </a:cubicBezTo>
                  <a:cubicBezTo>
                    <a:pt x="15574" y="10265"/>
                    <a:pt x="15933" y="10605"/>
                    <a:pt x="16209" y="11105"/>
                  </a:cubicBezTo>
                  <a:cubicBezTo>
                    <a:pt x="16618" y="11845"/>
                    <a:pt x="16628" y="12166"/>
                    <a:pt x="16253" y="12836"/>
                  </a:cubicBezTo>
                  <a:cubicBezTo>
                    <a:pt x="15999" y="13289"/>
                    <a:pt x="15633" y="13662"/>
                    <a:pt x="15441" y="13662"/>
                  </a:cubicBezTo>
                  <a:cubicBezTo>
                    <a:pt x="15249" y="13662"/>
                    <a:pt x="14965" y="13770"/>
                    <a:pt x="14813" y="13906"/>
                  </a:cubicBezTo>
                  <a:cubicBezTo>
                    <a:pt x="14431" y="14248"/>
                    <a:pt x="14015" y="14214"/>
                    <a:pt x="13742" y="13818"/>
                  </a:cubicBezTo>
                  <a:cubicBezTo>
                    <a:pt x="13615" y="13634"/>
                    <a:pt x="13374" y="13557"/>
                    <a:pt x="13201" y="13653"/>
                  </a:cubicBezTo>
                  <a:cubicBezTo>
                    <a:pt x="13029" y="13748"/>
                    <a:pt x="12655" y="13424"/>
                    <a:pt x="12379" y="12923"/>
                  </a:cubicBezTo>
                  <a:cubicBezTo>
                    <a:pt x="11802" y="11878"/>
                    <a:pt x="12197" y="10844"/>
                    <a:pt x="13418" y="10162"/>
                  </a:cubicBezTo>
                  <a:cubicBezTo>
                    <a:pt x="13388" y="10151"/>
                    <a:pt x="13362" y="10138"/>
                    <a:pt x="13331" y="10123"/>
                  </a:cubicBezTo>
                  <a:cubicBezTo>
                    <a:pt x="13300" y="10107"/>
                    <a:pt x="13265" y="10094"/>
                    <a:pt x="13234" y="10074"/>
                  </a:cubicBezTo>
                  <a:cubicBezTo>
                    <a:pt x="12855" y="9838"/>
                    <a:pt x="12455" y="9316"/>
                    <a:pt x="12455" y="8975"/>
                  </a:cubicBezTo>
                  <a:cubicBezTo>
                    <a:pt x="12455" y="8847"/>
                    <a:pt x="12444" y="8751"/>
                    <a:pt x="12411" y="8684"/>
                  </a:cubicBezTo>
                  <a:cubicBezTo>
                    <a:pt x="12395" y="8650"/>
                    <a:pt x="12374" y="8625"/>
                    <a:pt x="12346" y="8606"/>
                  </a:cubicBezTo>
                  <a:cubicBezTo>
                    <a:pt x="12341" y="8603"/>
                    <a:pt x="12341" y="8599"/>
                    <a:pt x="12336" y="8596"/>
                  </a:cubicBezTo>
                  <a:cubicBezTo>
                    <a:pt x="12311" y="8583"/>
                    <a:pt x="12282" y="8580"/>
                    <a:pt x="12249" y="8577"/>
                  </a:cubicBezTo>
                  <a:cubicBezTo>
                    <a:pt x="12128" y="8565"/>
                    <a:pt x="11947" y="8614"/>
                    <a:pt x="11676" y="8732"/>
                  </a:cubicBezTo>
                  <a:cubicBezTo>
                    <a:pt x="11585" y="8772"/>
                    <a:pt x="11484" y="8825"/>
                    <a:pt x="11373" y="8878"/>
                  </a:cubicBezTo>
                  <a:cubicBezTo>
                    <a:pt x="11263" y="8931"/>
                    <a:pt x="11146" y="8960"/>
                    <a:pt x="11037" y="8975"/>
                  </a:cubicBezTo>
                  <a:cubicBezTo>
                    <a:pt x="10874" y="8998"/>
                    <a:pt x="10715" y="8981"/>
                    <a:pt x="10572" y="8936"/>
                  </a:cubicBezTo>
                  <a:cubicBezTo>
                    <a:pt x="10333" y="8862"/>
                    <a:pt x="10141" y="8712"/>
                    <a:pt x="10042" y="8528"/>
                  </a:cubicBezTo>
                  <a:cubicBezTo>
                    <a:pt x="9923" y="8307"/>
                    <a:pt x="9941" y="8034"/>
                    <a:pt x="10193" y="7808"/>
                  </a:cubicBezTo>
                  <a:cubicBezTo>
                    <a:pt x="10355" y="7664"/>
                    <a:pt x="10477" y="7536"/>
                    <a:pt x="10540" y="7420"/>
                  </a:cubicBezTo>
                  <a:cubicBezTo>
                    <a:pt x="10555" y="7390"/>
                    <a:pt x="10563" y="7369"/>
                    <a:pt x="10572" y="7342"/>
                  </a:cubicBezTo>
                  <a:cubicBezTo>
                    <a:pt x="10591" y="7286"/>
                    <a:pt x="10601" y="7227"/>
                    <a:pt x="10594" y="7176"/>
                  </a:cubicBezTo>
                  <a:cubicBezTo>
                    <a:pt x="10576" y="7050"/>
                    <a:pt x="10476" y="6937"/>
                    <a:pt x="10291" y="6826"/>
                  </a:cubicBezTo>
                  <a:cubicBezTo>
                    <a:pt x="10143" y="6738"/>
                    <a:pt x="9933" y="6652"/>
                    <a:pt x="9674" y="6564"/>
                  </a:cubicBezTo>
                  <a:cubicBezTo>
                    <a:pt x="9602" y="6539"/>
                    <a:pt x="9542" y="6515"/>
                    <a:pt x="9479" y="6486"/>
                  </a:cubicBezTo>
                  <a:cubicBezTo>
                    <a:pt x="9417" y="6457"/>
                    <a:pt x="9359" y="6422"/>
                    <a:pt x="9306" y="6389"/>
                  </a:cubicBezTo>
                  <a:cubicBezTo>
                    <a:pt x="9147" y="6289"/>
                    <a:pt x="9023" y="6179"/>
                    <a:pt x="8949" y="6058"/>
                  </a:cubicBezTo>
                  <a:cubicBezTo>
                    <a:pt x="8850" y="5897"/>
                    <a:pt x="8835" y="5720"/>
                    <a:pt x="8884" y="5562"/>
                  </a:cubicBezTo>
                  <a:cubicBezTo>
                    <a:pt x="8665" y="5815"/>
                    <a:pt x="8511" y="6157"/>
                    <a:pt x="8538" y="6428"/>
                  </a:cubicBezTo>
                  <a:cubicBezTo>
                    <a:pt x="8582" y="6879"/>
                    <a:pt x="8392" y="7051"/>
                    <a:pt x="7889" y="7011"/>
                  </a:cubicBezTo>
                  <a:cubicBezTo>
                    <a:pt x="7495" y="6980"/>
                    <a:pt x="6987" y="7184"/>
                    <a:pt x="6763" y="7458"/>
                  </a:cubicBezTo>
                  <a:cubicBezTo>
                    <a:pt x="6403" y="7901"/>
                    <a:pt x="6299" y="7889"/>
                    <a:pt x="5865" y="7420"/>
                  </a:cubicBezTo>
                  <a:cubicBezTo>
                    <a:pt x="5596" y="7129"/>
                    <a:pt x="5110" y="6934"/>
                    <a:pt x="4783" y="6982"/>
                  </a:cubicBezTo>
                  <a:cubicBezTo>
                    <a:pt x="4402" y="7038"/>
                    <a:pt x="4199" y="6831"/>
                    <a:pt x="4199" y="6408"/>
                  </a:cubicBezTo>
                  <a:cubicBezTo>
                    <a:pt x="4199" y="6046"/>
                    <a:pt x="3950" y="5565"/>
                    <a:pt x="3647" y="5339"/>
                  </a:cubicBezTo>
                  <a:cubicBezTo>
                    <a:pt x="3160" y="4974"/>
                    <a:pt x="3158" y="4882"/>
                    <a:pt x="3701" y="4502"/>
                  </a:cubicBezTo>
                  <a:cubicBezTo>
                    <a:pt x="4039" y="4266"/>
                    <a:pt x="4288" y="3776"/>
                    <a:pt x="4253" y="3423"/>
                  </a:cubicBezTo>
                  <a:cubicBezTo>
                    <a:pt x="4210" y="2982"/>
                    <a:pt x="4419" y="2791"/>
                    <a:pt x="4924" y="2791"/>
                  </a:cubicBezTo>
                  <a:cubicBezTo>
                    <a:pt x="5328" y="2791"/>
                    <a:pt x="5874" y="2660"/>
                    <a:pt x="6136" y="2509"/>
                  </a:cubicBezTo>
                  <a:cubicBezTo>
                    <a:pt x="6410" y="2350"/>
                    <a:pt x="6824" y="2393"/>
                    <a:pt x="7110" y="2606"/>
                  </a:cubicBezTo>
                  <a:cubicBezTo>
                    <a:pt x="7382" y="2809"/>
                    <a:pt x="7831" y="2930"/>
                    <a:pt x="8105" y="2878"/>
                  </a:cubicBezTo>
                  <a:cubicBezTo>
                    <a:pt x="8393" y="2824"/>
                    <a:pt x="8603" y="3061"/>
                    <a:pt x="8603" y="3442"/>
                  </a:cubicBezTo>
                  <a:cubicBezTo>
                    <a:pt x="8603" y="3805"/>
                    <a:pt x="8852" y="4286"/>
                    <a:pt x="9155" y="4512"/>
                  </a:cubicBezTo>
                  <a:cubicBezTo>
                    <a:pt x="9493" y="4765"/>
                    <a:pt x="9588" y="4896"/>
                    <a:pt x="9436" y="5076"/>
                  </a:cubicBezTo>
                  <a:cubicBezTo>
                    <a:pt x="9544" y="5037"/>
                    <a:pt x="9666" y="5006"/>
                    <a:pt x="9804" y="4988"/>
                  </a:cubicBezTo>
                  <a:cubicBezTo>
                    <a:pt x="9857" y="4982"/>
                    <a:pt x="9907" y="4971"/>
                    <a:pt x="9955" y="4959"/>
                  </a:cubicBezTo>
                  <a:cubicBezTo>
                    <a:pt x="10004" y="4948"/>
                    <a:pt x="10052" y="4936"/>
                    <a:pt x="10096" y="4920"/>
                  </a:cubicBezTo>
                  <a:cubicBezTo>
                    <a:pt x="10139" y="4905"/>
                    <a:pt x="10176" y="4881"/>
                    <a:pt x="10215" y="4862"/>
                  </a:cubicBezTo>
                  <a:cubicBezTo>
                    <a:pt x="10254" y="4843"/>
                    <a:pt x="10290" y="4826"/>
                    <a:pt x="10323" y="4804"/>
                  </a:cubicBezTo>
                  <a:cubicBezTo>
                    <a:pt x="10457" y="4713"/>
                    <a:pt x="10550" y="4595"/>
                    <a:pt x="10594" y="4473"/>
                  </a:cubicBezTo>
                  <a:cubicBezTo>
                    <a:pt x="10605" y="4442"/>
                    <a:pt x="10610" y="4417"/>
                    <a:pt x="10615" y="4386"/>
                  </a:cubicBezTo>
                  <a:cubicBezTo>
                    <a:pt x="10635" y="4259"/>
                    <a:pt x="10602" y="4125"/>
                    <a:pt x="10518" y="4006"/>
                  </a:cubicBezTo>
                  <a:cubicBezTo>
                    <a:pt x="10476" y="3946"/>
                    <a:pt x="10425" y="3893"/>
                    <a:pt x="10356" y="3841"/>
                  </a:cubicBezTo>
                  <a:cubicBezTo>
                    <a:pt x="10320" y="3814"/>
                    <a:pt x="10279" y="3787"/>
                    <a:pt x="10237" y="3763"/>
                  </a:cubicBezTo>
                  <a:cubicBezTo>
                    <a:pt x="10190" y="3737"/>
                    <a:pt x="10150" y="3713"/>
                    <a:pt x="10118" y="3685"/>
                  </a:cubicBezTo>
                  <a:cubicBezTo>
                    <a:pt x="10086" y="3658"/>
                    <a:pt x="10061" y="3627"/>
                    <a:pt x="10042" y="3598"/>
                  </a:cubicBezTo>
                  <a:cubicBezTo>
                    <a:pt x="10003" y="3539"/>
                    <a:pt x="9989" y="3474"/>
                    <a:pt x="9999" y="3413"/>
                  </a:cubicBezTo>
                  <a:cubicBezTo>
                    <a:pt x="10003" y="3383"/>
                    <a:pt x="10016" y="3356"/>
                    <a:pt x="10031" y="3326"/>
                  </a:cubicBezTo>
                  <a:cubicBezTo>
                    <a:pt x="10061" y="3265"/>
                    <a:pt x="10117" y="3206"/>
                    <a:pt x="10182" y="3151"/>
                  </a:cubicBezTo>
                  <a:cubicBezTo>
                    <a:pt x="10314" y="3039"/>
                    <a:pt x="10503" y="2942"/>
                    <a:pt x="10734" y="2878"/>
                  </a:cubicBezTo>
                  <a:cubicBezTo>
                    <a:pt x="10850" y="2846"/>
                    <a:pt x="10973" y="2823"/>
                    <a:pt x="11102" y="2810"/>
                  </a:cubicBezTo>
                  <a:cubicBezTo>
                    <a:pt x="11295" y="2791"/>
                    <a:pt x="11506" y="2793"/>
                    <a:pt x="11708" y="2830"/>
                  </a:cubicBezTo>
                  <a:cubicBezTo>
                    <a:pt x="11912" y="2866"/>
                    <a:pt x="12077" y="2885"/>
                    <a:pt x="12217" y="2888"/>
                  </a:cubicBezTo>
                  <a:cubicBezTo>
                    <a:pt x="12357" y="2891"/>
                    <a:pt x="12472" y="2877"/>
                    <a:pt x="12563" y="2839"/>
                  </a:cubicBezTo>
                  <a:cubicBezTo>
                    <a:pt x="12654" y="2801"/>
                    <a:pt x="12721" y="2740"/>
                    <a:pt x="12779" y="2655"/>
                  </a:cubicBezTo>
                  <a:cubicBezTo>
                    <a:pt x="12837" y="2570"/>
                    <a:pt x="12880" y="2463"/>
                    <a:pt x="12920" y="2324"/>
                  </a:cubicBezTo>
                  <a:cubicBezTo>
                    <a:pt x="12989" y="2086"/>
                    <a:pt x="13112" y="1909"/>
                    <a:pt x="13255" y="1799"/>
                  </a:cubicBezTo>
                  <a:cubicBezTo>
                    <a:pt x="13399" y="1689"/>
                    <a:pt x="13568" y="1648"/>
                    <a:pt x="13742" y="1663"/>
                  </a:cubicBezTo>
                  <a:close/>
                  <a:moveTo>
                    <a:pt x="6417" y="4269"/>
                  </a:moveTo>
                  <a:cubicBezTo>
                    <a:pt x="5768" y="4269"/>
                    <a:pt x="5352" y="4815"/>
                    <a:pt x="5660" y="5261"/>
                  </a:cubicBezTo>
                  <a:cubicBezTo>
                    <a:pt x="6059" y="5840"/>
                    <a:pt x="6947" y="5612"/>
                    <a:pt x="6947" y="4930"/>
                  </a:cubicBezTo>
                  <a:cubicBezTo>
                    <a:pt x="6947" y="4568"/>
                    <a:pt x="6708" y="4269"/>
                    <a:pt x="6417" y="4269"/>
                  </a:cubicBezTo>
                  <a:close/>
                  <a:moveTo>
                    <a:pt x="13429" y="5261"/>
                  </a:moveTo>
                  <a:cubicBezTo>
                    <a:pt x="13190" y="5289"/>
                    <a:pt x="13012" y="5398"/>
                    <a:pt x="12909" y="5543"/>
                  </a:cubicBezTo>
                  <a:cubicBezTo>
                    <a:pt x="12852" y="5642"/>
                    <a:pt x="12823" y="5762"/>
                    <a:pt x="12823" y="5912"/>
                  </a:cubicBezTo>
                  <a:cubicBezTo>
                    <a:pt x="12823" y="5930"/>
                    <a:pt x="12833" y="5944"/>
                    <a:pt x="12833" y="5961"/>
                  </a:cubicBezTo>
                  <a:cubicBezTo>
                    <a:pt x="12862" y="6094"/>
                    <a:pt x="12936" y="6238"/>
                    <a:pt x="13071" y="6360"/>
                  </a:cubicBezTo>
                  <a:cubicBezTo>
                    <a:pt x="13207" y="6481"/>
                    <a:pt x="13356" y="6548"/>
                    <a:pt x="13504" y="6574"/>
                  </a:cubicBezTo>
                  <a:cubicBezTo>
                    <a:pt x="13523" y="6574"/>
                    <a:pt x="13539" y="6574"/>
                    <a:pt x="13558" y="6574"/>
                  </a:cubicBezTo>
                  <a:cubicBezTo>
                    <a:pt x="13726" y="6574"/>
                    <a:pt x="13870" y="6547"/>
                    <a:pt x="13980" y="6496"/>
                  </a:cubicBezTo>
                  <a:cubicBezTo>
                    <a:pt x="14141" y="6404"/>
                    <a:pt x="14252" y="6242"/>
                    <a:pt x="14283" y="6029"/>
                  </a:cubicBezTo>
                  <a:cubicBezTo>
                    <a:pt x="14289" y="5992"/>
                    <a:pt x="14294" y="5952"/>
                    <a:pt x="14294" y="5912"/>
                  </a:cubicBezTo>
                  <a:cubicBezTo>
                    <a:pt x="14294" y="5748"/>
                    <a:pt x="14266" y="5617"/>
                    <a:pt x="14197" y="5514"/>
                  </a:cubicBezTo>
                  <a:cubicBezTo>
                    <a:pt x="14174" y="5479"/>
                    <a:pt x="14141" y="5454"/>
                    <a:pt x="14110" y="5426"/>
                  </a:cubicBezTo>
                  <a:cubicBezTo>
                    <a:pt x="14097" y="5414"/>
                    <a:pt x="14082" y="5398"/>
                    <a:pt x="14067" y="5387"/>
                  </a:cubicBezTo>
                  <a:cubicBezTo>
                    <a:pt x="14024" y="5357"/>
                    <a:pt x="13981" y="5329"/>
                    <a:pt x="13926" y="5309"/>
                  </a:cubicBezTo>
                  <a:cubicBezTo>
                    <a:pt x="13913" y="5304"/>
                    <a:pt x="13897" y="5304"/>
                    <a:pt x="13883" y="5300"/>
                  </a:cubicBezTo>
                  <a:cubicBezTo>
                    <a:pt x="13872" y="5297"/>
                    <a:pt x="13861" y="5293"/>
                    <a:pt x="13850" y="5290"/>
                  </a:cubicBezTo>
                  <a:cubicBezTo>
                    <a:pt x="13766" y="5269"/>
                    <a:pt x="13667" y="5261"/>
                    <a:pt x="13558" y="5261"/>
                  </a:cubicBezTo>
                  <a:cubicBezTo>
                    <a:pt x="13514" y="5261"/>
                    <a:pt x="13469" y="5256"/>
                    <a:pt x="13429" y="5261"/>
                  </a:cubicBezTo>
                  <a:close/>
                  <a:moveTo>
                    <a:pt x="4015" y="7614"/>
                  </a:moveTo>
                  <a:cubicBezTo>
                    <a:pt x="4197" y="7608"/>
                    <a:pt x="4359" y="7739"/>
                    <a:pt x="4653" y="8003"/>
                  </a:cubicBezTo>
                  <a:cubicBezTo>
                    <a:pt x="5126" y="8427"/>
                    <a:pt x="5184" y="8695"/>
                    <a:pt x="4891" y="9112"/>
                  </a:cubicBezTo>
                  <a:cubicBezTo>
                    <a:pt x="4325" y="9917"/>
                    <a:pt x="3847" y="9958"/>
                    <a:pt x="3149" y="9267"/>
                  </a:cubicBezTo>
                  <a:cubicBezTo>
                    <a:pt x="2567" y="8690"/>
                    <a:pt x="2574" y="8624"/>
                    <a:pt x="3279" y="8052"/>
                  </a:cubicBezTo>
                  <a:cubicBezTo>
                    <a:pt x="3632" y="7765"/>
                    <a:pt x="3833" y="7620"/>
                    <a:pt x="4015" y="7614"/>
                  </a:cubicBezTo>
                  <a:close/>
                  <a:moveTo>
                    <a:pt x="14294" y="11513"/>
                  </a:moveTo>
                  <a:cubicBezTo>
                    <a:pt x="13886" y="11513"/>
                    <a:pt x="13558" y="11735"/>
                    <a:pt x="13558" y="12009"/>
                  </a:cubicBezTo>
                  <a:cubicBezTo>
                    <a:pt x="13558" y="12284"/>
                    <a:pt x="13886" y="12505"/>
                    <a:pt x="14294" y="12505"/>
                  </a:cubicBezTo>
                  <a:cubicBezTo>
                    <a:pt x="14702" y="12505"/>
                    <a:pt x="15030" y="12284"/>
                    <a:pt x="15030" y="12009"/>
                  </a:cubicBezTo>
                  <a:cubicBezTo>
                    <a:pt x="15030" y="11735"/>
                    <a:pt x="14702" y="11513"/>
                    <a:pt x="14294" y="11513"/>
                  </a:cubicBezTo>
                  <a:close/>
                </a:path>
              </a:pathLst>
            </a:custGeom>
            <a:ln w="12700" cap="flat">
              <a:noFill/>
              <a:miter lim="400000"/>
            </a:ln>
            <a:effectLst/>
          </p:spPr>
        </p:pic>
        <p:sp>
          <p:nvSpPr>
            <p:cNvPr id="199" name="McLean Gunderson"/>
            <p:cNvSpPr txBox="1"/>
            <p:nvPr/>
          </p:nvSpPr>
          <p:spPr>
            <a:xfrm>
              <a:off x="801125" y="0"/>
              <a:ext cx="3011765" cy="540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lnSpc>
                  <a:spcPct val="100000"/>
                </a:lnSpc>
                <a:spcBef>
                  <a:spcPts val="0"/>
                </a:spcBef>
                <a:defRPr sz="2500">
                  <a:solidFill>
                    <a:srgbClr val="3F4C52"/>
                  </a:solidFill>
                  <a:latin typeface="Georgia"/>
                  <a:ea typeface="Georgia"/>
                  <a:cs typeface="Georgia"/>
                  <a:sym typeface="Georgia"/>
                </a:defRPr>
              </a:pPr>
              <a:r>
                <a:t>McLean </a:t>
              </a:r>
              <a:r>
                <a:rPr i="1">
                  <a:solidFill>
                    <a:srgbClr val="929292"/>
                  </a:solidFill>
                </a:rPr>
                <a:t>Gunderson</a:t>
              </a:r>
            </a:p>
          </p:txBody>
        </p:sp>
        <p:sp>
          <p:nvSpPr>
            <p:cNvPr id="200" name="Personality Disorders Institute"/>
            <p:cNvSpPr txBox="1"/>
            <p:nvPr/>
          </p:nvSpPr>
          <p:spPr>
            <a:xfrm>
              <a:off x="803537" y="494583"/>
              <a:ext cx="3459158" cy="363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lnSpc>
                  <a:spcPct val="100000"/>
                </a:lnSpc>
                <a:spcBef>
                  <a:spcPts val="0"/>
                </a:spcBef>
                <a:defRPr sz="1900" i="1">
                  <a:solidFill>
                    <a:srgbClr val="929292"/>
                  </a:solidFill>
                  <a:latin typeface="Georgia"/>
                  <a:ea typeface="Georgia"/>
                  <a:cs typeface="Georgia"/>
                  <a:sym typeface="Georgia"/>
                </a:defRPr>
              </a:lvl1pPr>
            </a:lstStyle>
            <a:p>
              <a:r>
                <a:t>Personality Disorders Institute</a:t>
              </a:r>
            </a:p>
          </p:txBody>
        </p:sp>
      </p:grpSp>
      <p:sp>
        <p:nvSpPr>
          <p:cNvPr id="202" name="GPM’s Interpersonal Hypersensitivity…"/>
          <p:cNvSpPr txBox="1"/>
          <p:nvPr/>
        </p:nvSpPr>
        <p:spPr>
          <a:xfrm>
            <a:off x="17552220" y="9534726"/>
            <a:ext cx="6176146" cy="2369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825500">
              <a:lnSpc>
                <a:spcPct val="100000"/>
              </a:lnSpc>
              <a:spcBef>
                <a:spcPts val="0"/>
              </a:spcBef>
              <a:defRPr sz="4900" b="1" i="1">
                <a:solidFill>
                  <a:schemeClr val="accent1"/>
                </a:solidFill>
              </a:defRPr>
            </a:pPr>
            <a:r>
              <a:rPr dirty="0">
                <a:solidFill>
                  <a:srgbClr val="46739C"/>
                </a:solidFill>
              </a:rPr>
              <a:t>GPM’s Interpersonal Hypersensitivity </a:t>
            </a:r>
          </a:p>
          <a:p>
            <a:pPr algn="r" defTabSz="825500">
              <a:lnSpc>
                <a:spcPct val="100000"/>
              </a:lnSpc>
              <a:spcBef>
                <a:spcPts val="0"/>
              </a:spcBef>
              <a:defRPr sz="4900" b="1" i="1">
                <a:solidFill>
                  <a:schemeClr val="accent1"/>
                </a:solidFill>
              </a:defRPr>
            </a:pPr>
            <a:r>
              <a:rPr dirty="0">
                <a:solidFill>
                  <a:srgbClr val="46739C"/>
                </a:solidFill>
              </a:rPr>
              <a:t>(IHS) Model</a:t>
            </a:r>
          </a:p>
        </p:txBody>
      </p:sp>
      <p:pic>
        <p:nvPicPr>
          <p:cNvPr id="2" name="Picture 1">
            <a:extLst>
              <a:ext uri="{FF2B5EF4-FFF2-40B4-BE49-F238E27FC236}">
                <a16:creationId xmlns:a16="http://schemas.microsoft.com/office/drawing/2014/main" id="{ACC394DA-3AC6-FC60-9C37-FD228F661E76}"/>
              </a:ext>
            </a:extLst>
          </p:cNvPr>
          <p:cNvPicPr>
            <a:picLocks noChangeAspect="1"/>
          </p:cNvPicPr>
          <p:nvPr/>
        </p:nvPicPr>
        <p:blipFill>
          <a:blip r:embed="rId4"/>
          <a:stretch>
            <a:fillRect/>
          </a:stretch>
        </p:blipFill>
        <p:spPr>
          <a:xfrm rot="5400000">
            <a:off x="21323202" y="-12193"/>
            <a:ext cx="3066554" cy="3090940"/>
          </a:xfrm>
          <a:prstGeom prst="rect">
            <a:avLst/>
          </a:prstGeom>
        </p:spPr>
      </p:pic>
    </p:spTree>
    <p:extLst>
      <p:ext uri="{BB962C8B-B14F-4D97-AF65-F5344CB8AC3E}">
        <p14:creationId xmlns:p14="http://schemas.microsoft.com/office/powerpoint/2010/main" val="208689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7" name="Connected…"/>
          <p:cNvSpPr/>
          <p:nvPr/>
        </p:nvSpPr>
        <p:spPr>
          <a:xfrm>
            <a:off x="9103927" y="151898"/>
            <a:ext cx="6176146"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Connected</a:t>
            </a:r>
          </a:p>
          <a:p>
            <a:pPr algn="ctr" defTabSz="2438337">
              <a:lnSpc>
                <a:spcPct val="100000"/>
              </a:lnSpc>
              <a:spcBef>
                <a:spcPts val="0"/>
              </a:spcBef>
              <a:defRPr sz="2700">
                <a:solidFill>
                  <a:srgbClr val="FFFFFF"/>
                </a:solidFill>
              </a:defRPr>
            </a:pPr>
            <a:r>
              <a:rPr>
                <a:solidFill>
                  <a:srgbClr val="000000"/>
                </a:solidFill>
              </a:rPr>
              <a:t>To idealized over-valued object</a:t>
            </a:r>
          </a:p>
          <a:p>
            <a:pPr algn="ctr" defTabSz="2438337">
              <a:lnSpc>
                <a:spcPct val="100000"/>
              </a:lnSpc>
              <a:spcBef>
                <a:spcPts val="0"/>
              </a:spcBef>
              <a:defRPr sz="2700">
                <a:solidFill>
                  <a:srgbClr val="FFFFFF"/>
                </a:solidFill>
              </a:defRPr>
            </a:pPr>
            <a:r>
              <a:rPr>
                <a:solidFill>
                  <a:srgbClr val="000000"/>
                </a:solidFill>
              </a:rPr>
              <a:t>Dependent, insecure, vigilant</a:t>
            </a:r>
          </a:p>
          <a:p>
            <a:pPr algn="ctr" defTabSz="2438337">
              <a:lnSpc>
                <a:spcPct val="100000"/>
              </a:lnSpc>
              <a:spcBef>
                <a:spcPts val="0"/>
              </a:spcBef>
              <a:defRPr sz="2700">
                <a:solidFill>
                  <a:srgbClr val="FFFFFF"/>
                </a:solidFill>
              </a:defRPr>
            </a:pPr>
            <a:r>
              <a:rPr>
                <a:solidFill>
                  <a:srgbClr val="000000"/>
                </a:solidFill>
              </a:rPr>
              <a:t>Stress-sensitive</a:t>
            </a:r>
          </a:p>
        </p:txBody>
      </p:sp>
      <p:grpSp>
        <p:nvGrpSpPr>
          <p:cNvPr id="572" name="Group"/>
          <p:cNvGrpSpPr/>
          <p:nvPr/>
        </p:nvGrpSpPr>
        <p:grpSpPr>
          <a:xfrm>
            <a:off x="9103927" y="3148700"/>
            <a:ext cx="6176146" cy="3541814"/>
            <a:chOff x="0" y="0"/>
            <a:chExt cx="6176145" cy="3541813"/>
          </a:xfrm>
        </p:grpSpPr>
        <p:sp>
          <p:nvSpPr>
            <p:cNvPr id="569" name="Threatened…"/>
            <p:cNvSpPr/>
            <p:nvPr/>
          </p:nvSpPr>
          <p:spPr>
            <a:xfrm>
              <a:off x="0" y="453739"/>
              <a:ext cx="6176145" cy="308807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Threatened</a:t>
              </a:r>
            </a:p>
            <a:p>
              <a:pPr algn="ctr" defTabSz="2438337">
                <a:lnSpc>
                  <a:spcPct val="100000"/>
                </a:lnSpc>
                <a:spcBef>
                  <a:spcPts val="0"/>
                </a:spcBef>
                <a:defRPr sz="2900">
                  <a:solidFill>
                    <a:srgbClr val="FFFFFF"/>
                  </a:solidFill>
                </a:defRPr>
              </a:pPr>
              <a:r>
                <a:rPr>
                  <a:solidFill>
                    <a:srgbClr val="000000"/>
                  </a:solidFill>
                </a:rPr>
                <a:t>Limitations that disappoint ideal</a:t>
              </a:r>
            </a:p>
            <a:p>
              <a:pPr algn="ctr" defTabSz="2438337">
                <a:lnSpc>
                  <a:spcPct val="100000"/>
                </a:lnSpc>
                <a:spcBef>
                  <a:spcPts val="0"/>
                </a:spcBef>
                <a:defRPr sz="2900">
                  <a:solidFill>
                    <a:srgbClr val="FFFFFF"/>
                  </a:solidFill>
                </a:defRPr>
              </a:pPr>
              <a:r>
                <a:rPr>
                  <a:solidFill>
                    <a:srgbClr val="000000"/>
                  </a:solidFill>
                </a:rPr>
                <a:t>Fight or flight</a:t>
              </a:r>
            </a:p>
          </p:txBody>
        </p:sp>
        <p:sp>
          <p:nvSpPr>
            <p:cNvPr id="571" name="Line"/>
            <p:cNvSpPr/>
            <p:nvPr/>
          </p:nvSpPr>
          <p:spPr>
            <a:xfrm>
              <a:off x="3088073" y="0"/>
              <a:ext cx="1" cy="563945"/>
            </a:xfrm>
            <a:prstGeom prst="line">
              <a:avLst/>
            </a:prstGeom>
            <a:noFill/>
            <a:ln w="1016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grpSp>
      <p:grpSp>
        <p:nvGrpSpPr>
          <p:cNvPr id="576" name="Group"/>
          <p:cNvGrpSpPr/>
          <p:nvPr/>
        </p:nvGrpSpPr>
        <p:grpSpPr>
          <a:xfrm>
            <a:off x="9103927" y="6576028"/>
            <a:ext cx="6176146" cy="3499321"/>
            <a:chOff x="0" y="0"/>
            <a:chExt cx="6176145" cy="3499320"/>
          </a:xfrm>
        </p:grpSpPr>
        <p:sp>
          <p:nvSpPr>
            <p:cNvPr id="573" name="Alone…"/>
            <p:cNvSpPr/>
            <p:nvPr/>
          </p:nvSpPr>
          <p:spPr>
            <a:xfrm>
              <a:off x="0" y="411247"/>
              <a:ext cx="6176145"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Alone</a:t>
              </a:r>
            </a:p>
            <a:p>
              <a:pPr algn="ctr" defTabSz="2438337">
                <a:lnSpc>
                  <a:spcPct val="100000"/>
                </a:lnSpc>
                <a:spcBef>
                  <a:spcPts val="0"/>
                </a:spcBef>
                <a:defRPr sz="2900">
                  <a:solidFill>
                    <a:srgbClr val="FFFFFF"/>
                  </a:solidFill>
                </a:defRPr>
              </a:pPr>
              <a:r>
                <a:rPr>
                  <a:solidFill>
                    <a:srgbClr val="000000"/>
                  </a:solidFill>
                </a:rPr>
                <a:t>Unanchored from reality </a:t>
              </a:r>
            </a:p>
            <a:p>
              <a:pPr algn="ctr" defTabSz="2438337">
                <a:lnSpc>
                  <a:spcPct val="100000"/>
                </a:lnSpc>
                <a:spcBef>
                  <a:spcPts val="0"/>
                </a:spcBef>
                <a:defRPr sz="2900">
                  <a:solidFill>
                    <a:srgbClr val="FFFFFF"/>
                  </a:solidFill>
                </a:defRPr>
              </a:pPr>
              <a:r>
                <a:rPr>
                  <a:solidFill>
                    <a:srgbClr val="000000"/>
                  </a:solidFill>
                </a:rPr>
                <a:t>(i.e., consequences, intentions of others, and experience)</a:t>
              </a:r>
            </a:p>
          </p:txBody>
        </p:sp>
        <p:sp>
          <p:nvSpPr>
            <p:cNvPr id="575" name="Line"/>
            <p:cNvSpPr/>
            <p:nvPr/>
          </p:nvSpPr>
          <p:spPr>
            <a:xfrm>
              <a:off x="3088073" y="0"/>
              <a:ext cx="1" cy="563945"/>
            </a:xfrm>
            <a:prstGeom prst="line">
              <a:avLst/>
            </a:prstGeom>
            <a:noFill/>
            <a:ln w="1016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grpSp>
      <p:grpSp>
        <p:nvGrpSpPr>
          <p:cNvPr id="580" name="Group"/>
          <p:cNvGrpSpPr/>
          <p:nvPr/>
        </p:nvGrpSpPr>
        <p:grpSpPr>
          <a:xfrm>
            <a:off x="9258957" y="10003355"/>
            <a:ext cx="6176146" cy="3456830"/>
            <a:chOff x="0" y="0"/>
            <a:chExt cx="6176145" cy="3456828"/>
          </a:xfrm>
        </p:grpSpPr>
        <p:sp>
          <p:nvSpPr>
            <p:cNvPr id="577" name="Despair…"/>
            <p:cNvSpPr/>
            <p:nvPr/>
          </p:nvSpPr>
          <p:spPr>
            <a:xfrm>
              <a:off x="0" y="368755"/>
              <a:ext cx="6176145"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Despair</a:t>
              </a:r>
            </a:p>
            <a:p>
              <a:pPr algn="ctr" defTabSz="2438337">
                <a:lnSpc>
                  <a:spcPct val="100000"/>
                </a:lnSpc>
                <a:spcBef>
                  <a:spcPts val="0"/>
                </a:spcBef>
                <a:defRPr sz="3000">
                  <a:solidFill>
                    <a:srgbClr val="FFFFFF"/>
                  </a:solidFill>
                </a:defRPr>
              </a:pPr>
              <a:r>
                <a:rPr>
                  <a:solidFill>
                    <a:srgbClr val="000000"/>
                  </a:solidFill>
                </a:rPr>
                <a:t>Worthless, hopeless</a:t>
              </a:r>
            </a:p>
            <a:p>
              <a:pPr algn="ctr" defTabSz="2438337">
                <a:lnSpc>
                  <a:spcPct val="100000"/>
                </a:lnSpc>
                <a:spcBef>
                  <a:spcPts val="0"/>
                </a:spcBef>
                <a:defRPr sz="3000">
                  <a:solidFill>
                    <a:srgbClr val="FFFFFF"/>
                  </a:solidFill>
                </a:defRPr>
              </a:pPr>
              <a:r>
                <a:rPr>
                  <a:solidFill>
                    <a:srgbClr val="000000"/>
                  </a:solidFill>
                </a:rPr>
                <a:t>Suicidal, lost</a:t>
              </a:r>
            </a:p>
          </p:txBody>
        </p:sp>
        <p:sp>
          <p:nvSpPr>
            <p:cNvPr id="579" name="Line"/>
            <p:cNvSpPr/>
            <p:nvPr/>
          </p:nvSpPr>
          <p:spPr>
            <a:xfrm>
              <a:off x="2933042" y="0"/>
              <a:ext cx="1" cy="563945"/>
            </a:xfrm>
            <a:prstGeom prst="line">
              <a:avLst/>
            </a:prstGeom>
            <a:noFill/>
            <a:ln w="1016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grpSp>
      <p:grpSp>
        <p:nvGrpSpPr>
          <p:cNvPr id="583" name="Group"/>
          <p:cNvGrpSpPr/>
          <p:nvPr/>
        </p:nvGrpSpPr>
        <p:grpSpPr>
          <a:xfrm>
            <a:off x="15499999" y="3019894"/>
            <a:ext cx="3730041" cy="1270003"/>
            <a:chOff x="155029" y="1161768"/>
            <a:chExt cx="3730039" cy="1270002"/>
          </a:xfrm>
        </p:grpSpPr>
        <p:sp>
          <p:nvSpPr>
            <p:cNvPr id="581" name="Line"/>
            <p:cNvSpPr/>
            <p:nvPr/>
          </p:nvSpPr>
          <p:spPr>
            <a:xfrm flipH="1" flipV="1">
              <a:off x="155029" y="1161768"/>
              <a:ext cx="2344376" cy="1"/>
            </a:xfrm>
            <a:prstGeom prst="line">
              <a:avLst/>
            </a:prstGeom>
            <a:noFill/>
            <a:ln w="127000" cap="flat">
              <a:solidFill>
                <a:schemeClr val="bg1"/>
              </a:solidFill>
              <a:prstDash val="solid"/>
              <a:miter lim="400000"/>
              <a:tailEnd type="triangle" w="med" len="med"/>
            </a:ln>
            <a:effectLst/>
          </p:spPr>
          <p:txBody>
            <a:bodyPr wrap="square" lIns="50800" tIns="50800" rIns="50800" bIns="50800" numCol="1" anchor="ctr">
              <a:noAutofit/>
            </a:bodyPr>
            <a:lstStyle/>
            <a:p>
              <a:endParaRPr dirty="0"/>
            </a:p>
          </p:txBody>
        </p:sp>
        <p:sp>
          <p:nvSpPr>
            <p:cNvPr id="582" name="Interpretation…"/>
            <p:cNvSpPr/>
            <p:nvPr/>
          </p:nvSpPr>
          <p:spPr>
            <a:xfrm>
              <a:off x="2615067" y="116176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defTabSz="825500">
                <a:lnSpc>
                  <a:spcPct val="100000"/>
                </a:lnSpc>
                <a:spcBef>
                  <a:spcPts val="0"/>
                </a:spcBef>
                <a:defRPr sz="3600" b="1">
                  <a:solidFill>
                    <a:srgbClr val="34A5DA"/>
                  </a:solidFill>
                </a:defRPr>
              </a:pPr>
              <a:r>
                <a:rPr sz="4000" dirty="0"/>
                <a:t>Interpretation</a:t>
              </a:r>
            </a:p>
            <a:p>
              <a:pPr defTabSz="825500">
                <a:lnSpc>
                  <a:spcPct val="100000"/>
                </a:lnSpc>
                <a:spcBef>
                  <a:spcPts val="0"/>
                </a:spcBef>
                <a:defRPr sz="3600" b="1">
                  <a:solidFill>
                    <a:srgbClr val="34A5DA"/>
                  </a:solidFill>
                </a:defRPr>
              </a:pPr>
              <a:r>
                <a:rPr sz="4000" dirty="0"/>
                <a:t>Predictability</a:t>
              </a:r>
            </a:p>
            <a:p>
              <a:pPr defTabSz="825500">
                <a:lnSpc>
                  <a:spcPct val="100000"/>
                </a:lnSpc>
                <a:spcBef>
                  <a:spcPts val="0"/>
                </a:spcBef>
                <a:defRPr sz="3600" b="1">
                  <a:solidFill>
                    <a:srgbClr val="9E1A4D"/>
                  </a:solidFill>
                </a:defRPr>
              </a:pPr>
              <a:r>
                <a:rPr sz="4000" dirty="0"/>
                <a:t>Active Coping </a:t>
              </a:r>
            </a:p>
            <a:p>
              <a:pPr defTabSz="825500">
                <a:lnSpc>
                  <a:spcPct val="100000"/>
                </a:lnSpc>
                <a:spcBef>
                  <a:spcPts val="0"/>
                </a:spcBef>
                <a:defRPr sz="3600" b="1">
                  <a:solidFill>
                    <a:srgbClr val="9E1A4D"/>
                  </a:solidFill>
                </a:defRPr>
              </a:pPr>
              <a:r>
                <a:rPr sz="4000" dirty="0"/>
                <a:t>Prosocial behavior</a:t>
              </a:r>
            </a:p>
          </p:txBody>
        </p:sp>
      </p:grpSp>
      <p:grpSp>
        <p:nvGrpSpPr>
          <p:cNvPr id="586" name="Group"/>
          <p:cNvGrpSpPr/>
          <p:nvPr/>
        </p:nvGrpSpPr>
        <p:grpSpPr>
          <a:xfrm>
            <a:off x="15468652" y="6804926"/>
            <a:ext cx="3916636" cy="1270001"/>
            <a:chOff x="0" y="323569"/>
            <a:chExt cx="3916635" cy="1270000"/>
          </a:xfrm>
        </p:grpSpPr>
        <p:sp>
          <p:nvSpPr>
            <p:cNvPr id="584" name="Line"/>
            <p:cNvSpPr/>
            <p:nvPr/>
          </p:nvSpPr>
          <p:spPr>
            <a:xfrm>
              <a:off x="0" y="323569"/>
              <a:ext cx="2524985" cy="1"/>
            </a:xfrm>
            <a:prstGeom prst="line">
              <a:avLst/>
            </a:prstGeom>
            <a:noFill/>
            <a:ln w="127000" cap="flat">
              <a:solidFill>
                <a:schemeClr val="bg1"/>
              </a:solidFill>
              <a:prstDash val="solid"/>
              <a:miter lim="400000"/>
              <a:tailEnd type="triangle" w="med" len="med"/>
            </a:ln>
            <a:effectLst/>
          </p:spPr>
          <p:txBody>
            <a:bodyPr wrap="square" lIns="50800" tIns="50800" rIns="50800" bIns="50800" numCol="1" anchor="ctr">
              <a:noAutofit/>
            </a:bodyPr>
            <a:lstStyle/>
            <a:p>
              <a:endParaRPr dirty="0"/>
            </a:p>
          </p:txBody>
        </p:sp>
        <p:sp>
          <p:nvSpPr>
            <p:cNvPr id="585" name="Control"/>
            <p:cNvSpPr/>
            <p:nvPr/>
          </p:nvSpPr>
          <p:spPr>
            <a:xfrm>
              <a:off x="2646635" y="32356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825500">
                <a:lnSpc>
                  <a:spcPct val="100000"/>
                </a:lnSpc>
                <a:spcBef>
                  <a:spcPts val="0"/>
                </a:spcBef>
                <a:defRPr sz="3600" b="1">
                  <a:solidFill>
                    <a:srgbClr val="EB5E65"/>
                  </a:solidFill>
                </a:defRPr>
              </a:lvl1pPr>
            </a:lstStyle>
            <a:p>
              <a:r>
                <a:rPr sz="4000" dirty="0"/>
                <a:t>Control</a:t>
              </a:r>
              <a:endParaRPr lang="en-US" sz="4000" dirty="0"/>
            </a:p>
            <a:p>
              <a:r>
                <a:rPr lang="en-US" sz="4000" dirty="0"/>
                <a:t>Outlets for Frustration</a:t>
              </a:r>
              <a:endParaRPr sz="4000" dirty="0"/>
            </a:p>
          </p:txBody>
        </p:sp>
      </p:grpSp>
      <p:grpSp>
        <p:nvGrpSpPr>
          <p:cNvPr id="590" name="Group"/>
          <p:cNvGrpSpPr/>
          <p:nvPr/>
        </p:nvGrpSpPr>
        <p:grpSpPr>
          <a:xfrm>
            <a:off x="19762120" y="12365657"/>
            <a:ext cx="4262705" cy="893134"/>
            <a:chOff x="-10" y="0"/>
            <a:chExt cx="4262704" cy="893133"/>
          </a:xfrm>
        </p:grpSpPr>
        <p:pic>
          <p:nvPicPr>
            <p:cNvPr id="587" name="Image" descr="Image"/>
            <p:cNvPicPr>
              <a:picLocks noChangeAspect="1"/>
            </p:cNvPicPr>
            <p:nvPr/>
          </p:nvPicPr>
          <p:blipFill>
            <a:blip r:embed="rId3">
              <a:alphaModFix amt="68871"/>
            </a:blip>
            <a:srcRect l="9080" t="4411" r="10400" b="580"/>
            <a:stretch>
              <a:fillRect/>
            </a:stretch>
          </p:blipFill>
          <p:spPr>
            <a:xfrm>
              <a:off x="-11" y="11671"/>
              <a:ext cx="726880" cy="881463"/>
            </a:xfrm>
            <a:custGeom>
              <a:avLst/>
              <a:gdLst/>
              <a:ahLst/>
              <a:cxnLst>
                <a:cxn ang="0">
                  <a:pos x="wd2" y="hd2"/>
                </a:cxn>
                <a:cxn ang="5400000">
                  <a:pos x="wd2" y="hd2"/>
                </a:cxn>
                <a:cxn ang="10800000">
                  <a:pos x="wd2" y="hd2"/>
                </a:cxn>
                <a:cxn ang="16200000">
                  <a:pos x="wd2" y="hd2"/>
                </a:cxn>
              </a:cxnLst>
              <a:rect l="0" t="0" r="r" b="b"/>
              <a:pathLst>
                <a:path w="19817" h="21597" extrusionOk="0">
                  <a:moveTo>
                    <a:pt x="10810" y="0"/>
                  </a:moveTo>
                  <a:cubicBezTo>
                    <a:pt x="5930" y="0"/>
                    <a:pt x="2803" y="2420"/>
                    <a:pt x="1873" y="6914"/>
                  </a:cubicBezTo>
                  <a:cubicBezTo>
                    <a:pt x="1668" y="7905"/>
                    <a:pt x="1156" y="9432"/>
                    <a:pt x="736" y="10308"/>
                  </a:cubicBezTo>
                  <a:cubicBezTo>
                    <a:pt x="240" y="11345"/>
                    <a:pt x="-9" y="12043"/>
                    <a:pt x="1" y="12496"/>
                  </a:cubicBezTo>
                  <a:cubicBezTo>
                    <a:pt x="10" y="12948"/>
                    <a:pt x="270" y="13158"/>
                    <a:pt x="791" y="13225"/>
                  </a:cubicBezTo>
                  <a:cubicBezTo>
                    <a:pt x="1444" y="13308"/>
                    <a:pt x="1643" y="13567"/>
                    <a:pt x="1721" y="14479"/>
                  </a:cubicBezTo>
                  <a:cubicBezTo>
                    <a:pt x="1974" y="17424"/>
                    <a:pt x="2849" y="18437"/>
                    <a:pt x="5129" y="18437"/>
                  </a:cubicBezTo>
                  <a:cubicBezTo>
                    <a:pt x="6815" y="18437"/>
                    <a:pt x="7199" y="18905"/>
                    <a:pt x="6677" y="20314"/>
                  </a:cubicBezTo>
                  <a:lnTo>
                    <a:pt x="6341" y="21238"/>
                  </a:lnTo>
                  <a:lnTo>
                    <a:pt x="1959" y="21413"/>
                  </a:lnTo>
                  <a:cubicBezTo>
                    <a:pt x="-449" y="21512"/>
                    <a:pt x="3205" y="21595"/>
                    <a:pt x="10074" y="21597"/>
                  </a:cubicBezTo>
                  <a:cubicBezTo>
                    <a:pt x="16944" y="21600"/>
                    <a:pt x="21151" y="21524"/>
                    <a:pt x="19434" y="21422"/>
                  </a:cubicBezTo>
                  <a:lnTo>
                    <a:pt x="16317" y="21238"/>
                  </a:lnTo>
                  <a:lnTo>
                    <a:pt x="16209" y="17834"/>
                  </a:lnTo>
                  <a:lnTo>
                    <a:pt x="16101" y="14431"/>
                  </a:lnTo>
                  <a:lnTo>
                    <a:pt x="17270" y="13244"/>
                  </a:lnTo>
                  <a:cubicBezTo>
                    <a:pt x="18882" y="11597"/>
                    <a:pt x="19434" y="10224"/>
                    <a:pt x="19434" y="7896"/>
                  </a:cubicBezTo>
                  <a:cubicBezTo>
                    <a:pt x="19434" y="3229"/>
                    <a:pt x="15915" y="0"/>
                    <a:pt x="10810" y="0"/>
                  </a:cubicBezTo>
                  <a:close/>
                  <a:moveTo>
                    <a:pt x="13742" y="1663"/>
                  </a:moveTo>
                  <a:cubicBezTo>
                    <a:pt x="13829" y="1670"/>
                    <a:pt x="13915" y="1693"/>
                    <a:pt x="14002" y="1731"/>
                  </a:cubicBezTo>
                  <a:cubicBezTo>
                    <a:pt x="14089" y="1769"/>
                    <a:pt x="14170" y="1819"/>
                    <a:pt x="14251" y="1886"/>
                  </a:cubicBezTo>
                  <a:cubicBezTo>
                    <a:pt x="14291" y="1920"/>
                    <a:pt x="14332" y="1962"/>
                    <a:pt x="14370" y="2003"/>
                  </a:cubicBezTo>
                  <a:cubicBezTo>
                    <a:pt x="14408" y="2045"/>
                    <a:pt x="14443" y="2081"/>
                    <a:pt x="14478" y="2130"/>
                  </a:cubicBezTo>
                  <a:cubicBezTo>
                    <a:pt x="14513" y="2179"/>
                    <a:pt x="14555" y="2239"/>
                    <a:pt x="14586" y="2295"/>
                  </a:cubicBezTo>
                  <a:cubicBezTo>
                    <a:pt x="14618" y="2351"/>
                    <a:pt x="14646" y="2406"/>
                    <a:pt x="14673" y="2470"/>
                  </a:cubicBezTo>
                  <a:cubicBezTo>
                    <a:pt x="14710" y="2557"/>
                    <a:pt x="14736" y="2635"/>
                    <a:pt x="14770" y="2703"/>
                  </a:cubicBezTo>
                  <a:cubicBezTo>
                    <a:pt x="14839" y="2840"/>
                    <a:pt x="14906" y="2937"/>
                    <a:pt x="14976" y="3005"/>
                  </a:cubicBezTo>
                  <a:cubicBezTo>
                    <a:pt x="15116" y="3141"/>
                    <a:pt x="15284" y="3145"/>
                    <a:pt x="15528" y="3053"/>
                  </a:cubicBezTo>
                  <a:cubicBezTo>
                    <a:pt x="15589" y="3030"/>
                    <a:pt x="15650" y="3001"/>
                    <a:pt x="15722" y="2966"/>
                  </a:cubicBezTo>
                  <a:cubicBezTo>
                    <a:pt x="16499" y="2593"/>
                    <a:pt x="17115" y="3042"/>
                    <a:pt x="17064" y="3822"/>
                  </a:cubicBezTo>
                  <a:cubicBezTo>
                    <a:pt x="17057" y="3933"/>
                    <a:pt x="17035" y="4048"/>
                    <a:pt x="16999" y="4172"/>
                  </a:cubicBezTo>
                  <a:cubicBezTo>
                    <a:pt x="16981" y="4233"/>
                    <a:pt x="16975" y="4291"/>
                    <a:pt x="16967" y="4347"/>
                  </a:cubicBezTo>
                  <a:cubicBezTo>
                    <a:pt x="16951" y="4459"/>
                    <a:pt x="16953" y="4564"/>
                    <a:pt x="16978" y="4658"/>
                  </a:cubicBezTo>
                  <a:cubicBezTo>
                    <a:pt x="17002" y="4752"/>
                    <a:pt x="17051" y="4841"/>
                    <a:pt x="17118" y="4920"/>
                  </a:cubicBezTo>
                  <a:cubicBezTo>
                    <a:pt x="17186" y="5000"/>
                    <a:pt x="17266" y="5075"/>
                    <a:pt x="17378" y="5144"/>
                  </a:cubicBezTo>
                  <a:cubicBezTo>
                    <a:pt x="17434" y="5179"/>
                    <a:pt x="17495" y="5209"/>
                    <a:pt x="17562" y="5241"/>
                  </a:cubicBezTo>
                  <a:cubicBezTo>
                    <a:pt x="17693" y="5305"/>
                    <a:pt x="17812" y="5375"/>
                    <a:pt x="17908" y="5446"/>
                  </a:cubicBezTo>
                  <a:cubicBezTo>
                    <a:pt x="17956" y="5481"/>
                    <a:pt x="17999" y="5516"/>
                    <a:pt x="18038" y="5552"/>
                  </a:cubicBezTo>
                  <a:cubicBezTo>
                    <a:pt x="18155" y="5662"/>
                    <a:pt x="18237" y="5777"/>
                    <a:pt x="18276" y="5893"/>
                  </a:cubicBezTo>
                  <a:cubicBezTo>
                    <a:pt x="18289" y="5932"/>
                    <a:pt x="18293" y="5971"/>
                    <a:pt x="18298" y="6010"/>
                  </a:cubicBezTo>
                  <a:cubicBezTo>
                    <a:pt x="18315" y="6164"/>
                    <a:pt x="18266" y="6314"/>
                    <a:pt x="18146" y="6457"/>
                  </a:cubicBezTo>
                  <a:cubicBezTo>
                    <a:pt x="18116" y="6493"/>
                    <a:pt x="18077" y="6530"/>
                    <a:pt x="18038" y="6564"/>
                  </a:cubicBezTo>
                  <a:cubicBezTo>
                    <a:pt x="17884" y="6700"/>
                    <a:pt x="17667" y="6815"/>
                    <a:pt x="17378" y="6914"/>
                  </a:cubicBezTo>
                  <a:cubicBezTo>
                    <a:pt x="17277" y="6948"/>
                    <a:pt x="17186" y="6980"/>
                    <a:pt x="17107" y="7011"/>
                  </a:cubicBezTo>
                  <a:cubicBezTo>
                    <a:pt x="17029" y="7042"/>
                    <a:pt x="16959" y="7080"/>
                    <a:pt x="16902" y="7108"/>
                  </a:cubicBezTo>
                  <a:cubicBezTo>
                    <a:pt x="16816" y="7151"/>
                    <a:pt x="16759" y="7191"/>
                    <a:pt x="16718" y="7235"/>
                  </a:cubicBezTo>
                  <a:cubicBezTo>
                    <a:pt x="16704" y="7249"/>
                    <a:pt x="16694" y="7259"/>
                    <a:pt x="16685" y="7274"/>
                  </a:cubicBezTo>
                  <a:cubicBezTo>
                    <a:pt x="16668" y="7304"/>
                    <a:pt x="16652" y="7338"/>
                    <a:pt x="16653" y="7371"/>
                  </a:cubicBezTo>
                  <a:cubicBezTo>
                    <a:pt x="16655" y="7471"/>
                    <a:pt x="16743" y="7590"/>
                    <a:pt x="16891" y="7750"/>
                  </a:cubicBezTo>
                  <a:cubicBezTo>
                    <a:pt x="16987" y="7854"/>
                    <a:pt x="17052" y="7940"/>
                    <a:pt x="17097" y="8022"/>
                  </a:cubicBezTo>
                  <a:cubicBezTo>
                    <a:pt x="17119" y="8064"/>
                    <a:pt x="17131" y="8110"/>
                    <a:pt x="17140" y="8149"/>
                  </a:cubicBezTo>
                  <a:cubicBezTo>
                    <a:pt x="17158" y="8227"/>
                    <a:pt x="17155" y="8293"/>
                    <a:pt x="17118" y="8372"/>
                  </a:cubicBezTo>
                  <a:cubicBezTo>
                    <a:pt x="17063" y="8491"/>
                    <a:pt x="16944" y="8627"/>
                    <a:pt x="16761" y="8791"/>
                  </a:cubicBezTo>
                  <a:cubicBezTo>
                    <a:pt x="16702" y="8844"/>
                    <a:pt x="16651" y="8886"/>
                    <a:pt x="16599" y="8927"/>
                  </a:cubicBezTo>
                  <a:cubicBezTo>
                    <a:pt x="16546" y="8968"/>
                    <a:pt x="16495" y="9005"/>
                    <a:pt x="16447" y="9034"/>
                  </a:cubicBezTo>
                  <a:cubicBezTo>
                    <a:pt x="16353" y="9091"/>
                    <a:pt x="16262" y="9122"/>
                    <a:pt x="16177" y="9131"/>
                  </a:cubicBezTo>
                  <a:cubicBezTo>
                    <a:pt x="16092" y="9140"/>
                    <a:pt x="16007" y="9129"/>
                    <a:pt x="15917" y="9092"/>
                  </a:cubicBezTo>
                  <a:cubicBezTo>
                    <a:pt x="15827" y="9055"/>
                    <a:pt x="15734" y="8999"/>
                    <a:pt x="15625" y="8917"/>
                  </a:cubicBezTo>
                  <a:cubicBezTo>
                    <a:pt x="15569" y="8875"/>
                    <a:pt x="15512" y="8839"/>
                    <a:pt x="15463" y="8810"/>
                  </a:cubicBezTo>
                  <a:cubicBezTo>
                    <a:pt x="15388" y="8767"/>
                    <a:pt x="15323" y="8733"/>
                    <a:pt x="15257" y="8723"/>
                  </a:cubicBezTo>
                  <a:cubicBezTo>
                    <a:pt x="15148" y="8705"/>
                    <a:pt x="15044" y="8738"/>
                    <a:pt x="14933" y="8820"/>
                  </a:cubicBezTo>
                  <a:cubicBezTo>
                    <a:pt x="14888" y="8852"/>
                    <a:pt x="14841" y="8896"/>
                    <a:pt x="14792" y="8946"/>
                  </a:cubicBezTo>
                  <a:cubicBezTo>
                    <a:pt x="14743" y="8997"/>
                    <a:pt x="14695" y="9053"/>
                    <a:pt x="14640" y="9121"/>
                  </a:cubicBezTo>
                  <a:cubicBezTo>
                    <a:pt x="14585" y="9190"/>
                    <a:pt x="14520" y="9268"/>
                    <a:pt x="14456" y="9355"/>
                  </a:cubicBezTo>
                  <a:cubicBezTo>
                    <a:pt x="14371" y="9471"/>
                    <a:pt x="14283" y="9584"/>
                    <a:pt x="14197" y="9685"/>
                  </a:cubicBezTo>
                  <a:cubicBezTo>
                    <a:pt x="14130" y="9763"/>
                    <a:pt x="14076" y="9826"/>
                    <a:pt x="14013" y="9889"/>
                  </a:cubicBezTo>
                  <a:cubicBezTo>
                    <a:pt x="14605" y="9636"/>
                    <a:pt x="14746" y="9684"/>
                    <a:pt x="14900" y="10045"/>
                  </a:cubicBezTo>
                  <a:cubicBezTo>
                    <a:pt x="15013" y="10309"/>
                    <a:pt x="15244" y="10448"/>
                    <a:pt x="15409" y="10356"/>
                  </a:cubicBezTo>
                  <a:cubicBezTo>
                    <a:pt x="15574" y="10265"/>
                    <a:pt x="15933" y="10605"/>
                    <a:pt x="16209" y="11105"/>
                  </a:cubicBezTo>
                  <a:cubicBezTo>
                    <a:pt x="16618" y="11845"/>
                    <a:pt x="16628" y="12166"/>
                    <a:pt x="16253" y="12836"/>
                  </a:cubicBezTo>
                  <a:cubicBezTo>
                    <a:pt x="15999" y="13289"/>
                    <a:pt x="15633" y="13662"/>
                    <a:pt x="15441" y="13662"/>
                  </a:cubicBezTo>
                  <a:cubicBezTo>
                    <a:pt x="15249" y="13662"/>
                    <a:pt x="14965" y="13770"/>
                    <a:pt x="14813" y="13906"/>
                  </a:cubicBezTo>
                  <a:cubicBezTo>
                    <a:pt x="14431" y="14248"/>
                    <a:pt x="14015" y="14214"/>
                    <a:pt x="13742" y="13818"/>
                  </a:cubicBezTo>
                  <a:cubicBezTo>
                    <a:pt x="13615" y="13634"/>
                    <a:pt x="13374" y="13557"/>
                    <a:pt x="13201" y="13653"/>
                  </a:cubicBezTo>
                  <a:cubicBezTo>
                    <a:pt x="13029" y="13748"/>
                    <a:pt x="12655" y="13424"/>
                    <a:pt x="12379" y="12923"/>
                  </a:cubicBezTo>
                  <a:cubicBezTo>
                    <a:pt x="11802" y="11878"/>
                    <a:pt x="12197" y="10844"/>
                    <a:pt x="13418" y="10162"/>
                  </a:cubicBezTo>
                  <a:cubicBezTo>
                    <a:pt x="13388" y="10151"/>
                    <a:pt x="13362" y="10138"/>
                    <a:pt x="13331" y="10123"/>
                  </a:cubicBezTo>
                  <a:cubicBezTo>
                    <a:pt x="13300" y="10107"/>
                    <a:pt x="13265" y="10094"/>
                    <a:pt x="13234" y="10074"/>
                  </a:cubicBezTo>
                  <a:cubicBezTo>
                    <a:pt x="12855" y="9838"/>
                    <a:pt x="12455" y="9316"/>
                    <a:pt x="12455" y="8975"/>
                  </a:cubicBezTo>
                  <a:cubicBezTo>
                    <a:pt x="12455" y="8847"/>
                    <a:pt x="12444" y="8751"/>
                    <a:pt x="12411" y="8684"/>
                  </a:cubicBezTo>
                  <a:cubicBezTo>
                    <a:pt x="12395" y="8650"/>
                    <a:pt x="12374" y="8625"/>
                    <a:pt x="12346" y="8606"/>
                  </a:cubicBezTo>
                  <a:cubicBezTo>
                    <a:pt x="12341" y="8603"/>
                    <a:pt x="12341" y="8599"/>
                    <a:pt x="12336" y="8596"/>
                  </a:cubicBezTo>
                  <a:cubicBezTo>
                    <a:pt x="12311" y="8583"/>
                    <a:pt x="12282" y="8580"/>
                    <a:pt x="12249" y="8577"/>
                  </a:cubicBezTo>
                  <a:cubicBezTo>
                    <a:pt x="12128" y="8565"/>
                    <a:pt x="11947" y="8614"/>
                    <a:pt x="11676" y="8732"/>
                  </a:cubicBezTo>
                  <a:cubicBezTo>
                    <a:pt x="11585" y="8772"/>
                    <a:pt x="11484" y="8825"/>
                    <a:pt x="11373" y="8878"/>
                  </a:cubicBezTo>
                  <a:cubicBezTo>
                    <a:pt x="11263" y="8931"/>
                    <a:pt x="11146" y="8960"/>
                    <a:pt x="11037" y="8975"/>
                  </a:cubicBezTo>
                  <a:cubicBezTo>
                    <a:pt x="10874" y="8998"/>
                    <a:pt x="10715" y="8981"/>
                    <a:pt x="10572" y="8936"/>
                  </a:cubicBezTo>
                  <a:cubicBezTo>
                    <a:pt x="10333" y="8862"/>
                    <a:pt x="10141" y="8712"/>
                    <a:pt x="10042" y="8528"/>
                  </a:cubicBezTo>
                  <a:cubicBezTo>
                    <a:pt x="9923" y="8307"/>
                    <a:pt x="9941" y="8034"/>
                    <a:pt x="10193" y="7808"/>
                  </a:cubicBezTo>
                  <a:cubicBezTo>
                    <a:pt x="10355" y="7664"/>
                    <a:pt x="10477" y="7536"/>
                    <a:pt x="10540" y="7420"/>
                  </a:cubicBezTo>
                  <a:cubicBezTo>
                    <a:pt x="10555" y="7390"/>
                    <a:pt x="10563" y="7369"/>
                    <a:pt x="10572" y="7342"/>
                  </a:cubicBezTo>
                  <a:cubicBezTo>
                    <a:pt x="10591" y="7286"/>
                    <a:pt x="10601" y="7227"/>
                    <a:pt x="10594" y="7176"/>
                  </a:cubicBezTo>
                  <a:cubicBezTo>
                    <a:pt x="10576" y="7050"/>
                    <a:pt x="10476" y="6937"/>
                    <a:pt x="10291" y="6826"/>
                  </a:cubicBezTo>
                  <a:cubicBezTo>
                    <a:pt x="10143" y="6738"/>
                    <a:pt x="9933" y="6652"/>
                    <a:pt x="9674" y="6564"/>
                  </a:cubicBezTo>
                  <a:cubicBezTo>
                    <a:pt x="9602" y="6539"/>
                    <a:pt x="9542" y="6515"/>
                    <a:pt x="9479" y="6486"/>
                  </a:cubicBezTo>
                  <a:cubicBezTo>
                    <a:pt x="9417" y="6457"/>
                    <a:pt x="9359" y="6422"/>
                    <a:pt x="9306" y="6389"/>
                  </a:cubicBezTo>
                  <a:cubicBezTo>
                    <a:pt x="9147" y="6289"/>
                    <a:pt x="9023" y="6179"/>
                    <a:pt x="8949" y="6058"/>
                  </a:cubicBezTo>
                  <a:cubicBezTo>
                    <a:pt x="8850" y="5897"/>
                    <a:pt x="8835" y="5720"/>
                    <a:pt x="8884" y="5562"/>
                  </a:cubicBezTo>
                  <a:cubicBezTo>
                    <a:pt x="8665" y="5815"/>
                    <a:pt x="8511" y="6157"/>
                    <a:pt x="8538" y="6428"/>
                  </a:cubicBezTo>
                  <a:cubicBezTo>
                    <a:pt x="8582" y="6879"/>
                    <a:pt x="8392" y="7051"/>
                    <a:pt x="7889" y="7011"/>
                  </a:cubicBezTo>
                  <a:cubicBezTo>
                    <a:pt x="7495" y="6980"/>
                    <a:pt x="6987" y="7184"/>
                    <a:pt x="6763" y="7458"/>
                  </a:cubicBezTo>
                  <a:cubicBezTo>
                    <a:pt x="6403" y="7901"/>
                    <a:pt x="6299" y="7889"/>
                    <a:pt x="5865" y="7420"/>
                  </a:cubicBezTo>
                  <a:cubicBezTo>
                    <a:pt x="5596" y="7129"/>
                    <a:pt x="5110" y="6934"/>
                    <a:pt x="4783" y="6982"/>
                  </a:cubicBezTo>
                  <a:cubicBezTo>
                    <a:pt x="4402" y="7038"/>
                    <a:pt x="4199" y="6831"/>
                    <a:pt x="4199" y="6408"/>
                  </a:cubicBezTo>
                  <a:cubicBezTo>
                    <a:pt x="4199" y="6046"/>
                    <a:pt x="3950" y="5565"/>
                    <a:pt x="3647" y="5339"/>
                  </a:cubicBezTo>
                  <a:cubicBezTo>
                    <a:pt x="3160" y="4974"/>
                    <a:pt x="3158" y="4882"/>
                    <a:pt x="3701" y="4502"/>
                  </a:cubicBezTo>
                  <a:cubicBezTo>
                    <a:pt x="4039" y="4266"/>
                    <a:pt x="4288" y="3776"/>
                    <a:pt x="4253" y="3423"/>
                  </a:cubicBezTo>
                  <a:cubicBezTo>
                    <a:pt x="4210" y="2982"/>
                    <a:pt x="4419" y="2791"/>
                    <a:pt x="4924" y="2791"/>
                  </a:cubicBezTo>
                  <a:cubicBezTo>
                    <a:pt x="5328" y="2791"/>
                    <a:pt x="5874" y="2660"/>
                    <a:pt x="6136" y="2509"/>
                  </a:cubicBezTo>
                  <a:cubicBezTo>
                    <a:pt x="6410" y="2350"/>
                    <a:pt x="6824" y="2393"/>
                    <a:pt x="7110" y="2606"/>
                  </a:cubicBezTo>
                  <a:cubicBezTo>
                    <a:pt x="7382" y="2809"/>
                    <a:pt x="7831" y="2930"/>
                    <a:pt x="8105" y="2878"/>
                  </a:cubicBezTo>
                  <a:cubicBezTo>
                    <a:pt x="8393" y="2824"/>
                    <a:pt x="8603" y="3061"/>
                    <a:pt x="8603" y="3442"/>
                  </a:cubicBezTo>
                  <a:cubicBezTo>
                    <a:pt x="8603" y="3805"/>
                    <a:pt x="8852" y="4286"/>
                    <a:pt x="9155" y="4512"/>
                  </a:cubicBezTo>
                  <a:cubicBezTo>
                    <a:pt x="9493" y="4765"/>
                    <a:pt x="9588" y="4896"/>
                    <a:pt x="9436" y="5076"/>
                  </a:cubicBezTo>
                  <a:cubicBezTo>
                    <a:pt x="9544" y="5037"/>
                    <a:pt x="9666" y="5006"/>
                    <a:pt x="9804" y="4988"/>
                  </a:cubicBezTo>
                  <a:cubicBezTo>
                    <a:pt x="9857" y="4982"/>
                    <a:pt x="9907" y="4971"/>
                    <a:pt x="9955" y="4959"/>
                  </a:cubicBezTo>
                  <a:cubicBezTo>
                    <a:pt x="10004" y="4948"/>
                    <a:pt x="10052" y="4936"/>
                    <a:pt x="10096" y="4920"/>
                  </a:cubicBezTo>
                  <a:cubicBezTo>
                    <a:pt x="10139" y="4905"/>
                    <a:pt x="10176" y="4881"/>
                    <a:pt x="10215" y="4862"/>
                  </a:cubicBezTo>
                  <a:cubicBezTo>
                    <a:pt x="10254" y="4843"/>
                    <a:pt x="10290" y="4826"/>
                    <a:pt x="10323" y="4804"/>
                  </a:cubicBezTo>
                  <a:cubicBezTo>
                    <a:pt x="10457" y="4713"/>
                    <a:pt x="10550" y="4595"/>
                    <a:pt x="10594" y="4473"/>
                  </a:cubicBezTo>
                  <a:cubicBezTo>
                    <a:pt x="10605" y="4442"/>
                    <a:pt x="10610" y="4417"/>
                    <a:pt x="10615" y="4386"/>
                  </a:cubicBezTo>
                  <a:cubicBezTo>
                    <a:pt x="10635" y="4259"/>
                    <a:pt x="10602" y="4125"/>
                    <a:pt x="10518" y="4006"/>
                  </a:cubicBezTo>
                  <a:cubicBezTo>
                    <a:pt x="10476" y="3946"/>
                    <a:pt x="10425" y="3893"/>
                    <a:pt x="10356" y="3841"/>
                  </a:cubicBezTo>
                  <a:cubicBezTo>
                    <a:pt x="10320" y="3814"/>
                    <a:pt x="10279" y="3787"/>
                    <a:pt x="10237" y="3763"/>
                  </a:cubicBezTo>
                  <a:cubicBezTo>
                    <a:pt x="10190" y="3737"/>
                    <a:pt x="10150" y="3713"/>
                    <a:pt x="10118" y="3685"/>
                  </a:cubicBezTo>
                  <a:cubicBezTo>
                    <a:pt x="10086" y="3658"/>
                    <a:pt x="10061" y="3627"/>
                    <a:pt x="10042" y="3598"/>
                  </a:cubicBezTo>
                  <a:cubicBezTo>
                    <a:pt x="10003" y="3539"/>
                    <a:pt x="9989" y="3474"/>
                    <a:pt x="9999" y="3413"/>
                  </a:cubicBezTo>
                  <a:cubicBezTo>
                    <a:pt x="10003" y="3383"/>
                    <a:pt x="10016" y="3356"/>
                    <a:pt x="10031" y="3326"/>
                  </a:cubicBezTo>
                  <a:cubicBezTo>
                    <a:pt x="10061" y="3265"/>
                    <a:pt x="10117" y="3206"/>
                    <a:pt x="10182" y="3151"/>
                  </a:cubicBezTo>
                  <a:cubicBezTo>
                    <a:pt x="10314" y="3039"/>
                    <a:pt x="10503" y="2942"/>
                    <a:pt x="10734" y="2878"/>
                  </a:cubicBezTo>
                  <a:cubicBezTo>
                    <a:pt x="10850" y="2846"/>
                    <a:pt x="10973" y="2823"/>
                    <a:pt x="11102" y="2810"/>
                  </a:cubicBezTo>
                  <a:cubicBezTo>
                    <a:pt x="11295" y="2791"/>
                    <a:pt x="11506" y="2793"/>
                    <a:pt x="11708" y="2830"/>
                  </a:cubicBezTo>
                  <a:cubicBezTo>
                    <a:pt x="11912" y="2866"/>
                    <a:pt x="12077" y="2885"/>
                    <a:pt x="12217" y="2888"/>
                  </a:cubicBezTo>
                  <a:cubicBezTo>
                    <a:pt x="12357" y="2891"/>
                    <a:pt x="12472" y="2877"/>
                    <a:pt x="12563" y="2839"/>
                  </a:cubicBezTo>
                  <a:cubicBezTo>
                    <a:pt x="12654" y="2801"/>
                    <a:pt x="12721" y="2740"/>
                    <a:pt x="12779" y="2655"/>
                  </a:cubicBezTo>
                  <a:cubicBezTo>
                    <a:pt x="12837" y="2570"/>
                    <a:pt x="12880" y="2463"/>
                    <a:pt x="12920" y="2324"/>
                  </a:cubicBezTo>
                  <a:cubicBezTo>
                    <a:pt x="12989" y="2086"/>
                    <a:pt x="13112" y="1909"/>
                    <a:pt x="13255" y="1799"/>
                  </a:cubicBezTo>
                  <a:cubicBezTo>
                    <a:pt x="13399" y="1689"/>
                    <a:pt x="13568" y="1648"/>
                    <a:pt x="13742" y="1663"/>
                  </a:cubicBezTo>
                  <a:close/>
                  <a:moveTo>
                    <a:pt x="6417" y="4269"/>
                  </a:moveTo>
                  <a:cubicBezTo>
                    <a:pt x="5768" y="4269"/>
                    <a:pt x="5352" y="4815"/>
                    <a:pt x="5660" y="5261"/>
                  </a:cubicBezTo>
                  <a:cubicBezTo>
                    <a:pt x="6059" y="5840"/>
                    <a:pt x="6947" y="5612"/>
                    <a:pt x="6947" y="4930"/>
                  </a:cubicBezTo>
                  <a:cubicBezTo>
                    <a:pt x="6947" y="4568"/>
                    <a:pt x="6708" y="4269"/>
                    <a:pt x="6417" y="4269"/>
                  </a:cubicBezTo>
                  <a:close/>
                  <a:moveTo>
                    <a:pt x="13429" y="5261"/>
                  </a:moveTo>
                  <a:cubicBezTo>
                    <a:pt x="13190" y="5289"/>
                    <a:pt x="13012" y="5398"/>
                    <a:pt x="12909" y="5543"/>
                  </a:cubicBezTo>
                  <a:cubicBezTo>
                    <a:pt x="12852" y="5642"/>
                    <a:pt x="12823" y="5762"/>
                    <a:pt x="12823" y="5912"/>
                  </a:cubicBezTo>
                  <a:cubicBezTo>
                    <a:pt x="12823" y="5930"/>
                    <a:pt x="12833" y="5944"/>
                    <a:pt x="12833" y="5961"/>
                  </a:cubicBezTo>
                  <a:cubicBezTo>
                    <a:pt x="12862" y="6094"/>
                    <a:pt x="12936" y="6238"/>
                    <a:pt x="13071" y="6360"/>
                  </a:cubicBezTo>
                  <a:cubicBezTo>
                    <a:pt x="13207" y="6481"/>
                    <a:pt x="13356" y="6548"/>
                    <a:pt x="13504" y="6574"/>
                  </a:cubicBezTo>
                  <a:cubicBezTo>
                    <a:pt x="13523" y="6574"/>
                    <a:pt x="13539" y="6574"/>
                    <a:pt x="13558" y="6574"/>
                  </a:cubicBezTo>
                  <a:cubicBezTo>
                    <a:pt x="13726" y="6574"/>
                    <a:pt x="13870" y="6547"/>
                    <a:pt x="13980" y="6496"/>
                  </a:cubicBezTo>
                  <a:cubicBezTo>
                    <a:pt x="14141" y="6404"/>
                    <a:pt x="14252" y="6242"/>
                    <a:pt x="14283" y="6029"/>
                  </a:cubicBezTo>
                  <a:cubicBezTo>
                    <a:pt x="14289" y="5992"/>
                    <a:pt x="14294" y="5952"/>
                    <a:pt x="14294" y="5912"/>
                  </a:cubicBezTo>
                  <a:cubicBezTo>
                    <a:pt x="14294" y="5748"/>
                    <a:pt x="14266" y="5617"/>
                    <a:pt x="14197" y="5514"/>
                  </a:cubicBezTo>
                  <a:cubicBezTo>
                    <a:pt x="14174" y="5479"/>
                    <a:pt x="14141" y="5454"/>
                    <a:pt x="14110" y="5426"/>
                  </a:cubicBezTo>
                  <a:cubicBezTo>
                    <a:pt x="14097" y="5414"/>
                    <a:pt x="14082" y="5398"/>
                    <a:pt x="14067" y="5387"/>
                  </a:cubicBezTo>
                  <a:cubicBezTo>
                    <a:pt x="14024" y="5357"/>
                    <a:pt x="13981" y="5329"/>
                    <a:pt x="13926" y="5309"/>
                  </a:cubicBezTo>
                  <a:cubicBezTo>
                    <a:pt x="13913" y="5304"/>
                    <a:pt x="13897" y="5304"/>
                    <a:pt x="13883" y="5300"/>
                  </a:cubicBezTo>
                  <a:cubicBezTo>
                    <a:pt x="13872" y="5297"/>
                    <a:pt x="13861" y="5293"/>
                    <a:pt x="13850" y="5290"/>
                  </a:cubicBezTo>
                  <a:cubicBezTo>
                    <a:pt x="13766" y="5269"/>
                    <a:pt x="13667" y="5261"/>
                    <a:pt x="13558" y="5261"/>
                  </a:cubicBezTo>
                  <a:cubicBezTo>
                    <a:pt x="13514" y="5261"/>
                    <a:pt x="13469" y="5256"/>
                    <a:pt x="13429" y="5261"/>
                  </a:cubicBezTo>
                  <a:close/>
                  <a:moveTo>
                    <a:pt x="4015" y="7614"/>
                  </a:moveTo>
                  <a:cubicBezTo>
                    <a:pt x="4197" y="7608"/>
                    <a:pt x="4359" y="7739"/>
                    <a:pt x="4653" y="8003"/>
                  </a:cubicBezTo>
                  <a:cubicBezTo>
                    <a:pt x="5126" y="8427"/>
                    <a:pt x="5184" y="8695"/>
                    <a:pt x="4891" y="9112"/>
                  </a:cubicBezTo>
                  <a:cubicBezTo>
                    <a:pt x="4325" y="9917"/>
                    <a:pt x="3847" y="9958"/>
                    <a:pt x="3149" y="9267"/>
                  </a:cubicBezTo>
                  <a:cubicBezTo>
                    <a:pt x="2567" y="8690"/>
                    <a:pt x="2574" y="8624"/>
                    <a:pt x="3279" y="8052"/>
                  </a:cubicBezTo>
                  <a:cubicBezTo>
                    <a:pt x="3632" y="7765"/>
                    <a:pt x="3833" y="7620"/>
                    <a:pt x="4015" y="7614"/>
                  </a:cubicBezTo>
                  <a:close/>
                  <a:moveTo>
                    <a:pt x="14294" y="11513"/>
                  </a:moveTo>
                  <a:cubicBezTo>
                    <a:pt x="13886" y="11513"/>
                    <a:pt x="13558" y="11735"/>
                    <a:pt x="13558" y="12009"/>
                  </a:cubicBezTo>
                  <a:cubicBezTo>
                    <a:pt x="13558" y="12284"/>
                    <a:pt x="13886" y="12505"/>
                    <a:pt x="14294" y="12505"/>
                  </a:cubicBezTo>
                  <a:cubicBezTo>
                    <a:pt x="14702" y="12505"/>
                    <a:pt x="15030" y="12284"/>
                    <a:pt x="15030" y="12009"/>
                  </a:cubicBezTo>
                  <a:cubicBezTo>
                    <a:pt x="15030" y="11735"/>
                    <a:pt x="14702" y="11513"/>
                    <a:pt x="14294" y="11513"/>
                  </a:cubicBezTo>
                  <a:close/>
                </a:path>
              </a:pathLst>
            </a:custGeom>
            <a:ln w="12700" cap="flat">
              <a:noFill/>
              <a:miter lim="400000"/>
            </a:ln>
            <a:effectLst/>
          </p:spPr>
        </p:pic>
        <p:sp>
          <p:nvSpPr>
            <p:cNvPr id="588" name="McLean Gunderson"/>
            <p:cNvSpPr txBox="1"/>
            <p:nvPr/>
          </p:nvSpPr>
          <p:spPr>
            <a:xfrm>
              <a:off x="801125" y="0"/>
              <a:ext cx="3011765" cy="540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lnSpc>
                  <a:spcPct val="100000"/>
                </a:lnSpc>
                <a:spcBef>
                  <a:spcPts val="0"/>
                </a:spcBef>
                <a:defRPr sz="2500">
                  <a:solidFill>
                    <a:srgbClr val="3F4C52"/>
                  </a:solidFill>
                  <a:latin typeface="Georgia"/>
                  <a:ea typeface="Georgia"/>
                  <a:cs typeface="Georgia"/>
                  <a:sym typeface="Georgia"/>
                </a:defRPr>
              </a:pPr>
              <a:r>
                <a:t>McLean </a:t>
              </a:r>
              <a:r>
                <a:rPr i="1">
                  <a:solidFill>
                    <a:srgbClr val="929292"/>
                  </a:solidFill>
                </a:rPr>
                <a:t>Gunderson</a:t>
              </a:r>
            </a:p>
          </p:txBody>
        </p:sp>
        <p:sp>
          <p:nvSpPr>
            <p:cNvPr id="589" name="Personality Disorders Institute"/>
            <p:cNvSpPr txBox="1"/>
            <p:nvPr/>
          </p:nvSpPr>
          <p:spPr>
            <a:xfrm>
              <a:off x="803537" y="494583"/>
              <a:ext cx="3459158" cy="363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lnSpc>
                  <a:spcPct val="100000"/>
                </a:lnSpc>
                <a:spcBef>
                  <a:spcPts val="0"/>
                </a:spcBef>
                <a:defRPr sz="1900" i="1">
                  <a:solidFill>
                    <a:srgbClr val="929292"/>
                  </a:solidFill>
                  <a:latin typeface="Georgia"/>
                  <a:ea typeface="Georgia"/>
                  <a:cs typeface="Georgia"/>
                  <a:sym typeface="Georgia"/>
                </a:defRPr>
              </a:lvl1pPr>
            </a:lstStyle>
            <a:p>
              <a:r>
                <a:t>Personality Disorders Institute</a:t>
              </a:r>
            </a:p>
          </p:txBody>
        </p:sp>
      </p:grpSp>
      <p:sp>
        <p:nvSpPr>
          <p:cNvPr id="591" name="GPM’s Stress Sensitivity Model"/>
          <p:cNvSpPr txBox="1"/>
          <p:nvPr/>
        </p:nvSpPr>
        <p:spPr>
          <a:xfrm>
            <a:off x="17552220" y="9915726"/>
            <a:ext cx="6176146" cy="1607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825500">
              <a:lnSpc>
                <a:spcPct val="100000"/>
              </a:lnSpc>
              <a:spcBef>
                <a:spcPts val="0"/>
              </a:spcBef>
              <a:defRPr sz="4900" b="1" i="1">
                <a:solidFill>
                  <a:schemeClr val="accent1"/>
                </a:solidFill>
              </a:defRPr>
            </a:lvl1pPr>
          </a:lstStyle>
          <a:p>
            <a:r>
              <a:rPr dirty="0">
                <a:solidFill>
                  <a:srgbClr val="46739C"/>
                </a:solidFill>
              </a:rPr>
              <a:t>GPM’s Stress Sensitivity Model</a:t>
            </a:r>
          </a:p>
        </p:txBody>
      </p:sp>
      <p:sp>
        <p:nvSpPr>
          <p:cNvPr id="592" name="Damaging effects of stress is mediated by 5 domains:…"/>
          <p:cNvSpPr txBox="1"/>
          <p:nvPr/>
        </p:nvSpPr>
        <p:spPr>
          <a:xfrm>
            <a:off x="760453" y="1241650"/>
            <a:ext cx="7704271" cy="81113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825500">
              <a:lnSpc>
                <a:spcPct val="100000"/>
              </a:lnSpc>
              <a:spcBef>
                <a:spcPts val="0"/>
              </a:spcBef>
              <a:defRPr sz="3600" b="1"/>
            </a:pPr>
            <a:r>
              <a:rPr sz="5400" dirty="0">
                <a:solidFill>
                  <a:schemeClr val="bg1"/>
                </a:solidFill>
              </a:rPr>
              <a:t>Damaging effects of stress is mediated by 5 domains:</a:t>
            </a:r>
          </a:p>
          <a:p>
            <a:pPr marL="228600" indent="-228600" defTabSz="825500">
              <a:lnSpc>
                <a:spcPct val="100000"/>
              </a:lnSpc>
              <a:spcBef>
                <a:spcPts val="0"/>
              </a:spcBef>
              <a:buSzPct val="100000"/>
              <a:buAutoNum type="arabicPeriod"/>
              <a:defRPr sz="3600" b="1">
                <a:solidFill>
                  <a:srgbClr val="34A5DA"/>
                </a:solidFill>
              </a:defRPr>
            </a:pPr>
            <a:r>
              <a:rPr sz="5400" dirty="0">
                <a:solidFill>
                  <a:srgbClr val="41688B"/>
                </a:solidFill>
              </a:rPr>
              <a:t> Interpretation</a:t>
            </a:r>
          </a:p>
          <a:p>
            <a:pPr marL="228600" indent="-228600" defTabSz="825500">
              <a:lnSpc>
                <a:spcPct val="100000"/>
              </a:lnSpc>
              <a:spcBef>
                <a:spcPts val="0"/>
              </a:spcBef>
              <a:buSzPct val="100000"/>
              <a:buAutoNum type="arabicPeriod"/>
              <a:defRPr sz="3600" b="1">
                <a:solidFill>
                  <a:srgbClr val="34A5DA"/>
                </a:solidFill>
              </a:defRPr>
            </a:pPr>
            <a:r>
              <a:rPr sz="5400" dirty="0">
                <a:solidFill>
                  <a:srgbClr val="41688B"/>
                </a:solidFill>
              </a:rPr>
              <a:t>Predictability</a:t>
            </a:r>
          </a:p>
          <a:p>
            <a:pPr marL="228600" indent="-228600" defTabSz="825500">
              <a:lnSpc>
                <a:spcPct val="100000"/>
              </a:lnSpc>
              <a:spcBef>
                <a:spcPts val="0"/>
              </a:spcBef>
              <a:buSzPct val="100000"/>
              <a:buAutoNum type="arabicPeriod"/>
              <a:defRPr sz="3600" b="1">
                <a:solidFill>
                  <a:srgbClr val="9E1A4D"/>
                </a:solidFill>
              </a:defRPr>
            </a:pPr>
            <a:r>
              <a:rPr sz="5400" dirty="0">
                <a:solidFill>
                  <a:srgbClr val="5ABB9D"/>
                </a:solidFill>
              </a:rPr>
              <a:t>Outlets for frustration</a:t>
            </a:r>
          </a:p>
          <a:p>
            <a:pPr marL="228600" indent="-228600" defTabSz="825500">
              <a:lnSpc>
                <a:spcPct val="100000"/>
              </a:lnSpc>
              <a:spcBef>
                <a:spcPts val="0"/>
              </a:spcBef>
              <a:buSzPct val="100000"/>
              <a:buAutoNum type="arabicPeriod"/>
              <a:defRPr sz="3600" b="1">
                <a:solidFill>
                  <a:srgbClr val="9E1A4D"/>
                </a:solidFill>
              </a:defRPr>
            </a:pPr>
            <a:r>
              <a:rPr sz="5400" dirty="0">
                <a:solidFill>
                  <a:srgbClr val="5ABB9D"/>
                </a:solidFill>
              </a:rPr>
              <a:t>Social support</a:t>
            </a:r>
          </a:p>
          <a:p>
            <a:pPr marL="228600" indent="-228600" defTabSz="825500">
              <a:lnSpc>
                <a:spcPct val="100000"/>
              </a:lnSpc>
              <a:spcBef>
                <a:spcPts val="0"/>
              </a:spcBef>
              <a:buSzPct val="100000"/>
              <a:buAutoNum type="arabicPeriod"/>
              <a:defRPr sz="3600" b="1">
                <a:solidFill>
                  <a:srgbClr val="EB5E65"/>
                </a:solidFill>
              </a:defRPr>
            </a:pPr>
            <a:r>
              <a:rPr sz="5400" dirty="0">
                <a:solidFill>
                  <a:srgbClr val="CD1486"/>
                </a:solidFill>
              </a:rPr>
              <a:t>Control</a:t>
            </a:r>
          </a:p>
        </p:txBody>
      </p:sp>
      <p:pic>
        <p:nvPicPr>
          <p:cNvPr id="2" name="Picture 1">
            <a:extLst>
              <a:ext uri="{FF2B5EF4-FFF2-40B4-BE49-F238E27FC236}">
                <a16:creationId xmlns:a16="http://schemas.microsoft.com/office/drawing/2014/main" id="{4B6969E1-EB03-5170-4F7B-A35553A359D4}"/>
              </a:ext>
            </a:extLst>
          </p:cNvPr>
          <p:cNvPicPr>
            <a:picLocks noChangeAspect="1"/>
          </p:cNvPicPr>
          <p:nvPr/>
        </p:nvPicPr>
        <p:blipFill>
          <a:blip r:embed="rId4"/>
          <a:stretch>
            <a:fillRect/>
          </a:stretch>
        </p:blipFill>
        <p:spPr>
          <a:xfrm rot="5400000">
            <a:off x="21307860" y="-11932"/>
            <a:ext cx="3064208" cy="3088073"/>
          </a:xfrm>
          <a:prstGeom prst="rect">
            <a:avLst/>
          </a:prstGeom>
        </p:spPr>
      </p:pic>
      <p:sp>
        <p:nvSpPr>
          <p:cNvPr id="3" name="TextBox 2">
            <a:extLst>
              <a:ext uri="{FF2B5EF4-FFF2-40B4-BE49-F238E27FC236}">
                <a16:creationId xmlns:a16="http://schemas.microsoft.com/office/drawing/2014/main" id="{49D2096F-EBC6-1010-14FA-D0A37E40929A}"/>
              </a:ext>
            </a:extLst>
          </p:cNvPr>
          <p:cNvSpPr txBox="1"/>
          <p:nvPr/>
        </p:nvSpPr>
        <p:spPr>
          <a:xfrm>
            <a:off x="17925542" y="1884871"/>
            <a:ext cx="5040144" cy="2441694"/>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spcBef>
                <a:spcPts val="0"/>
              </a:spcBef>
              <a:buSzPct val="100000"/>
              <a:defRPr sz="3600" b="1">
                <a:solidFill>
                  <a:srgbClr val="34A5DA"/>
                </a:solidFill>
              </a:defRPr>
            </a:pPr>
            <a:r>
              <a:rPr lang="en-AU" sz="3800" dirty="0">
                <a:solidFill>
                  <a:srgbClr val="41688B"/>
                </a:solidFill>
              </a:rPr>
              <a:t>Interpretation</a:t>
            </a:r>
          </a:p>
          <a:p>
            <a:pPr>
              <a:spcBef>
                <a:spcPts val="0"/>
              </a:spcBef>
              <a:buSzPct val="100000"/>
              <a:defRPr sz="3600" b="1">
                <a:solidFill>
                  <a:srgbClr val="34A5DA"/>
                </a:solidFill>
              </a:defRPr>
            </a:pPr>
            <a:r>
              <a:rPr lang="en-AU" sz="3800" dirty="0">
                <a:solidFill>
                  <a:srgbClr val="41688B"/>
                </a:solidFill>
              </a:rPr>
              <a:t>Predictability</a:t>
            </a:r>
          </a:p>
          <a:p>
            <a:pPr>
              <a:spcBef>
                <a:spcPts val="0"/>
              </a:spcBef>
              <a:buSzPct val="100000"/>
              <a:defRPr sz="3600" b="1">
                <a:solidFill>
                  <a:srgbClr val="34A5DA"/>
                </a:solidFill>
              </a:defRPr>
            </a:pPr>
            <a:r>
              <a:rPr lang="en-AU" sz="3800" dirty="0">
                <a:solidFill>
                  <a:srgbClr val="CD1486"/>
                </a:solidFill>
              </a:rPr>
              <a:t>Active Coping</a:t>
            </a:r>
          </a:p>
          <a:p>
            <a:pPr>
              <a:spcBef>
                <a:spcPts val="0"/>
              </a:spcBef>
              <a:buSzPct val="100000"/>
              <a:defRPr sz="3600" b="1">
                <a:solidFill>
                  <a:srgbClr val="34A5DA"/>
                </a:solidFill>
              </a:defRPr>
            </a:pPr>
            <a:r>
              <a:rPr lang="en-AU" sz="3800" dirty="0">
                <a:solidFill>
                  <a:srgbClr val="CD1486"/>
                </a:solidFill>
              </a:rPr>
              <a:t>Prosocial </a:t>
            </a:r>
            <a:r>
              <a:rPr lang="en-AU" sz="3800" dirty="0" err="1">
                <a:solidFill>
                  <a:srgbClr val="CD1486"/>
                </a:solidFill>
              </a:rPr>
              <a:t>behavior</a:t>
            </a:r>
            <a:endParaRPr lang="en-AU" sz="3800" dirty="0">
              <a:solidFill>
                <a:srgbClr val="CD1486"/>
              </a:solidFill>
            </a:endParaRPr>
          </a:p>
        </p:txBody>
      </p:sp>
      <p:sp>
        <p:nvSpPr>
          <p:cNvPr id="5" name="TextBox 4">
            <a:extLst>
              <a:ext uri="{FF2B5EF4-FFF2-40B4-BE49-F238E27FC236}">
                <a16:creationId xmlns:a16="http://schemas.microsoft.com/office/drawing/2014/main" id="{FF10BD10-BB43-2E49-3940-959A4F8AA4B6}"/>
              </a:ext>
            </a:extLst>
          </p:cNvPr>
          <p:cNvSpPr txBox="1"/>
          <p:nvPr/>
        </p:nvSpPr>
        <p:spPr>
          <a:xfrm>
            <a:off x="18115288" y="6221928"/>
            <a:ext cx="5700933" cy="1272143"/>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spcBef>
                <a:spcPts val="0"/>
              </a:spcBef>
              <a:buSzPct val="100000"/>
              <a:defRPr sz="3600" b="1">
                <a:solidFill>
                  <a:srgbClr val="34A5DA"/>
                </a:solidFill>
              </a:defRPr>
            </a:pPr>
            <a:r>
              <a:rPr lang="en-AU" sz="3800" b="1" dirty="0">
                <a:solidFill>
                  <a:srgbClr val="5ABB9D"/>
                </a:solidFill>
              </a:rPr>
              <a:t>Control</a:t>
            </a:r>
          </a:p>
          <a:p>
            <a:pPr>
              <a:spcBef>
                <a:spcPts val="0"/>
              </a:spcBef>
              <a:buSzPct val="100000"/>
              <a:defRPr sz="3600" b="1">
                <a:solidFill>
                  <a:srgbClr val="34A5DA"/>
                </a:solidFill>
              </a:defRPr>
            </a:pPr>
            <a:r>
              <a:rPr lang="en-AU" sz="3800" b="1" dirty="0">
                <a:solidFill>
                  <a:srgbClr val="5ABB9D"/>
                </a:solidFill>
              </a:rPr>
              <a:t>Outlets for Frustration</a:t>
            </a:r>
          </a:p>
        </p:txBody>
      </p:sp>
    </p:spTree>
    <p:extLst>
      <p:ext uri="{BB962C8B-B14F-4D97-AF65-F5344CB8AC3E}">
        <p14:creationId xmlns:p14="http://schemas.microsoft.com/office/powerpoint/2010/main" val="170251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547CEF6-E061-23E0-7464-02E4BEE197E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8F05CAA-CC97-363D-735B-639132FC42FE}"/>
              </a:ext>
            </a:extLst>
          </p:cNvPr>
          <p:cNvSpPr/>
          <p:nvPr/>
        </p:nvSpPr>
        <p:spPr>
          <a:xfrm>
            <a:off x="19903845" y="274737"/>
            <a:ext cx="3777771" cy="2829168"/>
          </a:xfrm>
          <a:custGeom>
            <a:avLst/>
            <a:gdLst/>
            <a:ahLst/>
            <a:cxnLst/>
            <a:rect l="l" t="t" r="r" b="b"/>
            <a:pathLst>
              <a:path w="2833328" h="2121876">
                <a:moveTo>
                  <a:pt x="0" y="0"/>
                </a:moveTo>
                <a:lnTo>
                  <a:pt x="2833328" y="0"/>
                </a:lnTo>
                <a:lnTo>
                  <a:pt x="2833328" y="2121875"/>
                </a:lnTo>
                <a:lnTo>
                  <a:pt x="0" y="2121875"/>
                </a:lnTo>
                <a:lnTo>
                  <a:pt x="0" y="0"/>
                </a:lnTo>
                <a:close/>
              </a:path>
            </a:pathLst>
          </a:custGeom>
          <a:blipFill>
            <a:blip r:embed="rId3"/>
            <a:stretch>
              <a:fillRect/>
            </a:stretch>
          </a:blipFill>
        </p:spPr>
        <p:txBody>
          <a:bodyPr/>
          <a:lstStyle/>
          <a:p>
            <a:endParaRPr lang="en-AU" sz="4000"/>
          </a:p>
        </p:txBody>
      </p:sp>
      <p:grpSp>
        <p:nvGrpSpPr>
          <p:cNvPr id="3" name="Group 3">
            <a:extLst>
              <a:ext uri="{FF2B5EF4-FFF2-40B4-BE49-F238E27FC236}">
                <a16:creationId xmlns:a16="http://schemas.microsoft.com/office/drawing/2014/main" id="{BE7CCC3E-A92D-3E1B-199A-6558F726FB43}"/>
              </a:ext>
            </a:extLst>
          </p:cNvPr>
          <p:cNvGrpSpPr/>
          <p:nvPr/>
        </p:nvGrpSpPr>
        <p:grpSpPr>
          <a:xfrm>
            <a:off x="-2063775" y="752536"/>
            <a:ext cx="21247156" cy="1716621"/>
            <a:chOff x="0" y="0"/>
            <a:chExt cx="4196969" cy="339086"/>
          </a:xfrm>
          <a:solidFill>
            <a:srgbClr val="46739C"/>
          </a:solidFill>
        </p:grpSpPr>
        <p:sp>
          <p:nvSpPr>
            <p:cNvPr id="4" name="Freeform 4">
              <a:extLst>
                <a:ext uri="{FF2B5EF4-FFF2-40B4-BE49-F238E27FC236}">
                  <a16:creationId xmlns:a16="http://schemas.microsoft.com/office/drawing/2014/main" id="{03A1E905-92DF-6F67-63D5-F8B26BDC69B4}"/>
                </a:ext>
              </a:extLst>
            </p:cNvPr>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grpFill/>
          </p:spPr>
          <p:txBody>
            <a:bodyPr/>
            <a:lstStyle/>
            <a:p>
              <a:endParaRPr lang="en-AU" sz="4000"/>
            </a:p>
          </p:txBody>
        </p:sp>
        <p:sp>
          <p:nvSpPr>
            <p:cNvPr id="5" name="TextBox 5">
              <a:extLst>
                <a:ext uri="{FF2B5EF4-FFF2-40B4-BE49-F238E27FC236}">
                  <a16:creationId xmlns:a16="http://schemas.microsoft.com/office/drawing/2014/main" id="{E6617ECE-FE36-46B0-6B25-DB9FD5EFB5C1}"/>
                </a:ext>
              </a:extLst>
            </p:cNvPr>
            <p:cNvSpPr txBox="1"/>
            <p:nvPr/>
          </p:nvSpPr>
          <p:spPr>
            <a:xfrm>
              <a:off x="0" y="-38100"/>
              <a:ext cx="4196969" cy="377186"/>
            </a:xfrm>
            <a:prstGeom prst="rect">
              <a:avLst/>
            </a:prstGeom>
            <a:grpFill/>
          </p:spPr>
          <p:txBody>
            <a:bodyPr lIns="67733" tIns="67733" rIns="67733" bIns="67733" rtlCol="0" anchor="ctr"/>
            <a:lstStyle/>
            <a:p>
              <a:pPr algn="ctr">
                <a:lnSpc>
                  <a:spcPts val="3545"/>
                </a:lnSpc>
                <a:spcBef>
                  <a:spcPct val="0"/>
                </a:spcBef>
              </a:pPr>
              <a:endParaRPr sz="4000"/>
            </a:p>
          </p:txBody>
        </p:sp>
      </p:grpSp>
      <p:sp>
        <p:nvSpPr>
          <p:cNvPr id="6" name="TextBox 6">
            <a:extLst>
              <a:ext uri="{FF2B5EF4-FFF2-40B4-BE49-F238E27FC236}">
                <a16:creationId xmlns:a16="http://schemas.microsoft.com/office/drawing/2014/main" id="{F2828A0B-529A-875C-ECB8-EF2FB6C3311B}"/>
              </a:ext>
            </a:extLst>
          </p:cNvPr>
          <p:cNvSpPr txBox="1"/>
          <p:nvPr/>
        </p:nvSpPr>
        <p:spPr>
          <a:xfrm>
            <a:off x="1371601" y="940287"/>
            <a:ext cx="15152145" cy="1181670"/>
          </a:xfrm>
          <a:prstGeom prst="rect">
            <a:avLst/>
          </a:prstGeom>
        </p:spPr>
        <p:txBody>
          <a:bodyPr lIns="0" tIns="0" rIns="0" bIns="0" rtlCol="0" anchor="t">
            <a:spAutoFit/>
          </a:bodyPr>
          <a:lstStyle/>
          <a:p>
            <a:pPr>
              <a:lnSpc>
                <a:spcPts val="10078"/>
              </a:lnSpc>
            </a:pPr>
            <a:r>
              <a:rPr lang="en-US" sz="7198" b="1" dirty="0">
                <a:solidFill>
                  <a:srgbClr val="FDFEFF"/>
                </a:solidFill>
                <a:latin typeface="Proxima Nova Bold"/>
                <a:ea typeface="Proxima Nova Bold"/>
                <a:cs typeface="Proxima Nova Bold"/>
                <a:sym typeface="Proxima Nova Bold"/>
              </a:rPr>
              <a:t>South Australia</a:t>
            </a:r>
          </a:p>
        </p:txBody>
      </p:sp>
      <p:sp>
        <p:nvSpPr>
          <p:cNvPr id="7" name="TextBox 7">
            <a:extLst>
              <a:ext uri="{FF2B5EF4-FFF2-40B4-BE49-F238E27FC236}">
                <a16:creationId xmlns:a16="http://schemas.microsoft.com/office/drawing/2014/main" id="{98D3614E-C367-1CE1-288A-F4BF3B728B19}"/>
              </a:ext>
            </a:extLst>
          </p:cNvPr>
          <p:cNvSpPr txBox="1"/>
          <p:nvPr/>
        </p:nvSpPr>
        <p:spPr>
          <a:xfrm>
            <a:off x="1371600" y="3015004"/>
            <a:ext cx="7975600" cy="784574"/>
          </a:xfrm>
          <a:prstGeom prst="rect">
            <a:avLst/>
          </a:prstGeom>
        </p:spPr>
        <p:txBody>
          <a:bodyPr wrap="square" lIns="0" tIns="0" rIns="0" bIns="0" rtlCol="0" anchor="t">
            <a:spAutoFit/>
          </a:bodyPr>
          <a:lstStyle/>
          <a:p>
            <a:pPr>
              <a:lnSpc>
                <a:spcPts val="6720"/>
              </a:lnSpc>
            </a:pPr>
            <a:r>
              <a:rPr lang="en-US" sz="4800" dirty="0">
                <a:solidFill>
                  <a:srgbClr val="000000"/>
                </a:solidFill>
                <a:latin typeface="Proxima Nova"/>
                <a:ea typeface="Proxima Nova"/>
                <a:cs typeface="Proxima Nova"/>
                <a:sym typeface="Proxima Nova"/>
              </a:rPr>
              <a:t>Subtitle</a:t>
            </a:r>
          </a:p>
        </p:txBody>
      </p:sp>
      <p:sp>
        <p:nvSpPr>
          <p:cNvPr id="8" name="TextBox 8">
            <a:extLst>
              <a:ext uri="{FF2B5EF4-FFF2-40B4-BE49-F238E27FC236}">
                <a16:creationId xmlns:a16="http://schemas.microsoft.com/office/drawing/2014/main" id="{221CF19B-33F4-EB02-7676-72860127D223}"/>
              </a:ext>
            </a:extLst>
          </p:cNvPr>
          <p:cNvSpPr txBox="1"/>
          <p:nvPr/>
        </p:nvSpPr>
        <p:spPr>
          <a:xfrm>
            <a:off x="1371601" y="4417084"/>
            <a:ext cx="2019617" cy="526234"/>
          </a:xfrm>
          <a:prstGeom prst="rect">
            <a:avLst/>
          </a:prstGeom>
        </p:spPr>
        <p:txBody>
          <a:bodyPr lIns="0" tIns="0" rIns="0" bIns="0" rtlCol="0" anchor="t">
            <a:spAutoFit/>
          </a:bodyPr>
          <a:lstStyle/>
          <a:p>
            <a:pPr>
              <a:lnSpc>
                <a:spcPts val="4479"/>
              </a:lnSpc>
            </a:pPr>
            <a:r>
              <a:rPr lang="en-US" sz="3199" dirty="0">
                <a:solidFill>
                  <a:srgbClr val="000000"/>
                </a:solidFill>
                <a:latin typeface="Proxima Nova"/>
                <a:ea typeface="Proxima Nova"/>
                <a:cs typeface="Proxima Nova"/>
                <a:sym typeface="Proxima Nova"/>
              </a:rPr>
              <a:t>Heading</a:t>
            </a:r>
          </a:p>
        </p:txBody>
      </p:sp>
      <p:sp>
        <p:nvSpPr>
          <p:cNvPr id="9" name="TextBox 9">
            <a:extLst>
              <a:ext uri="{FF2B5EF4-FFF2-40B4-BE49-F238E27FC236}">
                <a16:creationId xmlns:a16="http://schemas.microsoft.com/office/drawing/2014/main" id="{70BEE88A-8A4C-1C1B-776B-64B93122C805}"/>
              </a:ext>
            </a:extLst>
          </p:cNvPr>
          <p:cNvSpPr txBox="1"/>
          <p:nvPr/>
        </p:nvSpPr>
        <p:spPr>
          <a:xfrm>
            <a:off x="1371601" y="5847105"/>
            <a:ext cx="11885644" cy="1539332"/>
          </a:xfrm>
          <a:prstGeom prst="rect">
            <a:avLst/>
          </a:prstGeom>
        </p:spPr>
        <p:txBody>
          <a:bodyPr lIns="0" tIns="0" rIns="0" bIns="0" rtlCol="0" anchor="t">
            <a:spAutoFit/>
          </a:bodyPr>
          <a:lstStyle/>
          <a:p>
            <a:pPr marL="690856" lvl="1" indent="-345429">
              <a:lnSpc>
                <a:spcPts val="4479"/>
              </a:lnSpc>
              <a:buFont typeface="Arial"/>
              <a:buChar char="•"/>
            </a:pPr>
            <a:r>
              <a:rPr lang="en-US" sz="3199" dirty="0">
                <a:solidFill>
                  <a:srgbClr val="000000"/>
                </a:solidFill>
                <a:latin typeface="Proxima Nova"/>
                <a:ea typeface="Proxima Nova"/>
                <a:cs typeface="Proxima Nova"/>
                <a:sym typeface="Proxima Nova"/>
              </a:rPr>
              <a:t>dot points </a:t>
            </a:r>
          </a:p>
          <a:p>
            <a:pPr marL="690856" lvl="1" indent="-345429">
              <a:lnSpc>
                <a:spcPts val="4479"/>
              </a:lnSpc>
              <a:buFont typeface="Arial"/>
              <a:buChar char="•"/>
            </a:pPr>
            <a:r>
              <a:rPr lang="en-US" sz="3199" dirty="0">
                <a:solidFill>
                  <a:srgbClr val="000000"/>
                </a:solidFill>
                <a:latin typeface="Proxima Nova"/>
                <a:ea typeface="Proxima Nova"/>
                <a:cs typeface="Proxima Nova"/>
                <a:sym typeface="Proxima Nova"/>
              </a:rPr>
              <a:t>dot points</a:t>
            </a:r>
          </a:p>
        </p:txBody>
      </p:sp>
      <p:pic>
        <p:nvPicPr>
          <p:cNvPr id="10" name="Picture 9">
            <a:extLst>
              <a:ext uri="{FF2B5EF4-FFF2-40B4-BE49-F238E27FC236}">
                <a16:creationId xmlns:a16="http://schemas.microsoft.com/office/drawing/2014/main" id="{0174409A-936A-A474-0FE2-5CA470B63C10}"/>
              </a:ext>
            </a:extLst>
          </p:cNvPr>
          <p:cNvPicPr>
            <a:picLocks noChangeAspect="1"/>
          </p:cNvPicPr>
          <p:nvPr/>
        </p:nvPicPr>
        <p:blipFill>
          <a:blip r:embed="rId4"/>
          <a:stretch>
            <a:fillRect/>
          </a:stretch>
        </p:blipFill>
        <p:spPr>
          <a:xfrm>
            <a:off x="1183002" y="3065059"/>
            <a:ext cx="14753599" cy="9648772"/>
          </a:xfrm>
          <a:prstGeom prst="rect">
            <a:avLst/>
          </a:prstGeom>
        </p:spPr>
      </p:pic>
      <p:sp>
        <p:nvSpPr>
          <p:cNvPr id="12" name="TextBox 11">
            <a:extLst>
              <a:ext uri="{FF2B5EF4-FFF2-40B4-BE49-F238E27FC236}">
                <a16:creationId xmlns:a16="http://schemas.microsoft.com/office/drawing/2014/main" id="{3B8EACD0-08D7-FF22-7430-57C1EBC67D3C}"/>
              </a:ext>
            </a:extLst>
          </p:cNvPr>
          <p:cNvSpPr txBox="1"/>
          <p:nvPr/>
        </p:nvSpPr>
        <p:spPr>
          <a:xfrm>
            <a:off x="16967200" y="4924489"/>
            <a:ext cx="7213600" cy="6703117"/>
          </a:xfrm>
          <a:prstGeom prst="rect">
            <a:avLst/>
          </a:prstGeom>
          <a:noFill/>
        </p:spPr>
        <p:txBody>
          <a:bodyPr wrap="square">
            <a:spAutoFit/>
          </a:bodyPr>
          <a:lstStyle/>
          <a:p>
            <a:pPr marL="403002" lvl="1" indent="0" defTabSz="1219170" hangingPunct="1">
              <a:lnSpc>
                <a:spcPts val="5225"/>
              </a:lnSpc>
              <a:spcBef>
                <a:spcPts val="0"/>
              </a:spcBef>
              <a:defRPr/>
            </a:pPr>
            <a:r>
              <a:rPr lang="en-US" sz="3732" b="1" kern="1200" dirty="0">
                <a:solidFill>
                  <a:prstClr val="black"/>
                </a:solidFill>
                <a:latin typeface="Proxima Nova"/>
                <a:ea typeface="Proxima Nova"/>
                <a:cs typeface="Proxima Nova"/>
                <a:sym typeface="Proxima Nova"/>
              </a:rPr>
              <a:t>Population: 2m</a:t>
            </a:r>
          </a:p>
          <a:p>
            <a:pPr marL="403002" lvl="1" indent="0" defTabSz="1219170" hangingPunct="1">
              <a:lnSpc>
                <a:spcPts val="5225"/>
              </a:lnSpc>
              <a:spcBef>
                <a:spcPts val="0"/>
              </a:spcBef>
              <a:defRPr/>
            </a:pPr>
            <a:r>
              <a:rPr lang="en-US" sz="3732" b="1" kern="1200" dirty="0">
                <a:solidFill>
                  <a:prstClr val="black"/>
                </a:solidFill>
                <a:latin typeface="Proxima Nova"/>
                <a:ea typeface="Proxima Nova"/>
                <a:cs typeface="Proxima Nova"/>
                <a:sym typeface="Proxima Nova"/>
              </a:rPr>
              <a:t>Area 983, 482km²</a:t>
            </a:r>
          </a:p>
          <a:p>
            <a:pPr marL="403002" lvl="1" indent="0" defTabSz="1219170" hangingPunct="1">
              <a:lnSpc>
                <a:spcPts val="5225"/>
              </a:lnSpc>
              <a:spcBef>
                <a:spcPts val="0"/>
              </a:spcBef>
              <a:defRPr/>
            </a:pPr>
            <a:endParaRPr lang="en-US" sz="3732" b="1" kern="1200" dirty="0">
              <a:solidFill>
                <a:prstClr val="black"/>
              </a:solidFill>
              <a:latin typeface="Proxima Nova"/>
              <a:ea typeface="Proxima Nova"/>
              <a:cs typeface="Proxima Nova"/>
              <a:sym typeface="Proxima Nova"/>
            </a:endParaRPr>
          </a:p>
          <a:p>
            <a:pPr marL="403002" lvl="1" indent="0" defTabSz="1219170" hangingPunct="1">
              <a:lnSpc>
                <a:spcPts val="5225"/>
              </a:lnSpc>
              <a:spcBef>
                <a:spcPts val="0"/>
              </a:spcBef>
              <a:defRPr/>
            </a:pPr>
            <a:endParaRPr lang="en-US" sz="3732" b="1" kern="1200" dirty="0">
              <a:solidFill>
                <a:prstClr val="black"/>
              </a:solidFill>
              <a:latin typeface="Proxima Nova"/>
              <a:ea typeface="Proxima Nova"/>
              <a:cs typeface="Proxima Nova"/>
              <a:sym typeface="Proxima Nova"/>
            </a:endParaRPr>
          </a:p>
          <a:p>
            <a:pPr marL="403002" lvl="1" indent="0" defTabSz="1219170" hangingPunct="1">
              <a:lnSpc>
                <a:spcPts val="5225"/>
              </a:lnSpc>
              <a:spcBef>
                <a:spcPts val="0"/>
              </a:spcBef>
              <a:defRPr/>
            </a:pPr>
            <a:r>
              <a:rPr lang="en-US" sz="3732" b="1" kern="1200" dirty="0">
                <a:solidFill>
                  <a:prstClr val="black"/>
                </a:solidFill>
                <a:latin typeface="Proxima Nova"/>
                <a:ea typeface="Proxima Nova"/>
                <a:cs typeface="Proxima Nova"/>
                <a:sym typeface="Proxima Nova"/>
              </a:rPr>
              <a:t>BPD pop </a:t>
            </a:r>
            <a:r>
              <a:rPr lang="en-US" sz="3732" b="1" kern="1200" dirty="0" err="1">
                <a:solidFill>
                  <a:prstClr val="black"/>
                </a:solidFill>
                <a:latin typeface="Proxima Nova"/>
                <a:ea typeface="Proxima Nova"/>
                <a:cs typeface="Proxima Nova"/>
                <a:sym typeface="Proxima Nova"/>
              </a:rPr>
              <a:t>est</a:t>
            </a:r>
            <a:r>
              <a:rPr lang="en-US" sz="3732" b="1" kern="1200" dirty="0">
                <a:solidFill>
                  <a:prstClr val="black"/>
                </a:solidFill>
                <a:latin typeface="Proxima Nova"/>
                <a:ea typeface="Proxima Nova"/>
                <a:cs typeface="Proxima Nova"/>
                <a:sym typeface="Proxima Nova"/>
              </a:rPr>
              <a:t>:</a:t>
            </a:r>
          </a:p>
          <a:p>
            <a:pPr marL="403002" lvl="1" indent="0" defTabSz="1219170" hangingPunct="1">
              <a:lnSpc>
                <a:spcPts val="5225"/>
              </a:lnSpc>
              <a:spcBef>
                <a:spcPts val="0"/>
              </a:spcBef>
              <a:defRPr/>
            </a:pPr>
            <a:r>
              <a:rPr lang="en-US" sz="3732" b="1" kern="1200" dirty="0">
                <a:solidFill>
                  <a:prstClr val="black"/>
                </a:solidFill>
                <a:latin typeface="Proxima Nova"/>
                <a:ea typeface="Proxima Nova"/>
                <a:cs typeface="Proxima Nova"/>
                <a:sym typeface="Proxima Nova"/>
              </a:rPr>
              <a:t>17,700 – 70,800</a:t>
            </a:r>
          </a:p>
          <a:p>
            <a:pPr marL="403002" lvl="1" indent="0" defTabSz="1219170" hangingPunct="1">
              <a:lnSpc>
                <a:spcPts val="5225"/>
              </a:lnSpc>
              <a:spcBef>
                <a:spcPts val="0"/>
              </a:spcBef>
              <a:defRPr/>
            </a:pPr>
            <a:endParaRPr lang="en-US" sz="3732" b="1" kern="1200" dirty="0">
              <a:solidFill>
                <a:prstClr val="black"/>
              </a:solidFill>
              <a:latin typeface="Proxima Nova"/>
              <a:ea typeface="Proxima Nova"/>
              <a:cs typeface="Proxima Nova"/>
              <a:sym typeface="Proxima Nova"/>
            </a:endParaRPr>
          </a:p>
          <a:p>
            <a:pPr marL="403002" lvl="1" indent="0" defTabSz="1219170" hangingPunct="1">
              <a:lnSpc>
                <a:spcPts val="5225"/>
              </a:lnSpc>
              <a:spcBef>
                <a:spcPts val="0"/>
              </a:spcBef>
              <a:defRPr/>
            </a:pPr>
            <a:endParaRPr lang="en-US" sz="3732" b="1" kern="1200" dirty="0">
              <a:solidFill>
                <a:prstClr val="black"/>
              </a:solidFill>
              <a:latin typeface="Proxima Nova"/>
              <a:ea typeface="Proxima Nova"/>
              <a:cs typeface="Proxima Nova"/>
              <a:sym typeface="Proxima Nova"/>
            </a:endParaRPr>
          </a:p>
          <a:p>
            <a:pPr marL="403002" lvl="1" indent="0" defTabSz="1219170" hangingPunct="1">
              <a:lnSpc>
                <a:spcPts val="5225"/>
              </a:lnSpc>
              <a:spcBef>
                <a:spcPts val="0"/>
              </a:spcBef>
              <a:defRPr/>
            </a:pPr>
            <a:r>
              <a:rPr lang="en-US" sz="3732" b="1" kern="1200" dirty="0">
                <a:solidFill>
                  <a:prstClr val="black"/>
                </a:solidFill>
                <a:latin typeface="Proxima Nova"/>
                <a:ea typeface="Proxima Nova"/>
                <a:cs typeface="Proxima Nova"/>
                <a:sym typeface="Proxima Nova"/>
              </a:rPr>
              <a:t>BPD Co: 12.5</a:t>
            </a:r>
          </a:p>
          <a:p>
            <a:pPr marL="403002" lvl="1" indent="0" defTabSz="1219170" hangingPunct="1">
              <a:lnSpc>
                <a:spcPts val="5225"/>
              </a:lnSpc>
              <a:spcBef>
                <a:spcPts val="0"/>
              </a:spcBef>
              <a:defRPr/>
            </a:pPr>
            <a:r>
              <a:rPr lang="en-US" sz="3732" b="1" kern="1200" dirty="0">
                <a:solidFill>
                  <a:prstClr val="black"/>
                </a:solidFill>
                <a:latin typeface="Proxima Nova"/>
                <a:ea typeface="Proxima Nova"/>
                <a:cs typeface="Proxima Nova"/>
                <a:sym typeface="Proxima Nova"/>
              </a:rPr>
              <a:t>Clinical FTE</a:t>
            </a:r>
          </a:p>
        </p:txBody>
      </p:sp>
    </p:spTree>
    <p:extLst>
      <p:ext uri="{BB962C8B-B14F-4D97-AF65-F5344CB8AC3E}">
        <p14:creationId xmlns:p14="http://schemas.microsoft.com/office/powerpoint/2010/main" val="199418684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C7E9A99-225C-2767-EBB1-18D29503829B}"/>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1DD99E53-3170-3309-3081-E66359549F2E}"/>
              </a:ext>
            </a:extLst>
          </p:cNvPr>
          <p:cNvGrpSpPr/>
          <p:nvPr/>
        </p:nvGrpSpPr>
        <p:grpSpPr>
          <a:xfrm>
            <a:off x="-377850" y="672811"/>
            <a:ext cx="21247156" cy="1716621"/>
            <a:chOff x="0" y="0"/>
            <a:chExt cx="4196969" cy="339086"/>
          </a:xfrm>
        </p:grpSpPr>
        <p:sp>
          <p:nvSpPr>
            <p:cNvPr id="4" name="Freeform 4">
              <a:extLst>
                <a:ext uri="{FF2B5EF4-FFF2-40B4-BE49-F238E27FC236}">
                  <a16:creationId xmlns:a16="http://schemas.microsoft.com/office/drawing/2014/main" id="{989539AF-CB14-6395-B326-5F5E80B85E37}"/>
                </a:ext>
              </a:extLst>
            </p:cNvPr>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solidFill>
              <a:srgbClr val="46739C"/>
            </a:solidFill>
          </p:spPr>
          <p:txBody>
            <a:bodyPr/>
            <a:lstStyle/>
            <a:p>
              <a:endParaRPr lang="en-AU" sz="4000"/>
            </a:p>
          </p:txBody>
        </p:sp>
        <p:sp>
          <p:nvSpPr>
            <p:cNvPr id="5" name="TextBox 5">
              <a:extLst>
                <a:ext uri="{FF2B5EF4-FFF2-40B4-BE49-F238E27FC236}">
                  <a16:creationId xmlns:a16="http://schemas.microsoft.com/office/drawing/2014/main" id="{28643B0F-A801-FB83-97F2-5DB4EF3BBC9A}"/>
                </a:ext>
              </a:extLst>
            </p:cNvPr>
            <p:cNvSpPr txBox="1"/>
            <p:nvPr/>
          </p:nvSpPr>
          <p:spPr>
            <a:xfrm>
              <a:off x="0" y="-38100"/>
              <a:ext cx="4196969" cy="377186"/>
            </a:xfrm>
            <a:prstGeom prst="rect">
              <a:avLst/>
            </a:prstGeom>
          </p:spPr>
          <p:txBody>
            <a:bodyPr lIns="67733" tIns="67733" rIns="67733" bIns="67733" rtlCol="0" anchor="ctr"/>
            <a:lstStyle/>
            <a:p>
              <a:pPr algn="ctr">
                <a:lnSpc>
                  <a:spcPts val="3545"/>
                </a:lnSpc>
                <a:spcBef>
                  <a:spcPct val="0"/>
                </a:spcBef>
              </a:pPr>
              <a:endParaRPr sz="4000"/>
            </a:p>
          </p:txBody>
        </p:sp>
      </p:grpSp>
      <p:sp>
        <p:nvSpPr>
          <p:cNvPr id="6" name="TextBox 6">
            <a:extLst>
              <a:ext uri="{FF2B5EF4-FFF2-40B4-BE49-F238E27FC236}">
                <a16:creationId xmlns:a16="http://schemas.microsoft.com/office/drawing/2014/main" id="{05031625-AE1B-0527-D09D-DAF1ECF40725}"/>
              </a:ext>
            </a:extLst>
          </p:cNvPr>
          <p:cNvSpPr txBox="1"/>
          <p:nvPr/>
        </p:nvSpPr>
        <p:spPr>
          <a:xfrm>
            <a:off x="1371601" y="940287"/>
            <a:ext cx="15152145" cy="1181670"/>
          </a:xfrm>
          <a:prstGeom prst="rect">
            <a:avLst/>
          </a:prstGeom>
        </p:spPr>
        <p:txBody>
          <a:bodyPr lIns="0" tIns="0" rIns="0" bIns="0" rtlCol="0" anchor="t">
            <a:spAutoFit/>
          </a:bodyPr>
          <a:lstStyle/>
          <a:p>
            <a:pPr>
              <a:lnSpc>
                <a:spcPts val="10078"/>
              </a:lnSpc>
            </a:pPr>
            <a:r>
              <a:rPr lang="en-US" sz="7198" b="1" dirty="0">
                <a:solidFill>
                  <a:srgbClr val="FDFEFF"/>
                </a:solidFill>
                <a:latin typeface="Proxima Nova Bold"/>
                <a:ea typeface="Proxima Nova Bold"/>
                <a:cs typeface="Proxima Nova Bold"/>
                <a:sym typeface="Proxima Nova Bold"/>
              </a:rPr>
              <a:t>GPM: THERAPEUTIC APPROACH</a:t>
            </a:r>
          </a:p>
        </p:txBody>
      </p:sp>
      <p:sp>
        <p:nvSpPr>
          <p:cNvPr id="7" name="Education is essential — even when seemingly ignored…">
            <a:extLst>
              <a:ext uri="{FF2B5EF4-FFF2-40B4-BE49-F238E27FC236}">
                <a16:creationId xmlns:a16="http://schemas.microsoft.com/office/drawing/2014/main" id="{0014FFF0-3718-890B-00BD-06FADA71F574}"/>
              </a:ext>
            </a:extLst>
          </p:cNvPr>
          <p:cNvSpPr txBox="1">
            <a:spLocks/>
          </p:cNvSpPr>
          <p:nvPr/>
        </p:nvSpPr>
        <p:spPr>
          <a:xfrm>
            <a:off x="853578" y="3533520"/>
            <a:ext cx="21247156" cy="1066825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marL="63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1pPr>
            <a:lvl2pPr marL="127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2pPr>
            <a:lvl3pPr marL="190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3pPr>
            <a:lvl4pPr marL="254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4pPr>
            <a:lvl5pPr marL="317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5pPr>
            <a:lvl6pPr marL="381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6pPr>
            <a:lvl7pPr marL="444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7pPr>
            <a:lvl8pPr marL="5080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8pPr>
            <a:lvl9pPr marL="5715000" marR="0" indent="-635000" algn="l" defTabSz="825500" rtl="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590550" indent="-590550" defTabSz="767715" hangingPunct="1">
              <a:spcBef>
                <a:spcPts val="3600"/>
              </a:spcBef>
              <a:buClr>
                <a:srgbClr val="41688B"/>
              </a:buClr>
              <a:buFont typeface="Avenir Next"/>
              <a:buChar char="▸"/>
              <a:defRPr sz="5952">
                <a:solidFill>
                  <a:srgbClr val="FFFFFF"/>
                </a:solidFill>
              </a:defRPr>
            </a:pPr>
            <a:r>
              <a:rPr lang="en-AU" sz="5952" b="1" dirty="0">
                <a:solidFill>
                  <a:schemeClr val="bg1"/>
                </a:solidFill>
                <a:latin typeface="Avenir Next"/>
                <a:ea typeface="Avenir Next"/>
                <a:cs typeface="Avenir Next"/>
                <a:sym typeface="Avenir Next"/>
              </a:rPr>
              <a:t>Education is essential</a:t>
            </a:r>
            <a:r>
              <a:rPr lang="en-AU" sz="5952" dirty="0">
                <a:solidFill>
                  <a:schemeClr val="bg1"/>
                </a:solidFill>
              </a:rPr>
              <a:t> — especially for the social safety network</a:t>
            </a:r>
          </a:p>
          <a:p>
            <a:pPr marL="590550" indent="-590550" defTabSz="767715" hangingPunct="1">
              <a:spcBef>
                <a:spcPts val="3600"/>
              </a:spcBef>
              <a:buClr>
                <a:srgbClr val="41688B"/>
              </a:buClr>
              <a:buFont typeface="Avenir Next"/>
              <a:buChar char="▸"/>
              <a:defRPr sz="5952">
                <a:solidFill>
                  <a:srgbClr val="FFFFFF"/>
                </a:solidFill>
              </a:defRPr>
            </a:pPr>
            <a:r>
              <a:rPr lang="en-AU" sz="5952" b="1" dirty="0">
                <a:solidFill>
                  <a:schemeClr val="bg1"/>
                </a:solidFill>
                <a:latin typeface="Avenir Next"/>
                <a:ea typeface="Avenir Next"/>
                <a:cs typeface="Avenir Next"/>
                <a:sym typeface="Avenir Next"/>
              </a:rPr>
              <a:t>Non-specific factors are central</a:t>
            </a:r>
            <a:r>
              <a:rPr lang="en-AU" sz="5952" dirty="0">
                <a:solidFill>
                  <a:schemeClr val="bg1"/>
                </a:solidFill>
              </a:rPr>
              <a:t> — reliability, listening, concern</a:t>
            </a:r>
          </a:p>
          <a:p>
            <a:pPr marL="590550" indent="-590550" defTabSz="767715" hangingPunct="1">
              <a:spcBef>
                <a:spcPts val="3600"/>
              </a:spcBef>
              <a:buClr>
                <a:srgbClr val="41688B"/>
              </a:buClr>
              <a:buFont typeface="Avenir Next"/>
              <a:buChar char="▸"/>
              <a:defRPr sz="5952">
                <a:solidFill>
                  <a:srgbClr val="FFFFFF"/>
                </a:solidFill>
              </a:defRPr>
            </a:pPr>
            <a:r>
              <a:rPr lang="en-AU" sz="5952" b="1" dirty="0">
                <a:solidFill>
                  <a:schemeClr val="bg1"/>
                </a:solidFill>
                <a:latin typeface="Avenir Next"/>
                <a:ea typeface="Avenir Next"/>
                <a:cs typeface="Avenir Next"/>
                <a:sym typeface="Avenir Next"/>
              </a:rPr>
              <a:t>Relational issues are central </a:t>
            </a:r>
            <a:r>
              <a:rPr lang="en-AU" sz="5952" dirty="0">
                <a:solidFill>
                  <a:schemeClr val="bg1"/>
                </a:solidFill>
              </a:rPr>
              <a:t>— attachment, trust</a:t>
            </a:r>
          </a:p>
          <a:p>
            <a:pPr marL="590550" indent="-590550" defTabSz="767715" hangingPunct="1">
              <a:spcBef>
                <a:spcPts val="3600"/>
              </a:spcBef>
              <a:buClr>
                <a:srgbClr val="41688B"/>
              </a:buClr>
              <a:buFont typeface="Avenir Next"/>
              <a:buChar char="▸"/>
              <a:defRPr sz="5952">
                <a:solidFill>
                  <a:srgbClr val="FFFFFF"/>
                </a:solidFill>
              </a:defRPr>
            </a:pPr>
            <a:r>
              <a:rPr lang="en-AU" sz="5952" b="1" dirty="0">
                <a:solidFill>
                  <a:schemeClr val="bg1"/>
                </a:solidFill>
                <a:latin typeface="Avenir Next"/>
                <a:ea typeface="Avenir Next"/>
                <a:cs typeface="Avenir Next"/>
                <a:sym typeface="Avenir Next"/>
              </a:rPr>
              <a:t>Situational changes can be essential</a:t>
            </a:r>
            <a:r>
              <a:rPr lang="en-AU" sz="5952" dirty="0">
                <a:solidFill>
                  <a:schemeClr val="bg1"/>
                </a:solidFill>
              </a:rPr>
              <a:t> — advise, assist</a:t>
            </a:r>
          </a:p>
          <a:p>
            <a:pPr marL="590550" indent="-590550" defTabSz="767715" hangingPunct="1">
              <a:spcBef>
                <a:spcPts val="3600"/>
              </a:spcBef>
              <a:buClr>
                <a:srgbClr val="41688B"/>
              </a:buClr>
              <a:buFont typeface="Avenir Next"/>
              <a:buChar char="▸"/>
              <a:defRPr sz="5952">
                <a:solidFill>
                  <a:srgbClr val="FFFFFF"/>
                </a:solidFill>
              </a:defRPr>
            </a:pPr>
            <a:r>
              <a:rPr lang="en-AU" sz="5952" b="1" dirty="0">
                <a:solidFill>
                  <a:schemeClr val="bg1"/>
                </a:solidFill>
                <a:latin typeface="Avenir Next"/>
                <a:ea typeface="Avenir Next"/>
                <a:cs typeface="Avenir Next"/>
                <a:sym typeface="Avenir Next"/>
              </a:rPr>
              <a:t>Pragmatism</a:t>
            </a:r>
            <a:r>
              <a:rPr lang="en-AU" sz="5952" dirty="0">
                <a:solidFill>
                  <a:schemeClr val="bg1"/>
                </a:solidFill>
              </a:rPr>
              <a:t> — every patient is different; forego theory if it isn’t working; if not now, wait </a:t>
            </a:r>
          </a:p>
        </p:txBody>
      </p:sp>
      <p:pic>
        <p:nvPicPr>
          <p:cNvPr id="8" name="Picture 7">
            <a:extLst>
              <a:ext uri="{FF2B5EF4-FFF2-40B4-BE49-F238E27FC236}">
                <a16:creationId xmlns:a16="http://schemas.microsoft.com/office/drawing/2014/main" id="{B7528AF6-D45E-E26E-78EE-74474C59FC45}"/>
              </a:ext>
            </a:extLst>
          </p:cNvPr>
          <p:cNvPicPr>
            <a:picLocks noChangeAspect="1"/>
          </p:cNvPicPr>
          <p:nvPr/>
        </p:nvPicPr>
        <p:blipFill>
          <a:blip r:embed="rId2"/>
          <a:stretch>
            <a:fillRect/>
          </a:stretch>
        </p:blipFill>
        <p:spPr>
          <a:xfrm rot="5400000">
            <a:off x="21305253" y="-12193"/>
            <a:ext cx="3066554" cy="3090940"/>
          </a:xfrm>
          <a:prstGeom prst="rect">
            <a:avLst/>
          </a:prstGeom>
        </p:spPr>
      </p:pic>
    </p:spTree>
    <p:extLst>
      <p:ext uri="{BB962C8B-B14F-4D97-AF65-F5344CB8AC3E}">
        <p14:creationId xmlns:p14="http://schemas.microsoft.com/office/powerpoint/2010/main" val="25318017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5" name="PHARMACOTHERAPY &amp; COMORBIDITY"/>
          <p:cNvSpPr txBox="1">
            <a:spLocks noGrp="1"/>
          </p:cNvSpPr>
          <p:nvPr>
            <p:ph type="ctrTitle"/>
          </p:nvPr>
        </p:nvSpPr>
        <p:spPr>
          <a:prstGeom prst="rect">
            <a:avLst/>
          </a:prstGeom>
        </p:spPr>
        <p:txBody>
          <a:bodyPr/>
          <a:lstStyle>
            <a:lvl1pPr defTabSz="429259">
              <a:defRPr sz="15756"/>
            </a:lvl1pPr>
          </a:lstStyle>
          <a:p>
            <a:r>
              <a:rPr dirty="0">
                <a:solidFill>
                  <a:srgbClr val="41688B"/>
                </a:solidFill>
              </a:rPr>
              <a:t>COMORBIDITY</a:t>
            </a:r>
          </a:p>
        </p:txBody>
      </p:sp>
      <p:grpSp>
        <p:nvGrpSpPr>
          <p:cNvPr id="2020" name="Group"/>
          <p:cNvGrpSpPr/>
          <p:nvPr/>
        </p:nvGrpSpPr>
        <p:grpSpPr>
          <a:xfrm>
            <a:off x="377962" y="12405833"/>
            <a:ext cx="4262705" cy="893134"/>
            <a:chOff x="416338" y="144389"/>
            <a:chExt cx="4262704" cy="893133"/>
          </a:xfrm>
        </p:grpSpPr>
        <p:pic>
          <p:nvPicPr>
            <p:cNvPr id="2017" name="Image" descr="Image"/>
            <p:cNvPicPr>
              <a:picLocks noChangeAspect="1"/>
            </p:cNvPicPr>
            <p:nvPr/>
          </p:nvPicPr>
          <p:blipFill>
            <a:blip r:embed="rId2">
              <a:alphaModFix amt="68871"/>
            </a:blip>
            <a:srcRect l="9080" t="4411" r="10400" b="580"/>
            <a:stretch>
              <a:fillRect/>
            </a:stretch>
          </p:blipFill>
          <p:spPr>
            <a:xfrm>
              <a:off x="416338" y="156060"/>
              <a:ext cx="726880" cy="881464"/>
            </a:xfrm>
            <a:custGeom>
              <a:avLst/>
              <a:gdLst/>
              <a:ahLst/>
              <a:cxnLst>
                <a:cxn ang="0">
                  <a:pos x="wd2" y="hd2"/>
                </a:cxn>
                <a:cxn ang="5400000">
                  <a:pos x="wd2" y="hd2"/>
                </a:cxn>
                <a:cxn ang="10800000">
                  <a:pos x="wd2" y="hd2"/>
                </a:cxn>
                <a:cxn ang="16200000">
                  <a:pos x="wd2" y="hd2"/>
                </a:cxn>
              </a:cxnLst>
              <a:rect l="0" t="0" r="r" b="b"/>
              <a:pathLst>
                <a:path w="19817" h="21597" extrusionOk="0">
                  <a:moveTo>
                    <a:pt x="10810" y="0"/>
                  </a:moveTo>
                  <a:cubicBezTo>
                    <a:pt x="5930" y="0"/>
                    <a:pt x="2803" y="2420"/>
                    <a:pt x="1873" y="6914"/>
                  </a:cubicBezTo>
                  <a:cubicBezTo>
                    <a:pt x="1668" y="7905"/>
                    <a:pt x="1156" y="9432"/>
                    <a:pt x="736" y="10308"/>
                  </a:cubicBezTo>
                  <a:cubicBezTo>
                    <a:pt x="240" y="11345"/>
                    <a:pt x="-9" y="12043"/>
                    <a:pt x="1" y="12496"/>
                  </a:cubicBezTo>
                  <a:cubicBezTo>
                    <a:pt x="10" y="12948"/>
                    <a:pt x="270" y="13158"/>
                    <a:pt x="791" y="13225"/>
                  </a:cubicBezTo>
                  <a:cubicBezTo>
                    <a:pt x="1444" y="13308"/>
                    <a:pt x="1643" y="13567"/>
                    <a:pt x="1721" y="14479"/>
                  </a:cubicBezTo>
                  <a:cubicBezTo>
                    <a:pt x="1974" y="17424"/>
                    <a:pt x="2849" y="18437"/>
                    <a:pt x="5129" y="18437"/>
                  </a:cubicBezTo>
                  <a:cubicBezTo>
                    <a:pt x="6815" y="18437"/>
                    <a:pt x="7199" y="18905"/>
                    <a:pt x="6677" y="20314"/>
                  </a:cubicBezTo>
                  <a:lnTo>
                    <a:pt x="6341" y="21238"/>
                  </a:lnTo>
                  <a:lnTo>
                    <a:pt x="1959" y="21413"/>
                  </a:lnTo>
                  <a:cubicBezTo>
                    <a:pt x="-449" y="21512"/>
                    <a:pt x="3205" y="21595"/>
                    <a:pt x="10074" y="21597"/>
                  </a:cubicBezTo>
                  <a:cubicBezTo>
                    <a:pt x="16944" y="21600"/>
                    <a:pt x="21151" y="21524"/>
                    <a:pt x="19434" y="21422"/>
                  </a:cubicBezTo>
                  <a:lnTo>
                    <a:pt x="16317" y="21238"/>
                  </a:lnTo>
                  <a:lnTo>
                    <a:pt x="16209" y="17834"/>
                  </a:lnTo>
                  <a:lnTo>
                    <a:pt x="16101" y="14431"/>
                  </a:lnTo>
                  <a:lnTo>
                    <a:pt x="17270" y="13244"/>
                  </a:lnTo>
                  <a:cubicBezTo>
                    <a:pt x="18882" y="11597"/>
                    <a:pt x="19434" y="10224"/>
                    <a:pt x="19434" y="7896"/>
                  </a:cubicBezTo>
                  <a:cubicBezTo>
                    <a:pt x="19434" y="3229"/>
                    <a:pt x="15915" y="0"/>
                    <a:pt x="10810" y="0"/>
                  </a:cubicBezTo>
                  <a:close/>
                  <a:moveTo>
                    <a:pt x="13742" y="1663"/>
                  </a:moveTo>
                  <a:cubicBezTo>
                    <a:pt x="13829" y="1670"/>
                    <a:pt x="13915" y="1693"/>
                    <a:pt x="14002" y="1731"/>
                  </a:cubicBezTo>
                  <a:cubicBezTo>
                    <a:pt x="14089" y="1769"/>
                    <a:pt x="14170" y="1819"/>
                    <a:pt x="14251" y="1886"/>
                  </a:cubicBezTo>
                  <a:cubicBezTo>
                    <a:pt x="14291" y="1920"/>
                    <a:pt x="14332" y="1962"/>
                    <a:pt x="14370" y="2003"/>
                  </a:cubicBezTo>
                  <a:cubicBezTo>
                    <a:pt x="14408" y="2045"/>
                    <a:pt x="14443" y="2081"/>
                    <a:pt x="14478" y="2130"/>
                  </a:cubicBezTo>
                  <a:cubicBezTo>
                    <a:pt x="14513" y="2179"/>
                    <a:pt x="14555" y="2239"/>
                    <a:pt x="14586" y="2295"/>
                  </a:cubicBezTo>
                  <a:cubicBezTo>
                    <a:pt x="14618" y="2351"/>
                    <a:pt x="14646" y="2406"/>
                    <a:pt x="14673" y="2470"/>
                  </a:cubicBezTo>
                  <a:cubicBezTo>
                    <a:pt x="14710" y="2557"/>
                    <a:pt x="14736" y="2635"/>
                    <a:pt x="14770" y="2703"/>
                  </a:cubicBezTo>
                  <a:cubicBezTo>
                    <a:pt x="14839" y="2840"/>
                    <a:pt x="14906" y="2937"/>
                    <a:pt x="14976" y="3005"/>
                  </a:cubicBezTo>
                  <a:cubicBezTo>
                    <a:pt x="15116" y="3141"/>
                    <a:pt x="15284" y="3145"/>
                    <a:pt x="15528" y="3053"/>
                  </a:cubicBezTo>
                  <a:cubicBezTo>
                    <a:pt x="15589" y="3030"/>
                    <a:pt x="15650" y="3001"/>
                    <a:pt x="15722" y="2966"/>
                  </a:cubicBezTo>
                  <a:cubicBezTo>
                    <a:pt x="16499" y="2593"/>
                    <a:pt x="17115" y="3042"/>
                    <a:pt x="17064" y="3822"/>
                  </a:cubicBezTo>
                  <a:cubicBezTo>
                    <a:pt x="17057" y="3933"/>
                    <a:pt x="17035" y="4048"/>
                    <a:pt x="16999" y="4172"/>
                  </a:cubicBezTo>
                  <a:cubicBezTo>
                    <a:pt x="16981" y="4233"/>
                    <a:pt x="16975" y="4291"/>
                    <a:pt x="16967" y="4347"/>
                  </a:cubicBezTo>
                  <a:cubicBezTo>
                    <a:pt x="16951" y="4459"/>
                    <a:pt x="16953" y="4564"/>
                    <a:pt x="16978" y="4658"/>
                  </a:cubicBezTo>
                  <a:cubicBezTo>
                    <a:pt x="17002" y="4752"/>
                    <a:pt x="17051" y="4841"/>
                    <a:pt x="17118" y="4920"/>
                  </a:cubicBezTo>
                  <a:cubicBezTo>
                    <a:pt x="17186" y="5000"/>
                    <a:pt x="17266" y="5075"/>
                    <a:pt x="17378" y="5144"/>
                  </a:cubicBezTo>
                  <a:cubicBezTo>
                    <a:pt x="17434" y="5179"/>
                    <a:pt x="17495" y="5209"/>
                    <a:pt x="17562" y="5241"/>
                  </a:cubicBezTo>
                  <a:cubicBezTo>
                    <a:pt x="17693" y="5305"/>
                    <a:pt x="17812" y="5375"/>
                    <a:pt x="17908" y="5446"/>
                  </a:cubicBezTo>
                  <a:cubicBezTo>
                    <a:pt x="17956" y="5481"/>
                    <a:pt x="17999" y="5516"/>
                    <a:pt x="18038" y="5552"/>
                  </a:cubicBezTo>
                  <a:cubicBezTo>
                    <a:pt x="18155" y="5662"/>
                    <a:pt x="18237" y="5777"/>
                    <a:pt x="18276" y="5893"/>
                  </a:cubicBezTo>
                  <a:cubicBezTo>
                    <a:pt x="18289" y="5932"/>
                    <a:pt x="18293" y="5971"/>
                    <a:pt x="18298" y="6010"/>
                  </a:cubicBezTo>
                  <a:cubicBezTo>
                    <a:pt x="18315" y="6164"/>
                    <a:pt x="18266" y="6314"/>
                    <a:pt x="18146" y="6457"/>
                  </a:cubicBezTo>
                  <a:cubicBezTo>
                    <a:pt x="18116" y="6493"/>
                    <a:pt x="18077" y="6530"/>
                    <a:pt x="18038" y="6564"/>
                  </a:cubicBezTo>
                  <a:cubicBezTo>
                    <a:pt x="17884" y="6700"/>
                    <a:pt x="17667" y="6815"/>
                    <a:pt x="17378" y="6914"/>
                  </a:cubicBezTo>
                  <a:cubicBezTo>
                    <a:pt x="17277" y="6948"/>
                    <a:pt x="17186" y="6980"/>
                    <a:pt x="17107" y="7011"/>
                  </a:cubicBezTo>
                  <a:cubicBezTo>
                    <a:pt x="17029" y="7042"/>
                    <a:pt x="16959" y="7080"/>
                    <a:pt x="16902" y="7108"/>
                  </a:cubicBezTo>
                  <a:cubicBezTo>
                    <a:pt x="16816" y="7151"/>
                    <a:pt x="16759" y="7191"/>
                    <a:pt x="16718" y="7235"/>
                  </a:cubicBezTo>
                  <a:cubicBezTo>
                    <a:pt x="16704" y="7249"/>
                    <a:pt x="16694" y="7259"/>
                    <a:pt x="16685" y="7274"/>
                  </a:cubicBezTo>
                  <a:cubicBezTo>
                    <a:pt x="16668" y="7304"/>
                    <a:pt x="16652" y="7338"/>
                    <a:pt x="16653" y="7371"/>
                  </a:cubicBezTo>
                  <a:cubicBezTo>
                    <a:pt x="16655" y="7471"/>
                    <a:pt x="16743" y="7590"/>
                    <a:pt x="16891" y="7750"/>
                  </a:cubicBezTo>
                  <a:cubicBezTo>
                    <a:pt x="16987" y="7854"/>
                    <a:pt x="17052" y="7940"/>
                    <a:pt x="17097" y="8022"/>
                  </a:cubicBezTo>
                  <a:cubicBezTo>
                    <a:pt x="17119" y="8064"/>
                    <a:pt x="17131" y="8110"/>
                    <a:pt x="17140" y="8149"/>
                  </a:cubicBezTo>
                  <a:cubicBezTo>
                    <a:pt x="17158" y="8227"/>
                    <a:pt x="17155" y="8293"/>
                    <a:pt x="17118" y="8372"/>
                  </a:cubicBezTo>
                  <a:cubicBezTo>
                    <a:pt x="17063" y="8491"/>
                    <a:pt x="16944" y="8627"/>
                    <a:pt x="16761" y="8791"/>
                  </a:cubicBezTo>
                  <a:cubicBezTo>
                    <a:pt x="16702" y="8844"/>
                    <a:pt x="16651" y="8886"/>
                    <a:pt x="16599" y="8927"/>
                  </a:cubicBezTo>
                  <a:cubicBezTo>
                    <a:pt x="16546" y="8968"/>
                    <a:pt x="16495" y="9005"/>
                    <a:pt x="16447" y="9034"/>
                  </a:cubicBezTo>
                  <a:cubicBezTo>
                    <a:pt x="16353" y="9091"/>
                    <a:pt x="16262" y="9122"/>
                    <a:pt x="16177" y="9131"/>
                  </a:cubicBezTo>
                  <a:cubicBezTo>
                    <a:pt x="16092" y="9140"/>
                    <a:pt x="16007" y="9129"/>
                    <a:pt x="15917" y="9092"/>
                  </a:cubicBezTo>
                  <a:cubicBezTo>
                    <a:pt x="15827" y="9055"/>
                    <a:pt x="15734" y="8999"/>
                    <a:pt x="15625" y="8917"/>
                  </a:cubicBezTo>
                  <a:cubicBezTo>
                    <a:pt x="15569" y="8875"/>
                    <a:pt x="15512" y="8839"/>
                    <a:pt x="15463" y="8810"/>
                  </a:cubicBezTo>
                  <a:cubicBezTo>
                    <a:pt x="15388" y="8767"/>
                    <a:pt x="15323" y="8733"/>
                    <a:pt x="15257" y="8723"/>
                  </a:cubicBezTo>
                  <a:cubicBezTo>
                    <a:pt x="15148" y="8705"/>
                    <a:pt x="15044" y="8738"/>
                    <a:pt x="14933" y="8820"/>
                  </a:cubicBezTo>
                  <a:cubicBezTo>
                    <a:pt x="14888" y="8852"/>
                    <a:pt x="14841" y="8896"/>
                    <a:pt x="14792" y="8946"/>
                  </a:cubicBezTo>
                  <a:cubicBezTo>
                    <a:pt x="14743" y="8997"/>
                    <a:pt x="14695" y="9053"/>
                    <a:pt x="14640" y="9121"/>
                  </a:cubicBezTo>
                  <a:cubicBezTo>
                    <a:pt x="14585" y="9190"/>
                    <a:pt x="14520" y="9268"/>
                    <a:pt x="14456" y="9355"/>
                  </a:cubicBezTo>
                  <a:cubicBezTo>
                    <a:pt x="14371" y="9471"/>
                    <a:pt x="14283" y="9584"/>
                    <a:pt x="14197" y="9685"/>
                  </a:cubicBezTo>
                  <a:cubicBezTo>
                    <a:pt x="14130" y="9763"/>
                    <a:pt x="14076" y="9826"/>
                    <a:pt x="14013" y="9889"/>
                  </a:cubicBezTo>
                  <a:cubicBezTo>
                    <a:pt x="14605" y="9636"/>
                    <a:pt x="14746" y="9684"/>
                    <a:pt x="14900" y="10045"/>
                  </a:cubicBezTo>
                  <a:cubicBezTo>
                    <a:pt x="15013" y="10309"/>
                    <a:pt x="15244" y="10448"/>
                    <a:pt x="15409" y="10356"/>
                  </a:cubicBezTo>
                  <a:cubicBezTo>
                    <a:pt x="15574" y="10265"/>
                    <a:pt x="15933" y="10605"/>
                    <a:pt x="16209" y="11105"/>
                  </a:cubicBezTo>
                  <a:cubicBezTo>
                    <a:pt x="16618" y="11845"/>
                    <a:pt x="16628" y="12166"/>
                    <a:pt x="16253" y="12836"/>
                  </a:cubicBezTo>
                  <a:cubicBezTo>
                    <a:pt x="15999" y="13289"/>
                    <a:pt x="15633" y="13662"/>
                    <a:pt x="15441" y="13662"/>
                  </a:cubicBezTo>
                  <a:cubicBezTo>
                    <a:pt x="15249" y="13662"/>
                    <a:pt x="14965" y="13770"/>
                    <a:pt x="14813" y="13906"/>
                  </a:cubicBezTo>
                  <a:cubicBezTo>
                    <a:pt x="14431" y="14248"/>
                    <a:pt x="14015" y="14214"/>
                    <a:pt x="13742" y="13818"/>
                  </a:cubicBezTo>
                  <a:cubicBezTo>
                    <a:pt x="13615" y="13634"/>
                    <a:pt x="13374" y="13557"/>
                    <a:pt x="13201" y="13653"/>
                  </a:cubicBezTo>
                  <a:cubicBezTo>
                    <a:pt x="13029" y="13748"/>
                    <a:pt x="12655" y="13424"/>
                    <a:pt x="12379" y="12923"/>
                  </a:cubicBezTo>
                  <a:cubicBezTo>
                    <a:pt x="11802" y="11878"/>
                    <a:pt x="12197" y="10844"/>
                    <a:pt x="13418" y="10162"/>
                  </a:cubicBezTo>
                  <a:cubicBezTo>
                    <a:pt x="13388" y="10151"/>
                    <a:pt x="13362" y="10138"/>
                    <a:pt x="13331" y="10123"/>
                  </a:cubicBezTo>
                  <a:cubicBezTo>
                    <a:pt x="13300" y="10107"/>
                    <a:pt x="13265" y="10094"/>
                    <a:pt x="13234" y="10074"/>
                  </a:cubicBezTo>
                  <a:cubicBezTo>
                    <a:pt x="12855" y="9838"/>
                    <a:pt x="12455" y="9316"/>
                    <a:pt x="12455" y="8975"/>
                  </a:cubicBezTo>
                  <a:cubicBezTo>
                    <a:pt x="12455" y="8847"/>
                    <a:pt x="12444" y="8751"/>
                    <a:pt x="12411" y="8684"/>
                  </a:cubicBezTo>
                  <a:cubicBezTo>
                    <a:pt x="12395" y="8650"/>
                    <a:pt x="12374" y="8625"/>
                    <a:pt x="12346" y="8606"/>
                  </a:cubicBezTo>
                  <a:cubicBezTo>
                    <a:pt x="12341" y="8603"/>
                    <a:pt x="12341" y="8599"/>
                    <a:pt x="12336" y="8596"/>
                  </a:cubicBezTo>
                  <a:cubicBezTo>
                    <a:pt x="12311" y="8583"/>
                    <a:pt x="12282" y="8580"/>
                    <a:pt x="12249" y="8577"/>
                  </a:cubicBezTo>
                  <a:cubicBezTo>
                    <a:pt x="12128" y="8565"/>
                    <a:pt x="11947" y="8614"/>
                    <a:pt x="11676" y="8732"/>
                  </a:cubicBezTo>
                  <a:cubicBezTo>
                    <a:pt x="11585" y="8772"/>
                    <a:pt x="11484" y="8825"/>
                    <a:pt x="11373" y="8878"/>
                  </a:cubicBezTo>
                  <a:cubicBezTo>
                    <a:pt x="11263" y="8931"/>
                    <a:pt x="11146" y="8960"/>
                    <a:pt x="11037" y="8975"/>
                  </a:cubicBezTo>
                  <a:cubicBezTo>
                    <a:pt x="10874" y="8998"/>
                    <a:pt x="10715" y="8981"/>
                    <a:pt x="10572" y="8936"/>
                  </a:cubicBezTo>
                  <a:cubicBezTo>
                    <a:pt x="10333" y="8862"/>
                    <a:pt x="10141" y="8712"/>
                    <a:pt x="10042" y="8528"/>
                  </a:cubicBezTo>
                  <a:cubicBezTo>
                    <a:pt x="9923" y="8307"/>
                    <a:pt x="9941" y="8034"/>
                    <a:pt x="10193" y="7808"/>
                  </a:cubicBezTo>
                  <a:cubicBezTo>
                    <a:pt x="10355" y="7664"/>
                    <a:pt x="10477" y="7536"/>
                    <a:pt x="10540" y="7420"/>
                  </a:cubicBezTo>
                  <a:cubicBezTo>
                    <a:pt x="10555" y="7390"/>
                    <a:pt x="10563" y="7369"/>
                    <a:pt x="10572" y="7342"/>
                  </a:cubicBezTo>
                  <a:cubicBezTo>
                    <a:pt x="10591" y="7286"/>
                    <a:pt x="10601" y="7227"/>
                    <a:pt x="10594" y="7176"/>
                  </a:cubicBezTo>
                  <a:cubicBezTo>
                    <a:pt x="10576" y="7050"/>
                    <a:pt x="10476" y="6937"/>
                    <a:pt x="10291" y="6826"/>
                  </a:cubicBezTo>
                  <a:cubicBezTo>
                    <a:pt x="10143" y="6738"/>
                    <a:pt x="9933" y="6652"/>
                    <a:pt x="9674" y="6564"/>
                  </a:cubicBezTo>
                  <a:cubicBezTo>
                    <a:pt x="9602" y="6539"/>
                    <a:pt x="9542" y="6515"/>
                    <a:pt x="9479" y="6486"/>
                  </a:cubicBezTo>
                  <a:cubicBezTo>
                    <a:pt x="9417" y="6457"/>
                    <a:pt x="9359" y="6422"/>
                    <a:pt x="9306" y="6389"/>
                  </a:cubicBezTo>
                  <a:cubicBezTo>
                    <a:pt x="9147" y="6289"/>
                    <a:pt x="9023" y="6179"/>
                    <a:pt x="8949" y="6058"/>
                  </a:cubicBezTo>
                  <a:cubicBezTo>
                    <a:pt x="8850" y="5897"/>
                    <a:pt x="8835" y="5720"/>
                    <a:pt x="8884" y="5562"/>
                  </a:cubicBezTo>
                  <a:cubicBezTo>
                    <a:pt x="8665" y="5815"/>
                    <a:pt x="8511" y="6157"/>
                    <a:pt x="8538" y="6428"/>
                  </a:cubicBezTo>
                  <a:cubicBezTo>
                    <a:pt x="8582" y="6879"/>
                    <a:pt x="8392" y="7051"/>
                    <a:pt x="7889" y="7011"/>
                  </a:cubicBezTo>
                  <a:cubicBezTo>
                    <a:pt x="7495" y="6980"/>
                    <a:pt x="6987" y="7184"/>
                    <a:pt x="6763" y="7458"/>
                  </a:cubicBezTo>
                  <a:cubicBezTo>
                    <a:pt x="6403" y="7901"/>
                    <a:pt x="6299" y="7889"/>
                    <a:pt x="5865" y="7420"/>
                  </a:cubicBezTo>
                  <a:cubicBezTo>
                    <a:pt x="5596" y="7129"/>
                    <a:pt x="5110" y="6934"/>
                    <a:pt x="4783" y="6982"/>
                  </a:cubicBezTo>
                  <a:cubicBezTo>
                    <a:pt x="4402" y="7038"/>
                    <a:pt x="4199" y="6831"/>
                    <a:pt x="4199" y="6408"/>
                  </a:cubicBezTo>
                  <a:cubicBezTo>
                    <a:pt x="4199" y="6046"/>
                    <a:pt x="3950" y="5565"/>
                    <a:pt x="3647" y="5339"/>
                  </a:cubicBezTo>
                  <a:cubicBezTo>
                    <a:pt x="3160" y="4974"/>
                    <a:pt x="3158" y="4882"/>
                    <a:pt x="3701" y="4502"/>
                  </a:cubicBezTo>
                  <a:cubicBezTo>
                    <a:pt x="4039" y="4266"/>
                    <a:pt x="4288" y="3776"/>
                    <a:pt x="4253" y="3423"/>
                  </a:cubicBezTo>
                  <a:cubicBezTo>
                    <a:pt x="4210" y="2982"/>
                    <a:pt x="4419" y="2791"/>
                    <a:pt x="4924" y="2791"/>
                  </a:cubicBezTo>
                  <a:cubicBezTo>
                    <a:pt x="5328" y="2791"/>
                    <a:pt x="5874" y="2660"/>
                    <a:pt x="6136" y="2509"/>
                  </a:cubicBezTo>
                  <a:cubicBezTo>
                    <a:pt x="6410" y="2350"/>
                    <a:pt x="6824" y="2393"/>
                    <a:pt x="7110" y="2606"/>
                  </a:cubicBezTo>
                  <a:cubicBezTo>
                    <a:pt x="7382" y="2809"/>
                    <a:pt x="7831" y="2930"/>
                    <a:pt x="8105" y="2878"/>
                  </a:cubicBezTo>
                  <a:cubicBezTo>
                    <a:pt x="8393" y="2824"/>
                    <a:pt x="8603" y="3061"/>
                    <a:pt x="8603" y="3442"/>
                  </a:cubicBezTo>
                  <a:cubicBezTo>
                    <a:pt x="8603" y="3805"/>
                    <a:pt x="8852" y="4286"/>
                    <a:pt x="9155" y="4512"/>
                  </a:cubicBezTo>
                  <a:cubicBezTo>
                    <a:pt x="9493" y="4765"/>
                    <a:pt x="9588" y="4896"/>
                    <a:pt x="9436" y="5076"/>
                  </a:cubicBezTo>
                  <a:cubicBezTo>
                    <a:pt x="9544" y="5037"/>
                    <a:pt x="9666" y="5006"/>
                    <a:pt x="9804" y="4988"/>
                  </a:cubicBezTo>
                  <a:cubicBezTo>
                    <a:pt x="9857" y="4982"/>
                    <a:pt x="9907" y="4971"/>
                    <a:pt x="9955" y="4959"/>
                  </a:cubicBezTo>
                  <a:cubicBezTo>
                    <a:pt x="10004" y="4948"/>
                    <a:pt x="10052" y="4936"/>
                    <a:pt x="10096" y="4920"/>
                  </a:cubicBezTo>
                  <a:cubicBezTo>
                    <a:pt x="10139" y="4905"/>
                    <a:pt x="10176" y="4881"/>
                    <a:pt x="10215" y="4862"/>
                  </a:cubicBezTo>
                  <a:cubicBezTo>
                    <a:pt x="10254" y="4843"/>
                    <a:pt x="10290" y="4826"/>
                    <a:pt x="10323" y="4804"/>
                  </a:cubicBezTo>
                  <a:cubicBezTo>
                    <a:pt x="10457" y="4713"/>
                    <a:pt x="10550" y="4595"/>
                    <a:pt x="10594" y="4473"/>
                  </a:cubicBezTo>
                  <a:cubicBezTo>
                    <a:pt x="10605" y="4442"/>
                    <a:pt x="10610" y="4417"/>
                    <a:pt x="10615" y="4386"/>
                  </a:cubicBezTo>
                  <a:cubicBezTo>
                    <a:pt x="10635" y="4259"/>
                    <a:pt x="10602" y="4125"/>
                    <a:pt x="10518" y="4006"/>
                  </a:cubicBezTo>
                  <a:cubicBezTo>
                    <a:pt x="10476" y="3946"/>
                    <a:pt x="10425" y="3893"/>
                    <a:pt x="10356" y="3841"/>
                  </a:cubicBezTo>
                  <a:cubicBezTo>
                    <a:pt x="10320" y="3814"/>
                    <a:pt x="10279" y="3787"/>
                    <a:pt x="10237" y="3763"/>
                  </a:cubicBezTo>
                  <a:cubicBezTo>
                    <a:pt x="10190" y="3737"/>
                    <a:pt x="10150" y="3713"/>
                    <a:pt x="10118" y="3685"/>
                  </a:cubicBezTo>
                  <a:cubicBezTo>
                    <a:pt x="10086" y="3658"/>
                    <a:pt x="10061" y="3627"/>
                    <a:pt x="10042" y="3598"/>
                  </a:cubicBezTo>
                  <a:cubicBezTo>
                    <a:pt x="10003" y="3539"/>
                    <a:pt x="9989" y="3474"/>
                    <a:pt x="9999" y="3413"/>
                  </a:cubicBezTo>
                  <a:cubicBezTo>
                    <a:pt x="10003" y="3383"/>
                    <a:pt x="10016" y="3356"/>
                    <a:pt x="10031" y="3326"/>
                  </a:cubicBezTo>
                  <a:cubicBezTo>
                    <a:pt x="10061" y="3265"/>
                    <a:pt x="10117" y="3206"/>
                    <a:pt x="10182" y="3151"/>
                  </a:cubicBezTo>
                  <a:cubicBezTo>
                    <a:pt x="10314" y="3039"/>
                    <a:pt x="10503" y="2942"/>
                    <a:pt x="10734" y="2878"/>
                  </a:cubicBezTo>
                  <a:cubicBezTo>
                    <a:pt x="10850" y="2846"/>
                    <a:pt x="10973" y="2823"/>
                    <a:pt x="11102" y="2810"/>
                  </a:cubicBezTo>
                  <a:cubicBezTo>
                    <a:pt x="11295" y="2791"/>
                    <a:pt x="11506" y="2793"/>
                    <a:pt x="11708" y="2830"/>
                  </a:cubicBezTo>
                  <a:cubicBezTo>
                    <a:pt x="11912" y="2866"/>
                    <a:pt x="12077" y="2885"/>
                    <a:pt x="12217" y="2888"/>
                  </a:cubicBezTo>
                  <a:cubicBezTo>
                    <a:pt x="12357" y="2891"/>
                    <a:pt x="12472" y="2877"/>
                    <a:pt x="12563" y="2839"/>
                  </a:cubicBezTo>
                  <a:cubicBezTo>
                    <a:pt x="12654" y="2801"/>
                    <a:pt x="12721" y="2740"/>
                    <a:pt x="12779" y="2655"/>
                  </a:cubicBezTo>
                  <a:cubicBezTo>
                    <a:pt x="12837" y="2570"/>
                    <a:pt x="12880" y="2463"/>
                    <a:pt x="12920" y="2324"/>
                  </a:cubicBezTo>
                  <a:cubicBezTo>
                    <a:pt x="12989" y="2086"/>
                    <a:pt x="13112" y="1909"/>
                    <a:pt x="13255" y="1799"/>
                  </a:cubicBezTo>
                  <a:cubicBezTo>
                    <a:pt x="13399" y="1689"/>
                    <a:pt x="13568" y="1648"/>
                    <a:pt x="13742" y="1663"/>
                  </a:cubicBezTo>
                  <a:close/>
                  <a:moveTo>
                    <a:pt x="6417" y="4269"/>
                  </a:moveTo>
                  <a:cubicBezTo>
                    <a:pt x="5768" y="4269"/>
                    <a:pt x="5352" y="4815"/>
                    <a:pt x="5660" y="5261"/>
                  </a:cubicBezTo>
                  <a:cubicBezTo>
                    <a:pt x="6059" y="5840"/>
                    <a:pt x="6947" y="5612"/>
                    <a:pt x="6947" y="4930"/>
                  </a:cubicBezTo>
                  <a:cubicBezTo>
                    <a:pt x="6947" y="4568"/>
                    <a:pt x="6708" y="4269"/>
                    <a:pt x="6417" y="4269"/>
                  </a:cubicBezTo>
                  <a:close/>
                  <a:moveTo>
                    <a:pt x="13429" y="5261"/>
                  </a:moveTo>
                  <a:cubicBezTo>
                    <a:pt x="13190" y="5289"/>
                    <a:pt x="13012" y="5398"/>
                    <a:pt x="12909" y="5543"/>
                  </a:cubicBezTo>
                  <a:cubicBezTo>
                    <a:pt x="12852" y="5642"/>
                    <a:pt x="12823" y="5762"/>
                    <a:pt x="12823" y="5912"/>
                  </a:cubicBezTo>
                  <a:cubicBezTo>
                    <a:pt x="12823" y="5930"/>
                    <a:pt x="12833" y="5944"/>
                    <a:pt x="12833" y="5961"/>
                  </a:cubicBezTo>
                  <a:cubicBezTo>
                    <a:pt x="12862" y="6094"/>
                    <a:pt x="12936" y="6238"/>
                    <a:pt x="13071" y="6360"/>
                  </a:cubicBezTo>
                  <a:cubicBezTo>
                    <a:pt x="13207" y="6481"/>
                    <a:pt x="13356" y="6548"/>
                    <a:pt x="13504" y="6574"/>
                  </a:cubicBezTo>
                  <a:cubicBezTo>
                    <a:pt x="13523" y="6574"/>
                    <a:pt x="13539" y="6574"/>
                    <a:pt x="13558" y="6574"/>
                  </a:cubicBezTo>
                  <a:cubicBezTo>
                    <a:pt x="13726" y="6574"/>
                    <a:pt x="13870" y="6547"/>
                    <a:pt x="13980" y="6496"/>
                  </a:cubicBezTo>
                  <a:cubicBezTo>
                    <a:pt x="14141" y="6404"/>
                    <a:pt x="14252" y="6242"/>
                    <a:pt x="14283" y="6029"/>
                  </a:cubicBezTo>
                  <a:cubicBezTo>
                    <a:pt x="14289" y="5992"/>
                    <a:pt x="14294" y="5952"/>
                    <a:pt x="14294" y="5912"/>
                  </a:cubicBezTo>
                  <a:cubicBezTo>
                    <a:pt x="14294" y="5748"/>
                    <a:pt x="14266" y="5617"/>
                    <a:pt x="14197" y="5514"/>
                  </a:cubicBezTo>
                  <a:cubicBezTo>
                    <a:pt x="14174" y="5479"/>
                    <a:pt x="14141" y="5454"/>
                    <a:pt x="14110" y="5426"/>
                  </a:cubicBezTo>
                  <a:cubicBezTo>
                    <a:pt x="14097" y="5414"/>
                    <a:pt x="14082" y="5398"/>
                    <a:pt x="14067" y="5387"/>
                  </a:cubicBezTo>
                  <a:cubicBezTo>
                    <a:pt x="14024" y="5357"/>
                    <a:pt x="13981" y="5329"/>
                    <a:pt x="13926" y="5309"/>
                  </a:cubicBezTo>
                  <a:cubicBezTo>
                    <a:pt x="13913" y="5304"/>
                    <a:pt x="13897" y="5304"/>
                    <a:pt x="13883" y="5300"/>
                  </a:cubicBezTo>
                  <a:cubicBezTo>
                    <a:pt x="13872" y="5297"/>
                    <a:pt x="13861" y="5293"/>
                    <a:pt x="13850" y="5290"/>
                  </a:cubicBezTo>
                  <a:cubicBezTo>
                    <a:pt x="13766" y="5269"/>
                    <a:pt x="13667" y="5261"/>
                    <a:pt x="13558" y="5261"/>
                  </a:cubicBezTo>
                  <a:cubicBezTo>
                    <a:pt x="13514" y="5261"/>
                    <a:pt x="13469" y="5256"/>
                    <a:pt x="13429" y="5261"/>
                  </a:cubicBezTo>
                  <a:close/>
                  <a:moveTo>
                    <a:pt x="4015" y="7614"/>
                  </a:moveTo>
                  <a:cubicBezTo>
                    <a:pt x="4197" y="7608"/>
                    <a:pt x="4359" y="7739"/>
                    <a:pt x="4653" y="8003"/>
                  </a:cubicBezTo>
                  <a:cubicBezTo>
                    <a:pt x="5126" y="8427"/>
                    <a:pt x="5184" y="8695"/>
                    <a:pt x="4891" y="9112"/>
                  </a:cubicBezTo>
                  <a:cubicBezTo>
                    <a:pt x="4325" y="9917"/>
                    <a:pt x="3847" y="9958"/>
                    <a:pt x="3149" y="9267"/>
                  </a:cubicBezTo>
                  <a:cubicBezTo>
                    <a:pt x="2567" y="8690"/>
                    <a:pt x="2574" y="8624"/>
                    <a:pt x="3279" y="8052"/>
                  </a:cubicBezTo>
                  <a:cubicBezTo>
                    <a:pt x="3632" y="7765"/>
                    <a:pt x="3833" y="7620"/>
                    <a:pt x="4015" y="7614"/>
                  </a:cubicBezTo>
                  <a:close/>
                  <a:moveTo>
                    <a:pt x="14294" y="11513"/>
                  </a:moveTo>
                  <a:cubicBezTo>
                    <a:pt x="13886" y="11513"/>
                    <a:pt x="13558" y="11735"/>
                    <a:pt x="13558" y="12009"/>
                  </a:cubicBezTo>
                  <a:cubicBezTo>
                    <a:pt x="13558" y="12284"/>
                    <a:pt x="13886" y="12505"/>
                    <a:pt x="14294" y="12505"/>
                  </a:cubicBezTo>
                  <a:cubicBezTo>
                    <a:pt x="14702" y="12505"/>
                    <a:pt x="15030" y="12284"/>
                    <a:pt x="15030" y="12009"/>
                  </a:cubicBezTo>
                  <a:cubicBezTo>
                    <a:pt x="15030" y="11735"/>
                    <a:pt x="14702" y="11513"/>
                    <a:pt x="14294" y="11513"/>
                  </a:cubicBezTo>
                  <a:close/>
                </a:path>
              </a:pathLst>
            </a:custGeom>
            <a:ln w="12700" cap="flat">
              <a:noFill/>
              <a:miter lim="400000"/>
            </a:ln>
            <a:effectLst/>
          </p:spPr>
        </p:pic>
        <p:sp>
          <p:nvSpPr>
            <p:cNvPr id="2018" name="McLean Gunderson"/>
            <p:cNvSpPr txBox="1"/>
            <p:nvPr/>
          </p:nvSpPr>
          <p:spPr>
            <a:xfrm>
              <a:off x="1217473" y="144389"/>
              <a:ext cx="3011766" cy="540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defTabSz="584200">
                <a:spcBef>
                  <a:spcPts val="0"/>
                </a:spcBef>
                <a:defRPr sz="2500">
                  <a:solidFill>
                    <a:srgbClr val="3F4C52"/>
                  </a:solidFill>
                  <a:latin typeface="Georgia"/>
                  <a:ea typeface="Georgia"/>
                  <a:cs typeface="Georgia"/>
                  <a:sym typeface="Georgia"/>
                </a:defRPr>
              </a:pPr>
              <a:r>
                <a:t>McLean </a:t>
              </a:r>
              <a:r>
                <a:rPr i="1">
                  <a:solidFill>
                    <a:srgbClr val="929292"/>
                  </a:solidFill>
                </a:rPr>
                <a:t>Gunderson</a:t>
              </a:r>
            </a:p>
          </p:txBody>
        </p:sp>
        <p:sp>
          <p:nvSpPr>
            <p:cNvPr id="2019" name="Personality Disorders Institute"/>
            <p:cNvSpPr txBox="1"/>
            <p:nvPr/>
          </p:nvSpPr>
          <p:spPr>
            <a:xfrm>
              <a:off x="1219885" y="638973"/>
              <a:ext cx="3459158" cy="363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spcBef>
                  <a:spcPts val="0"/>
                </a:spcBef>
                <a:defRPr sz="1900" i="1">
                  <a:solidFill>
                    <a:srgbClr val="929292"/>
                  </a:solidFill>
                  <a:latin typeface="Georgia"/>
                  <a:ea typeface="Georgia"/>
                  <a:cs typeface="Georgia"/>
                  <a:sym typeface="Georgia"/>
                </a:defRPr>
              </a:lvl1pPr>
            </a:lstStyle>
            <a:p>
              <a:r>
                <a:t>Personality Disorders Institute</a:t>
              </a:r>
            </a:p>
          </p:txBody>
        </p:sp>
      </p:grpSp>
      <p:pic>
        <p:nvPicPr>
          <p:cNvPr id="2" name="Picture 1">
            <a:extLst>
              <a:ext uri="{FF2B5EF4-FFF2-40B4-BE49-F238E27FC236}">
                <a16:creationId xmlns:a16="http://schemas.microsoft.com/office/drawing/2014/main" id="{91361E70-2B71-BF0D-6A5F-799072142974}"/>
              </a:ext>
            </a:extLst>
          </p:cNvPr>
          <p:cNvPicPr>
            <a:picLocks noChangeAspect="1"/>
          </p:cNvPicPr>
          <p:nvPr/>
        </p:nvPicPr>
        <p:blipFill>
          <a:blip r:embed="rId3"/>
          <a:stretch>
            <a:fillRect/>
          </a:stretch>
        </p:blipFill>
        <p:spPr>
          <a:xfrm>
            <a:off x="0" y="-1"/>
            <a:ext cx="3486150" cy="3513873"/>
          </a:xfrm>
          <a:prstGeom prst="rect">
            <a:avLst/>
          </a:prstGeom>
        </p:spPr>
      </p:pic>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03" name="Prioritize     comorbidity when"/>
          <p:cNvSpPr/>
          <p:nvPr/>
        </p:nvSpPr>
        <p:spPr>
          <a:xfrm>
            <a:off x="990600" y="3770069"/>
            <a:ext cx="5461298" cy="3009802"/>
          </a:xfrm>
          <a:prstGeom prst="roundRect">
            <a:avLst>
              <a:gd name="adj" fmla="val 21035"/>
            </a:avLst>
          </a:prstGeom>
          <a:solidFill>
            <a:srgbClr val="41688B"/>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ctr">
              <a:lnSpc>
                <a:spcPct val="80000"/>
              </a:lnSpc>
              <a:spcBef>
                <a:spcPts val="0"/>
              </a:spcBef>
              <a:defRPr sz="5000" cap="all">
                <a:solidFill>
                  <a:srgbClr val="FFFFFF"/>
                </a:solidFill>
                <a:latin typeface="+mn-lt"/>
                <a:ea typeface="+mn-ea"/>
                <a:cs typeface="+mn-cs"/>
                <a:sym typeface="DIN Condensed"/>
              </a:defRPr>
            </a:pPr>
            <a:endParaRPr/>
          </a:p>
          <a:p>
            <a:pPr algn="ctr">
              <a:lnSpc>
                <a:spcPct val="80000"/>
              </a:lnSpc>
              <a:spcBef>
                <a:spcPts val="0"/>
              </a:spcBef>
              <a:defRPr sz="5000" cap="all">
                <a:solidFill>
                  <a:srgbClr val="FFFFFF"/>
                </a:solidFill>
                <a:latin typeface="+mn-lt"/>
                <a:ea typeface="+mn-ea"/>
                <a:cs typeface="+mn-cs"/>
                <a:sym typeface="DIN Condensed"/>
              </a:defRPr>
            </a:pPr>
            <a:r>
              <a:t>Prioritize     comorbidity when</a:t>
            </a:r>
          </a:p>
        </p:txBody>
      </p:sp>
      <p:sp>
        <p:nvSpPr>
          <p:cNvPr id="2304" name="Prioritize bpd when"/>
          <p:cNvSpPr/>
          <p:nvPr/>
        </p:nvSpPr>
        <p:spPr>
          <a:xfrm>
            <a:off x="990600" y="6920983"/>
            <a:ext cx="5461298" cy="3009802"/>
          </a:xfrm>
          <a:prstGeom prst="roundRect">
            <a:avLst>
              <a:gd name="adj" fmla="val 21035"/>
            </a:avLst>
          </a:prstGeom>
          <a:solidFill>
            <a:srgbClr val="FFFFFF"/>
          </a:solidFill>
          <a:ln w="12700">
            <a:solidFill>
              <a:srgbClr val="41688B"/>
            </a:solidFill>
            <a:miter lim="400000"/>
          </a:ln>
          <a:extLst>
            <a:ext uri="{C572A759-6A51-4108-AA02-DFA0A04FC94B}">
              <ma14:wrappingTextBoxFlag xmlns="" xmlns:ma14="http://schemas.microsoft.com/office/mac/drawingml/2011/main" val="1"/>
            </a:ext>
          </a:extLst>
        </p:spPr>
        <p:txBody>
          <a:bodyPr lIns="50800" tIns="50800" rIns="50800" bIns="50800" anchor="ctr"/>
          <a:lstStyle/>
          <a:p>
            <a:pPr algn="ctr">
              <a:lnSpc>
                <a:spcPct val="80000"/>
              </a:lnSpc>
              <a:spcBef>
                <a:spcPts val="0"/>
              </a:spcBef>
              <a:defRPr sz="5000" cap="all">
                <a:solidFill>
                  <a:schemeClr val="accent1"/>
                </a:solidFill>
                <a:latin typeface="+mn-lt"/>
                <a:ea typeface="+mn-ea"/>
                <a:cs typeface="+mn-cs"/>
                <a:sym typeface="DIN Condensed"/>
              </a:defRPr>
            </a:pPr>
            <a:r>
              <a:rPr dirty="0">
                <a:solidFill>
                  <a:srgbClr val="41688B"/>
                </a:solidFill>
              </a:rPr>
              <a:t>Prioritize bpd when</a:t>
            </a:r>
          </a:p>
        </p:txBody>
      </p:sp>
      <p:sp>
        <p:nvSpPr>
          <p:cNvPr id="2305" name="Arrow"/>
          <p:cNvSpPr/>
          <p:nvPr/>
        </p:nvSpPr>
        <p:spPr>
          <a:xfrm>
            <a:off x="6959600" y="4639970"/>
            <a:ext cx="1994049" cy="1270001"/>
          </a:xfrm>
          <a:prstGeom prst="rightArrow">
            <a:avLst>
              <a:gd name="adj1" fmla="val 32000"/>
              <a:gd name="adj2" fmla="val 64000"/>
            </a:avLst>
          </a:prstGeom>
          <a:solidFill>
            <a:srgbClr val="A6AAA9"/>
          </a:solidFill>
          <a:ln w="12700">
            <a:miter lim="400000"/>
          </a:ln>
        </p:spPr>
        <p:txBody>
          <a:bodyPr lIns="50800" tIns="50800" rIns="50800" bIns="50800" anchor="ctr"/>
          <a:lstStyle/>
          <a:p>
            <a:pPr algn="ctr">
              <a:lnSpc>
                <a:spcPct val="80000"/>
              </a:lnSpc>
              <a:spcBef>
                <a:spcPts val="0"/>
              </a:spcBef>
              <a:defRPr sz="4000" cap="all">
                <a:solidFill>
                  <a:srgbClr val="A6AAA9"/>
                </a:solidFill>
                <a:latin typeface="+mn-lt"/>
                <a:ea typeface="+mn-ea"/>
                <a:cs typeface="+mn-cs"/>
                <a:sym typeface="DIN Condensed"/>
              </a:defRPr>
            </a:pPr>
            <a:endParaRPr/>
          </a:p>
        </p:txBody>
      </p:sp>
      <p:sp>
        <p:nvSpPr>
          <p:cNvPr id="2306" name="Arrow"/>
          <p:cNvSpPr/>
          <p:nvPr/>
        </p:nvSpPr>
        <p:spPr>
          <a:xfrm>
            <a:off x="6959600" y="7790884"/>
            <a:ext cx="1994049" cy="1270001"/>
          </a:xfrm>
          <a:prstGeom prst="rightArrow">
            <a:avLst>
              <a:gd name="adj1" fmla="val 32000"/>
              <a:gd name="adj2" fmla="val 64000"/>
            </a:avLst>
          </a:prstGeom>
          <a:solidFill>
            <a:srgbClr val="A6AAA9"/>
          </a:solidFill>
          <a:ln w="12700">
            <a:miter lim="400000"/>
          </a:ln>
        </p:spPr>
        <p:txBody>
          <a:bodyPr lIns="50800" tIns="50800" rIns="50800" bIns="50800" anchor="ctr"/>
          <a:lstStyle/>
          <a:p>
            <a:pPr algn="ctr">
              <a:lnSpc>
                <a:spcPct val="80000"/>
              </a:lnSpc>
              <a:spcBef>
                <a:spcPts val="0"/>
              </a:spcBef>
              <a:defRPr sz="4000" cap="all">
                <a:solidFill>
                  <a:srgbClr val="A6AAA9"/>
                </a:solidFill>
                <a:latin typeface="+mn-lt"/>
                <a:ea typeface="+mn-ea"/>
                <a:cs typeface="+mn-cs"/>
                <a:sym typeface="DIN Condensed"/>
              </a:defRPr>
            </a:pPr>
            <a:endParaRPr/>
          </a:p>
        </p:txBody>
      </p:sp>
      <p:sp>
        <p:nvSpPr>
          <p:cNvPr id="2307" name="Consideration"/>
          <p:cNvSpPr/>
          <p:nvPr/>
        </p:nvSpPr>
        <p:spPr>
          <a:xfrm>
            <a:off x="9040333" y="2448606"/>
            <a:ext cx="6694247" cy="1180351"/>
          </a:xfrm>
          <a:prstGeom prst="roundRect">
            <a:avLst>
              <a:gd name="adj" fmla="val 50000"/>
            </a:avLst>
          </a:prstGeom>
          <a:noFill/>
          <a:ln w="12700">
            <a:miter lim="400000"/>
          </a:ln>
          <a:extLst>
            <a:ext uri="{C572A759-6A51-4108-AA02-DFA0A04FC94B}">
              <ma14:wrappingTextBoxFlag xmlns="" xmlns:ma14="http://schemas.microsoft.com/office/mac/drawingml/2011/main" val="1"/>
            </a:ext>
          </a:extLst>
        </p:spPr>
        <p:txBody>
          <a:bodyPr lIns="50800" tIns="50800" rIns="50800" bIns="50800" anchor="b"/>
          <a:lstStyle>
            <a:lvl1pPr algn="ctr">
              <a:lnSpc>
                <a:spcPct val="80000"/>
              </a:lnSpc>
              <a:spcBef>
                <a:spcPts val="0"/>
              </a:spcBef>
              <a:defRPr sz="7200" cap="all">
                <a:solidFill>
                  <a:srgbClr val="FFFFFF"/>
                </a:solidFill>
                <a:latin typeface="+mn-lt"/>
                <a:ea typeface="+mn-ea"/>
                <a:cs typeface="+mn-cs"/>
                <a:sym typeface="DIN Condensed"/>
              </a:defRPr>
            </a:lvl1pPr>
          </a:lstStyle>
          <a:p>
            <a:r>
              <a:rPr sz="6800" dirty="0">
                <a:solidFill>
                  <a:srgbClr val="41688B"/>
                </a:solidFill>
              </a:rPr>
              <a:t>Consideration</a:t>
            </a:r>
          </a:p>
        </p:txBody>
      </p:sp>
      <p:sp>
        <p:nvSpPr>
          <p:cNvPr id="2308" name="Comorbidity precludes involvement or active learning"/>
          <p:cNvSpPr/>
          <p:nvPr/>
        </p:nvSpPr>
        <p:spPr>
          <a:xfrm>
            <a:off x="9461351" y="3770069"/>
            <a:ext cx="5969000" cy="3009802"/>
          </a:xfrm>
          <a:prstGeom prst="roundRect">
            <a:avLst>
              <a:gd name="adj" fmla="val 21035"/>
            </a:avLst>
          </a:prstGeom>
          <a:solidFill>
            <a:srgbClr val="41688B"/>
          </a:solidFill>
          <a:ln w="12700">
            <a:miter lim="400000"/>
          </a:ln>
          <a:extLst>
            <a:ext uri="{C572A759-6A51-4108-AA02-DFA0A04FC94B}">
              <ma14:wrappingTextBoxFlag xmlns="" xmlns:ma14="http://schemas.microsoft.com/office/mac/drawingml/2011/main" val="1"/>
            </a:ext>
          </a:extLst>
        </p:spPr>
        <p:txBody>
          <a:bodyPr lIns="50800" tIns="50800" rIns="50800" bIns="50800"/>
          <a:lstStyle/>
          <a:p>
            <a:pPr algn="ctr">
              <a:lnSpc>
                <a:spcPct val="80000"/>
              </a:lnSpc>
              <a:spcBef>
                <a:spcPts val="0"/>
              </a:spcBef>
              <a:defRPr sz="5000" cap="all">
                <a:solidFill>
                  <a:srgbClr val="FFFFFF"/>
                </a:solidFill>
                <a:latin typeface="+mn-lt"/>
                <a:ea typeface="+mn-ea"/>
                <a:cs typeface="+mn-cs"/>
                <a:sym typeface="DIN Condensed"/>
              </a:defRPr>
            </a:pPr>
            <a:r>
              <a:rPr dirty="0"/>
              <a:t>Comorbidity precludes involvement or active learning</a:t>
            </a:r>
          </a:p>
        </p:txBody>
      </p:sp>
      <p:sp>
        <p:nvSpPr>
          <p:cNvPr id="2309" name="Mania, adhd,…"/>
          <p:cNvSpPr/>
          <p:nvPr/>
        </p:nvSpPr>
        <p:spPr>
          <a:xfrm>
            <a:off x="17932102" y="3770069"/>
            <a:ext cx="5461298" cy="3009802"/>
          </a:xfrm>
          <a:prstGeom prst="roundRect">
            <a:avLst>
              <a:gd name="adj" fmla="val 21035"/>
            </a:avLst>
          </a:prstGeom>
          <a:solidFill>
            <a:srgbClr val="41688B"/>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ctr">
              <a:lnSpc>
                <a:spcPct val="80000"/>
              </a:lnSpc>
              <a:spcBef>
                <a:spcPts val="0"/>
              </a:spcBef>
              <a:defRPr sz="5000" cap="all">
                <a:solidFill>
                  <a:srgbClr val="FFFFFF"/>
                </a:solidFill>
                <a:latin typeface="+mn-lt"/>
                <a:ea typeface="+mn-ea"/>
                <a:cs typeface="+mn-cs"/>
                <a:sym typeface="DIN Condensed"/>
              </a:defRPr>
            </a:pPr>
            <a:endParaRPr dirty="0"/>
          </a:p>
          <a:p>
            <a:pPr algn="ctr">
              <a:lnSpc>
                <a:spcPct val="80000"/>
              </a:lnSpc>
              <a:spcBef>
                <a:spcPts val="0"/>
              </a:spcBef>
              <a:defRPr sz="5000" cap="all">
                <a:solidFill>
                  <a:srgbClr val="FFFFFF"/>
                </a:solidFill>
                <a:latin typeface="+mn-lt"/>
                <a:ea typeface="+mn-ea"/>
                <a:cs typeface="+mn-cs"/>
                <a:sym typeface="DIN Condensed"/>
              </a:defRPr>
            </a:pPr>
            <a:r>
              <a:rPr sz="4400" dirty="0"/>
              <a:t>Mania, </a:t>
            </a:r>
            <a:r>
              <a:rPr sz="4400" dirty="0" err="1"/>
              <a:t>adhd</a:t>
            </a:r>
            <a:r>
              <a:rPr sz="4400" dirty="0"/>
              <a:t>,</a:t>
            </a:r>
            <a:r>
              <a:rPr lang="en-US" sz="4400" dirty="0"/>
              <a:t> ASD</a:t>
            </a:r>
            <a:endParaRPr sz="4400" dirty="0"/>
          </a:p>
          <a:p>
            <a:pPr algn="ctr">
              <a:lnSpc>
                <a:spcPct val="80000"/>
              </a:lnSpc>
              <a:spcBef>
                <a:spcPts val="0"/>
              </a:spcBef>
              <a:defRPr sz="5000" cap="all">
                <a:solidFill>
                  <a:srgbClr val="FFFFFF"/>
                </a:solidFill>
                <a:latin typeface="+mn-lt"/>
                <a:ea typeface="+mn-ea"/>
                <a:cs typeface="+mn-cs"/>
                <a:sym typeface="DIN Condensed"/>
              </a:defRPr>
            </a:pPr>
            <a:r>
              <a:rPr lang="en-US" sz="4400" dirty="0"/>
              <a:t>Cognitive limitation, </a:t>
            </a:r>
            <a:r>
              <a:rPr sz="4400" dirty="0"/>
              <a:t>anorexia</a:t>
            </a:r>
          </a:p>
        </p:txBody>
      </p:sp>
      <p:sp>
        <p:nvSpPr>
          <p:cNvPr id="2310" name="Stabilize bpd before addressing  comorbidity to"/>
          <p:cNvSpPr/>
          <p:nvPr/>
        </p:nvSpPr>
        <p:spPr>
          <a:xfrm>
            <a:off x="990600" y="10071898"/>
            <a:ext cx="5461298" cy="3009802"/>
          </a:xfrm>
          <a:prstGeom prst="roundRect">
            <a:avLst>
              <a:gd name="adj" fmla="val 21035"/>
            </a:avLst>
          </a:prstGeom>
          <a:solidFill>
            <a:schemeClr val="accent2"/>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ctr">
              <a:lnSpc>
                <a:spcPct val="80000"/>
              </a:lnSpc>
              <a:spcBef>
                <a:spcPts val="0"/>
              </a:spcBef>
              <a:defRPr sz="5000" cap="all">
                <a:solidFill>
                  <a:srgbClr val="FFFFFF"/>
                </a:solidFill>
                <a:latin typeface="+mn-lt"/>
                <a:ea typeface="+mn-ea"/>
                <a:cs typeface="+mn-cs"/>
                <a:sym typeface="DIN Condensed"/>
              </a:defRPr>
            </a:pPr>
            <a:r>
              <a:rPr dirty="0"/>
              <a:t>Stabilize bpd before addressing  comorbidity to</a:t>
            </a:r>
          </a:p>
        </p:txBody>
      </p:sp>
      <p:sp>
        <p:nvSpPr>
          <p:cNvPr id="2311" name="Arrow"/>
          <p:cNvSpPr/>
          <p:nvPr/>
        </p:nvSpPr>
        <p:spPr>
          <a:xfrm>
            <a:off x="6959600" y="10941798"/>
            <a:ext cx="1994049" cy="1270001"/>
          </a:xfrm>
          <a:prstGeom prst="rightArrow">
            <a:avLst>
              <a:gd name="adj1" fmla="val 32000"/>
              <a:gd name="adj2" fmla="val 64000"/>
            </a:avLst>
          </a:prstGeom>
          <a:solidFill>
            <a:srgbClr val="A6AAA9"/>
          </a:solidFill>
          <a:ln w="12700">
            <a:miter lim="400000"/>
          </a:ln>
        </p:spPr>
        <p:txBody>
          <a:bodyPr lIns="50800" tIns="50800" rIns="50800" bIns="50800" anchor="ctr"/>
          <a:lstStyle/>
          <a:p>
            <a:pPr algn="ctr">
              <a:lnSpc>
                <a:spcPct val="80000"/>
              </a:lnSpc>
              <a:spcBef>
                <a:spcPts val="0"/>
              </a:spcBef>
              <a:defRPr sz="4000" cap="all">
                <a:solidFill>
                  <a:srgbClr val="A6AAA9"/>
                </a:solidFill>
                <a:latin typeface="+mn-lt"/>
                <a:ea typeface="+mn-ea"/>
                <a:cs typeface="+mn-cs"/>
                <a:sym typeface="DIN Condensed"/>
              </a:defRPr>
            </a:pPr>
            <a:endParaRPr/>
          </a:p>
        </p:txBody>
      </p:sp>
      <p:sp>
        <p:nvSpPr>
          <p:cNvPr id="2312" name="Comorbidity is unlikely to remit or likelier to recur unless bpd is in remission"/>
          <p:cNvSpPr/>
          <p:nvPr/>
        </p:nvSpPr>
        <p:spPr>
          <a:xfrm>
            <a:off x="9461350" y="6920983"/>
            <a:ext cx="5882315" cy="3009802"/>
          </a:xfrm>
          <a:prstGeom prst="roundRect">
            <a:avLst>
              <a:gd name="adj" fmla="val 21035"/>
            </a:avLst>
          </a:prstGeom>
          <a:solidFill>
            <a:srgbClr val="FFFFFF"/>
          </a:solidFill>
          <a:ln w="12700">
            <a:solidFill>
              <a:srgbClr val="41688B"/>
            </a:solidFill>
            <a:miter lim="400000"/>
          </a:ln>
          <a:extLst>
            <a:ext uri="{C572A759-6A51-4108-AA02-DFA0A04FC94B}">
              <ma14:wrappingTextBoxFlag xmlns="" xmlns:ma14="http://schemas.microsoft.com/office/mac/drawingml/2011/main" val="1"/>
            </a:ext>
          </a:extLst>
        </p:spPr>
        <p:txBody>
          <a:bodyPr lIns="50800" tIns="50800" rIns="50800" bIns="50800"/>
          <a:lstStyle/>
          <a:p>
            <a:pPr algn="ctr">
              <a:lnSpc>
                <a:spcPct val="80000"/>
              </a:lnSpc>
              <a:spcBef>
                <a:spcPts val="0"/>
              </a:spcBef>
              <a:defRPr sz="4900" cap="all">
                <a:solidFill>
                  <a:schemeClr val="accent1"/>
                </a:solidFill>
                <a:latin typeface="+mn-lt"/>
                <a:ea typeface="+mn-ea"/>
                <a:cs typeface="+mn-cs"/>
                <a:sym typeface="DIN Condensed"/>
              </a:defRPr>
            </a:pPr>
            <a:r>
              <a:rPr sz="4500" dirty="0">
                <a:solidFill>
                  <a:srgbClr val="41688B"/>
                </a:solidFill>
              </a:rPr>
              <a:t>Comorbidity is</a:t>
            </a:r>
            <a:r>
              <a:rPr lang="en-US" sz="4500" dirty="0">
                <a:solidFill>
                  <a:srgbClr val="41688B"/>
                </a:solidFill>
              </a:rPr>
              <a:t> </a:t>
            </a:r>
            <a:r>
              <a:rPr sz="4500" dirty="0">
                <a:solidFill>
                  <a:srgbClr val="41688B"/>
                </a:solidFill>
              </a:rPr>
              <a:t>unlikely</a:t>
            </a:r>
            <a:endParaRPr lang="en-US" sz="4500" dirty="0">
              <a:solidFill>
                <a:srgbClr val="41688B"/>
              </a:solidFill>
            </a:endParaRPr>
          </a:p>
          <a:p>
            <a:pPr algn="ctr">
              <a:lnSpc>
                <a:spcPct val="80000"/>
              </a:lnSpc>
              <a:spcBef>
                <a:spcPts val="0"/>
              </a:spcBef>
              <a:defRPr sz="4900" cap="all">
                <a:solidFill>
                  <a:schemeClr val="accent1"/>
                </a:solidFill>
                <a:latin typeface="+mn-lt"/>
                <a:ea typeface="+mn-ea"/>
                <a:cs typeface="+mn-cs"/>
                <a:sym typeface="DIN Condensed"/>
              </a:defRPr>
            </a:pPr>
            <a:r>
              <a:rPr sz="4500" dirty="0">
                <a:solidFill>
                  <a:srgbClr val="41688B"/>
                </a:solidFill>
              </a:rPr>
              <a:t> to remit or likelier to recur unless bpd is in remission</a:t>
            </a:r>
          </a:p>
        </p:txBody>
      </p:sp>
      <p:sp>
        <p:nvSpPr>
          <p:cNvPr id="2313" name="depression, anxiety, social phobia, remitted bipolar disorder (I or II), bulimia"/>
          <p:cNvSpPr/>
          <p:nvPr/>
        </p:nvSpPr>
        <p:spPr>
          <a:xfrm>
            <a:off x="17932102" y="6920983"/>
            <a:ext cx="5461298" cy="3009802"/>
          </a:xfrm>
          <a:prstGeom prst="roundRect">
            <a:avLst>
              <a:gd name="adj" fmla="val 21035"/>
            </a:avLst>
          </a:prstGeom>
          <a:solidFill>
            <a:srgbClr val="FFFFFF"/>
          </a:solidFill>
          <a:ln w="12700">
            <a:solidFill>
              <a:srgbClr val="41688B"/>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700" cap="all">
                <a:solidFill>
                  <a:schemeClr val="accent1"/>
                </a:solidFill>
                <a:latin typeface="+mn-lt"/>
                <a:ea typeface="+mn-ea"/>
                <a:cs typeface="+mn-cs"/>
                <a:sym typeface="DIN Condensed"/>
              </a:defRPr>
            </a:lvl1pPr>
          </a:lstStyle>
          <a:p>
            <a:r>
              <a:rPr sz="4000" dirty="0">
                <a:solidFill>
                  <a:srgbClr val="41688B"/>
                </a:solidFill>
              </a:rPr>
              <a:t>depression, anxiety, social phobia, remitted bipolar disorder,</a:t>
            </a:r>
            <a:r>
              <a:rPr lang="en-US" sz="4000" dirty="0">
                <a:solidFill>
                  <a:srgbClr val="41688B"/>
                </a:solidFill>
              </a:rPr>
              <a:t> substance use,</a:t>
            </a:r>
            <a:r>
              <a:rPr sz="4000" dirty="0">
                <a:solidFill>
                  <a:srgbClr val="41688B"/>
                </a:solidFill>
              </a:rPr>
              <a:t> bulimia</a:t>
            </a:r>
          </a:p>
        </p:txBody>
      </p:sp>
      <p:sp>
        <p:nvSpPr>
          <p:cNvPr id="2314" name="Increase patient’s ability to tolerate exposure THERAPY"/>
          <p:cNvSpPr/>
          <p:nvPr/>
        </p:nvSpPr>
        <p:spPr>
          <a:xfrm>
            <a:off x="9461351" y="10071898"/>
            <a:ext cx="5882314" cy="3009802"/>
          </a:xfrm>
          <a:prstGeom prst="roundRect">
            <a:avLst>
              <a:gd name="adj" fmla="val 21035"/>
            </a:avLst>
          </a:prstGeom>
          <a:solidFill>
            <a:schemeClr val="accent2"/>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5000" cap="all">
                <a:solidFill>
                  <a:srgbClr val="FFFFFF"/>
                </a:solidFill>
                <a:latin typeface="+mn-lt"/>
                <a:ea typeface="+mn-ea"/>
                <a:cs typeface="+mn-cs"/>
                <a:sym typeface="DIN Condensed"/>
              </a:defRPr>
            </a:lvl1pPr>
          </a:lstStyle>
          <a:p>
            <a:r>
              <a:rPr dirty="0"/>
              <a:t>Increase patient’s ability to tolerate exposure THERAPY</a:t>
            </a:r>
          </a:p>
        </p:txBody>
      </p:sp>
      <p:sp>
        <p:nvSpPr>
          <p:cNvPr id="2315" name="Panic disorder,        ptsd, ocd"/>
          <p:cNvSpPr/>
          <p:nvPr/>
        </p:nvSpPr>
        <p:spPr>
          <a:xfrm>
            <a:off x="17932102" y="10071898"/>
            <a:ext cx="5461298" cy="3009802"/>
          </a:xfrm>
          <a:prstGeom prst="roundRect">
            <a:avLst>
              <a:gd name="adj" fmla="val 21035"/>
            </a:avLst>
          </a:prstGeom>
          <a:solidFill>
            <a:schemeClr val="accent2"/>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5000" cap="all">
                <a:solidFill>
                  <a:srgbClr val="FFFFFF"/>
                </a:solidFill>
                <a:latin typeface="+mn-lt"/>
                <a:ea typeface="+mn-ea"/>
                <a:cs typeface="+mn-cs"/>
                <a:sym typeface="DIN Condensed"/>
              </a:defRPr>
            </a:lvl1pPr>
          </a:lstStyle>
          <a:p>
            <a:r>
              <a:rPr dirty="0"/>
              <a:t>Panic disorder,        </a:t>
            </a:r>
            <a:r>
              <a:rPr dirty="0" err="1"/>
              <a:t>ptsd</a:t>
            </a:r>
            <a:r>
              <a:rPr dirty="0"/>
              <a:t>, </a:t>
            </a:r>
            <a:r>
              <a:rPr dirty="0" err="1"/>
              <a:t>ocd</a:t>
            </a:r>
            <a:endParaRPr dirty="0"/>
          </a:p>
        </p:txBody>
      </p:sp>
      <p:sp>
        <p:nvSpPr>
          <p:cNvPr id="2316" name="Examples"/>
          <p:cNvSpPr/>
          <p:nvPr/>
        </p:nvSpPr>
        <p:spPr>
          <a:xfrm>
            <a:off x="17511086" y="2481897"/>
            <a:ext cx="6303332" cy="1180351"/>
          </a:xfrm>
          <a:prstGeom prst="roundRect">
            <a:avLst>
              <a:gd name="adj" fmla="val 50000"/>
            </a:avLst>
          </a:prstGeom>
          <a:noFill/>
          <a:ln w="12700">
            <a:miter lim="400000"/>
          </a:ln>
          <a:extLst>
            <a:ext uri="{C572A759-6A51-4108-AA02-DFA0A04FC94B}">
              <ma14:wrappingTextBoxFlag xmlns="" xmlns:ma14="http://schemas.microsoft.com/office/mac/drawingml/2011/main" val="1"/>
            </a:ext>
          </a:extLst>
        </p:spPr>
        <p:txBody>
          <a:bodyPr lIns="50800" tIns="50800" rIns="50800" bIns="50800" anchor="b"/>
          <a:lstStyle>
            <a:lvl1pPr algn="ctr">
              <a:lnSpc>
                <a:spcPct val="80000"/>
              </a:lnSpc>
              <a:spcBef>
                <a:spcPts val="0"/>
              </a:spcBef>
              <a:defRPr sz="7200" cap="all">
                <a:solidFill>
                  <a:srgbClr val="FFFFFF"/>
                </a:solidFill>
                <a:latin typeface="+mn-lt"/>
                <a:ea typeface="+mn-ea"/>
                <a:cs typeface="+mn-cs"/>
                <a:sym typeface="DIN Condensed"/>
              </a:defRPr>
            </a:lvl1pPr>
          </a:lstStyle>
          <a:p>
            <a:r>
              <a:rPr dirty="0">
                <a:solidFill>
                  <a:srgbClr val="41688B"/>
                </a:solidFill>
              </a:rPr>
              <a:t>Examples</a:t>
            </a:r>
          </a:p>
        </p:txBody>
      </p:sp>
      <p:sp>
        <p:nvSpPr>
          <p:cNvPr id="2318" name="Adapted from mercer &amp; links, 2019"/>
          <p:cNvSpPr txBox="1"/>
          <p:nvPr/>
        </p:nvSpPr>
        <p:spPr>
          <a:xfrm>
            <a:off x="3302490" y="13186901"/>
            <a:ext cx="20955001" cy="55688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spAutoFit/>
          </a:bodyPr>
          <a:lstStyle>
            <a:lvl1pPr algn="r" defTabSz="647700">
              <a:lnSpc>
                <a:spcPct val="80000"/>
              </a:lnSpc>
              <a:spcBef>
                <a:spcPts val="0"/>
              </a:spcBef>
              <a:defRPr sz="3600" cap="all" spc="180">
                <a:latin typeface="DIN Alternate"/>
                <a:ea typeface="DIN Alternate"/>
                <a:cs typeface="DIN Alternate"/>
                <a:sym typeface="DIN Alternate"/>
              </a:defRPr>
            </a:lvl1pPr>
          </a:lstStyle>
          <a:p>
            <a:r>
              <a:rPr dirty="0">
                <a:solidFill>
                  <a:srgbClr val="41688B"/>
                </a:solidFill>
              </a:rPr>
              <a:t>Adapted from mercer &amp; links, 2019</a:t>
            </a:r>
          </a:p>
        </p:txBody>
      </p:sp>
      <p:grpSp>
        <p:nvGrpSpPr>
          <p:cNvPr id="3" name="Group 3">
            <a:extLst>
              <a:ext uri="{FF2B5EF4-FFF2-40B4-BE49-F238E27FC236}">
                <a16:creationId xmlns:a16="http://schemas.microsoft.com/office/drawing/2014/main" id="{331A218D-F13A-6992-37B3-7A62ECCFD1DB}"/>
              </a:ext>
            </a:extLst>
          </p:cNvPr>
          <p:cNvGrpSpPr/>
          <p:nvPr/>
        </p:nvGrpSpPr>
        <p:grpSpPr>
          <a:xfrm>
            <a:off x="-3140567" y="407435"/>
            <a:ext cx="24361800" cy="1716621"/>
            <a:chOff x="0" y="0"/>
            <a:chExt cx="4196969" cy="339086"/>
          </a:xfrm>
        </p:grpSpPr>
        <p:sp>
          <p:nvSpPr>
            <p:cNvPr id="4" name="Freeform 4">
              <a:extLst>
                <a:ext uri="{FF2B5EF4-FFF2-40B4-BE49-F238E27FC236}">
                  <a16:creationId xmlns:a16="http://schemas.microsoft.com/office/drawing/2014/main" id="{AF42D5AF-2FF2-A3AC-7A76-A70E716DD5BB}"/>
                </a:ext>
              </a:extLst>
            </p:cNvPr>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solidFill>
              <a:srgbClr val="46739C"/>
            </a:solidFill>
          </p:spPr>
          <p:txBody>
            <a:bodyPr/>
            <a:lstStyle/>
            <a:p>
              <a:pPr algn="ctr"/>
              <a:r>
                <a:rPr lang="en-AU" sz="8000" b="1" dirty="0">
                  <a:solidFill>
                    <a:srgbClr val="FFFFFF"/>
                  </a:solidFill>
                  <a:latin typeface="Proxima Nova Bold" panose="020B0604020202020204" charset="0"/>
                </a:rPr>
                <a:t>  ADDRESS COMORBIDITY</a:t>
              </a:r>
            </a:p>
          </p:txBody>
        </p:sp>
        <p:sp>
          <p:nvSpPr>
            <p:cNvPr id="5" name="TextBox 5">
              <a:extLst>
                <a:ext uri="{FF2B5EF4-FFF2-40B4-BE49-F238E27FC236}">
                  <a16:creationId xmlns:a16="http://schemas.microsoft.com/office/drawing/2014/main" id="{40CCF638-03E4-B331-91CB-F40D58360437}"/>
                </a:ext>
              </a:extLst>
            </p:cNvPr>
            <p:cNvSpPr txBox="1"/>
            <p:nvPr/>
          </p:nvSpPr>
          <p:spPr>
            <a:xfrm>
              <a:off x="0" y="-38100"/>
              <a:ext cx="4196969" cy="377186"/>
            </a:xfrm>
            <a:prstGeom prst="rect">
              <a:avLst/>
            </a:prstGeom>
          </p:spPr>
          <p:txBody>
            <a:bodyPr lIns="67733" tIns="67733" rIns="67733" bIns="67733" rtlCol="0" anchor="ctr"/>
            <a:lstStyle/>
            <a:p>
              <a:pPr algn="ctr">
                <a:lnSpc>
                  <a:spcPts val="3545"/>
                </a:lnSpc>
                <a:spcBef>
                  <a:spcPct val="0"/>
                </a:spcBef>
              </a:pPr>
              <a:endParaRPr sz="4000"/>
            </a:p>
          </p:txBody>
        </p:sp>
      </p:grpSp>
      <p:pic>
        <p:nvPicPr>
          <p:cNvPr id="7" name="Picture 6">
            <a:extLst>
              <a:ext uri="{FF2B5EF4-FFF2-40B4-BE49-F238E27FC236}">
                <a16:creationId xmlns:a16="http://schemas.microsoft.com/office/drawing/2014/main" id="{62B33F44-6C8C-FBF6-076D-B1EEE86CABA7}"/>
              </a:ext>
            </a:extLst>
          </p:cNvPr>
          <p:cNvPicPr>
            <a:picLocks noChangeAspect="1"/>
          </p:cNvPicPr>
          <p:nvPr/>
        </p:nvPicPr>
        <p:blipFill>
          <a:blip r:embed="rId3"/>
          <a:stretch>
            <a:fillRect/>
          </a:stretch>
        </p:blipFill>
        <p:spPr>
          <a:xfrm rot="5400000">
            <a:off x="21305253" y="-50826"/>
            <a:ext cx="3066554" cy="3090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6739C"/>
        </a:solidFill>
        <a:effectLst/>
      </p:bgPr>
    </p:bg>
    <p:spTree>
      <p:nvGrpSpPr>
        <p:cNvPr id="1" name="">
          <a:extLst>
            <a:ext uri="{FF2B5EF4-FFF2-40B4-BE49-F238E27FC236}">
              <a16:creationId xmlns:a16="http://schemas.microsoft.com/office/drawing/2014/main" id="{13B39305-272B-ECFC-F953-FA12957C227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448A355-34B2-BA19-CFD3-A835411CD9C2}"/>
              </a:ext>
            </a:extLst>
          </p:cNvPr>
          <p:cNvGrpSpPr/>
          <p:nvPr/>
        </p:nvGrpSpPr>
        <p:grpSpPr>
          <a:xfrm rot="-5400000">
            <a:off x="10230397" y="-697254"/>
            <a:ext cx="13716000" cy="15110505"/>
            <a:chOff x="0" y="0"/>
            <a:chExt cx="660400" cy="727543"/>
          </a:xfrm>
        </p:grpSpPr>
        <p:sp>
          <p:nvSpPr>
            <p:cNvPr id="3" name="Freeform 3">
              <a:extLst>
                <a:ext uri="{FF2B5EF4-FFF2-40B4-BE49-F238E27FC236}">
                  <a16:creationId xmlns:a16="http://schemas.microsoft.com/office/drawing/2014/main" id="{5D754225-A056-4EAF-3493-1A7296374905}"/>
                </a:ext>
              </a:extLst>
            </p:cNvPr>
            <p:cNvSpPr/>
            <p:nvPr/>
          </p:nvSpPr>
          <p:spPr>
            <a:xfrm>
              <a:off x="0" y="0"/>
              <a:ext cx="660400" cy="727543"/>
            </a:xfrm>
            <a:custGeom>
              <a:avLst/>
              <a:gdLst/>
              <a:ahLst/>
              <a:cxnLst/>
              <a:rect l="l" t="t" r="r" b="b"/>
              <a:pathLst>
                <a:path w="660400" h="72754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6608"/>
                  </a:cubicBezTo>
                  <a:lnTo>
                    <a:pt x="660400" y="727543"/>
                  </a:lnTo>
                  <a:lnTo>
                    <a:pt x="0" y="727543"/>
                  </a:lnTo>
                  <a:lnTo>
                    <a:pt x="0" y="326906"/>
                  </a:lnTo>
                  <a:cubicBezTo>
                    <a:pt x="1782" y="185660"/>
                    <a:pt x="93019" y="64045"/>
                    <a:pt x="220252" y="19070"/>
                  </a:cubicBezTo>
                  <a:close/>
                </a:path>
              </a:pathLst>
            </a:custGeom>
            <a:solidFill>
              <a:srgbClr val="59BA9C"/>
            </a:solidFill>
          </p:spPr>
          <p:txBody>
            <a:bodyPr/>
            <a:lstStyle/>
            <a:p>
              <a:endParaRPr lang="en-AU" sz="4000" dirty="0"/>
            </a:p>
          </p:txBody>
        </p:sp>
        <p:sp>
          <p:nvSpPr>
            <p:cNvPr id="4" name="TextBox 4">
              <a:extLst>
                <a:ext uri="{FF2B5EF4-FFF2-40B4-BE49-F238E27FC236}">
                  <a16:creationId xmlns:a16="http://schemas.microsoft.com/office/drawing/2014/main" id="{8B4FD61C-0757-4D93-B1EE-FDB329A44269}"/>
                </a:ext>
              </a:extLst>
            </p:cNvPr>
            <p:cNvSpPr txBox="1"/>
            <p:nvPr/>
          </p:nvSpPr>
          <p:spPr>
            <a:xfrm>
              <a:off x="0" y="88900"/>
              <a:ext cx="660400" cy="638643"/>
            </a:xfrm>
            <a:prstGeom prst="rect">
              <a:avLst/>
            </a:prstGeom>
          </p:spPr>
          <p:txBody>
            <a:bodyPr lIns="1455704" tIns="1455704" rIns="1455704" bIns="1455704" rtlCol="0" anchor="ctr"/>
            <a:lstStyle/>
            <a:p>
              <a:pPr algn="ctr">
                <a:lnSpc>
                  <a:spcPts val="3545"/>
                </a:lnSpc>
              </a:pPr>
              <a:endParaRPr sz="4000"/>
            </a:p>
          </p:txBody>
        </p:sp>
      </p:grpSp>
      <p:sp>
        <p:nvSpPr>
          <p:cNvPr id="5" name="AutoShape 5">
            <a:extLst>
              <a:ext uri="{FF2B5EF4-FFF2-40B4-BE49-F238E27FC236}">
                <a16:creationId xmlns:a16="http://schemas.microsoft.com/office/drawing/2014/main" id="{A89417B7-95FD-660B-B2E1-B39C3AD7CA64}"/>
              </a:ext>
            </a:extLst>
          </p:cNvPr>
          <p:cNvSpPr/>
          <p:nvPr/>
        </p:nvSpPr>
        <p:spPr>
          <a:xfrm>
            <a:off x="1371600" y="7579087"/>
            <a:ext cx="5151299" cy="0"/>
          </a:xfrm>
          <a:prstGeom prst="line">
            <a:avLst/>
          </a:prstGeom>
          <a:ln w="38100" cap="flat">
            <a:solidFill>
              <a:srgbClr val="59BA9C"/>
            </a:solidFill>
            <a:prstDash val="solid"/>
            <a:headEnd type="none" w="sm" len="sm"/>
            <a:tailEnd type="none" w="sm" len="sm"/>
          </a:ln>
        </p:spPr>
        <p:txBody>
          <a:bodyPr/>
          <a:lstStyle/>
          <a:p>
            <a:endParaRPr lang="en-AU" sz="4000"/>
          </a:p>
        </p:txBody>
      </p:sp>
      <p:sp>
        <p:nvSpPr>
          <p:cNvPr id="6" name="TextBox 6">
            <a:extLst>
              <a:ext uri="{FF2B5EF4-FFF2-40B4-BE49-F238E27FC236}">
                <a16:creationId xmlns:a16="http://schemas.microsoft.com/office/drawing/2014/main" id="{18BC383B-4535-2A1A-4D70-B637A0A41ACD}"/>
              </a:ext>
            </a:extLst>
          </p:cNvPr>
          <p:cNvSpPr txBox="1"/>
          <p:nvPr/>
        </p:nvSpPr>
        <p:spPr>
          <a:xfrm>
            <a:off x="1371601" y="5937957"/>
            <a:ext cx="6185471" cy="1205458"/>
          </a:xfrm>
          <a:prstGeom prst="rect">
            <a:avLst/>
          </a:prstGeom>
        </p:spPr>
        <p:txBody>
          <a:bodyPr lIns="0" tIns="0" rIns="0" bIns="0" rtlCol="0" anchor="t">
            <a:spAutoFit/>
          </a:bodyPr>
          <a:lstStyle/>
          <a:p>
            <a:pPr>
              <a:lnSpc>
                <a:spcPts val="9385"/>
              </a:lnSpc>
            </a:pPr>
            <a:r>
              <a:rPr lang="en-US" sz="8532" b="1" spc="-417" dirty="0">
                <a:solidFill>
                  <a:srgbClr val="EFEFEF"/>
                </a:solidFill>
                <a:latin typeface="Proxima Nova Bold"/>
                <a:ea typeface="Proxima Nova Bold"/>
                <a:cs typeface="Proxima Nova Bold"/>
                <a:sym typeface="Proxima Nova Bold"/>
              </a:rPr>
              <a:t>Case Study </a:t>
            </a:r>
          </a:p>
        </p:txBody>
      </p:sp>
      <p:sp>
        <p:nvSpPr>
          <p:cNvPr id="10" name="Freeform 10">
            <a:extLst>
              <a:ext uri="{FF2B5EF4-FFF2-40B4-BE49-F238E27FC236}">
                <a16:creationId xmlns:a16="http://schemas.microsoft.com/office/drawing/2014/main" id="{28FACE34-BC45-1CD5-A10F-218BF7DB714D}"/>
              </a:ext>
            </a:extLst>
          </p:cNvPr>
          <p:cNvSpPr/>
          <p:nvPr/>
        </p:nvSpPr>
        <p:spPr>
          <a:xfrm>
            <a:off x="1367046" y="1371601"/>
            <a:ext cx="3097289" cy="3151271"/>
          </a:xfrm>
          <a:custGeom>
            <a:avLst/>
            <a:gdLst/>
            <a:ahLst/>
            <a:cxnLst/>
            <a:rect l="l" t="t" r="r" b="b"/>
            <a:pathLst>
              <a:path w="2322967" h="2363453">
                <a:moveTo>
                  <a:pt x="0" y="0"/>
                </a:moveTo>
                <a:lnTo>
                  <a:pt x="2322968" y="0"/>
                </a:lnTo>
                <a:lnTo>
                  <a:pt x="2322968" y="2363453"/>
                </a:lnTo>
                <a:lnTo>
                  <a:pt x="0" y="2363453"/>
                </a:lnTo>
                <a:lnTo>
                  <a:pt x="0" y="0"/>
                </a:lnTo>
                <a:close/>
              </a:path>
            </a:pathLst>
          </a:custGeom>
          <a:blipFill>
            <a:blip r:embed="rId2"/>
            <a:stretch>
              <a:fillRect r="-74615" b="-28529"/>
            </a:stretch>
          </a:blipFill>
        </p:spPr>
        <p:txBody>
          <a:bodyPr/>
          <a:lstStyle/>
          <a:p>
            <a:endParaRPr lang="en-AU" sz="4000"/>
          </a:p>
        </p:txBody>
      </p:sp>
      <p:pic>
        <p:nvPicPr>
          <p:cNvPr id="11" name="Picture 10">
            <a:extLst>
              <a:ext uri="{FF2B5EF4-FFF2-40B4-BE49-F238E27FC236}">
                <a16:creationId xmlns:a16="http://schemas.microsoft.com/office/drawing/2014/main" id="{8DC5091A-4126-B98A-E918-EF6EE823E344}"/>
              </a:ext>
            </a:extLst>
          </p:cNvPr>
          <p:cNvPicPr>
            <a:picLocks noChangeAspect="1"/>
          </p:cNvPicPr>
          <p:nvPr/>
        </p:nvPicPr>
        <p:blipFill>
          <a:blip r:embed="rId3"/>
          <a:stretch>
            <a:fillRect/>
          </a:stretch>
        </p:blipFill>
        <p:spPr>
          <a:xfrm>
            <a:off x="14701552" y="2250878"/>
            <a:ext cx="6620073" cy="8579616"/>
          </a:xfrm>
          <a:prstGeom prst="rect">
            <a:avLst/>
          </a:prstGeom>
        </p:spPr>
      </p:pic>
    </p:spTree>
    <p:extLst>
      <p:ext uri="{BB962C8B-B14F-4D97-AF65-F5344CB8AC3E}">
        <p14:creationId xmlns:p14="http://schemas.microsoft.com/office/powerpoint/2010/main" val="309485294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1688B"/>
        </a:solidFill>
        <a:effectLst/>
      </p:bgPr>
    </p:bg>
    <p:spTree>
      <p:nvGrpSpPr>
        <p:cNvPr id="1" name="">
          <a:extLst>
            <a:ext uri="{FF2B5EF4-FFF2-40B4-BE49-F238E27FC236}">
              <a16:creationId xmlns:a16="http://schemas.microsoft.com/office/drawing/2014/main" id="{DBCC5D62-513A-FDDA-2E15-8857AF21073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3E6F307-B2FC-3034-7F06-638D97F14BB8}"/>
              </a:ext>
            </a:extLst>
          </p:cNvPr>
          <p:cNvSpPr/>
          <p:nvPr/>
        </p:nvSpPr>
        <p:spPr>
          <a:xfrm>
            <a:off x="17881603" y="2556584"/>
            <a:ext cx="6099821" cy="7906173"/>
          </a:xfrm>
          <a:custGeom>
            <a:avLst/>
            <a:gdLst/>
            <a:ahLst/>
            <a:cxnLst/>
            <a:rect l="l" t="t" r="r" b="b"/>
            <a:pathLst>
              <a:path w="7109978" h="7513847">
                <a:moveTo>
                  <a:pt x="0" y="0"/>
                </a:moveTo>
                <a:lnTo>
                  <a:pt x="7109978" y="0"/>
                </a:lnTo>
                <a:lnTo>
                  <a:pt x="7109978" y="7513846"/>
                </a:lnTo>
                <a:lnTo>
                  <a:pt x="0" y="7513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sz="4000"/>
          </a:p>
        </p:txBody>
      </p:sp>
      <p:sp>
        <p:nvSpPr>
          <p:cNvPr id="3" name="TextBox 3">
            <a:extLst>
              <a:ext uri="{FF2B5EF4-FFF2-40B4-BE49-F238E27FC236}">
                <a16:creationId xmlns:a16="http://schemas.microsoft.com/office/drawing/2014/main" id="{77BD07DC-D150-EA3E-238F-8D0D74BC0244}"/>
              </a:ext>
            </a:extLst>
          </p:cNvPr>
          <p:cNvSpPr txBox="1"/>
          <p:nvPr/>
        </p:nvSpPr>
        <p:spPr>
          <a:xfrm>
            <a:off x="1371600" y="696137"/>
            <a:ext cx="6553200" cy="1393779"/>
          </a:xfrm>
          <a:prstGeom prst="rect">
            <a:avLst/>
          </a:prstGeom>
        </p:spPr>
        <p:txBody>
          <a:bodyPr wrap="square" lIns="0" tIns="0" rIns="0" bIns="0" rtlCol="0" anchor="t">
            <a:spAutoFit/>
          </a:bodyPr>
          <a:lstStyle/>
          <a:p>
            <a:pPr>
              <a:lnSpc>
                <a:spcPts val="11945"/>
              </a:lnSpc>
            </a:pPr>
            <a:r>
              <a:rPr lang="en-US" sz="8532" b="1" dirty="0">
                <a:solidFill>
                  <a:srgbClr val="FFFFFF"/>
                </a:solidFill>
                <a:latin typeface="Proxima Nova Bold"/>
                <a:ea typeface="Proxima Nova Bold"/>
                <a:cs typeface="Proxima Nova Bold"/>
                <a:sym typeface="Proxima Nova Bold"/>
              </a:rPr>
              <a:t>Background</a:t>
            </a:r>
          </a:p>
        </p:txBody>
      </p:sp>
      <p:sp>
        <p:nvSpPr>
          <p:cNvPr id="4" name="TextBox 4">
            <a:extLst>
              <a:ext uri="{FF2B5EF4-FFF2-40B4-BE49-F238E27FC236}">
                <a16:creationId xmlns:a16="http://schemas.microsoft.com/office/drawing/2014/main" id="{A016E67B-13E4-22AE-A6DD-23CD68F2BCA5}"/>
              </a:ext>
            </a:extLst>
          </p:cNvPr>
          <p:cNvSpPr txBox="1"/>
          <p:nvPr/>
        </p:nvSpPr>
        <p:spPr>
          <a:xfrm>
            <a:off x="1371600" y="2556584"/>
            <a:ext cx="15798800" cy="12522787"/>
          </a:xfrm>
          <a:prstGeom prst="rect">
            <a:avLst/>
          </a:prstGeom>
        </p:spPr>
        <p:txBody>
          <a:bodyPr wrap="square" lIns="0" tIns="0" rIns="0" bIns="0" rtlCol="0" anchor="t">
            <a:spAutoFit/>
          </a:bodyPr>
          <a:lstStyle/>
          <a:p>
            <a:pPr defTabSz="457189">
              <a:spcBef>
                <a:spcPts val="651"/>
              </a:spcBef>
              <a:defRPr/>
            </a:pPr>
            <a:r>
              <a:rPr lang="en-AU" sz="4800" b="1" dirty="0">
                <a:solidFill>
                  <a:srgbClr val="FFFFFF"/>
                </a:solidFill>
                <a:latin typeface="Calibri" panose="020F0502020204030204" pitchFamily="34" charset="0"/>
                <a:cs typeface="Calibri" panose="020F0502020204030204" pitchFamily="34" charset="0"/>
              </a:rPr>
              <a:t>Name:	</a:t>
            </a:r>
            <a:r>
              <a:rPr lang="en-AU" sz="4800" dirty="0">
                <a:solidFill>
                  <a:srgbClr val="FFFFFF"/>
                </a:solidFill>
                <a:latin typeface="Calibri" panose="020F0502020204030204" pitchFamily="34" charset="0"/>
                <a:cs typeface="Calibri" panose="020F0502020204030204" pitchFamily="34" charset="0"/>
              </a:rPr>
              <a:t>Karen</a:t>
            </a:r>
          </a:p>
          <a:p>
            <a:pPr marL="45719" indent="-45719" defTabSz="457189">
              <a:spcBef>
                <a:spcPts val="651"/>
              </a:spcBef>
              <a:buFont typeface="Arial" pitchFamily="34" charset="0"/>
              <a:buChar char=" "/>
              <a:defRPr/>
            </a:pPr>
            <a:endParaRPr lang="en-AU" sz="1067" dirty="0">
              <a:solidFill>
                <a:srgbClr val="FFFFFF"/>
              </a:solidFill>
              <a:latin typeface="Calibri" panose="020F0502020204030204" pitchFamily="34" charset="0"/>
              <a:cs typeface="Calibri" panose="020F0502020204030204" pitchFamily="34" charset="0"/>
            </a:endParaRPr>
          </a:p>
          <a:p>
            <a:pPr defTabSz="457189">
              <a:spcBef>
                <a:spcPts val="651"/>
              </a:spcBef>
              <a:defRPr/>
            </a:pPr>
            <a:r>
              <a:rPr lang="en-AU" sz="4800" b="1" dirty="0">
                <a:solidFill>
                  <a:srgbClr val="FFFFFF"/>
                </a:solidFill>
                <a:latin typeface="Calibri" panose="020F0502020204030204" pitchFamily="34" charset="0"/>
                <a:cs typeface="Calibri" panose="020F0502020204030204" pitchFamily="34" charset="0"/>
              </a:rPr>
              <a:t>Details: 	</a:t>
            </a:r>
            <a:r>
              <a:rPr lang="en-AU" sz="4800" dirty="0">
                <a:solidFill>
                  <a:srgbClr val="FFFFFF"/>
                </a:solidFill>
                <a:latin typeface="Calibri" panose="020F0502020204030204" pitchFamily="34" charset="0"/>
                <a:cs typeface="Calibri" panose="020F0502020204030204" pitchFamily="34" charset="0"/>
              </a:rPr>
              <a:t>45 female</a:t>
            </a:r>
          </a:p>
          <a:p>
            <a:pPr marL="45719" indent="-45719" defTabSz="457189">
              <a:spcBef>
                <a:spcPts val="651"/>
              </a:spcBef>
              <a:buFont typeface="Arial" pitchFamily="34" charset="0"/>
              <a:buChar char=" "/>
              <a:defRPr/>
            </a:pPr>
            <a:endParaRPr lang="en-AU" sz="1067" b="1" dirty="0">
              <a:solidFill>
                <a:srgbClr val="FFFFFF"/>
              </a:solidFill>
              <a:latin typeface="Calibri" panose="020F0502020204030204" pitchFamily="34" charset="0"/>
              <a:cs typeface="Calibri" panose="020F0502020204030204" pitchFamily="34" charset="0"/>
            </a:endParaRPr>
          </a:p>
          <a:p>
            <a:pPr defTabSz="457189">
              <a:spcBef>
                <a:spcPts val="651"/>
              </a:spcBef>
              <a:defRPr/>
            </a:pPr>
            <a:r>
              <a:rPr lang="en-AU" sz="4800" b="1" dirty="0">
                <a:solidFill>
                  <a:srgbClr val="FFFFFF"/>
                </a:solidFill>
                <a:latin typeface="Calibri" panose="020F0502020204030204" pitchFamily="34" charset="0"/>
                <a:cs typeface="Calibri" panose="020F0502020204030204" pitchFamily="34" charset="0"/>
              </a:rPr>
              <a:t>Background: </a:t>
            </a:r>
            <a:r>
              <a:rPr lang="en-AU" sz="4800" dirty="0">
                <a:solidFill>
                  <a:srgbClr val="FFFFFF"/>
                </a:solidFill>
                <a:latin typeface="Calibri" panose="020F0502020204030204" pitchFamily="34" charset="0"/>
                <a:cs typeface="Calibri" panose="020F0502020204030204" pitchFamily="34" charset="0"/>
              </a:rPr>
              <a:t>mother of two children, unable to manage parenting responsibilities, not living in the family home at time of referral.</a:t>
            </a:r>
          </a:p>
          <a:p>
            <a:pPr defTabSz="457189">
              <a:spcBef>
                <a:spcPts val="651"/>
              </a:spcBef>
              <a:defRPr/>
            </a:pPr>
            <a:endParaRPr lang="en-AU" sz="4800" dirty="0">
              <a:solidFill>
                <a:srgbClr val="FFFFFF"/>
              </a:solidFill>
              <a:latin typeface="Calibri" panose="020F0502020204030204" pitchFamily="34" charset="0"/>
              <a:cs typeface="Calibri" panose="020F0502020204030204" pitchFamily="34" charset="0"/>
            </a:endParaRPr>
          </a:p>
          <a:p>
            <a:pPr defTabSz="457189">
              <a:spcBef>
                <a:spcPts val="651"/>
              </a:spcBef>
              <a:defRPr/>
            </a:pPr>
            <a:r>
              <a:rPr lang="en-AU" sz="4800" dirty="0">
                <a:solidFill>
                  <a:srgbClr val="FFFFFF"/>
                </a:solidFill>
                <a:latin typeface="Calibri" panose="020F0502020204030204" pitchFamily="34" charset="0"/>
                <a:cs typeface="Calibri" panose="020F0502020204030204" pitchFamily="34" charset="0"/>
              </a:rPr>
              <a:t>Frequent presentations to hospital and dysregulated behaviour including aggression, absconding, threats of suicide and threats of violence to mental health and front line staff. In the year of referral over 200 days in bedded services </a:t>
            </a:r>
          </a:p>
          <a:p>
            <a:pPr defTabSz="457189">
              <a:spcBef>
                <a:spcPts val="651"/>
              </a:spcBef>
              <a:defRPr/>
            </a:pPr>
            <a:endParaRPr lang="en-AU" sz="4800" dirty="0">
              <a:solidFill>
                <a:srgbClr val="FFFFFF"/>
              </a:solidFill>
              <a:latin typeface="Calibri" panose="020F0502020204030204" pitchFamily="34" charset="0"/>
              <a:cs typeface="Calibri" panose="020F0502020204030204" pitchFamily="34" charset="0"/>
            </a:endParaRPr>
          </a:p>
          <a:p>
            <a:pPr defTabSz="457189">
              <a:spcBef>
                <a:spcPts val="651"/>
              </a:spcBef>
              <a:defRPr/>
            </a:pPr>
            <a:r>
              <a:rPr lang="en-AU" sz="4800" dirty="0">
                <a:solidFill>
                  <a:srgbClr val="FFFFFF"/>
                </a:solidFill>
                <a:latin typeface="Calibri" panose="020F0502020204030204" pitchFamily="34" charset="0"/>
                <a:cs typeface="Calibri" panose="020F0502020204030204" pitchFamily="34" charset="0"/>
              </a:rPr>
              <a:t>Family expressing high levels of dissatisfaction of mental health services, including complaints to the minister.</a:t>
            </a:r>
          </a:p>
          <a:p>
            <a:pPr marL="45719" indent="-45719" defTabSz="457189">
              <a:spcBef>
                <a:spcPts val="651"/>
              </a:spcBef>
              <a:buFont typeface="Arial" pitchFamily="34" charset="0"/>
              <a:buChar char=" "/>
              <a:defRPr/>
            </a:pPr>
            <a:endParaRPr lang="en-AU" sz="4800" dirty="0">
              <a:solidFill>
                <a:srgbClr val="FFFFFF"/>
              </a:solidFill>
              <a:latin typeface="Calibri" panose="020F0502020204030204" pitchFamily="34" charset="0"/>
              <a:cs typeface="Calibri" panose="020F0502020204030204" pitchFamily="34" charset="0"/>
            </a:endParaRPr>
          </a:p>
          <a:p>
            <a:pPr marL="403002" lvl="1">
              <a:lnSpc>
                <a:spcPts val="5225"/>
              </a:lnSpc>
            </a:pPr>
            <a:endParaRPr lang="en-US" sz="3732" dirty="0">
              <a:solidFill>
                <a:srgbClr val="FFFFFF"/>
              </a:solidFill>
              <a:latin typeface="Proxima Nova"/>
              <a:ea typeface="Proxima Nova"/>
              <a:cs typeface="Proxima Nova"/>
              <a:sym typeface="Proxima Nova"/>
            </a:endParaRPr>
          </a:p>
        </p:txBody>
      </p:sp>
    </p:spTree>
    <p:extLst>
      <p:ext uri="{BB962C8B-B14F-4D97-AF65-F5344CB8AC3E}">
        <p14:creationId xmlns:p14="http://schemas.microsoft.com/office/powerpoint/2010/main" val="189094426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1688B"/>
        </a:solidFill>
        <a:effectLst/>
      </p:bgPr>
    </p:bg>
    <p:spTree>
      <p:nvGrpSpPr>
        <p:cNvPr id="1" name="">
          <a:extLst>
            <a:ext uri="{FF2B5EF4-FFF2-40B4-BE49-F238E27FC236}">
              <a16:creationId xmlns:a16="http://schemas.microsoft.com/office/drawing/2014/main" id="{A7166FB9-BF7E-2954-C034-8ADB00309BF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E8685D-BCBE-B173-425A-5907872370C7}"/>
              </a:ext>
            </a:extLst>
          </p:cNvPr>
          <p:cNvSpPr/>
          <p:nvPr/>
        </p:nvSpPr>
        <p:spPr>
          <a:xfrm>
            <a:off x="14501453" y="2556583"/>
            <a:ext cx="9479971" cy="10018463"/>
          </a:xfrm>
          <a:custGeom>
            <a:avLst/>
            <a:gdLst/>
            <a:ahLst/>
            <a:cxnLst/>
            <a:rect l="l" t="t" r="r" b="b"/>
            <a:pathLst>
              <a:path w="7109978" h="7513847">
                <a:moveTo>
                  <a:pt x="0" y="0"/>
                </a:moveTo>
                <a:lnTo>
                  <a:pt x="7109978" y="0"/>
                </a:lnTo>
                <a:lnTo>
                  <a:pt x="7109978" y="7513846"/>
                </a:lnTo>
                <a:lnTo>
                  <a:pt x="0" y="75138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4000"/>
          </a:p>
        </p:txBody>
      </p:sp>
      <p:sp>
        <p:nvSpPr>
          <p:cNvPr id="4" name="TextBox 4">
            <a:extLst>
              <a:ext uri="{FF2B5EF4-FFF2-40B4-BE49-F238E27FC236}">
                <a16:creationId xmlns:a16="http://schemas.microsoft.com/office/drawing/2014/main" id="{8312E4CD-6631-0172-873C-22996DDA3C64}"/>
              </a:ext>
            </a:extLst>
          </p:cNvPr>
          <p:cNvSpPr txBox="1"/>
          <p:nvPr/>
        </p:nvSpPr>
        <p:spPr>
          <a:xfrm>
            <a:off x="1136073" y="861486"/>
            <a:ext cx="12135307" cy="8489504"/>
          </a:xfrm>
          <a:prstGeom prst="rect">
            <a:avLst/>
          </a:prstGeom>
        </p:spPr>
        <p:txBody>
          <a:bodyPr lIns="0" tIns="0" rIns="0" bIns="0" rtlCol="0" anchor="t">
            <a:spAutoFit/>
          </a:bodyPr>
          <a:lstStyle/>
          <a:p>
            <a:pPr defTabSz="457189">
              <a:spcBef>
                <a:spcPts val="651"/>
              </a:spcBef>
              <a:defRPr/>
            </a:pPr>
            <a:r>
              <a:rPr lang="en-AU" sz="5400" dirty="0">
                <a:solidFill>
                  <a:srgbClr val="FFFFFF"/>
                </a:solidFill>
                <a:latin typeface="Calibri" panose="020F0502020204030204" pitchFamily="34" charset="0"/>
                <a:cs typeface="Calibri" panose="020F0502020204030204" pitchFamily="34" charset="0"/>
              </a:rPr>
              <a:t>The Community Mental Health Team were struggling to know how to manage the degree of dysregulation and acting out behaviours. The team were experiencing high levels of burn out and hostile counter transference.</a:t>
            </a:r>
          </a:p>
          <a:p>
            <a:pPr defTabSz="457189">
              <a:spcBef>
                <a:spcPts val="651"/>
              </a:spcBef>
              <a:defRPr/>
            </a:pPr>
            <a:endParaRPr lang="en-AU" sz="5400" dirty="0">
              <a:solidFill>
                <a:srgbClr val="FFFFFF"/>
              </a:solidFill>
              <a:latin typeface="Calibri" panose="020F0502020204030204" pitchFamily="34" charset="0"/>
              <a:cs typeface="Calibri" panose="020F0502020204030204" pitchFamily="34" charset="0"/>
            </a:endParaRPr>
          </a:p>
          <a:p>
            <a:pPr defTabSz="457189">
              <a:spcBef>
                <a:spcPts val="651"/>
              </a:spcBef>
              <a:defRPr/>
            </a:pPr>
            <a:r>
              <a:rPr lang="en-AU" sz="5400" dirty="0">
                <a:solidFill>
                  <a:srgbClr val="FFFFFF"/>
                </a:solidFill>
                <a:latin typeface="Calibri" panose="020F0502020204030204" pitchFamily="34" charset="0"/>
                <a:cs typeface="Calibri" panose="020F0502020204030204" pitchFamily="34" charset="0"/>
              </a:rPr>
              <a:t>Referred to BPD Co for diagnostic clarification and recommendations of support for staff.</a:t>
            </a:r>
          </a:p>
        </p:txBody>
      </p:sp>
    </p:spTree>
    <p:extLst>
      <p:ext uri="{BB962C8B-B14F-4D97-AF65-F5344CB8AC3E}">
        <p14:creationId xmlns:p14="http://schemas.microsoft.com/office/powerpoint/2010/main" val="424022654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1688B"/>
        </a:solidFill>
        <a:effectLst/>
      </p:bgPr>
    </p:bg>
    <p:spTree>
      <p:nvGrpSpPr>
        <p:cNvPr id="1" name="">
          <a:extLst>
            <a:ext uri="{FF2B5EF4-FFF2-40B4-BE49-F238E27FC236}">
              <a16:creationId xmlns:a16="http://schemas.microsoft.com/office/drawing/2014/main" id="{1213B86E-7F73-87C9-1968-7742DA068BA2}"/>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2962905D-9845-DDFE-6E30-FD55CD9117A2}"/>
              </a:ext>
            </a:extLst>
          </p:cNvPr>
          <p:cNvSpPr txBox="1"/>
          <p:nvPr/>
        </p:nvSpPr>
        <p:spPr>
          <a:xfrm>
            <a:off x="1136073" y="861485"/>
            <a:ext cx="22042904" cy="13911501"/>
          </a:xfrm>
          <a:prstGeom prst="rect">
            <a:avLst/>
          </a:prstGeom>
        </p:spPr>
        <p:txBody>
          <a:bodyPr wrap="square" lIns="0" tIns="0" rIns="0" bIns="0" rtlCol="0" anchor="t">
            <a:spAutoFit/>
          </a:bodyPr>
          <a:lstStyle/>
          <a:p>
            <a:pPr defTabSz="457189">
              <a:spcBef>
                <a:spcPts val="651"/>
              </a:spcBef>
              <a:defRPr/>
            </a:pPr>
            <a:r>
              <a:rPr lang="en-AU" sz="6000" b="1" dirty="0">
                <a:solidFill>
                  <a:srgbClr val="FFFFFF"/>
                </a:solidFill>
                <a:latin typeface="Calibri" panose="020F0502020204030204" pitchFamily="34" charset="0"/>
                <a:cs typeface="Calibri" panose="020F0502020204030204" pitchFamily="34" charset="0"/>
              </a:rPr>
              <a:t>Leadership:</a:t>
            </a:r>
          </a:p>
          <a:p>
            <a:pPr marL="685800" indent="-685800" defTabSz="457189">
              <a:spcBef>
                <a:spcPts val="651"/>
              </a:spcBef>
              <a:buFont typeface="Arial" panose="020B0604020202020204" pitchFamily="34" charset="0"/>
              <a:buChar char="•"/>
              <a:defRPr/>
            </a:pPr>
            <a:r>
              <a:rPr lang="en-AU" sz="5400" dirty="0">
                <a:solidFill>
                  <a:srgbClr val="FFFFFF"/>
                </a:solidFill>
                <a:latin typeface="Calibri" panose="020F0502020204030204" pitchFamily="34" charset="0"/>
                <a:cs typeface="Calibri" panose="020F0502020204030204" pitchFamily="34" charset="0"/>
              </a:rPr>
              <a:t>Review of existing service plan</a:t>
            </a:r>
          </a:p>
          <a:p>
            <a:pPr marL="685800" indent="-685800" defTabSz="457189">
              <a:spcBef>
                <a:spcPts val="651"/>
              </a:spcBef>
              <a:buFont typeface="Arial" panose="020B0604020202020204" pitchFamily="34" charset="0"/>
              <a:buChar char="•"/>
              <a:defRPr/>
            </a:pPr>
            <a:r>
              <a:rPr lang="en-AU" sz="5400" dirty="0">
                <a:solidFill>
                  <a:srgbClr val="FFFFFF"/>
                </a:solidFill>
                <a:latin typeface="Calibri" panose="020F0502020204030204" pitchFamily="34" charset="0"/>
                <a:cs typeface="Calibri" panose="020F0502020204030204" pitchFamily="34" charset="0"/>
              </a:rPr>
              <a:t>Support services to define roles and responsibilities </a:t>
            </a:r>
          </a:p>
          <a:p>
            <a:pPr defTabSz="457189">
              <a:spcBef>
                <a:spcPts val="651"/>
              </a:spcBef>
              <a:defRPr/>
            </a:pPr>
            <a:r>
              <a:rPr lang="en-AU" sz="6000" b="1" dirty="0">
                <a:solidFill>
                  <a:srgbClr val="FFFFFF"/>
                </a:solidFill>
                <a:latin typeface="Calibri" panose="020F0502020204030204" pitchFamily="34" charset="0"/>
                <a:cs typeface="Calibri" panose="020F0502020204030204" pitchFamily="34" charset="0"/>
              </a:rPr>
              <a:t>Understand/Define the problem:</a:t>
            </a:r>
          </a:p>
          <a:p>
            <a:pPr marL="685800" indent="-685800" defTabSz="457189">
              <a:spcBef>
                <a:spcPts val="651"/>
              </a:spcBef>
              <a:buFont typeface="Arial" panose="020B0604020202020204" pitchFamily="34" charset="0"/>
              <a:buChar char="•"/>
              <a:defRPr/>
            </a:pPr>
            <a:r>
              <a:rPr lang="en-AU" sz="5400" dirty="0">
                <a:solidFill>
                  <a:srgbClr val="FFFFFF"/>
                </a:solidFill>
                <a:latin typeface="Calibri" panose="020F0502020204030204" pitchFamily="34" charset="0"/>
                <a:cs typeface="Calibri" panose="020F0502020204030204" pitchFamily="34" charset="0"/>
              </a:rPr>
              <a:t>10-session GPM Assessment</a:t>
            </a:r>
          </a:p>
          <a:p>
            <a:pPr marL="685800" indent="-685800" defTabSz="457189">
              <a:spcBef>
                <a:spcPts val="651"/>
              </a:spcBef>
              <a:buFont typeface="Arial" panose="020B0604020202020204" pitchFamily="34" charset="0"/>
              <a:buChar char="•"/>
              <a:defRPr/>
            </a:pPr>
            <a:r>
              <a:rPr lang="en-AU" sz="5400" dirty="0">
                <a:solidFill>
                  <a:srgbClr val="FFFFFF"/>
                </a:solidFill>
                <a:latin typeface="Calibri" panose="020F0502020204030204" pitchFamily="34" charset="0"/>
                <a:cs typeface="Calibri" panose="020F0502020204030204" pitchFamily="34" charset="0"/>
              </a:rPr>
              <a:t>Predominant Dependent Personality Disorder (DPD), as well as BPD with avoidant features </a:t>
            </a:r>
          </a:p>
          <a:p>
            <a:pPr defTabSz="457189">
              <a:spcBef>
                <a:spcPts val="651"/>
              </a:spcBef>
              <a:defRPr/>
            </a:pPr>
            <a:r>
              <a:rPr lang="en-AU" sz="6000" b="1" dirty="0">
                <a:solidFill>
                  <a:srgbClr val="FFFFFF"/>
                </a:solidFill>
                <a:latin typeface="Calibri" panose="020F0502020204030204" pitchFamily="34" charset="0"/>
                <a:cs typeface="Calibri" panose="020F0502020204030204" pitchFamily="34" charset="0"/>
              </a:rPr>
              <a:t>Integrate Splits:</a:t>
            </a:r>
          </a:p>
          <a:p>
            <a:pPr marL="685800" indent="-685800" defTabSz="457189">
              <a:spcBef>
                <a:spcPts val="651"/>
              </a:spcBef>
              <a:buFont typeface="Arial" panose="020B0604020202020204" pitchFamily="34" charset="0"/>
              <a:buChar char="•"/>
              <a:defRPr/>
            </a:pPr>
            <a:r>
              <a:rPr lang="en-AU" sz="5400" dirty="0">
                <a:solidFill>
                  <a:srgbClr val="FFFFFF"/>
                </a:solidFill>
                <a:latin typeface="Calibri" panose="020F0502020204030204" pitchFamily="34" charset="0"/>
                <a:cs typeface="Calibri" panose="020F0502020204030204" pitchFamily="34" charset="0"/>
              </a:rPr>
              <a:t>Explore team’s counter-transference</a:t>
            </a:r>
          </a:p>
          <a:p>
            <a:pPr marL="685800" indent="-685800" defTabSz="457189">
              <a:spcBef>
                <a:spcPts val="651"/>
              </a:spcBef>
              <a:buFont typeface="Arial" panose="020B0604020202020204" pitchFamily="34" charset="0"/>
              <a:buChar char="•"/>
              <a:defRPr/>
            </a:pPr>
            <a:r>
              <a:rPr lang="en-AU" sz="5400" dirty="0">
                <a:solidFill>
                  <a:srgbClr val="FFFFFF"/>
                </a:solidFill>
                <a:latin typeface="Calibri" panose="020F0502020204030204" pitchFamily="34" charset="0"/>
                <a:cs typeface="Calibri" panose="020F0502020204030204" pitchFamily="34" charset="0"/>
              </a:rPr>
              <a:t>Tension between short-term containment and safety interventions and reinforcement of ongoing dependency and avoidance</a:t>
            </a:r>
          </a:p>
          <a:p>
            <a:pPr defTabSz="457189">
              <a:spcBef>
                <a:spcPts val="651"/>
              </a:spcBef>
              <a:defRPr/>
            </a:pPr>
            <a:r>
              <a:rPr lang="en-AU" sz="6000" b="1" dirty="0">
                <a:solidFill>
                  <a:srgbClr val="FFFFFF"/>
                </a:solidFill>
                <a:latin typeface="Calibri" panose="020F0502020204030204" pitchFamily="34" charset="0"/>
                <a:cs typeface="Calibri" panose="020F0502020204030204" pitchFamily="34" charset="0"/>
              </a:rPr>
              <a:t>Address Comorbidities:</a:t>
            </a:r>
          </a:p>
          <a:p>
            <a:pPr marL="685800" indent="-685800" defTabSz="457189">
              <a:spcBef>
                <a:spcPts val="651"/>
              </a:spcBef>
              <a:buFont typeface="Arial" panose="020B0604020202020204" pitchFamily="34" charset="0"/>
              <a:buChar char="•"/>
              <a:defRPr/>
            </a:pPr>
            <a:r>
              <a:rPr lang="en-AU" sz="5400" dirty="0">
                <a:solidFill>
                  <a:srgbClr val="FFFFFF"/>
                </a:solidFill>
                <a:latin typeface="Calibri" panose="020F0502020204030204" pitchFamily="34" charset="0"/>
                <a:cs typeface="Calibri" panose="020F0502020204030204" pitchFamily="34" charset="0"/>
              </a:rPr>
              <a:t>Adapted  ICM for DPD (overvalued reliance on external supports)</a:t>
            </a:r>
          </a:p>
          <a:p>
            <a:pPr defTabSz="457189">
              <a:spcBef>
                <a:spcPts val="651"/>
              </a:spcBef>
              <a:defRPr/>
            </a:pPr>
            <a:endParaRPr lang="en-AU" sz="5400" b="1" dirty="0">
              <a:solidFill>
                <a:srgbClr val="FFFFFF"/>
              </a:solidFill>
              <a:latin typeface="Calibri" panose="020F0502020204030204" pitchFamily="34" charset="0"/>
              <a:cs typeface="Calibri" panose="020F0502020204030204" pitchFamily="34" charset="0"/>
            </a:endParaRPr>
          </a:p>
          <a:p>
            <a:pPr defTabSz="457189">
              <a:spcBef>
                <a:spcPts val="651"/>
              </a:spcBef>
              <a:defRPr/>
            </a:pPr>
            <a:endParaRPr lang="en-AU" sz="5400" b="1"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10120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1688B"/>
        </a:solidFill>
        <a:effectLst/>
      </p:bgPr>
    </p:bg>
    <p:spTree>
      <p:nvGrpSpPr>
        <p:cNvPr id="1" name="">
          <a:extLst>
            <a:ext uri="{FF2B5EF4-FFF2-40B4-BE49-F238E27FC236}">
              <a16:creationId xmlns:a16="http://schemas.microsoft.com/office/drawing/2014/main" id="{2A49AEF5-4A56-49D7-3364-AFA259EE4918}"/>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B1091C2C-EBC3-635D-395F-CB112AF82713}"/>
              </a:ext>
            </a:extLst>
          </p:cNvPr>
          <p:cNvSpPr txBox="1"/>
          <p:nvPr/>
        </p:nvSpPr>
        <p:spPr>
          <a:xfrm>
            <a:off x="1136073" y="861485"/>
            <a:ext cx="22042904" cy="13454965"/>
          </a:xfrm>
          <a:prstGeom prst="rect">
            <a:avLst/>
          </a:prstGeom>
        </p:spPr>
        <p:txBody>
          <a:bodyPr wrap="square" lIns="0" tIns="0" rIns="0" bIns="0" rtlCol="0" anchor="t">
            <a:spAutoFit/>
          </a:bodyPr>
          <a:lstStyle/>
          <a:p>
            <a:pPr defTabSz="457189">
              <a:spcBef>
                <a:spcPts val="651"/>
              </a:spcBef>
              <a:defRPr/>
            </a:pPr>
            <a:r>
              <a:rPr lang="en-AU" sz="6000" b="1" dirty="0">
                <a:solidFill>
                  <a:srgbClr val="FFFFFF"/>
                </a:solidFill>
                <a:latin typeface="Calibri" panose="020F0502020204030204" pitchFamily="34" charset="0"/>
                <a:cs typeface="Calibri" panose="020F0502020204030204" pitchFamily="34" charset="0"/>
              </a:rPr>
              <a:t>Engagement: </a:t>
            </a:r>
          </a:p>
          <a:p>
            <a:pPr marL="685800" indent="-685800" defTabSz="457189">
              <a:spcBef>
                <a:spcPts val="651"/>
              </a:spcBef>
              <a:buFont typeface="Arial" panose="020B0604020202020204" pitchFamily="34" charset="0"/>
              <a:buChar char="•"/>
              <a:defRPr/>
            </a:pPr>
            <a:r>
              <a:rPr lang="en-AU" sz="5400" dirty="0">
                <a:solidFill>
                  <a:srgbClr val="FFFFFF"/>
                </a:solidFill>
                <a:latin typeface="Calibri" panose="020F0502020204030204" pitchFamily="34" charset="0"/>
                <a:cs typeface="Calibri" panose="020F0502020204030204" pitchFamily="34" charset="0"/>
              </a:rPr>
              <a:t>Strong resonance with ICM</a:t>
            </a:r>
          </a:p>
          <a:p>
            <a:pPr marL="685800" indent="-685800" defTabSz="457189">
              <a:spcBef>
                <a:spcPts val="651"/>
              </a:spcBef>
              <a:buFont typeface="Arial" panose="020B0604020202020204" pitchFamily="34" charset="0"/>
              <a:buChar char="•"/>
              <a:defRPr/>
            </a:pPr>
            <a:r>
              <a:rPr lang="en-AU" sz="5400" dirty="0">
                <a:solidFill>
                  <a:srgbClr val="FFFFFF"/>
                </a:solidFill>
                <a:latin typeface="Calibri" panose="020F0502020204030204" pitchFamily="34" charset="0"/>
                <a:cs typeface="Calibri" panose="020F0502020204030204" pitchFamily="34" charset="0"/>
              </a:rPr>
              <a:t>Engagement in working toward simple, practical goals</a:t>
            </a:r>
          </a:p>
          <a:p>
            <a:pPr marL="685800" indent="-685800" defTabSz="457189">
              <a:spcBef>
                <a:spcPts val="651"/>
              </a:spcBef>
              <a:buFont typeface="Arial" panose="020B0604020202020204" pitchFamily="34" charset="0"/>
              <a:buChar char="•"/>
              <a:defRPr/>
            </a:pPr>
            <a:r>
              <a:rPr lang="en-AU" sz="5400" dirty="0">
                <a:solidFill>
                  <a:srgbClr val="FFFFFF"/>
                </a:solidFill>
                <a:latin typeface="Calibri" panose="020F0502020204030204" pitchFamily="34" charset="0"/>
                <a:cs typeface="Calibri" panose="020F0502020204030204" pitchFamily="34" charset="0"/>
              </a:rPr>
              <a:t>System-level engagement with therapeutic formulation, with development of management plan to facilitate consistency of response across services</a:t>
            </a:r>
          </a:p>
          <a:p>
            <a:pPr marL="685800" indent="-685800" defTabSz="457189">
              <a:spcBef>
                <a:spcPts val="651"/>
              </a:spcBef>
              <a:buFont typeface="Arial" panose="020B0604020202020204" pitchFamily="34" charset="0"/>
              <a:buChar char="•"/>
              <a:defRPr/>
            </a:pPr>
            <a:r>
              <a:rPr lang="en-AU" sz="5400" dirty="0">
                <a:solidFill>
                  <a:srgbClr val="FFFFFF"/>
                </a:solidFill>
                <a:latin typeface="Calibri" panose="020F0502020204030204" pitchFamily="34" charset="0"/>
                <a:cs typeface="Calibri" panose="020F0502020204030204" pitchFamily="34" charset="0"/>
              </a:rPr>
              <a:t>Engagement of family: family meetings, psychoeducation, supporting recalibration of expectations and readjustment of responses </a:t>
            </a:r>
          </a:p>
          <a:p>
            <a:pPr defTabSz="457189">
              <a:spcBef>
                <a:spcPts val="651"/>
              </a:spcBef>
              <a:defRPr/>
            </a:pPr>
            <a:r>
              <a:rPr lang="en-AU" sz="5400" b="1" dirty="0">
                <a:solidFill>
                  <a:srgbClr val="FFFFFF"/>
                </a:solidFill>
                <a:latin typeface="Calibri" panose="020F0502020204030204" pitchFamily="34" charset="0"/>
                <a:cs typeface="Calibri" panose="020F0502020204030204" pitchFamily="34" charset="0"/>
              </a:rPr>
              <a:t>Progress:</a:t>
            </a:r>
          </a:p>
          <a:p>
            <a:pPr marL="685800" indent="-685800" defTabSz="457189">
              <a:spcBef>
                <a:spcPts val="651"/>
              </a:spcBef>
              <a:buFont typeface="Arial" panose="020B0604020202020204" pitchFamily="34" charset="0"/>
              <a:buChar char="•"/>
              <a:defRPr/>
            </a:pPr>
            <a:r>
              <a:rPr lang="en-AU" sz="5400" dirty="0">
                <a:solidFill>
                  <a:srgbClr val="FFFFFF"/>
                </a:solidFill>
                <a:latin typeface="Calibri" panose="020F0502020204030204" pitchFamily="34" charset="0"/>
                <a:cs typeface="Calibri" panose="020F0502020204030204" pitchFamily="34" charset="0"/>
              </a:rPr>
              <a:t>Karen has returned to living in the family home and is increasing her participation in family and parenting activities and responsibilities</a:t>
            </a:r>
          </a:p>
          <a:p>
            <a:pPr marL="685800" indent="-685800" defTabSz="457189">
              <a:spcBef>
                <a:spcPts val="651"/>
              </a:spcBef>
              <a:buFont typeface="Arial" panose="020B0604020202020204" pitchFamily="34" charset="0"/>
              <a:buChar char="•"/>
              <a:defRPr/>
            </a:pPr>
            <a:r>
              <a:rPr lang="en-AU" sz="5400" dirty="0">
                <a:solidFill>
                  <a:srgbClr val="FFFFFF"/>
                </a:solidFill>
                <a:latin typeface="Calibri" panose="020F0502020204030204" pitchFamily="34" charset="0"/>
                <a:cs typeface="Calibri" panose="020F0502020204030204" pitchFamily="34" charset="0"/>
              </a:rPr>
              <a:t>Significant reduction in hospital days over the past year (172 </a:t>
            </a:r>
            <a:r>
              <a:rPr lang="en-AU" sz="5400" dirty="0">
                <a:solidFill>
                  <a:srgbClr val="FFFFFF"/>
                </a:solidFill>
                <a:latin typeface="Calibri" panose="020F0502020204030204" pitchFamily="34" charset="0"/>
                <a:cs typeface="Calibri" panose="020F0502020204030204" pitchFamily="34" charset="0"/>
                <a:sym typeface="Wingdings" panose="05000000000000000000" pitchFamily="2" charset="2"/>
              </a:rPr>
              <a:t> 7)</a:t>
            </a:r>
          </a:p>
          <a:p>
            <a:pPr marL="685800" indent="-685800" defTabSz="457189">
              <a:spcBef>
                <a:spcPts val="651"/>
              </a:spcBef>
              <a:buFont typeface="Arial" panose="020B0604020202020204" pitchFamily="34" charset="0"/>
              <a:buChar char="•"/>
              <a:defRPr/>
            </a:pPr>
            <a:r>
              <a:rPr lang="en-AU" sz="5400" dirty="0">
                <a:solidFill>
                  <a:srgbClr val="FFFFFF"/>
                </a:solidFill>
                <a:latin typeface="Calibri" panose="020F0502020204030204" pitchFamily="34" charset="0"/>
                <a:cs typeface="Calibri" panose="020F0502020204030204" pitchFamily="34" charset="0"/>
              </a:rPr>
              <a:t>Increased capacity to tolerate direct conversations about the core problem and impacts of reassurance-seeking and containment-seeking behaviours </a:t>
            </a:r>
          </a:p>
          <a:p>
            <a:pPr defTabSz="457189">
              <a:spcBef>
                <a:spcPts val="651"/>
              </a:spcBef>
              <a:defRPr/>
            </a:pPr>
            <a:endParaRPr lang="en-AU" sz="5400" b="1" dirty="0">
              <a:solidFill>
                <a:srgbClr val="FFFFFF"/>
              </a:solidFill>
              <a:latin typeface="Calibri" panose="020F0502020204030204" pitchFamily="34" charset="0"/>
              <a:cs typeface="Calibri" panose="020F0502020204030204" pitchFamily="34" charset="0"/>
            </a:endParaRPr>
          </a:p>
          <a:p>
            <a:pPr defTabSz="457189">
              <a:spcBef>
                <a:spcPts val="651"/>
              </a:spcBef>
              <a:defRPr/>
            </a:pPr>
            <a:endParaRPr lang="en-AU" sz="5400" b="1"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507895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1688B"/>
        </a:solidFill>
        <a:effectLst/>
      </p:bgPr>
    </p:bg>
    <p:spTree>
      <p:nvGrpSpPr>
        <p:cNvPr id="1" name=""/>
        <p:cNvGrpSpPr/>
        <p:nvPr/>
      </p:nvGrpSpPr>
      <p:grpSpPr>
        <a:xfrm>
          <a:off x="0" y="0"/>
          <a:ext cx="0" cy="0"/>
          <a:chOff x="0" y="0"/>
          <a:chExt cx="0" cy="0"/>
        </a:xfrm>
      </p:grpSpPr>
      <p:pic>
        <p:nvPicPr>
          <p:cNvPr id="326" name="Image" descr="Image"/>
          <p:cNvPicPr>
            <a:picLocks noChangeAspect="1"/>
          </p:cNvPicPr>
          <p:nvPr/>
        </p:nvPicPr>
        <p:blipFill>
          <a:blip r:embed="rId2"/>
          <a:srcRect l="18972" t="6986" r="18648" b="6854"/>
          <a:stretch>
            <a:fillRect/>
          </a:stretch>
        </p:blipFill>
        <p:spPr>
          <a:xfrm>
            <a:off x="4482134" y="845791"/>
            <a:ext cx="15500351" cy="12042869"/>
          </a:xfrm>
          <a:custGeom>
            <a:avLst/>
            <a:gdLst/>
            <a:ahLst/>
            <a:cxnLst>
              <a:cxn ang="0">
                <a:pos x="wd2" y="hd2"/>
              </a:cxn>
              <a:cxn ang="5400000">
                <a:pos x="wd2" y="hd2"/>
              </a:cxn>
              <a:cxn ang="10800000">
                <a:pos x="wd2" y="hd2"/>
              </a:cxn>
              <a:cxn ang="16200000">
                <a:pos x="wd2" y="hd2"/>
              </a:cxn>
            </a:cxnLst>
            <a:rect l="0" t="0" r="r" b="b"/>
            <a:pathLst>
              <a:path w="21600" h="21548" extrusionOk="0">
                <a:moveTo>
                  <a:pt x="18982" y="1"/>
                </a:moveTo>
                <a:cubicBezTo>
                  <a:pt x="18659" y="-52"/>
                  <a:pt x="18215" y="1260"/>
                  <a:pt x="18390" y="1753"/>
                </a:cubicBezTo>
                <a:cubicBezTo>
                  <a:pt x="18675" y="2556"/>
                  <a:pt x="18753" y="2541"/>
                  <a:pt x="14163" y="2541"/>
                </a:cubicBezTo>
                <a:lnTo>
                  <a:pt x="9947" y="2541"/>
                </a:lnTo>
                <a:lnTo>
                  <a:pt x="9678" y="2169"/>
                </a:lnTo>
                <a:cubicBezTo>
                  <a:pt x="9345" y="1713"/>
                  <a:pt x="8888" y="1396"/>
                  <a:pt x="8558" y="1396"/>
                </a:cubicBezTo>
                <a:cubicBezTo>
                  <a:pt x="8314" y="1396"/>
                  <a:pt x="8316" y="1405"/>
                  <a:pt x="8620" y="1813"/>
                </a:cubicBezTo>
                <a:cubicBezTo>
                  <a:pt x="8792" y="2042"/>
                  <a:pt x="8898" y="2301"/>
                  <a:pt x="8857" y="2386"/>
                </a:cubicBezTo>
                <a:cubicBezTo>
                  <a:pt x="8808" y="2489"/>
                  <a:pt x="7983" y="2541"/>
                  <a:pt x="6384" y="2541"/>
                </a:cubicBezTo>
                <a:cubicBezTo>
                  <a:pt x="4080" y="2541"/>
                  <a:pt x="3984" y="2529"/>
                  <a:pt x="3928" y="2254"/>
                </a:cubicBezTo>
                <a:cubicBezTo>
                  <a:pt x="3859" y="1915"/>
                  <a:pt x="3801" y="1913"/>
                  <a:pt x="2505" y="2183"/>
                </a:cubicBezTo>
                <a:cubicBezTo>
                  <a:pt x="1954" y="2298"/>
                  <a:pt x="1402" y="2408"/>
                  <a:pt x="1280" y="2429"/>
                </a:cubicBezTo>
                <a:cubicBezTo>
                  <a:pt x="1088" y="2463"/>
                  <a:pt x="1052" y="2375"/>
                  <a:pt x="1023" y="1790"/>
                </a:cubicBezTo>
                <a:lnTo>
                  <a:pt x="989" y="1111"/>
                </a:lnTo>
                <a:lnTo>
                  <a:pt x="494" y="1111"/>
                </a:lnTo>
                <a:lnTo>
                  <a:pt x="0" y="1111"/>
                </a:lnTo>
                <a:lnTo>
                  <a:pt x="0" y="11329"/>
                </a:lnTo>
                <a:lnTo>
                  <a:pt x="0" y="21548"/>
                </a:lnTo>
                <a:lnTo>
                  <a:pt x="10799" y="21548"/>
                </a:lnTo>
                <a:lnTo>
                  <a:pt x="21600" y="21548"/>
                </a:lnTo>
                <a:lnTo>
                  <a:pt x="21600" y="11329"/>
                </a:lnTo>
                <a:lnTo>
                  <a:pt x="21600" y="1111"/>
                </a:lnTo>
                <a:lnTo>
                  <a:pt x="21049" y="1111"/>
                </a:lnTo>
                <a:lnTo>
                  <a:pt x="20499" y="1111"/>
                </a:lnTo>
                <a:lnTo>
                  <a:pt x="20465" y="1790"/>
                </a:lnTo>
                <a:lnTo>
                  <a:pt x="20430" y="2468"/>
                </a:lnTo>
                <a:lnTo>
                  <a:pt x="19719" y="2511"/>
                </a:lnTo>
                <a:cubicBezTo>
                  <a:pt x="18883" y="2562"/>
                  <a:pt x="18692" y="2414"/>
                  <a:pt x="19033" y="1976"/>
                </a:cubicBezTo>
                <a:cubicBezTo>
                  <a:pt x="19232" y="1721"/>
                  <a:pt x="19267" y="1532"/>
                  <a:pt x="19240" y="854"/>
                </a:cubicBezTo>
                <a:cubicBezTo>
                  <a:pt x="19211" y="164"/>
                  <a:pt x="19171" y="33"/>
                  <a:pt x="18982" y="1"/>
                </a:cubicBezTo>
                <a:close/>
                <a:moveTo>
                  <a:pt x="6490" y="3897"/>
                </a:moveTo>
                <a:lnTo>
                  <a:pt x="6682" y="4469"/>
                </a:lnTo>
                <a:cubicBezTo>
                  <a:pt x="6907" y="5138"/>
                  <a:pt x="7144" y="5433"/>
                  <a:pt x="7690" y="5722"/>
                </a:cubicBezTo>
                <a:lnTo>
                  <a:pt x="8087" y="5935"/>
                </a:lnTo>
                <a:lnTo>
                  <a:pt x="8340" y="8326"/>
                </a:lnTo>
                <a:cubicBezTo>
                  <a:pt x="8496" y="9801"/>
                  <a:pt x="8553" y="10769"/>
                  <a:pt x="8489" y="10851"/>
                </a:cubicBezTo>
                <a:cubicBezTo>
                  <a:pt x="8432" y="10925"/>
                  <a:pt x="7939" y="10964"/>
                  <a:pt x="7393" y="10942"/>
                </a:cubicBezTo>
                <a:lnTo>
                  <a:pt x="6402" y="10900"/>
                </a:lnTo>
                <a:lnTo>
                  <a:pt x="6441" y="8526"/>
                </a:lnTo>
                <a:cubicBezTo>
                  <a:pt x="6485" y="5943"/>
                  <a:pt x="6450" y="5609"/>
                  <a:pt x="6119" y="5499"/>
                </a:cubicBezTo>
                <a:cubicBezTo>
                  <a:pt x="5961" y="5446"/>
                  <a:pt x="5920" y="5350"/>
                  <a:pt x="5973" y="5161"/>
                </a:cubicBezTo>
                <a:cubicBezTo>
                  <a:pt x="6015" y="5011"/>
                  <a:pt x="5934" y="5077"/>
                  <a:pt x="5784" y="5315"/>
                </a:cubicBezTo>
                <a:cubicBezTo>
                  <a:pt x="5473" y="5807"/>
                  <a:pt x="5368" y="6615"/>
                  <a:pt x="5341" y="8686"/>
                </a:cubicBezTo>
                <a:cubicBezTo>
                  <a:pt x="5331" y="9511"/>
                  <a:pt x="5288" y="10341"/>
                  <a:pt x="5247" y="10532"/>
                </a:cubicBezTo>
                <a:cubicBezTo>
                  <a:pt x="5169" y="10889"/>
                  <a:pt x="4961" y="11075"/>
                  <a:pt x="4865" y="10872"/>
                </a:cubicBezTo>
                <a:cubicBezTo>
                  <a:pt x="4835" y="10809"/>
                  <a:pt x="4756" y="10276"/>
                  <a:pt x="4688" y="9686"/>
                </a:cubicBezTo>
                <a:cubicBezTo>
                  <a:pt x="4621" y="9097"/>
                  <a:pt x="4488" y="7939"/>
                  <a:pt x="4393" y="7113"/>
                </a:cubicBezTo>
                <a:cubicBezTo>
                  <a:pt x="4299" y="6288"/>
                  <a:pt x="4213" y="5470"/>
                  <a:pt x="4203" y="5295"/>
                </a:cubicBezTo>
                <a:cubicBezTo>
                  <a:pt x="4192" y="5121"/>
                  <a:pt x="4121" y="4945"/>
                  <a:pt x="4044" y="4908"/>
                </a:cubicBezTo>
                <a:cubicBezTo>
                  <a:pt x="3935" y="4854"/>
                  <a:pt x="3940" y="4754"/>
                  <a:pt x="4066" y="4441"/>
                </a:cubicBezTo>
                <a:cubicBezTo>
                  <a:pt x="4223" y="4052"/>
                  <a:pt x="4255" y="4038"/>
                  <a:pt x="5358" y="3968"/>
                </a:cubicBezTo>
                <a:lnTo>
                  <a:pt x="6490" y="3897"/>
                </a:lnTo>
                <a:close/>
                <a:moveTo>
                  <a:pt x="10023" y="3968"/>
                </a:moveTo>
                <a:lnTo>
                  <a:pt x="10851" y="3968"/>
                </a:lnTo>
                <a:cubicBezTo>
                  <a:pt x="11306" y="3968"/>
                  <a:pt x="11699" y="4017"/>
                  <a:pt x="11726" y="4076"/>
                </a:cubicBezTo>
                <a:cubicBezTo>
                  <a:pt x="11771" y="4175"/>
                  <a:pt x="11549" y="5953"/>
                  <a:pt x="11052" y="9470"/>
                </a:cubicBezTo>
                <a:lnTo>
                  <a:pt x="10851" y="10900"/>
                </a:lnTo>
                <a:lnTo>
                  <a:pt x="10379" y="10945"/>
                </a:lnTo>
                <a:cubicBezTo>
                  <a:pt x="10065" y="10974"/>
                  <a:pt x="9889" y="10925"/>
                  <a:pt x="9855" y="10801"/>
                </a:cubicBezTo>
                <a:cubicBezTo>
                  <a:pt x="9827" y="10698"/>
                  <a:pt x="9686" y="9489"/>
                  <a:pt x="9540" y="8114"/>
                </a:cubicBezTo>
                <a:cubicBezTo>
                  <a:pt x="9285" y="5705"/>
                  <a:pt x="9283" y="5602"/>
                  <a:pt x="9475" y="5325"/>
                </a:cubicBezTo>
                <a:cubicBezTo>
                  <a:pt x="9585" y="5166"/>
                  <a:pt x="9754" y="4797"/>
                  <a:pt x="9850" y="4504"/>
                </a:cubicBezTo>
                <a:lnTo>
                  <a:pt x="10023" y="3968"/>
                </a:lnTo>
                <a:close/>
                <a:moveTo>
                  <a:pt x="17497" y="3992"/>
                </a:moveTo>
                <a:cubicBezTo>
                  <a:pt x="17788" y="3996"/>
                  <a:pt x="18020" y="4033"/>
                  <a:pt x="18063" y="4088"/>
                </a:cubicBezTo>
                <a:cubicBezTo>
                  <a:pt x="18127" y="4171"/>
                  <a:pt x="18075" y="4810"/>
                  <a:pt x="17923" y="5770"/>
                </a:cubicBezTo>
                <a:cubicBezTo>
                  <a:pt x="17736" y="6960"/>
                  <a:pt x="17708" y="7377"/>
                  <a:pt x="17804" y="7576"/>
                </a:cubicBezTo>
                <a:cubicBezTo>
                  <a:pt x="17946" y="7867"/>
                  <a:pt x="17874" y="7929"/>
                  <a:pt x="17313" y="8000"/>
                </a:cubicBezTo>
                <a:cubicBezTo>
                  <a:pt x="16993" y="8040"/>
                  <a:pt x="16971" y="8087"/>
                  <a:pt x="16775" y="9185"/>
                </a:cubicBezTo>
                <a:cubicBezTo>
                  <a:pt x="16663" y="9814"/>
                  <a:pt x="16526" y="10473"/>
                  <a:pt x="16471" y="10650"/>
                </a:cubicBezTo>
                <a:cubicBezTo>
                  <a:pt x="16405" y="10861"/>
                  <a:pt x="16278" y="10971"/>
                  <a:pt x="16098" y="10971"/>
                </a:cubicBezTo>
                <a:cubicBezTo>
                  <a:pt x="15726" y="10971"/>
                  <a:pt x="15691" y="10854"/>
                  <a:pt x="15801" y="9962"/>
                </a:cubicBezTo>
                <a:cubicBezTo>
                  <a:pt x="15853" y="9539"/>
                  <a:pt x="15877" y="9128"/>
                  <a:pt x="15855" y="9047"/>
                </a:cubicBezTo>
                <a:cubicBezTo>
                  <a:pt x="15833" y="8966"/>
                  <a:pt x="15953" y="7805"/>
                  <a:pt x="16120" y="6469"/>
                </a:cubicBezTo>
                <a:lnTo>
                  <a:pt x="16425" y="4041"/>
                </a:lnTo>
                <a:lnTo>
                  <a:pt x="17192" y="3998"/>
                </a:lnTo>
                <a:cubicBezTo>
                  <a:pt x="17297" y="3992"/>
                  <a:pt x="17401" y="3990"/>
                  <a:pt x="17497" y="3992"/>
                </a:cubicBezTo>
                <a:close/>
                <a:moveTo>
                  <a:pt x="19292" y="3992"/>
                </a:moveTo>
                <a:cubicBezTo>
                  <a:pt x="19405" y="3989"/>
                  <a:pt x="19529" y="3992"/>
                  <a:pt x="19662" y="3998"/>
                </a:cubicBezTo>
                <a:lnTo>
                  <a:pt x="20542" y="4041"/>
                </a:lnTo>
                <a:lnTo>
                  <a:pt x="20542" y="7470"/>
                </a:lnTo>
                <a:lnTo>
                  <a:pt x="20542" y="10900"/>
                </a:lnTo>
                <a:lnTo>
                  <a:pt x="19399" y="10942"/>
                </a:lnTo>
                <a:cubicBezTo>
                  <a:pt x="18100" y="10988"/>
                  <a:pt x="18072" y="10964"/>
                  <a:pt x="18252" y="9960"/>
                </a:cubicBezTo>
                <a:cubicBezTo>
                  <a:pt x="18434" y="8949"/>
                  <a:pt x="18401" y="8288"/>
                  <a:pt x="18163" y="8125"/>
                </a:cubicBezTo>
                <a:cubicBezTo>
                  <a:pt x="17962" y="7987"/>
                  <a:pt x="17966" y="7920"/>
                  <a:pt x="18247" y="6126"/>
                </a:cubicBezTo>
                <a:cubicBezTo>
                  <a:pt x="18407" y="5104"/>
                  <a:pt x="18592" y="4198"/>
                  <a:pt x="18659" y="4112"/>
                </a:cubicBezTo>
                <a:cubicBezTo>
                  <a:pt x="18715" y="4042"/>
                  <a:pt x="18952" y="3998"/>
                  <a:pt x="19292" y="3992"/>
                </a:cubicBezTo>
                <a:close/>
                <a:moveTo>
                  <a:pt x="1415" y="3993"/>
                </a:moveTo>
                <a:cubicBezTo>
                  <a:pt x="1516" y="4008"/>
                  <a:pt x="1595" y="4071"/>
                  <a:pt x="1624" y="4168"/>
                </a:cubicBezTo>
                <a:cubicBezTo>
                  <a:pt x="1731" y="4526"/>
                  <a:pt x="2415" y="10825"/>
                  <a:pt x="2355" y="10902"/>
                </a:cubicBezTo>
                <a:cubicBezTo>
                  <a:pt x="2230" y="11062"/>
                  <a:pt x="1103" y="10966"/>
                  <a:pt x="1051" y="10790"/>
                </a:cubicBezTo>
                <a:cubicBezTo>
                  <a:pt x="1021" y="10690"/>
                  <a:pt x="1010" y="9130"/>
                  <a:pt x="1026" y="7324"/>
                </a:cubicBezTo>
                <a:lnTo>
                  <a:pt x="1058" y="4041"/>
                </a:lnTo>
                <a:lnTo>
                  <a:pt x="1308" y="3994"/>
                </a:lnTo>
                <a:cubicBezTo>
                  <a:pt x="1345" y="3988"/>
                  <a:pt x="1381" y="3988"/>
                  <a:pt x="1415" y="3993"/>
                </a:cubicBezTo>
                <a:close/>
              </a:path>
            </a:pathLst>
          </a:custGeom>
          <a:ln w="12700">
            <a:miter lim="400000"/>
          </a:ln>
        </p:spPr>
      </p:pic>
      <p:sp>
        <p:nvSpPr>
          <p:cNvPr id="327" name="GPM TOOLKIT"/>
          <p:cNvSpPr txBox="1"/>
          <p:nvPr/>
        </p:nvSpPr>
        <p:spPr>
          <a:xfrm>
            <a:off x="-1" y="9025504"/>
            <a:ext cx="24384001" cy="1974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defTabSz="825500">
              <a:lnSpc>
                <a:spcPct val="80000"/>
              </a:lnSpc>
              <a:spcBef>
                <a:spcPts val="3900"/>
              </a:spcBef>
              <a:defRPr sz="14400" cap="all">
                <a:latin typeface="DIN Condensed Bold"/>
                <a:ea typeface="DIN Condensed Bold"/>
                <a:cs typeface="DIN Condensed Bold"/>
                <a:sym typeface="DIN Condensed Bold"/>
              </a:defRPr>
            </a:lvl1pPr>
          </a:lstStyle>
          <a:p>
            <a:r>
              <a:rPr dirty="0"/>
              <a:t>GPM </a:t>
            </a:r>
            <a:r>
              <a:rPr lang="en-US" dirty="0"/>
              <a:t>teamwork</a:t>
            </a:r>
            <a:endParaRPr dirty="0"/>
          </a:p>
        </p:txBody>
      </p:sp>
      <p:grpSp>
        <p:nvGrpSpPr>
          <p:cNvPr id="331" name="Group"/>
          <p:cNvGrpSpPr/>
          <p:nvPr/>
        </p:nvGrpSpPr>
        <p:grpSpPr>
          <a:xfrm>
            <a:off x="149362" y="12827410"/>
            <a:ext cx="4262705" cy="893134"/>
            <a:chOff x="-10" y="0"/>
            <a:chExt cx="4262704" cy="893133"/>
          </a:xfrm>
        </p:grpSpPr>
        <p:pic>
          <p:nvPicPr>
            <p:cNvPr id="328" name="Image" descr="Image"/>
            <p:cNvPicPr>
              <a:picLocks noChangeAspect="1"/>
            </p:cNvPicPr>
            <p:nvPr/>
          </p:nvPicPr>
          <p:blipFill>
            <a:blip r:embed="rId3">
              <a:alphaModFix amt="68871"/>
            </a:blip>
            <a:srcRect l="9080" t="4411" r="10400" b="580"/>
            <a:stretch>
              <a:fillRect/>
            </a:stretch>
          </p:blipFill>
          <p:spPr>
            <a:xfrm>
              <a:off x="-11" y="11671"/>
              <a:ext cx="726880" cy="881463"/>
            </a:xfrm>
            <a:custGeom>
              <a:avLst/>
              <a:gdLst/>
              <a:ahLst/>
              <a:cxnLst>
                <a:cxn ang="0">
                  <a:pos x="wd2" y="hd2"/>
                </a:cxn>
                <a:cxn ang="5400000">
                  <a:pos x="wd2" y="hd2"/>
                </a:cxn>
                <a:cxn ang="10800000">
                  <a:pos x="wd2" y="hd2"/>
                </a:cxn>
                <a:cxn ang="16200000">
                  <a:pos x="wd2" y="hd2"/>
                </a:cxn>
              </a:cxnLst>
              <a:rect l="0" t="0" r="r" b="b"/>
              <a:pathLst>
                <a:path w="19817" h="21597" extrusionOk="0">
                  <a:moveTo>
                    <a:pt x="10810" y="0"/>
                  </a:moveTo>
                  <a:cubicBezTo>
                    <a:pt x="5930" y="0"/>
                    <a:pt x="2803" y="2420"/>
                    <a:pt x="1873" y="6914"/>
                  </a:cubicBezTo>
                  <a:cubicBezTo>
                    <a:pt x="1668" y="7905"/>
                    <a:pt x="1156" y="9432"/>
                    <a:pt x="736" y="10308"/>
                  </a:cubicBezTo>
                  <a:cubicBezTo>
                    <a:pt x="240" y="11345"/>
                    <a:pt x="-9" y="12043"/>
                    <a:pt x="1" y="12496"/>
                  </a:cubicBezTo>
                  <a:cubicBezTo>
                    <a:pt x="10" y="12948"/>
                    <a:pt x="270" y="13158"/>
                    <a:pt x="791" y="13225"/>
                  </a:cubicBezTo>
                  <a:cubicBezTo>
                    <a:pt x="1444" y="13308"/>
                    <a:pt x="1643" y="13567"/>
                    <a:pt x="1721" y="14479"/>
                  </a:cubicBezTo>
                  <a:cubicBezTo>
                    <a:pt x="1974" y="17424"/>
                    <a:pt x="2849" y="18437"/>
                    <a:pt x="5129" y="18437"/>
                  </a:cubicBezTo>
                  <a:cubicBezTo>
                    <a:pt x="6815" y="18437"/>
                    <a:pt x="7199" y="18905"/>
                    <a:pt x="6677" y="20314"/>
                  </a:cubicBezTo>
                  <a:lnTo>
                    <a:pt x="6341" y="21238"/>
                  </a:lnTo>
                  <a:lnTo>
                    <a:pt x="1959" y="21413"/>
                  </a:lnTo>
                  <a:cubicBezTo>
                    <a:pt x="-449" y="21512"/>
                    <a:pt x="3205" y="21595"/>
                    <a:pt x="10074" y="21597"/>
                  </a:cubicBezTo>
                  <a:cubicBezTo>
                    <a:pt x="16944" y="21600"/>
                    <a:pt x="21151" y="21524"/>
                    <a:pt x="19434" y="21422"/>
                  </a:cubicBezTo>
                  <a:lnTo>
                    <a:pt x="16317" y="21238"/>
                  </a:lnTo>
                  <a:lnTo>
                    <a:pt x="16209" y="17834"/>
                  </a:lnTo>
                  <a:lnTo>
                    <a:pt x="16101" y="14431"/>
                  </a:lnTo>
                  <a:lnTo>
                    <a:pt x="17270" y="13244"/>
                  </a:lnTo>
                  <a:cubicBezTo>
                    <a:pt x="18882" y="11597"/>
                    <a:pt x="19434" y="10224"/>
                    <a:pt x="19434" y="7896"/>
                  </a:cubicBezTo>
                  <a:cubicBezTo>
                    <a:pt x="19434" y="3229"/>
                    <a:pt x="15915" y="0"/>
                    <a:pt x="10810" y="0"/>
                  </a:cubicBezTo>
                  <a:close/>
                  <a:moveTo>
                    <a:pt x="13742" y="1663"/>
                  </a:moveTo>
                  <a:cubicBezTo>
                    <a:pt x="13829" y="1670"/>
                    <a:pt x="13915" y="1693"/>
                    <a:pt x="14002" y="1731"/>
                  </a:cubicBezTo>
                  <a:cubicBezTo>
                    <a:pt x="14089" y="1769"/>
                    <a:pt x="14170" y="1819"/>
                    <a:pt x="14251" y="1886"/>
                  </a:cubicBezTo>
                  <a:cubicBezTo>
                    <a:pt x="14291" y="1920"/>
                    <a:pt x="14332" y="1962"/>
                    <a:pt x="14370" y="2003"/>
                  </a:cubicBezTo>
                  <a:cubicBezTo>
                    <a:pt x="14408" y="2045"/>
                    <a:pt x="14443" y="2081"/>
                    <a:pt x="14478" y="2130"/>
                  </a:cubicBezTo>
                  <a:cubicBezTo>
                    <a:pt x="14513" y="2179"/>
                    <a:pt x="14555" y="2239"/>
                    <a:pt x="14586" y="2295"/>
                  </a:cubicBezTo>
                  <a:cubicBezTo>
                    <a:pt x="14618" y="2351"/>
                    <a:pt x="14646" y="2406"/>
                    <a:pt x="14673" y="2470"/>
                  </a:cubicBezTo>
                  <a:cubicBezTo>
                    <a:pt x="14710" y="2557"/>
                    <a:pt x="14736" y="2635"/>
                    <a:pt x="14770" y="2703"/>
                  </a:cubicBezTo>
                  <a:cubicBezTo>
                    <a:pt x="14839" y="2840"/>
                    <a:pt x="14906" y="2937"/>
                    <a:pt x="14976" y="3005"/>
                  </a:cubicBezTo>
                  <a:cubicBezTo>
                    <a:pt x="15116" y="3141"/>
                    <a:pt x="15284" y="3145"/>
                    <a:pt x="15528" y="3053"/>
                  </a:cubicBezTo>
                  <a:cubicBezTo>
                    <a:pt x="15589" y="3030"/>
                    <a:pt x="15650" y="3001"/>
                    <a:pt x="15722" y="2966"/>
                  </a:cubicBezTo>
                  <a:cubicBezTo>
                    <a:pt x="16499" y="2593"/>
                    <a:pt x="17115" y="3042"/>
                    <a:pt x="17064" y="3822"/>
                  </a:cubicBezTo>
                  <a:cubicBezTo>
                    <a:pt x="17057" y="3933"/>
                    <a:pt x="17035" y="4048"/>
                    <a:pt x="16999" y="4172"/>
                  </a:cubicBezTo>
                  <a:cubicBezTo>
                    <a:pt x="16981" y="4233"/>
                    <a:pt x="16975" y="4291"/>
                    <a:pt x="16967" y="4347"/>
                  </a:cubicBezTo>
                  <a:cubicBezTo>
                    <a:pt x="16951" y="4459"/>
                    <a:pt x="16953" y="4564"/>
                    <a:pt x="16978" y="4658"/>
                  </a:cubicBezTo>
                  <a:cubicBezTo>
                    <a:pt x="17002" y="4752"/>
                    <a:pt x="17051" y="4841"/>
                    <a:pt x="17118" y="4920"/>
                  </a:cubicBezTo>
                  <a:cubicBezTo>
                    <a:pt x="17186" y="5000"/>
                    <a:pt x="17266" y="5075"/>
                    <a:pt x="17378" y="5144"/>
                  </a:cubicBezTo>
                  <a:cubicBezTo>
                    <a:pt x="17434" y="5179"/>
                    <a:pt x="17495" y="5209"/>
                    <a:pt x="17562" y="5241"/>
                  </a:cubicBezTo>
                  <a:cubicBezTo>
                    <a:pt x="17693" y="5305"/>
                    <a:pt x="17812" y="5375"/>
                    <a:pt x="17908" y="5446"/>
                  </a:cubicBezTo>
                  <a:cubicBezTo>
                    <a:pt x="17956" y="5481"/>
                    <a:pt x="17999" y="5516"/>
                    <a:pt x="18038" y="5552"/>
                  </a:cubicBezTo>
                  <a:cubicBezTo>
                    <a:pt x="18155" y="5662"/>
                    <a:pt x="18237" y="5777"/>
                    <a:pt x="18276" y="5893"/>
                  </a:cubicBezTo>
                  <a:cubicBezTo>
                    <a:pt x="18289" y="5932"/>
                    <a:pt x="18293" y="5971"/>
                    <a:pt x="18298" y="6010"/>
                  </a:cubicBezTo>
                  <a:cubicBezTo>
                    <a:pt x="18315" y="6164"/>
                    <a:pt x="18266" y="6314"/>
                    <a:pt x="18146" y="6457"/>
                  </a:cubicBezTo>
                  <a:cubicBezTo>
                    <a:pt x="18116" y="6493"/>
                    <a:pt x="18077" y="6530"/>
                    <a:pt x="18038" y="6564"/>
                  </a:cubicBezTo>
                  <a:cubicBezTo>
                    <a:pt x="17884" y="6700"/>
                    <a:pt x="17667" y="6815"/>
                    <a:pt x="17378" y="6914"/>
                  </a:cubicBezTo>
                  <a:cubicBezTo>
                    <a:pt x="17277" y="6948"/>
                    <a:pt x="17186" y="6980"/>
                    <a:pt x="17107" y="7011"/>
                  </a:cubicBezTo>
                  <a:cubicBezTo>
                    <a:pt x="17029" y="7042"/>
                    <a:pt x="16959" y="7080"/>
                    <a:pt x="16902" y="7108"/>
                  </a:cubicBezTo>
                  <a:cubicBezTo>
                    <a:pt x="16816" y="7151"/>
                    <a:pt x="16759" y="7191"/>
                    <a:pt x="16718" y="7235"/>
                  </a:cubicBezTo>
                  <a:cubicBezTo>
                    <a:pt x="16704" y="7249"/>
                    <a:pt x="16694" y="7259"/>
                    <a:pt x="16685" y="7274"/>
                  </a:cubicBezTo>
                  <a:cubicBezTo>
                    <a:pt x="16668" y="7304"/>
                    <a:pt x="16652" y="7338"/>
                    <a:pt x="16653" y="7371"/>
                  </a:cubicBezTo>
                  <a:cubicBezTo>
                    <a:pt x="16655" y="7471"/>
                    <a:pt x="16743" y="7590"/>
                    <a:pt x="16891" y="7750"/>
                  </a:cubicBezTo>
                  <a:cubicBezTo>
                    <a:pt x="16987" y="7854"/>
                    <a:pt x="17052" y="7940"/>
                    <a:pt x="17097" y="8022"/>
                  </a:cubicBezTo>
                  <a:cubicBezTo>
                    <a:pt x="17119" y="8064"/>
                    <a:pt x="17131" y="8110"/>
                    <a:pt x="17140" y="8149"/>
                  </a:cubicBezTo>
                  <a:cubicBezTo>
                    <a:pt x="17158" y="8227"/>
                    <a:pt x="17155" y="8293"/>
                    <a:pt x="17118" y="8372"/>
                  </a:cubicBezTo>
                  <a:cubicBezTo>
                    <a:pt x="17063" y="8491"/>
                    <a:pt x="16944" y="8627"/>
                    <a:pt x="16761" y="8791"/>
                  </a:cubicBezTo>
                  <a:cubicBezTo>
                    <a:pt x="16702" y="8844"/>
                    <a:pt x="16651" y="8886"/>
                    <a:pt x="16599" y="8927"/>
                  </a:cubicBezTo>
                  <a:cubicBezTo>
                    <a:pt x="16546" y="8968"/>
                    <a:pt x="16495" y="9005"/>
                    <a:pt x="16447" y="9034"/>
                  </a:cubicBezTo>
                  <a:cubicBezTo>
                    <a:pt x="16353" y="9091"/>
                    <a:pt x="16262" y="9122"/>
                    <a:pt x="16177" y="9131"/>
                  </a:cubicBezTo>
                  <a:cubicBezTo>
                    <a:pt x="16092" y="9140"/>
                    <a:pt x="16007" y="9129"/>
                    <a:pt x="15917" y="9092"/>
                  </a:cubicBezTo>
                  <a:cubicBezTo>
                    <a:pt x="15827" y="9055"/>
                    <a:pt x="15734" y="8999"/>
                    <a:pt x="15625" y="8917"/>
                  </a:cubicBezTo>
                  <a:cubicBezTo>
                    <a:pt x="15569" y="8875"/>
                    <a:pt x="15512" y="8839"/>
                    <a:pt x="15463" y="8810"/>
                  </a:cubicBezTo>
                  <a:cubicBezTo>
                    <a:pt x="15388" y="8767"/>
                    <a:pt x="15323" y="8733"/>
                    <a:pt x="15257" y="8723"/>
                  </a:cubicBezTo>
                  <a:cubicBezTo>
                    <a:pt x="15148" y="8705"/>
                    <a:pt x="15044" y="8738"/>
                    <a:pt x="14933" y="8820"/>
                  </a:cubicBezTo>
                  <a:cubicBezTo>
                    <a:pt x="14888" y="8852"/>
                    <a:pt x="14841" y="8896"/>
                    <a:pt x="14792" y="8946"/>
                  </a:cubicBezTo>
                  <a:cubicBezTo>
                    <a:pt x="14743" y="8997"/>
                    <a:pt x="14695" y="9053"/>
                    <a:pt x="14640" y="9121"/>
                  </a:cubicBezTo>
                  <a:cubicBezTo>
                    <a:pt x="14585" y="9190"/>
                    <a:pt x="14520" y="9268"/>
                    <a:pt x="14456" y="9355"/>
                  </a:cubicBezTo>
                  <a:cubicBezTo>
                    <a:pt x="14371" y="9471"/>
                    <a:pt x="14283" y="9584"/>
                    <a:pt x="14197" y="9685"/>
                  </a:cubicBezTo>
                  <a:cubicBezTo>
                    <a:pt x="14130" y="9763"/>
                    <a:pt x="14076" y="9826"/>
                    <a:pt x="14013" y="9889"/>
                  </a:cubicBezTo>
                  <a:cubicBezTo>
                    <a:pt x="14605" y="9636"/>
                    <a:pt x="14746" y="9684"/>
                    <a:pt x="14900" y="10045"/>
                  </a:cubicBezTo>
                  <a:cubicBezTo>
                    <a:pt x="15013" y="10309"/>
                    <a:pt x="15244" y="10448"/>
                    <a:pt x="15409" y="10356"/>
                  </a:cubicBezTo>
                  <a:cubicBezTo>
                    <a:pt x="15574" y="10265"/>
                    <a:pt x="15933" y="10605"/>
                    <a:pt x="16209" y="11105"/>
                  </a:cubicBezTo>
                  <a:cubicBezTo>
                    <a:pt x="16618" y="11845"/>
                    <a:pt x="16628" y="12166"/>
                    <a:pt x="16253" y="12836"/>
                  </a:cubicBezTo>
                  <a:cubicBezTo>
                    <a:pt x="15999" y="13289"/>
                    <a:pt x="15633" y="13662"/>
                    <a:pt x="15441" y="13662"/>
                  </a:cubicBezTo>
                  <a:cubicBezTo>
                    <a:pt x="15249" y="13662"/>
                    <a:pt x="14965" y="13770"/>
                    <a:pt x="14813" y="13906"/>
                  </a:cubicBezTo>
                  <a:cubicBezTo>
                    <a:pt x="14431" y="14248"/>
                    <a:pt x="14015" y="14214"/>
                    <a:pt x="13742" y="13818"/>
                  </a:cubicBezTo>
                  <a:cubicBezTo>
                    <a:pt x="13615" y="13634"/>
                    <a:pt x="13374" y="13557"/>
                    <a:pt x="13201" y="13653"/>
                  </a:cubicBezTo>
                  <a:cubicBezTo>
                    <a:pt x="13029" y="13748"/>
                    <a:pt x="12655" y="13424"/>
                    <a:pt x="12379" y="12923"/>
                  </a:cubicBezTo>
                  <a:cubicBezTo>
                    <a:pt x="11802" y="11878"/>
                    <a:pt x="12197" y="10844"/>
                    <a:pt x="13418" y="10162"/>
                  </a:cubicBezTo>
                  <a:cubicBezTo>
                    <a:pt x="13388" y="10151"/>
                    <a:pt x="13362" y="10138"/>
                    <a:pt x="13331" y="10123"/>
                  </a:cubicBezTo>
                  <a:cubicBezTo>
                    <a:pt x="13300" y="10107"/>
                    <a:pt x="13265" y="10094"/>
                    <a:pt x="13234" y="10074"/>
                  </a:cubicBezTo>
                  <a:cubicBezTo>
                    <a:pt x="12855" y="9838"/>
                    <a:pt x="12455" y="9316"/>
                    <a:pt x="12455" y="8975"/>
                  </a:cubicBezTo>
                  <a:cubicBezTo>
                    <a:pt x="12455" y="8847"/>
                    <a:pt x="12444" y="8751"/>
                    <a:pt x="12411" y="8684"/>
                  </a:cubicBezTo>
                  <a:cubicBezTo>
                    <a:pt x="12395" y="8650"/>
                    <a:pt x="12374" y="8625"/>
                    <a:pt x="12346" y="8606"/>
                  </a:cubicBezTo>
                  <a:cubicBezTo>
                    <a:pt x="12341" y="8603"/>
                    <a:pt x="12341" y="8599"/>
                    <a:pt x="12336" y="8596"/>
                  </a:cubicBezTo>
                  <a:cubicBezTo>
                    <a:pt x="12311" y="8583"/>
                    <a:pt x="12282" y="8580"/>
                    <a:pt x="12249" y="8577"/>
                  </a:cubicBezTo>
                  <a:cubicBezTo>
                    <a:pt x="12128" y="8565"/>
                    <a:pt x="11947" y="8614"/>
                    <a:pt x="11676" y="8732"/>
                  </a:cubicBezTo>
                  <a:cubicBezTo>
                    <a:pt x="11585" y="8772"/>
                    <a:pt x="11484" y="8825"/>
                    <a:pt x="11373" y="8878"/>
                  </a:cubicBezTo>
                  <a:cubicBezTo>
                    <a:pt x="11263" y="8931"/>
                    <a:pt x="11146" y="8960"/>
                    <a:pt x="11037" y="8975"/>
                  </a:cubicBezTo>
                  <a:cubicBezTo>
                    <a:pt x="10874" y="8998"/>
                    <a:pt x="10715" y="8981"/>
                    <a:pt x="10572" y="8936"/>
                  </a:cubicBezTo>
                  <a:cubicBezTo>
                    <a:pt x="10333" y="8862"/>
                    <a:pt x="10141" y="8712"/>
                    <a:pt x="10042" y="8528"/>
                  </a:cubicBezTo>
                  <a:cubicBezTo>
                    <a:pt x="9923" y="8307"/>
                    <a:pt x="9941" y="8034"/>
                    <a:pt x="10193" y="7808"/>
                  </a:cubicBezTo>
                  <a:cubicBezTo>
                    <a:pt x="10355" y="7664"/>
                    <a:pt x="10477" y="7536"/>
                    <a:pt x="10540" y="7420"/>
                  </a:cubicBezTo>
                  <a:cubicBezTo>
                    <a:pt x="10555" y="7390"/>
                    <a:pt x="10563" y="7369"/>
                    <a:pt x="10572" y="7342"/>
                  </a:cubicBezTo>
                  <a:cubicBezTo>
                    <a:pt x="10591" y="7286"/>
                    <a:pt x="10601" y="7227"/>
                    <a:pt x="10594" y="7176"/>
                  </a:cubicBezTo>
                  <a:cubicBezTo>
                    <a:pt x="10576" y="7050"/>
                    <a:pt x="10476" y="6937"/>
                    <a:pt x="10291" y="6826"/>
                  </a:cubicBezTo>
                  <a:cubicBezTo>
                    <a:pt x="10143" y="6738"/>
                    <a:pt x="9933" y="6652"/>
                    <a:pt x="9674" y="6564"/>
                  </a:cubicBezTo>
                  <a:cubicBezTo>
                    <a:pt x="9602" y="6539"/>
                    <a:pt x="9542" y="6515"/>
                    <a:pt x="9479" y="6486"/>
                  </a:cubicBezTo>
                  <a:cubicBezTo>
                    <a:pt x="9417" y="6457"/>
                    <a:pt x="9359" y="6422"/>
                    <a:pt x="9306" y="6389"/>
                  </a:cubicBezTo>
                  <a:cubicBezTo>
                    <a:pt x="9147" y="6289"/>
                    <a:pt x="9023" y="6179"/>
                    <a:pt x="8949" y="6058"/>
                  </a:cubicBezTo>
                  <a:cubicBezTo>
                    <a:pt x="8850" y="5897"/>
                    <a:pt x="8835" y="5720"/>
                    <a:pt x="8884" y="5562"/>
                  </a:cubicBezTo>
                  <a:cubicBezTo>
                    <a:pt x="8665" y="5815"/>
                    <a:pt x="8511" y="6157"/>
                    <a:pt x="8538" y="6428"/>
                  </a:cubicBezTo>
                  <a:cubicBezTo>
                    <a:pt x="8582" y="6879"/>
                    <a:pt x="8392" y="7051"/>
                    <a:pt x="7889" y="7011"/>
                  </a:cubicBezTo>
                  <a:cubicBezTo>
                    <a:pt x="7495" y="6980"/>
                    <a:pt x="6987" y="7184"/>
                    <a:pt x="6763" y="7458"/>
                  </a:cubicBezTo>
                  <a:cubicBezTo>
                    <a:pt x="6403" y="7901"/>
                    <a:pt x="6299" y="7889"/>
                    <a:pt x="5865" y="7420"/>
                  </a:cubicBezTo>
                  <a:cubicBezTo>
                    <a:pt x="5596" y="7129"/>
                    <a:pt x="5110" y="6934"/>
                    <a:pt x="4783" y="6982"/>
                  </a:cubicBezTo>
                  <a:cubicBezTo>
                    <a:pt x="4402" y="7038"/>
                    <a:pt x="4199" y="6831"/>
                    <a:pt x="4199" y="6408"/>
                  </a:cubicBezTo>
                  <a:cubicBezTo>
                    <a:pt x="4199" y="6046"/>
                    <a:pt x="3950" y="5565"/>
                    <a:pt x="3647" y="5339"/>
                  </a:cubicBezTo>
                  <a:cubicBezTo>
                    <a:pt x="3160" y="4974"/>
                    <a:pt x="3158" y="4882"/>
                    <a:pt x="3701" y="4502"/>
                  </a:cubicBezTo>
                  <a:cubicBezTo>
                    <a:pt x="4039" y="4266"/>
                    <a:pt x="4288" y="3776"/>
                    <a:pt x="4253" y="3423"/>
                  </a:cubicBezTo>
                  <a:cubicBezTo>
                    <a:pt x="4210" y="2982"/>
                    <a:pt x="4419" y="2791"/>
                    <a:pt x="4924" y="2791"/>
                  </a:cubicBezTo>
                  <a:cubicBezTo>
                    <a:pt x="5328" y="2791"/>
                    <a:pt x="5874" y="2660"/>
                    <a:pt x="6136" y="2509"/>
                  </a:cubicBezTo>
                  <a:cubicBezTo>
                    <a:pt x="6410" y="2350"/>
                    <a:pt x="6824" y="2393"/>
                    <a:pt x="7110" y="2606"/>
                  </a:cubicBezTo>
                  <a:cubicBezTo>
                    <a:pt x="7382" y="2809"/>
                    <a:pt x="7831" y="2930"/>
                    <a:pt x="8105" y="2878"/>
                  </a:cubicBezTo>
                  <a:cubicBezTo>
                    <a:pt x="8393" y="2824"/>
                    <a:pt x="8603" y="3061"/>
                    <a:pt x="8603" y="3442"/>
                  </a:cubicBezTo>
                  <a:cubicBezTo>
                    <a:pt x="8603" y="3805"/>
                    <a:pt x="8852" y="4286"/>
                    <a:pt x="9155" y="4512"/>
                  </a:cubicBezTo>
                  <a:cubicBezTo>
                    <a:pt x="9493" y="4765"/>
                    <a:pt x="9588" y="4896"/>
                    <a:pt x="9436" y="5076"/>
                  </a:cubicBezTo>
                  <a:cubicBezTo>
                    <a:pt x="9544" y="5037"/>
                    <a:pt x="9666" y="5006"/>
                    <a:pt x="9804" y="4988"/>
                  </a:cubicBezTo>
                  <a:cubicBezTo>
                    <a:pt x="9857" y="4982"/>
                    <a:pt x="9907" y="4971"/>
                    <a:pt x="9955" y="4959"/>
                  </a:cubicBezTo>
                  <a:cubicBezTo>
                    <a:pt x="10004" y="4948"/>
                    <a:pt x="10052" y="4936"/>
                    <a:pt x="10096" y="4920"/>
                  </a:cubicBezTo>
                  <a:cubicBezTo>
                    <a:pt x="10139" y="4905"/>
                    <a:pt x="10176" y="4881"/>
                    <a:pt x="10215" y="4862"/>
                  </a:cubicBezTo>
                  <a:cubicBezTo>
                    <a:pt x="10254" y="4843"/>
                    <a:pt x="10290" y="4826"/>
                    <a:pt x="10323" y="4804"/>
                  </a:cubicBezTo>
                  <a:cubicBezTo>
                    <a:pt x="10457" y="4713"/>
                    <a:pt x="10550" y="4595"/>
                    <a:pt x="10594" y="4473"/>
                  </a:cubicBezTo>
                  <a:cubicBezTo>
                    <a:pt x="10605" y="4442"/>
                    <a:pt x="10610" y="4417"/>
                    <a:pt x="10615" y="4386"/>
                  </a:cubicBezTo>
                  <a:cubicBezTo>
                    <a:pt x="10635" y="4259"/>
                    <a:pt x="10602" y="4125"/>
                    <a:pt x="10518" y="4006"/>
                  </a:cubicBezTo>
                  <a:cubicBezTo>
                    <a:pt x="10476" y="3946"/>
                    <a:pt x="10425" y="3893"/>
                    <a:pt x="10356" y="3841"/>
                  </a:cubicBezTo>
                  <a:cubicBezTo>
                    <a:pt x="10320" y="3814"/>
                    <a:pt x="10279" y="3787"/>
                    <a:pt x="10237" y="3763"/>
                  </a:cubicBezTo>
                  <a:cubicBezTo>
                    <a:pt x="10190" y="3737"/>
                    <a:pt x="10150" y="3713"/>
                    <a:pt x="10118" y="3685"/>
                  </a:cubicBezTo>
                  <a:cubicBezTo>
                    <a:pt x="10086" y="3658"/>
                    <a:pt x="10061" y="3627"/>
                    <a:pt x="10042" y="3598"/>
                  </a:cubicBezTo>
                  <a:cubicBezTo>
                    <a:pt x="10003" y="3539"/>
                    <a:pt x="9989" y="3474"/>
                    <a:pt x="9999" y="3413"/>
                  </a:cubicBezTo>
                  <a:cubicBezTo>
                    <a:pt x="10003" y="3383"/>
                    <a:pt x="10016" y="3356"/>
                    <a:pt x="10031" y="3326"/>
                  </a:cubicBezTo>
                  <a:cubicBezTo>
                    <a:pt x="10061" y="3265"/>
                    <a:pt x="10117" y="3206"/>
                    <a:pt x="10182" y="3151"/>
                  </a:cubicBezTo>
                  <a:cubicBezTo>
                    <a:pt x="10314" y="3039"/>
                    <a:pt x="10503" y="2942"/>
                    <a:pt x="10734" y="2878"/>
                  </a:cubicBezTo>
                  <a:cubicBezTo>
                    <a:pt x="10850" y="2846"/>
                    <a:pt x="10973" y="2823"/>
                    <a:pt x="11102" y="2810"/>
                  </a:cubicBezTo>
                  <a:cubicBezTo>
                    <a:pt x="11295" y="2791"/>
                    <a:pt x="11506" y="2793"/>
                    <a:pt x="11708" y="2830"/>
                  </a:cubicBezTo>
                  <a:cubicBezTo>
                    <a:pt x="11912" y="2866"/>
                    <a:pt x="12077" y="2885"/>
                    <a:pt x="12217" y="2888"/>
                  </a:cubicBezTo>
                  <a:cubicBezTo>
                    <a:pt x="12357" y="2891"/>
                    <a:pt x="12472" y="2877"/>
                    <a:pt x="12563" y="2839"/>
                  </a:cubicBezTo>
                  <a:cubicBezTo>
                    <a:pt x="12654" y="2801"/>
                    <a:pt x="12721" y="2740"/>
                    <a:pt x="12779" y="2655"/>
                  </a:cubicBezTo>
                  <a:cubicBezTo>
                    <a:pt x="12837" y="2570"/>
                    <a:pt x="12880" y="2463"/>
                    <a:pt x="12920" y="2324"/>
                  </a:cubicBezTo>
                  <a:cubicBezTo>
                    <a:pt x="12989" y="2086"/>
                    <a:pt x="13112" y="1909"/>
                    <a:pt x="13255" y="1799"/>
                  </a:cubicBezTo>
                  <a:cubicBezTo>
                    <a:pt x="13399" y="1689"/>
                    <a:pt x="13568" y="1648"/>
                    <a:pt x="13742" y="1663"/>
                  </a:cubicBezTo>
                  <a:close/>
                  <a:moveTo>
                    <a:pt x="6417" y="4269"/>
                  </a:moveTo>
                  <a:cubicBezTo>
                    <a:pt x="5768" y="4269"/>
                    <a:pt x="5352" y="4815"/>
                    <a:pt x="5660" y="5261"/>
                  </a:cubicBezTo>
                  <a:cubicBezTo>
                    <a:pt x="6059" y="5840"/>
                    <a:pt x="6947" y="5612"/>
                    <a:pt x="6947" y="4930"/>
                  </a:cubicBezTo>
                  <a:cubicBezTo>
                    <a:pt x="6947" y="4568"/>
                    <a:pt x="6708" y="4269"/>
                    <a:pt x="6417" y="4269"/>
                  </a:cubicBezTo>
                  <a:close/>
                  <a:moveTo>
                    <a:pt x="13429" y="5261"/>
                  </a:moveTo>
                  <a:cubicBezTo>
                    <a:pt x="13190" y="5289"/>
                    <a:pt x="13012" y="5398"/>
                    <a:pt x="12909" y="5543"/>
                  </a:cubicBezTo>
                  <a:cubicBezTo>
                    <a:pt x="12852" y="5642"/>
                    <a:pt x="12823" y="5762"/>
                    <a:pt x="12823" y="5912"/>
                  </a:cubicBezTo>
                  <a:cubicBezTo>
                    <a:pt x="12823" y="5930"/>
                    <a:pt x="12833" y="5944"/>
                    <a:pt x="12833" y="5961"/>
                  </a:cubicBezTo>
                  <a:cubicBezTo>
                    <a:pt x="12862" y="6094"/>
                    <a:pt x="12936" y="6238"/>
                    <a:pt x="13071" y="6360"/>
                  </a:cubicBezTo>
                  <a:cubicBezTo>
                    <a:pt x="13207" y="6481"/>
                    <a:pt x="13356" y="6548"/>
                    <a:pt x="13504" y="6574"/>
                  </a:cubicBezTo>
                  <a:cubicBezTo>
                    <a:pt x="13523" y="6574"/>
                    <a:pt x="13539" y="6574"/>
                    <a:pt x="13558" y="6574"/>
                  </a:cubicBezTo>
                  <a:cubicBezTo>
                    <a:pt x="13726" y="6574"/>
                    <a:pt x="13870" y="6547"/>
                    <a:pt x="13980" y="6496"/>
                  </a:cubicBezTo>
                  <a:cubicBezTo>
                    <a:pt x="14141" y="6404"/>
                    <a:pt x="14252" y="6242"/>
                    <a:pt x="14283" y="6029"/>
                  </a:cubicBezTo>
                  <a:cubicBezTo>
                    <a:pt x="14289" y="5992"/>
                    <a:pt x="14294" y="5952"/>
                    <a:pt x="14294" y="5912"/>
                  </a:cubicBezTo>
                  <a:cubicBezTo>
                    <a:pt x="14294" y="5748"/>
                    <a:pt x="14266" y="5617"/>
                    <a:pt x="14197" y="5514"/>
                  </a:cubicBezTo>
                  <a:cubicBezTo>
                    <a:pt x="14174" y="5479"/>
                    <a:pt x="14141" y="5454"/>
                    <a:pt x="14110" y="5426"/>
                  </a:cubicBezTo>
                  <a:cubicBezTo>
                    <a:pt x="14097" y="5414"/>
                    <a:pt x="14082" y="5398"/>
                    <a:pt x="14067" y="5387"/>
                  </a:cubicBezTo>
                  <a:cubicBezTo>
                    <a:pt x="14024" y="5357"/>
                    <a:pt x="13981" y="5329"/>
                    <a:pt x="13926" y="5309"/>
                  </a:cubicBezTo>
                  <a:cubicBezTo>
                    <a:pt x="13913" y="5304"/>
                    <a:pt x="13897" y="5304"/>
                    <a:pt x="13883" y="5300"/>
                  </a:cubicBezTo>
                  <a:cubicBezTo>
                    <a:pt x="13872" y="5297"/>
                    <a:pt x="13861" y="5293"/>
                    <a:pt x="13850" y="5290"/>
                  </a:cubicBezTo>
                  <a:cubicBezTo>
                    <a:pt x="13766" y="5269"/>
                    <a:pt x="13667" y="5261"/>
                    <a:pt x="13558" y="5261"/>
                  </a:cubicBezTo>
                  <a:cubicBezTo>
                    <a:pt x="13514" y="5261"/>
                    <a:pt x="13469" y="5256"/>
                    <a:pt x="13429" y="5261"/>
                  </a:cubicBezTo>
                  <a:close/>
                  <a:moveTo>
                    <a:pt x="4015" y="7614"/>
                  </a:moveTo>
                  <a:cubicBezTo>
                    <a:pt x="4197" y="7608"/>
                    <a:pt x="4359" y="7739"/>
                    <a:pt x="4653" y="8003"/>
                  </a:cubicBezTo>
                  <a:cubicBezTo>
                    <a:pt x="5126" y="8427"/>
                    <a:pt x="5184" y="8695"/>
                    <a:pt x="4891" y="9112"/>
                  </a:cubicBezTo>
                  <a:cubicBezTo>
                    <a:pt x="4325" y="9917"/>
                    <a:pt x="3847" y="9958"/>
                    <a:pt x="3149" y="9267"/>
                  </a:cubicBezTo>
                  <a:cubicBezTo>
                    <a:pt x="2567" y="8690"/>
                    <a:pt x="2574" y="8624"/>
                    <a:pt x="3279" y="8052"/>
                  </a:cubicBezTo>
                  <a:cubicBezTo>
                    <a:pt x="3632" y="7765"/>
                    <a:pt x="3833" y="7620"/>
                    <a:pt x="4015" y="7614"/>
                  </a:cubicBezTo>
                  <a:close/>
                  <a:moveTo>
                    <a:pt x="14294" y="11513"/>
                  </a:moveTo>
                  <a:cubicBezTo>
                    <a:pt x="13886" y="11513"/>
                    <a:pt x="13558" y="11735"/>
                    <a:pt x="13558" y="12009"/>
                  </a:cubicBezTo>
                  <a:cubicBezTo>
                    <a:pt x="13558" y="12284"/>
                    <a:pt x="13886" y="12505"/>
                    <a:pt x="14294" y="12505"/>
                  </a:cubicBezTo>
                  <a:cubicBezTo>
                    <a:pt x="14702" y="12505"/>
                    <a:pt x="15030" y="12284"/>
                    <a:pt x="15030" y="12009"/>
                  </a:cubicBezTo>
                  <a:cubicBezTo>
                    <a:pt x="15030" y="11735"/>
                    <a:pt x="14702" y="11513"/>
                    <a:pt x="14294" y="11513"/>
                  </a:cubicBezTo>
                  <a:close/>
                </a:path>
              </a:pathLst>
            </a:custGeom>
            <a:ln w="12700" cap="flat">
              <a:noFill/>
              <a:miter lim="400000"/>
            </a:ln>
            <a:effectLst/>
          </p:spPr>
        </p:pic>
        <p:sp>
          <p:nvSpPr>
            <p:cNvPr id="329" name="McLean Gunderson"/>
            <p:cNvSpPr txBox="1"/>
            <p:nvPr/>
          </p:nvSpPr>
          <p:spPr>
            <a:xfrm>
              <a:off x="801125" y="0"/>
              <a:ext cx="3011765" cy="540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lnSpc>
                  <a:spcPct val="100000"/>
                </a:lnSpc>
                <a:spcBef>
                  <a:spcPts val="0"/>
                </a:spcBef>
                <a:defRPr sz="2500">
                  <a:solidFill>
                    <a:srgbClr val="3F4C52"/>
                  </a:solidFill>
                  <a:latin typeface="Georgia"/>
                  <a:ea typeface="Georgia"/>
                  <a:cs typeface="Georgia"/>
                  <a:sym typeface="Georgia"/>
                </a:defRPr>
              </a:pPr>
              <a:r>
                <a:t>McLean </a:t>
              </a:r>
              <a:r>
                <a:rPr i="1">
                  <a:solidFill>
                    <a:srgbClr val="929292"/>
                  </a:solidFill>
                </a:rPr>
                <a:t>Gunderson</a:t>
              </a:r>
            </a:p>
          </p:txBody>
        </p:sp>
        <p:sp>
          <p:nvSpPr>
            <p:cNvPr id="330" name="Personality Disorders Institute"/>
            <p:cNvSpPr txBox="1"/>
            <p:nvPr/>
          </p:nvSpPr>
          <p:spPr>
            <a:xfrm>
              <a:off x="803537" y="494583"/>
              <a:ext cx="3459158" cy="363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lnSpc>
                  <a:spcPct val="100000"/>
                </a:lnSpc>
                <a:spcBef>
                  <a:spcPts val="0"/>
                </a:spcBef>
                <a:defRPr sz="1900" i="1">
                  <a:solidFill>
                    <a:srgbClr val="929292"/>
                  </a:solidFill>
                  <a:latin typeface="Georgia"/>
                  <a:ea typeface="Georgia"/>
                  <a:cs typeface="Georgia"/>
                  <a:sym typeface="Georgia"/>
                </a:defRPr>
              </a:lvl1pPr>
            </a:lstStyle>
            <a:p>
              <a:r>
                <a:t>Personality Disorders Institute</a:t>
              </a:r>
            </a:p>
          </p:txBody>
        </p:sp>
      </p:grpSp>
    </p:spTree>
    <p:extLst>
      <p:ext uri="{BB962C8B-B14F-4D97-AF65-F5344CB8AC3E}">
        <p14:creationId xmlns:p14="http://schemas.microsoft.com/office/powerpoint/2010/main" val="200390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5" name="Rules for partnership in split treatment"/>
          <p:cNvSpPr txBox="1">
            <a:spLocks noGrp="1"/>
          </p:cNvSpPr>
          <p:nvPr>
            <p:ph type="title" idx="4294967295"/>
          </p:nvPr>
        </p:nvSpPr>
        <p:spPr>
          <a:xfrm>
            <a:off x="762000" y="495300"/>
            <a:ext cx="22860000" cy="1730375"/>
          </a:xfrm>
          <a:prstGeom prst="rect">
            <a:avLst/>
          </a:prstGeom>
        </p:spPr>
        <p:txBody>
          <a:bodyPr>
            <a:noAutofit/>
          </a:bodyPr>
          <a:lstStyle>
            <a:lvl1pPr algn="ctr" defTabSz="610870">
              <a:spcBef>
                <a:spcPts val="2800"/>
              </a:spcBef>
              <a:defRPr sz="12580">
                <a:solidFill>
                  <a:srgbClr val="FFFFFF"/>
                </a:solidFill>
              </a:defRPr>
            </a:lvl1pPr>
          </a:lstStyle>
          <a:p>
            <a:r>
              <a:rPr sz="9000" dirty="0">
                <a:solidFill>
                  <a:srgbClr val="41688B"/>
                </a:solidFill>
              </a:rPr>
              <a:t>Rules for partnership in split treatment</a:t>
            </a:r>
          </a:p>
        </p:txBody>
      </p:sp>
      <p:sp>
        <p:nvSpPr>
          <p:cNvPr id="2506" name="Establish Clear roles"/>
          <p:cNvSpPr/>
          <p:nvPr/>
        </p:nvSpPr>
        <p:spPr>
          <a:xfrm>
            <a:off x="888921" y="2463741"/>
            <a:ext cx="5920086" cy="2469082"/>
          </a:xfrm>
          <a:prstGeom prst="roundRect">
            <a:avLst>
              <a:gd name="adj" fmla="val 18370"/>
            </a:avLst>
          </a:prstGeom>
          <a:solidFill>
            <a:srgbClr val="41688B"/>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ctr">
              <a:lnSpc>
                <a:spcPct val="80000"/>
              </a:lnSpc>
              <a:spcBef>
                <a:spcPts val="0"/>
              </a:spcBef>
              <a:defRPr sz="2000" cap="all">
                <a:solidFill>
                  <a:srgbClr val="FFFFFF"/>
                </a:solidFill>
                <a:latin typeface="+mn-lt"/>
                <a:ea typeface="+mn-ea"/>
                <a:cs typeface="+mn-cs"/>
                <a:sym typeface="DIN Condensed"/>
              </a:defRPr>
            </a:pPr>
            <a:endParaRPr dirty="0"/>
          </a:p>
          <a:p>
            <a:pPr algn="ctr">
              <a:lnSpc>
                <a:spcPct val="80000"/>
              </a:lnSpc>
              <a:spcBef>
                <a:spcPts val="0"/>
              </a:spcBef>
              <a:defRPr sz="5500" cap="all">
                <a:solidFill>
                  <a:srgbClr val="FFFFFF"/>
                </a:solidFill>
                <a:latin typeface="+mn-lt"/>
                <a:ea typeface="+mn-ea"/>
                <a:cs typeface="+mn-cs"/>
                <a:sym typeface="DIN Condensed"/>
              </a:defRPr>
            </a:pPr>
            <a:r>
              <a:rPr dirty="0"/>
              <a:t>Establish Clear roles</a:t>
            </a:r>
          </a:p>
        </p:txBody>
      </p:sp>
      <p:sp>
        <p:nvSpPr>
          <p:cNvPr id="2507" name="Don’t accept the other treater’s vilification"/>
          <p:cNvSpPr/>
          <p:nvPr/>
        </p:nvSpPr>
        <p:spPr>
          <a:xfrm>
            <a:off x="888921" y="7869808"/>
            <a:ext cx="5920086" cy="2460854"/>
          </a:xfrm>
          <a:prstGeom prst="roundRect">
            <a:avLst>
              <a:gd name="adj" fmla="val 18431"/>
            </a:avLst>
          </a:prstGeom>
          <a:solidFill>
            <a:srgbClr val="41688B"/>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ctr">
              <a:lnSpc>
                <a:spcPct val="80000"/>
              </a:lnSpc>
              <a:spcBef>
                <a:spcPts val="0"/>
              </a:spcBef>
              <a:defRPr sz="2000" cap="all">
                <a:solidFill>
                  <a:srgbClr val="FFFFFF"/>
                </a:solidFill>
                <a:latin typeface="+mn-lt"/>
                <a:ea typeface="+mn-ea"/>
                <a:cs typeface="+mn-cs"/>
                <a:sym typeface="DIN Condensed"/>
              </a:defRPr>
            </a:pPr>
            <a:endParaRPr dirty="0"/>
          </a:p>
          <a:p>
            <a:pPr algn="ctr">
              <a:lnSpc>
                <a:spcPct val="80000"/>
              </a:lnSpc>
              <a:spcBef>
                <a:spcPts val="0"/>
              </a:spcBef>
              <a:defRPr sz="5500" cap="all">
                <a:solidFill>
                  <a:srgbClr val="FFFFFF"/>
                </a:solidFill>
                <a:latin typeface="+mn-lt"/>
                <a:ea typeface="+mn-ea"/>
                <a:cs typeface="+mn-cs"/>
                <a:sym typeface="DIN Condensed"/>
              </a:defRPr>
            </a:pPr>
            <a:r>
              <a:rPr dirty="0"/>
              <a:t>Don’t accept the other treater’s vilification</a:t>
            </a:r>
          </a:p>
        </p:txBody>
      </p:sp>
      <p:sp>
        <p:nvSpPr>
          <p:cNvPr id="2508" name="Talk to each other"/>
          <p:cNvSpPr/>
          <p:nvPr/>
        </p:nvSpPr>
        <p:spPr>
          <a:xfrm>
            <a:off x="888921" y="5170888"/>
            <a:ext cx="5920086" cy="2460854"/>
          </a:xfrm>
          <a:prstGeom prst="roundRect">
            <a:avLst>
              <a:gd name="adj" fmla="val 18431"/>
            </a:avLst>
          </a:prstGeom>
          <a:solidFill>
            <a:srgbClr val="FFFFFF"/>
          </a:solidFill>
          <a:ln w="73025" cmpd="sng">
            <a:solidFill>
              <a:srgbClr val="41688B"/>
            </a:solidFill>
            <a:miter lim="400000"/>
          </a:ln>
          <a:extLst>
            <a:ext uri="{C572A759-6A51-4108-AA02-DFA0A04FC94B}">
              <ma14:wrappingTextBoxFlag xmlns="" xmlns:ma14="http://schemas.microsoft.com/office/mac/drawingml/2011/main" val="1"/>
            </a:ext>
          </a:extLst>
        </p:spPr>
        <p:txBody>
          <a:bodyPr lIns="50800" tIns="50800" rIns="50800" bIns="50800" anchor="ctr"/>
          <a:lstStyle/>
          <a:p>
            <a:pPr algn="ctr">
              <a:lnSpc>
                <a:spcPct val="80000"/>
              </a:lnSpc>
              <a:spcBef>
                <a:spcPts val="0"/>
              </a:spcBef>
              <a:defRPr sz="2000" cap="all">
                <a:solidFill>
                  <a:schemeClr val="accent1"/>
                </a:solidFill>
                <a:latin typeface="+mn-lt"/>
                <a:ea typeface="+mn-ea"/>
                <a:cs typeface="+mn-cs"/>
                <a:sym typeface="DIN Condensed"/>
              </a:defRPr>
            </a:pPr>
            <a:endParaRPr dirty="0"/>
          </a:p>
          <a:p>
            <a:pPr algn="ctr">
              <a:lnSpc>
                <a:spcPct val="80000"/>
              </a:lnSpc>
              <a:spcBef>
                <a:spcPts val="0"/>
              </a:spcBef>
              <a:defRPr sz="5500" cap="all">
                <a:solidFill>
                  <a:schemeClr val="accent1"/>
                </a:solidFill>
                <a:latin typeface="+mn-lt"/>
                <a:ea typeface="+mn-ea"/>
                <a:cs typeface="+mn-cs"/>
                <a:sym typeface="DIN Condensed"/>
              </a:defRPr>
            </a:pPr>
            <a:r>
              <a:rPr dirty="0">
                <a:solidFill>
                  <a:srgbClr val="41688B"/>
                </a:solidFill>
              </a:rPr>
              <a:t>Talk to each other</a:t>
            </a:r>
          </a:p>
        </p:txBody>
      </p:sp>
      <p:sp>
        <p:nvSpPr>
          <p:cNvPr id="2509" name="encourage voicing complaints directly to treater"/>
          <p:cNvSpPr/>
          <p:nvPr/>
        </p:nvSpPr>
        <p:spPr>
          <a:xfrm>
            <a:off x="888921" y="10576955"/>
            <a:ext cx="5920086" cy="2460854"/>
          </a:xfrm>
          <a:prstGeom prst="roundRect">
            <a:avLst>
              <a:gd name="adj" fmla="val 18431"/>
            </a:avLst>
          </a:prstGeom>
          <a:solidFill>
            <a:srgbClr val="FFFFFF"/>
          </a:solidFill>
          <a:ln w="73025">
            <a:solidFill>
              <a:srgbClr val="41688B"/>
            </a:solidFill>
            <a:miter lim="400000"/>
          </a:ln>
          <a:extLst>
            <a:ext uri="{C572A759-6A51-4108-AA02-DFA0A04FC94B}">
              <ma14:wrappingTextBoxFlag xmlns="" xmlns:ma14="http://schemas.microsoft.com/office/mac/drawingml/2011/main" val="1"/>
            </a:ext>
          </a:extLst>
        </p:spPr>
        <p:txBody>
          <a:bodyPr lIns="50800" tIns="50800" rIns="50800" bIns="50800" anchor="ctr"/>
          <a:lstStyle/>
          <a:p>
            <a:pPr algn="ctr">
              <a:lnSpc>
                <a:spcPct val="80000"/>
              </a:lnSpc>
              <a:spcBef>
                <a:spcPts val="0"/>
              </a:spcBef>
              <a:defRPr sz="2000" cap="all">
                <a:solidFill>
                  <a:schemeClr val="accent1"/>
                </a:solidFill>
                <a:latin typeface="+mn-lt"/>
                <a:ea typeface="+mn-ea"/>
                <a:cs typeface="+mn-cs"/>
                <a:sym typeface="DIN Condensed"/>
              </a:defRPr>
            </a:pPr>
            <a:endParaRPr dirty="0">
              <a:solidFill>
                <a:srgbClr val="41688B"/>
              </a:solidFill>
            </a:endParaRPr>
          </a:p>
          <a:p>
            <a:pPr algn="ctr">
              <a:lnSpc>
                <a:spcPct val="80000"/>
              </a:lnSpc>
              <a:spcBef>
                <a:spcPts val="0"/>
              </a:spcBef>
              <a:defRPr sz="5500" cap="all">
                <a:solidFill>
                  <a:schemeClr val="accent1"/>
                </a:solidFill>
                <a:latin typeface="+mn-lt"/>
                <a:ea typeface="+mn-ea"/>
                <a:cs typeface="+mn-cs"/>
                <a:sym typeface="DIN Condensed"/>
              </a:defRPr>
            </a:pPr>
            <a:r>
              <a:rPr sz="4600" dirty="0">
                <a:solidFill>
                  <a:srgbClr val="41688B"/>
                </a:solidFill>
              </a:rPr>
              <a:t>encourage voicing complaints directly to treater</a:t>
            </a:r>
          </a:p>
        </p:txBody>
      </p:sp>
      <p:sp>
        <p:nvSpPr>
          <p:cNvPr id="2510" name="Especially for managing crises (safety), taking phone calls from family members"/>
          <p:cNvSpPr/>
          <p:nvPr/>
        </p:nvSpPr>
        <p:spPr>
          <a:xfrm>
            <a:off x="7568429" y="2463741"/>
            <a:ext cx="15899455" cy="2469082"/>
          </a:xfrm>
          <a:prstGeom prst="roundRect">
            <a:avLst>
              <a:gd name="adj" fmla="val 7715"/>
            </a:avLst>
          </a:prstGeom>
          <a:solidFill>
            <a:srgbClr val="41688B"/>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000" cap="all">
                <a:solidFill>
                  <a:srgbClr val="FFFFFF"/>
                </a:solidFill>
                <a:latin typeface="Avenir Next"/>
                <a:ea typeface="Avenir Next"/>
                <a:cs typeface="Avenir Next"/>
                <a:sym typeface="Avenir Next"/>
              </a:defRPr>
            </a:lvl1pPr>
          </a:lstStyle>
          <a:p>
            <a:r>
              <a:rPr dirty="0"/>
              <a:t>Especially for managing crises (safety), taking phone calls from family members</a:t>
            </a:r>
          </a:p>
        </p:txBody>
      </p:sp>
      <p:sp>
        <p:nvSpPr>
          <p:cNvPr id="2512" name="examine, don’t protect or agree with the other treater’s vilification"/>
          <p:cNvSpPr/>
          <p:nvPr/>
        </p:nvSpPr>
        <p:spPr>
          <a:xfrm>
            <a:off x="7568429" y="7869808"/>
            <a:ext cx="15899455" cy="2469082"/>
          </a:xfrm>
          <a:prstGeom prst="roundRect">
            <a:avLst>
              <a:gd name="adj" fmla="val 7715"/>
            </a:avLst>
          </a:prstGeom>
          <a:solidFill>
            <a:srgbClr val="41688B"/>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000" cap="all">
                <a:solidFill>
                  <a:srgbClr val="FFFFFF"/>
                </a:solidFill>
                <a:latin typeface="Avenir Next"/>
                <a:ea typeface="Avenir Next"/>
                <a:cs typeface="Avenir Next"/>
                <a:sym typeface="Avenir Next"/>
              </a:defRPr>
            </a:lvl1pPr>
          </a:lstStyle>
          <a:p>
            <a:r>
              <a:rPr dirty="0"/>
              <a:t>examine, don’t protect or agree with the other treater’s vilification </a:t>
            </a:r>
          </a:p>
        </p:txBody>
      </p:sp>
      <p:sp>
        <p:nvSpPr>
          <p:cNvPr id="2513" name="Insist on the need and right to talk to each other, except for personally sensitive disclosures that don’t involve safety or that jeopardize the treatment"/>
          <p:cNvSpPr/>
          <p:nvPr/>
        </p:nvSpPr>
        <p:spPr>
          <a:xfrm>
            <a:off x="7568429" y="5192174"/>
            <a:ext cx="15899455" cy="2469082"/>
          </a:xfrm>
          <a:prstGeom prst="roundRect">
            <a:avLst>
              <a:gd name="adj" fmla="val 7715"/>
            </a:avLst>
          </a:prstGeom>
          <a:solidFill>
            <a:srgbClr val="FFFFFF"/>
          </a:solidFill>
          <a:ln w="73025">
            <a:solidFill>
              <a:srgbClr val="41688B"/>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000" cap="all">
                <a:solidFill>
                  <a:schemeClr val="accent1"/>
                </a:solidFill>
                <a:latin typeface="Avenir Next"/>
                <a:ea typeface="Avenir Next"/>
                <a:cs typeface="Avenir Next"/>
                <a:sym typeface="Avenir Next"/>
              </a:defRPr>
            </a:lvl1pPr>
          </a:lstStyle>
          <a:p>
            <a:r>
              <a:rPr dirty="0">
                <a:solidFill>
                  <a:srgbClr val="41688B"/>
                </a:solidFill>
              </a:rPr>
              <a:t>Insist on the need and right to talk to each other, except for personally sensitive disclosures that don’t involve safety or that jeopardize the treatment</a:t>
            </a:r>
          </a:p>
        </p:txBody>
      </p:sp>
      <p:sp>
        <p:nvSpPr>
          <p:cNvPr id="2514" name="Arrow"/>
          <p:cNvSpPr/>
          <p:nvPr/>
        </p:nvSpPr>
        <p:spPr>
          <a:xfrm>
            <a:off x="6705258" y="3063281"/>
            <a:ext cx="1040761" cy="1270001"/>
          </a:xfrm>
          <a:prstGeom prst="rightArrow">
            <a:avLst>
              <a:gd name="adj1" fmla="val 32000"/>
              <a:gd name="adj2" fmla="val 78097"/>
            </a:avLst>
          </a:prstGeom>
          <a:solidFill>
            <a:srgbClr val="41688B"/>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2515" name="Arrow"/>
          <p:cNvSpPr/>
          <p:nvPr/>
        </p:nvSpPr>
        <p:spPr>
          <a:xfrm>
            <a:off x="6705258" y="8469348"/>
            <a:ext cx="1040761" cy="1270001"/>
          </a:xfrm>
          <a:prstGeom prst="rightArrow">
            <a:avLst>
              <a:gd name="adj1" fmla="val 32000"/>
              <a:gd name="adj2" fmla="val 78097"/>
            </a:avLst>
          </a:prstGeom>
          <a:solidFill>
            <a:srgbClr val="41688B"/>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2517" name="Arrow"/>
          <p:cNvSpPr/>
          <p:nvPr/>
        </p:nvSpPr>
        <p:spPr>
          <a:xfrm>
            <a:off x="6809007" y="5846192"/>
            <a:ext cx="1040761" cy="1270001"/>
          </a:xfrm>
          <a:prstGeom prst="rightArrow">
            <a:avLst>
              <a:gd name="adj1" fmla="val 32000"/>
              <a:gd name="adj2" fmla="val 78097"/>
            </a:avLst>
          </a:prstGeom>
          <a:solidFill>
            <a:srgbClr val="FFFFFF"/>
          </a:solidFill>
          <a:ln w="73025">
            <a:solidFill>
              <a:srgbClr val="41688B"/>
            </a:solidFill>
            <a:miter lim="400000"/>
          </a:ln>
        </p:spPr>
        <p:txBody>
          <a:bodyPr lIns="50800" tIns="50800" rIns="50800" bIns="50800" anchor="ctr"/>
          <a:lstStyle/>
          <a:p>
            <a:pPr algn="ctr">
              <a:lnSpc>
                <a:spcPct val="80000"/>
              </a:lnSpc>
              <a:spcBef>
                <a:spcPts val="0"/>
              </a:spcBef>
              <a:defRPr sz="4000" cap="all">
                <a:solidFill>
                  <a:schemeClr val="accent1"/>
                </a:solidFill>
                <a:latin typeface="+mn-lt"/>
                <a:ea typeface="+mn-ea"/>
                <a:cs typeface="+mn-cs"/>
                <a:sym typeface="DIN Condensed"/>
              </a:defRPr>
            </a:pPr>
            <a:endParaRPr/>
          </a:p>
        </p:txBody>
      </p:sp>
      <p:grpSp>
        <p:nvGrpSpPr>
          <p:cNvPr id="2521" name="Group"/>
          <p:cNvGrpSpPr/>
          <p:nvPr/>
        </p:nvGrpSpPr>
        <p:grpSpPr>
          <a:xfrm>
            <a:off x="149362" y="12827410"/>
            <a:ext cx="4262705" cy="893134"/>
            <a:chOff x="416338" y="144389"/>
            <a:chExt cx="4262704" cy="893133"/>
          </a:xfrm>
        </p:grpSpPr>
        <p:pic>
          <p:nvPicPr>
            <p:cNvPr id="2518" name="Image" descr="Image"/>
            <p:cNvPicPr>
              <a:picLocks noChangeAspect="1"/>
            </p:cNvPicPr>
            <p:nvPr/>
          </p:nvPicPr>
          <p:blipFill>
            <a:blip r:embed="rId3">
              <a:alphaModFix amt="68871"/>
            </a:blip>
            <a:srcRect l="9080" t="4411" r="10400" b="580"/>
            <a:stretch>
              <a:fillRect/>
            </a:stretch>
          </p:blipFill>
          <p:spPr>
            <a:xfrm>
              <a:off x="416338" y="156060"/>
              <a:ext cx="726880" cy="881464"/>
            </a:xfrm>
            <a:custGeom>
              <a:avLst/>
              <a:gdLst/>
              <a:ahLst/>
              <a:cxnLst>
                <a:cxn ang="0">
                  <a:pos x="wd2" y="hd2"/>
                </a:cxn>
                <a:cxn ang="5400000">
                  <a:pos x="wd2" y="hd2"/>
                </a:cxn>
                <a:cxn ang="10800000">
                  <a:pos x="wd2" y="hd2"/>
                </a:cxn>
                <a:cxn ang="16200000">
                  <a:pos x="wd2" y="hd2"/>
                </a:cxn>
              </a:cxnLst>
              <a:rect l="0" t="0" r="r" b="b"/>
              <a:pathLst>
                <a:path w="19817" h="21597" extrusionOk="0">
                  <a:moveTo>
                    <a:pt x="10810" y="0"/>
                  </a:moveTo>
                  <a:cubicBezTo>
                    <a:pt x="5930" y="0"/>
                    <a:pt x="2803" y="2420"/>
                    <a:pt x="1873" y="6914"/>
                  </a:cubicBezTo>
                  <a:cubicBezTo>
                    <a:pt x="1668" y="7905"/>
                    <a:pt x="1156" y="9432"/>
                    <a:pt x="736" y="10308"/>
                  </a:cubicBezTo>
                  <a:cubicBezTo>
                    <a:pt x="240" y="11345"/>
                    <a:pt x="-9" y="12043"/>
                    <a:pt x="1" y="12496"/>
                  </a:cubicBezTo>
                  <a:cubicBezTo>
                    <a:pt x="10" y="12948"/>
                    <a:pt x="270" y="13158"/>
                    <a:pt x="791" y="13225"/>
                  </a:cubicBezTo>
                  <a:cubicBezTo>
                    <a:pt x="1444" y="13308"/>
                    <a:pt x="1643" y="13567"/>
                    <a:pt x="1721" y="14479"/>
                  </a:cubicBezTo>
                  <a:cubicBezTo>
                    <a:pt x="1974" y="17424"/>
                    <a:pt x="2849" y="18437"/>
                    <a:pt x="5129" y="18437"/>
                  </a:cubicBezTo>
                  <a:cubicBezTo>
                    <a:pt x="6815" y="18437"/>
                    <a:pt x="7199" y="18905"/>
                    <a:pt x="6677" y="20314"/>
                  </a:cubicBezTo>
                  <a:lnTo>
                    <a:pt x="6341" y="21238"/>
                  </a:lnTo>
                  <a:lnTo>
                    <a:pt x="1959" y="21413"/>
                  </a:lnTo>
                  <a:cubicBezTo>
                    <a:pt x="-449" y="21512"/>
                    <a:pt x="3205" y="21595"/>
                    <a:pt x="10074" y="21597"/>
                  </a:cubicBezTo>
                  <a:cubicBezTo>
                    <a:pt x="16944" y="21600"/>
                    <a:pt x="21151" y="21524"/>
                    <a:pt x="19434" y="21422"/>
                  </a:cubicBezTo>
                  <a:lnTo>
                    <a:pt x="16317" y="21238"/>
                  </a:lnTo>
                  <a:lnTo>
                    <a:pt x="16209" y="17834"/>
                  </a:lnTo>
                  <a:lnTo>
                    <a:pt x="16101" y="14431"/>
                  </a:lnTo>
                  <a:lnTo>
                    <a:pt x="17270" y="13244"/>
                  </a:lnTo>
                  <a:cubicBezTo>
                    <a:pt x="18882" y="11597"/>
                    <a:pt x="19434" y="10224"/>
                    <a:pt x="19434" y="7896"/>
                  </a:cubicBezTo>
                  <a:cubicBezTo>
                    <a:pt x="19434" y="3229"/>
                    <a:pt x="15915" y="0"/>
                    <a:pt x="10810" y="0"/>
                  </a:cubicBezTo>
                  <a:close/>
                  <a:moveTo>
                    <a:pt x="13742" y="1663"/>
                  </a:moveTo>
                  <a:cubicBezTo>
                    <a:pt x="13829" y="1670"/>
                    <a:pt x="13915" y="1693"/>
                    <a:pt x="14002" y="1731"/>
                  </a:cubicBezTo>
                  <a:cubicBezTo>
                    <a:pt x="14089" y="1769"/>
                    <a:pt x="14170" y="1819"/>
                    <a:pt x="14251" y="1886"/>
                  </a:cubicBezTo>
                  <a:cubicBezTo>
                    <a:pt x="14291" y="1920"/>
                    <a:pt x="14332" y="1962"/>
                    <a:pt x="14370" y="2003"/>
                  </a:cubicBezTo>
                  <a:cubicBezTo>
                    <a:pt x="14408" y="2045"/>
                    <a:pt x="14443" y="2081"/>
                    <a:pt x="14478" y="2130"/>
                  </a:cubicBezTo>
                  <a:cubicBezTo>
                    <a:pt x="14513" y="2179"/>
                    <a:pt x="14555" y="2239"/>
                    <a:pt x="14586" y="2295"/>
                  </a:cubicBezTo>
                  <a:cubicBezTo>
                    <a:pt x="14618" y="2351"/>
                    <a:pt x="14646" y="2406"/>
                    <a:pt x="14673" y="2470"/>
                  </a:cubicBezTo>
                  <a:cubicBezTo>
                    <a:pt x="14710" y="2557"/>
                    <a:pt x="14736" y="2635"/>
                    <a:pt x="14770" y="2703"/>
                  </a:cubicBezTo>
                  <a:cubicBezTo>
                    <a:pt x="14839" y="2840"/>
                    <a:pt x="14906" y="2937"/>
                    <a:pt x="14976" y="3005"/>
                  </a:cubicBezTo>
                  <a:cubicBezTo>
                    <a:pt x="15116" y="3141"/>
                    <a:pt x="15284" y="3145"/>
                    <a:pt x="15528" y="3053"/>
                  </a:cubicBezTo>
                  <a:cubicBezTo>
                    <a:pt x="15589" y="3030"/>
                    <a:pt x="15650" y="3001"/>
                    <a:pt x="15722" y="2966"/>
                  </a:cubicBezTo>
                  <a:cubicBezTo>
                    <a:pt x="16499" y="2593"/>
                    <a:pt x="17115" y="3042"/>
                    <a:pt x="17064" y="3822"/>
                  </a:cubicBezTo>
                  <a:cubicBezTo>
                    <a:pt x="17057" y="3933"/>
                    <a:pt x="17035" y="4048"/>
                    <a:pt x="16999" y="4172"/>
                  </a:cubicBezTo>
                  <a:cubicBezTo>
                    <a:pt x="16981" y="4233"/>
                    <a:pt x="16975" y="4291"/>
                    <a:pt x="16967" y="4347"/>
                  </a:cubicBezTo>
                  <a:cubicBezTo>
                    <a:pt x="16951" y="4459"/>
                    <a:pt x="16953" y="4564"/>
                    <a:pt x="16978" y="4658"/>
                  </a:cubicBezTo>
                  <a:cubicBezTo>
                    <a:pt x="17002" y="4752"/>
                    <a:pt x="17051" y="4841"/>
                    <a:pt x="17118" y="4920"/>
                  </a:cubicBezTo>
                  <a:cubicBezTo>
                    <a:pt x="17186" y="5000"/>
                    <a:pt x="17266" y="5075"/>
                    <a:pt x="17378" y="5144"/>
                  </a:cubicBezTo>
                  <a:cubicBezTo>
                    <a:pt x="17434" y="5179"/>
                    <a:pt x="17495" y="5209"/>
                    <a:pt x="17562" y="5241"/>
                  </a:cubicBezTo>
                  <a:cubicBezTo>
                    <a:pt x="17693" y="5305"/>
                    <a:pt x="17812" y="5375"/>
                    <a:pt x="17908" y="5446"/>
                  </a:cubicBezTo>
                  <a:cubicBezTo>
                    <a:pt x="17956" y="5481"/>
                    <a:pt x="17999" y="5516"/>
                    <a:pt x="18038" y="5552"/>
                  </a:cubicBezTo>
                  <a:cubicBezTo>
                    <a:pt x="18155" y="5662"/>
                    <a:pt x="18237" y="5777"/>
                    <a:pt x="18276" y="5893"/>
                  </a:cubicBezTo>
                  <a:cubicBezTo>
                    <a:pt x="18289" y="5932"/>
                    <a:pt x="18293" y="5971"/>
                    <a:pt x="18298" y="6010"/>
                  </a:cubicBezTo>
                  <a:cubicBezTo>
                    <a:pt x="18315" y="6164"/>
                    <a:pt x="18266" y="6314"/>
                    <a:pt x="18146" y="6457"/>
                  </a:cubicBezTo>
                  <a:cubicBezTo>
                    <a:pt x="18116" y="6493"/>
                    <a:pt x="18077" y="6530"/>
                    <a:pt x="18038" y="6564"/>
                  </a:cubicBezTo>
                  <a:cubicBezTo>
                    <a:pt x="17884" y="6700"/>
                    <a:pt x="17667" y="6815"/>
                    <a:pt x="17378" y="6914"/>
                  </a:cubicBezTo>
                  <a:cubicBezTo>
                    <a:pt x="17277" y="6948"/>
                    <a:pt x="17186" y="6980"/>
                    <a:pt x="17107" y="7011"/>
                  </a:cubicBezTo>
                  <a:cubicBezTo>
                    <a:pt x="17029" y="7042"/>
                    <a:pt x="16959" y="7080"/>
                    <a:pt x="16902" y="7108"/>
                  </a:cubicBezTo>
                  <a:cubicBezTo>
                    <a:pt x="16816" y="7151"/>
                    <a:pt x="16759" y="7191"/>
                    <a:pt x="16718" y="7235"/>
                  </a:cubicBezTo>
                  <a:cubicBezTo>
                    <a:pt x="16704" y="7249"/>
                    <a:pt x="16694" y="7259"/>
                    <a:pt x="16685" y="7274"/>
                  </a:cubicBezTo>
                  <a:cubicBezTo>
                    <a:pt x="16668" y="7304"/>
                    <a:pt x="16652" y="7338"/>
                    <a:pt x="16653" y="7371"/>
                  </a:cubicBezTo>
                  <a:cubicBezTo>
                    <a:pt x="16655" y="7471"/>
                    <a:pt x="16743" y="7590"/>
                    <a:pt x="16891" y="7750"/>
                  </a:cubicBezTo>
                  <a:cubicBezTo>
                    <a:pt x="16987" y="7854"/>
                    <a:pt x="17052" y="7940"/>
                    <a:pt x="17097" y="8022"/>
                  </a:cubicBezTo>
                  <a:cubicBezTo>
                    <a:pt x="17119" y="8064"/>
                    <a:pt x="17131" y="8110"/>
                    <a:pt x="17140" y="8149"/>
                  </a:cubicBezTo>
                  <a:cubicBezTo>
                    <a:pt x="17158" y="8227"/>
                    <a:pt x="17155" y="8293"/>
                    <a:pt x="17118" y="8372"/>
                  </a:cubicBezTo>
                  <a:cubicBezTo>
                    <a:pt x="17063" y="8491"/>
                    <a:pt x="16944" y="8627"/>
                    <a:pt x="16761" y="8791"/>
                  </a:cubicBezTo>
                  <a:cubicBezTo>
                    <a:pt x="16702" y="8844"/>
                    <a:pt x="16651" y="8886"/>
                    <a:pt x="16599" y="8927"/>
                  </a:cubicBezTo>
                  <a:cubicBezTo>
                    <a:pt x="16546" y="8968"/>
                    <a:pt x="16495" y="9005"/>
                    <a:pt x="16447" y="9034"/>
                  </a:cubicBezTo>
                  <a:cubicBezTo>
                    <a:pt x="16353" y="9091"/>
                    <a:pt x="16262" y="9122"/>
                    <a:pt x="16177" y="9131"/>
                  </a:cubicBezTo>
                  <a:cubicBezTo>
                    <a:pt x="16092" y="9140"/>
                    <a:pt x="16007" y="9129"/>
                    <a:pt x="15917" y="9092"/>
                  </a:cubicBezTo>
                  <a:cubicBezTo>
                    <a:pt x="15827" y="9055"/>
                    <a:pt x="15734" y="8999"/>
                    <a:pt x="15625" y="8917"/>
                  </a:cubicBezTo>
                  <a:cubicBezTo>
                    <a:pt x="15569" y="8875"/>
                    <a:pt x="15512" y="8839"/>
                    <a:pt x="15463" y="8810"/>
                  </a:cubicBezTo>
                  <a:cubicBezTo>
                    <a:pt x="15388" y="8767"/>
                    <a:pt x="15323" y="8733"/>
                    <a:pt x="15257" y="8723"/>
                  </a:cubicBezTo>
                  <a:cubicBezTo>
                    <a:pt x="15148" y="8705"/>
                    <a:pt x="15044" y="8738"/>
                    <a:pt x="14933" y="8820"/>
                  </a:cubicBezTo>
                  <a:cubicBezTo>
                    <a:pt x="14888" y="8852"/>
                    <a:pt x="14841" y="8896"/>
                    <a:pt x="14792" y="8946"/>
                  </a:cubicBezTo>
                  <a:cubicBezTo>
                    <a:pt x="14743" y="8997"/>
                    <a:pt x="14695" y="9053"/>
                    <a:pt x="14640" y="9121"/>
                  </a:cubicBezTo>
                  <a:cubicBezTo>
                    <a:pt x="14585" y="9190"/>
                    <a:pt x="14520" y="9268"/>
                    <a:pt x="14456" y="9355"/>
                  </a:cubicBezTo>
                  <a:cubicBezTo>
                    <a:pt x="14371" y="9471"/>
                    <a:pt x="14283" y="9584"/>
                    <a:pt x="14197" y="9685"/>
                  </a:cubicBezTo>
                  <a:cubicBezTo>
                    <a:pt x="14130" y="9763"/>
                    <a:pt x="14076" y="9826"/>
                    <a:pt x="14013" y="9889"/>
                  </a:cubicBezTo>
                  <a:cubicBezTo>
                    <a:pt x="14605" y="9636"/>
                    <a:pt x="14746" y="9684"/>
                    <a:pt x="14900" y="10045"/>
                  </a:cubicBezTo>
                  <a:cubicBezTo>
                    <a:pt x="15013" y="10309"/>
                    <a:pt x="15244" y="10448"/>
                    <a:pt x="15409" y="10356"/>
                  </a:cubicBezTo>
                  <a:cubicBezTo>
                    <a:pt x="15574" y="10265"/>
                    <a:pt x="15933" y="10605"/>
                    <a:pt x="16209" y="11105"/>
                  </a:cubicBezTo>
                  <a:cubicBezTo>
                    <a:pt x="16618" y="11845"/>
                    <a:pt x="16628" y="12166"/>
                    <a:pt x="16253" y="12836"/>
                  </a:cubicBezTo>
                  <a:cubicBezTo>
                    <a:pt x="15999" y="13289"/>
                    <a:pt x="15633" y="13662"/>
                    <a:pt x="15441" y="13662"/>
                  </a:cubicBezTo>
                  <a:cubicBezTo>
                    <a:pt x="15249" y="13662"/>
                    <a:pt x="14965" y="13770"/>
                    <a:pt x="14813" y="13906"/>
                  </a:cubicBezTo>
                  <a:cubicBezTo>
                    <a:pt x="14431" y="14248"/>
                    <a:pt x="14015" y="14214"/>
                    <a:pt x="13742" y="13818"/>
                  </a:cubicBezTo>
                  <a:cubicBezTo>
                    <a:pt x="13615" y="13634"/>
                    <a:pt x="13374" y="13557"/>
                    <a:pt x="13201" y="13653"/>
                  </a:cubicBezTo>
                  <a:cubicBezTo>
                    <a:pt x="13029" y="13748"/>
                    <a:pt x="12655" y="13424"/>
                    <a:pt x="12379" y="12923"/>
                  </a:cubicBezTo>
                  <a:cubicBezTo>
                    <a:pt x="11802" y="11878"/>
                    <a:pt x="12197" y="10844"/>
                    <a:pt x="13418" y="10162"/>
                  </a:cubicBezTo>
                  <a:cubicBezTo>
                    <a:pt x="13388" y="10151"/>
                    <a:pt x="13362" y="10138"/>
                    <a:pt x="13331" y="10123"/>
                  </a:cubicBezTo>
                  <a:cubicBezTo>
                    <a:pt x="13300" y="10107"/>
                    <a:pt x="13265" y="10094"/>
                    <a:pt x="13234" y="10074"/>
                  </a:cubicBezTo>
                  <a:cubicBezTo>
                    <a:pt x="12855" y="9838"/>
                    <a:pt x="12455" y="9316"/>
                    <a:pt x="12455" y="8975"/>
                  </a:cubicBezTo>
                  <a:cubicBezTo>
                    <a:pt x="12455" y="8847"/>
                    <a:pt x="12444" y="8751"/>
                    <a:pt x="12411" y="8684"/>
                  </a:cubicBezTo>
                  <a:cubicBezTo>
                    <a:pt x="12395" y="8650"/>
                    <a:pt x="12374" y="8625"/>
                    <a:pt x="12346" y="8606"/>
                  </a:cubicBezTo>
                  <a:cubicBezTo>
                    <a:pt x="12341" y="8603"/>
                    <a:pt x="12341" y="8599"/>
                    <a:pt x="12336" y="8596"/>
                  </a:cubicBezTo>
                  <a:cubicBezTo>
                    <a:pt x="12311" y="8583"/>
                    <a:pt x="12282" y="8580"/>
                    <a:pt x="12249" y="8577"/>
                  </a:cubicBezTo>
                  <a:cubicBezTo>
                    <a:pt x="12128" y="8565"/>
                    <a:pt x="11947" y="8614"/>
                    <a:pt x="11676" y="8732"/>
                  </a:cubicBezTo>
                  <a:cubicBezTo>
                    <a:pt x="11585" y="8772"/>
                    <a:pt x="11484" y="8825"/>
                    <a:pt x="11373" y="8878"/>
                  </a:cubicBezTo>
                  <a:cubicBezTo>
                    <a:pt x="11263" y="8931"/>
                    <a:pt x="11146" y="8960"/>
                    <a:pt x="11037" y="8975"/>
                  </a:cubicBezTo>
                  <a:cubicBezTo>
                    <a:pt x="10874" y="8998"/>
                    <a:pt x="10715" y="8981"/>
                    <a:pt x="10572" y="8936"/>
                  </a:cubicBezTo>
                  <a:cubicBezTo>
                    <a:pt x="10333" y="8862"/>
                    <a:pt x="10141" y="8712"/>
                    <a:pt x="10042" y="8528"/>
                  </a:cubicBezTo>
                  <a:cubicBezTo>
                    <a:pt x="9923" y="8307"/>
                    <a:pt x="9941" y="8034"/>
                    <a:pt x="10193" y="7808"/>
                  </a:cubicBezTo>
                  <a:cubicBezTo>
                    <a:pt x="10355" y="7664"/>
                    <a:pt x="10477" y="7536"/>
                    <a:pt x="10540" y="7420"/>
                  </a:cubicBezTo>
                  <a:cubicBezTo>
                    <a:pt x="10555" y="7390"/>
                    <a:pt x="10563" y="7369"/>
                    <a:pt x="10572" y="7342"/>
                  </a:cubicBezTo>
                  <a:cubicBezTo>
                    <a:pt x="10591" y="7286"/>
                    <a:pt x="10601" y="7227"/>
                    <a:pt x="10594" y="7176"/>
                  </a:cubicBezTo>
                  <a:cubicBezTo>
                    <a:pt x="10576" y="7050"/>
                    <a:pt x="10476" y="6937"/>
                    <a:pt x="10291" y="6826"/>
                  </a:cubicBezTo>
                  <a:cubicBezTo>
                    <a:pt x="10143" y="6738"/>
                    <a:pt x="9933" y="6652"/>
                    <a:pt x="9674" y="6564"/>
                  </a:cubicBezTo>
                  <a:cubicBezTo>
                    <a:pt x="9602" y="6539"/>
                    <a:pt x="9542" y="6515"/>
                    <a:pt x="9479" y="6486"/>
                  </a:cubicBezTo>
                  <a:cubicBezTo>
                    <a:pt x="9417" y="6457"/>
                    <a:pt x="9359" y="6422"/>
                    <a:pt x="9306" y="6389"/>
                  </a:cubicBezTo>
                  <a:cubicBezTo>
                    <a:pt x="9147" y="6289"/>
                    <a:pt x="9023" y="6179"/>
                    <a:pt x="8949" y="6058"/>
                  </a:cubicBezTo>
                  <a:cubicBezTo>
                    <a:pt x="8850" y="5897"/>
                    <a:pt x="8835" y="5720"/>
                    <a:pt x="8884" y="5562"/>
                  </a:cubicBezTo>
                  <a:cubicBezTo>
                    <a:pt x="8665" y="5815"/>
                    <a:pt x="8511" y="6157"/>
                    <a:pt x="8538" y="6428"/>
                  </a:cubicBezTo>
                  <a:cubicBezTo>
                    <a:pt x="8582" y="6879"/>
                    <a:pt x="8392" y="7051"/>
                    <a:pt x="7889" y="7011"/>
                  </a:cubicBezTo>
                  <a:cubicBezTo>
                    <a:pt x="7495" y="6980"/>
                    <a:pt x="6987" y="7184"/>
                    <a:pt x="6763" y="7458"/>
                  </a:cubicBezTo>
                  <a:cubicBezTo>
                    <a:pt x="6403" y="7901"/>
                    <a:pt x="6299" y="7889"/>
                    <a:pt x="5865" y="7420"/>
                  </a:cubicBezTo>
                  <a:cubicBezTo>
                    <a:pt x="5596" y="7129"/>
                    <a:pt x="5110" y="6934"/>
                    <a:pt x="4783" y="6982"/>
                  </a:cubicBezTo>
                  <a:cubicBezTo>
                    <a:pt x="4402" y="7038"/>
                    <a:pt x="4199" y="6831"/>
                    <a:pt x="4199" y="6408"/>
                  </a:cubicBezTo>
                  <a:cubicBezTo>
                    <a:pt x="4199" y="6046"/>
                    <a:pt x="3950" y="5565"/>
                    <a:pt x="3647" y="5339"/>
                  </a:cubicBezTo>
                  <a:cubicBezTo>
                    <a:pt x="3160" y="4974"/>
                    <a:pt x="3158" y="4882"/>
                    <a:pt x="3701" y="4502"/>
                  </a:cubicBezTo>
                  <a:cubicBezTo>
                    <a:pt x="4039" y="4266"/>
                    <a:pt x="4288" y="3776"/>
                    <a:pt x="4253" y="3423"/>
                  </a:cubicBezTo>
                  <a:cubicBezTo>
                    <a:pt x="4210" y="2982"/>
                    <a:pt x="4419" y="2791"/>
                    <a:pt x="4924" y="2791"/>
                  </a:cubicBezTo>
                  <a:cubicBezTo>
                    <a:pt x="5328" y="2791"/>
                    <a:pt x="5874" y="2660"/>
                    <a:pt x="6136" y="2509"/>
                  </a:cubicBezTo>
                  <a:cubicBezTo>
                    <a:pt x="6410" y="2350"/>
                    <a:pt x="6824" y="2393"/>
                    <a:pt x="7110" y="2606"/>
                  </a:cubicBezTo>
                  <a:cubicBezTo>
                    <a:pt x="7382" y="2809"/>
                    <a:pt x="7831" y="2930"/>
                    <a:pt x="8105" y="2878"/>
                  </a:cubicBezTo>
                  <a:cubicBezTo>
                    <a:pt x="8393" y="2824"/>
                    <a:pt x="8603" y="3061"/>
                    <a:pt x="8603" y="3442"/>
                  </a:cubicBezTo>
                  <a:cubicBezTo>
                    <a:pt x="8603" y="3805"/>
                    <a:pt x="8852" y="4286"/>
                    <a:pt x="9155" y="4512"/>
                  </a:cubicBezTo>
                  <a:cubicBezTo>
                    <a:pt x="9493" y="4765"/>
                    <a:pt x="9588" y="4896"/>
                    <a:pt x="9436" y="5076"/>
                  </a:cubicBezTo>
                  <a:cubicBezTo>
                    <a:pt x="9544" y="5037"/>
                    <a:pt x="9666" y="5006"/>
                    <a:pt x="9804" y="4988"/>
                  </a:cubicBezTo>
                  <a:cubicBezTo>
                    <a:pt x="9857" y="4982"/>
                    <a:pt x="9907" y="4971"/>
                    <a:pt x="9955" y="4959"/>
                  </a:cubicBezTo>
                  <a:cubicBezTo>
                    <a:pt x="10004" y="4948"/>
                    <a:pt x="10052" y="4936"/>
                    <a:pt x="10096" y="4920"/>
                  </a:cubicBezTo>
                  <a:cubicBezTo>
                    <a:pt x="10139" y="4905"/>
                    <a:pt x="10176" y="4881"/>
                    <a:pt x="10215" y="4862"/>
                  </a:cubicBezTo>
                  <a:cubicBezTo>
                    <a:pt x="10254" y="4843"/>
                    <a:pt x="10290" y="4826"/>
                    <a:pt x="10323" y="4804"/>
                  </a:cubicBezTo>
                  <a:cubicBezTo>
                    <a:pt x="10457" y="4713"/>
                    <a:pt x="10550" y="4595"/>
                    <a:pt x="10594" y="4473"/>
                  </a:cubicBezTo>
                  <a:cubicBezTo>
                    <a:pt x="10605" y="4442"/>
                    <a:pt x="10610" y="4417"/>
                    <a:pt x="10615" y="4386"/>
                  </a:cubicBezTo>
                  <a:cubicBezTo>
                    <a:pt x="10635" y="4259"/>
                    <a:pt x="10602" y="4125"/>
                    <a:pt x="10518" y="4006"/>
                  </a:cubicBezTo>
                  <a:cubicBezTo>
                    <a:pt x="10476" y="3946"/>
                    <a:pt x="10425" y="3893"/>
                    <a:pt x="10356" y="3841"/>
                  </a:cubicBezTo>
                  <a:cubicBezTo>
                    <a:pt x="10320" y="3814"/>
                    <a:pt x="10279" y="3787"/>
                    <a:pt x="10237" y="3763"/>
                  </a:cubicBezTo>
                  <a:cubicBezTo>
                    <a:pt x="10190" y="3737"/>
                    <a:pt x="10150" y="3713"/>
                    <a:pt x="10118" y="3685"/>
                  </a:cubicBezTo>
                  <a:cubicBezTo>
                    <a:pt x="10086" y="3658"/>
                    <a:pt x="10061" y="3627"/>
                    <a:pt x="10042" y="3598"/>
                  </a:cubicBezTo>
                  <a:cubicBezTo>
                    <a:pt x="10003" y="3539"/>
                    <a:pt x="9989" y="3474"/>
                    <a:pt x="9999" y="3413"/>
                  </a:cubicBezTo>
                  <a:cubicBezTo>
                    <a:pt x="10003" y="3383"/>
                    <a:pt x="10016" y="3356"/>
                    <a:pt x="10031" y="3326"/>
                  </a:cubicBezTo>
                  <a:cubicBezTo>
                    <a:pt x="10061" y="3265"/>
                    <a:pt x="10117" y="3206"/>
                    <a:pt x="10182" y="3151"/>
                  </a:cubicBezTo>
                  <a:cubicBezTo>
                    <a:pt x="10314" y="3039"/>
                    <a:pt x="10503" y="2942"/>
                    <a:pt x="10734" y="2878"/>
                  </a:cubicBezTo>
                  <a:cubicBezTo>
                    <a:pt x="10850" y="2846"/>
                    <a:pt x="10973" y="2823"/>
                    <a:pt x="11102" y="2810"/>
                  </a:cubicBezTo>
                  <a:cubicBezTo>
                    <a:pt x="11295" y="2791"/>
                    <a:pt x="11506" y="2793"/>
                    <a:pt x="11708" y="2830"/>
                  </a:cubicBezTo>
                  <a:cubicBezTo>
                    <a:pt x="11912" y="2866"/>
                    <a:pt x="12077" y="2885"/>
                    <a:pt x="12217" y="2888"/>
                  </a:cubicBezTo>
                  <a:cubicBezTo>
                    <a:pt x="12357" y="2891"/>
                    <a:pt x="12472" y="2877"/>
                    <a:pt x="12563" y="2839"/>
                  </a:cubicBezTo>
                  <a:cubicBezTo>
                    <a:pt x="12654" y="2801"/>
                    <a:pt x="12721" y="2740"/>
                    <a:pt x="12779" y="2655"/>
                  </a:cubicBezTo>
                  <a:cubicBezTo>
                    <a:pt x="12837" y="2570"/>
                    <a:pt x="12880" y="2463"/>
                    <a:pt x="12920" y="2324"/>
                  </a:cubicBezTo>
                  <a:cubicBezTo>
                    <a:pt x="12989" y="2086"/>
                    <a:pt x="13112" y="1909"/>
                    <a:pt x="13255" y="1799"/>
                  </a:cubicBezTo>
                  <a:cubicBezTo>
                    <a:pt x="13399" y="1689"/>
                    <a:pt x="13568" y="1648"/>
                    <a:pt x="13742" y="1663"/>
                  </a:cubicBezTo>
                  <a:close/>
                  <a:moveTo>
                    <a:pt x="6417" y="4269"/>
                  </a:moveTo>
                  <a:cubicBezTo>
                    <a:pt x="5768" y="4269"/>
                    <a:pt x="5352" y="4815"/>
                    <a:pt x="5660" y="5261"/>
                  </a:cubicBezTo>
                  <a:cubicBezTo>
                    <a:pt x="6059" y="5840"/>
                    <a:pt x="6947" y="5612"/>
                    <a:pt x="6947" y="4930"/>
                  </a:cubicBezTo>
                  <a:cubicBezTo>
                    <a:pt x="6947" y="4568"/>
                    <a:pt x="6708" y="4269"/>
                    <a:pt x="6417" y="4269"/>
                  </a:cubicBezTo>
                  <a:close/>
                  <a:moveTo>
                    <a:pt x="13429" y="5261"/>
                  </a:moveTo>
                  <a:cubicBezTo>
                    <a:pt x="13190" y="5289"/>
                    <a:pt x="13012" y="5398"/>
                    <a:pt x="12909" y="5543"/>
                  </a:cubicBezTo>
                  <a:cubicBezTo>
                    <a:pt x="12852" y="5642"/>
                    <a:pt x="12823" y="5762"/>
                    <a:pt x="12823" y="5912"/>
                  </a:cubicBezTo>
                  <a:cubicBezTo>
                    <a:pt x="12823" y="5930"/>
                    <a:pt x="12833" y="5944"/>
                    <a:pt x="12833" y="5961"/>
                  </a:cubicBezTo>
                  <a:cubicBezTo>
                    <a:pt x="12862" y="6094"/>
                    <a:pt x="12936" y="6238"/>
                    <a:pt x="13071" y="6360"/>
                  </a:cubicBezTo>
                  <a:cubicBezTo>
                    <a:pt x="13207" y="6481"/>
                    <a:pt x="13356" y="6548"/>
                    <a:pt x="13504" y="6574"/>
                  </a:cubicBezTo>
                  <a:cubicBezTo>
                    <a:pt x="13523" y="6574"/>
                    <a:pt x="13539" y="6574"/>
                    <a:pt x="13558" y="6574"/>
                  </a:cubicBezTo>
                  <a:cubicBezTo>
                    <a:pt x="13726" y="6574"/>
                    <a:pt x="13870" y="6547"/>
                    <a:pt x="13980" y="6496"/>
                  </a:cubicBezTo>
                  <a:cubicBezTo>
                    <a:pt x="14141" y="6404"/>
                    <a:pt x="14252" y="6242"/>
                    <a:pt x="14283" y="6029"/>
                  </a:cubicBezTo>
                  <a:cubicBezTo>
                    <a:pt x="14289" y="5992"/>
                    <a:pt x="14294" y="5952"/>
                    <a:pt x="14294" y="5912"/>
                  </a:cubicBezTo>
                  <a:cubicBezTo>
                    <a:pt x="14294" y="5748"/>
                    <a:pt x="14266" y="5617"/>
                    <a:pt x="14197" y="5514"/>
                  </a:cubicBezTo>
                  <a:cubicBezTo>
                    <a:pt x="14174" y="5479"/>
                    <a:pt x="14141" y="5454"/>
                    <a:pt x="14110" y="5426"/>
                  </a:cubicBezTo>
                  <a:cubicBezTo>
                    <a:pt x="14097" y="5414"/>
                    <a:pt x="14082" y="5398"/>
                    <a:pt x="14067" y="5387"/>
                  </a:cubicBezTo>
                  <a:cubicBezTo>
                    <a:pt x="14024" y="5357"/>
                    <a:pt x="13981" y="5329"/>
                    <a:pt x="13926" y="5309"/>
                  </a:cubicBezTo>
                  <a:cubicBezTo>
                    <a:pt x="13913" y="5304"/>
                    <a:pt x="13897" y="5304"/>
                    <a:pt x="13883" y="5300"/>
                  </a:cubicBezTo>
                  <a:cubicBezTo>
                    <a:pt x="13872" y="5297"/>
                    <a:pt x="13861" y="5293"/>
                    <a:pt x="13850" y="5290"/>
                  </a:cubicBezTo>
                  <a:cubicBezTo>
                    <a:pt x="13766" y="5269"/>
                    <a:pt x="13667" y="5261"/>
                    <a:pt x="13558" y="5261"/>
                  </a:cubicBezTo>
                  <a:cubicBezTo>
                    <a:pt x="13514" y="5261"/>
                    <a:pt x="13469" y="5256"/>
                    <a:pt x="13429" y="5261"/>
                  </a:cubicBezTo>
                  <a:close/>
                  <a:moveTo>
                    <a:pt x="4015" y="7614"/>
                  </a:moveTo>
                  <a:cubicBezTo>
                    <a:pt x="4197" y="7608"/>
                    <a:pt x="4359" y="7739"/>
                    <a:pt x="4653" y="8003"/>
                  </a:cubicBezTo>
                  <a:cubicBezTo>
                    <a:pt x="5126" y="8427"/>
                    <a:pt x="5184" y="8695"/>
                    <a:pt x="4891" y="9112"/>
                  </a:cubicBezTo>
                  <a:cubicBezTo>
                    <a:pt x="4325" y="9917"/>
                    <a:pt x="3847" y="9958"/>
                    <a:pt x="3149" y="9267"/>
                  </a:cubicBezTo>
                  <a:cubicBezTo>
                    <a:pt x="2567" y="8690"/>
                    <a:pt x="2574" y="8624"/>
                    <a:pt x="3279" y="8052"/>
                  </a:cubicBezTo>
                  <a:cubicBezTo>
                    <a:pt x="3632" y="7765"/>
                    <a:pt x="3833" y="7620"/>
                    <a:pt x="4015" y="7614"/>
                  </a:cubicBezTo>
                  <a:close/>
                  <a:moveTo>
                    <a:pt x="14294" y="11513"/>
                  </a:moveTo>
                  <a:cubicBezTo>
                    <a:pt x="13886" y="11513"/>
                    <a:pt x="13558" y="11735"/>
                    <a:pt x="13558" y="12009"/>
                  </a:cubicBezTo>
                  <a:cubicBezTo>
                    <a:pt x="13558" y="12284"/>
                    <a:pt x="13886" y="12505"/>
                    <a:pt x="14294" y="12505"/>
                  </a:cubicBezTo>
                  <a:cubicBezTo>
                    <a:pt x="14702" y="12505"/>
                    <a:pt x="15030" y="12284"/>
                    <a:pt x="15030" y="12009"/>
                  </a:cubicBezTo>
                  <a:cubicBezTo>
                    <a:pt x="15030" y="11735"/>
                    <a:pt x="14702" y="11513"/>
                    <a:pt x="14294" y="11513"/>
                  </a:cubicBezTo>
                  <a:close/>
                </a:path>
              </a:pathLst>
            </a:custGeom>
            <a:ln w="12700" cap="flat">
              <a:noFill/>
              <a:miter lim="400000"/>
            </a:ln>
            <a:effectLst/>
          </p:spPr>
        </p:pic>
        <p:sp>
          <p:nvSpPr>
            <p:cNvPr id="2519" name="McLean Gunderson"/>
            <p:cNvSpPr txBox="1"/>
            <p:nvPr/>
          </p:nvSpPr>
          <p:spPr>
            <a:xfrm>
              <a:off x="1217473" y="144389"/>
              <a:ext cx="3011766" cy="540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defTabSz="584200">
                <a:spcBef>
                  <a:spcPts val="0"/>
                </a:spcBef>
                <a:defRPr sz="2500">
                  <a:solidFill>
                    <a:srgbClr val="3F4C52"/>
                  </a:solidFill>
                  <a:latin typeface="Georgia"/>
                  <a:ea typeface="Georgia"/>
                  <a:cs typeface="Georgia"/>
                  <a:sym typeface="Georgia"/>
                </a:defRPr>
              </a:pPr>
              <a:r>
                <a:t>McLean </a:t>
              </a:r>
              <a:r>
                <a:rPr i="1">
                  <a:solidFill>
                    <a:srgbClr val="929292"/>
                  </a:solidFill>
                </a:rPr>
                <a:t>Gunderson</a:t>
              </a:r>
            </a:p>
          </p:txBody>
        </p:sp>
        <p:sp>
          <p:nvSpPr>
            <p:cNvPr id="2520" name="Personality Disorders Institute"/>
            <p:cNvSpPr txBox="1"/>
            <p:nvPr/>
          </p:nvSpPr>
          <p:spPr>
            <a:xfrm>
              <a:off x="1219885" y="638973"/>
              <a:ext cx="3459158" cy="363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spcBef>
                  <a:spcPts val="0"/>
                </a:spcBef>
                <a:defRPr sz="1900" i="1">
                  <a:solidFill>
                    <a:srgbClr val="929292"/>
                  </a:solidFill>
                  <a:latin typeface="Georgia"/>
                  <a:ea typeface="Georgia"/>
                  <a:cs typeface="Georgia"/>
                  <a:sym typeface="Georgia"/>
                </a:defRPr>
              </a:lvl1pPr>
            </a:lstStyle>
            <a:p>
              <a:r>
                <a:t>Personality Disorders Institute</a:t>
              </a:r>
            </a:p>
          </p:txBody>
        </p:sp>
      </p:grpSp>
      <p:sp>
        <p:nvSpPr>
          <p:cNvPr id="2511" name="Urge that complaints be voiced to the other treater (this is a corrective experience!)"/>
          <p:cNvSpPr/>
          <p:nvPr/>
        </p:nvSpPr>
        <p:spPr>
          <a:xfrm>
            <a:off x="7568429" y="10576955"/>
            <a:ext cx="15899455" cy="2469082"/>
          </a:xfrm>
          <a:prstGeom prst="roundRect">
            <a:avLst>
              <a:gd name="adj" fmla="val 7715"/>
            </a:avLst>
          </a:prstGeom>
          <a:noFill/>
          <a:ln w="73025">
            <a:solidFill>
              <a:srgbClr val="41688B"/>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000" cap="all">
                <a:solidFill>
                  <a:schemeClr val="accent1"/>
                </a:solidFill>
                <a:latin typeface="Avenir Next"/>
                <a:ea typeface="Avenir Next"/>
                <a:cs typeface="Avenir Next"/>
                <a:sym typeface="Avenir Next"/>
              </a:defRPr>
            </a:lvl1pPr>
          </a:lstStyle>
          <a:p>
            <a:r>
              <a:rPr dirty="0">
                <a:solidFill>
                  <a:srgbClr val="41688B"/>
                </a:solidFill>
              </a:rPr>
              <a:t>Urge that complaints be voiced to the other treater (this is a corrective experience!)</a:t>
            </a:r>
          </a:p>
        </p:txBody>
      </p:sp>
      <p:sp>
        <p:nvSpPr>
          <p:cNvPr id="2516" name="Arrow"/>
          <p:cNvSpPr/>
          <p:nvPr/>
        </p:nvSpPr>
        <p:spPr>
          <a:xfrm>
            <a:off x="6809007" y="11168267"/>
            <a:ext cx="937012" cy="1270001"/>
          </a:xfrm>
          <a:prstGeom prst="rightArrow">
            <a:avLst>
              <a:gd name="adj1" fmla="val 32000"/>
              <a:gd name="adj2" fmla="val 78097"/>
            </a:avLst>
          </a:prstGeom>
          <a:solidFill>
            <a:srgbClr val="FFFFFF"/>
          </a:solidFill>
          <a:ln w="73025">
            <a:solidFill>
              <a:srgbClr val="41688B"/>
            </a:solidFill>
            <a:miter lim="400000"/>
          </a:ln>
        </p:spPr>
        <p:txBody>
          <a:bodyPr lIns="50800" tIns="50800" rIns="50800" bIns="50800" anchor="ctr"/>
          <a:lstStyle/>
          <a:p>
            <a:pPr algn="ctr">
              <a:lnSpc>
                <a:spcPct val="80000"/>
              </a:lnSpc>
              <a:spcBef>
                <a:spcPts val="0"/>
              </a:spcBef>
              <a:defRPr sz="4000" cap="all">
                <a:solidFill>
                  <a:schemeClr val="accent1"/>
                </a:solidFill>
                <a:latin typeface="+mn-lt"/>
                <a:ea typeface="+mn-ea"/>
                <a:cs typeface="+mn-cs"/>
                <a:sym typeface="DIN Condensed"/>
              </a:defRPr>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687C578-9BA2-CA15-EDEA-BA73B3665CE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B2F1C8-F508-4F6D-8ED6-534953CA595B}"/>
              </a:ext>
            </a:extLst>
          </p:cNvPr>
          <p:cNvSpPr/>
          <p:nvPr/>
        </p:nvSpPr>
        <p:spPr>
          <a:xfrm>
            <a:off x="19903845" y="274737"/>
            <a:ext cx="3777771" cy="2829168"/>
          </a:xfrm>
          <a:custGeom>
            <a:avLst/>
            <a:gdLst/>
            <a:ahLst/>
            <a:cxnLst/>
            <a:rect l="l" t="t" r="r" b="b"/>
            <a:pathLst>
              <a:path w="2833328" h="2121876">
                <a:moveTo>
                  <a:pt x="0" y="0"/>
                </a:moveTo>
                <a:lnTo>
                  <a:pt x="2833328" y="0"/>
                </a:lnTo>
                <a:lnTo>
                  <a:pt x="2833328" y="2121875"/>
                </a:lnTo>
                <a:lnTo>
                  <a:pt x="0" y="2121875"/>
                </a:lnTo>
                <a:lnTo>
                  <a:pt x="0" y="0"/>
                </a:lnTo>
                <a:close/>
              </a:path>
            </a:pathLst>
          </a:custGeom>
          <a:blipFill>
            <a:blip r:embed="rId3"/>
            <a:stretch>
              <a:fillRect/>
            </a:stretch>
          </a:blipFill>
        </p:spPr>
        <p:txBody>
          <a:bodyPr/>
          <a:lstStyle/>
          <a:p>
            <a:endParaRPr lang="en-AU" sz="4000"/>
          </a:p>
        </p:txBody>
      </p:sp>
      <p:sp>
        <p:nvSpPr>
          <p:cNvPr id="6" name="TextBox 6">
            <a:extLst>
              <a:ext uri="{FF2B5EF4-FFF2-40B4-BE49-F238E27FC236}">
                <a16:creationId xmlns:a16="http://schemas.microsoft.com/office/drawing/2014/main" id="{44CE3BE1-AFE5-0FD4-A5FB-8A75E43BFAFC}"/>
              </a:ext>
            </a:extLst>
          </p:cNvPr>
          <p:cNvSpPr txBox="1"/>
          <p:nvPr/>
        </p:nvSpPr>
        <p:spPr>
          <a:xfrm>
            <a:off x="1371601" y="940287"/>
            <a:ext cx="15152145" cy="1181670"/>
          </a:xfrm>
          <a:prstGeom prst="rect">
            <a:avLst/>
          </a:prstGeom>
        </p:spPr>
        <p:txBody>
          <a:bodyPr lIns="0" tIns="0" rIns="0" bIns="0" rtlCol="0" anchor="t">
            <a:spAutoFit/>
          </a:bodyPr>
          <a:lstStyle/>
          <a:p>
            <a:pPr>
              <a:lnSpc>
                <a:spcPts val="10078"/>
              </a:lnSpc>
            </a:pPr>
            <a:r>
              <a:rPr lang="en-US" sz="7198" b="1" dirty="0">
                <a:solidFill>
                  <a:schemeClr val="bg1"/>
                </a:solidFill>
                <a:latin typeface="Proxima Nova Bold"/>
                <a:ea typeface="Proxima Nova Bold"/>
                <a:cs typeface="Proxima Nova Bold"/>
                <a:sym typeface="Proxima Nova Bold"/>
              </a:rPr>
              <a:t>Stepped Model of Care</a:t>
            </a:r>
          </a:p>
        </p:txBody>
      </p:sp>
      <p:grpSp>
        <p:nvGrpSpPr>
          <p:cNvPr id="21" name="Group 3">
            <a:extLst>
              <a:ext uri="{FF2B5EF4-FFF2-40B4-BE49-F238E27FC236}">
                <a16:creationId xmlns:a16="http://schemas.microsoft.com/office/drawing/2014/main" id="{DCE1EB5A-FA2A-EA2B-FBE9-DB13B571790C}"/>
              </a:ext>
            </a:extLst>
          </p:cNvPr>
          <p:cNvGrpSpPr/>
          <p:nvPr/>
        </p:nvGrpSpPr>
        <p:grpSpPr>
          <a:xfrm>
            <a:off x="-2063775" y="752536"/>
            <a:ext cx="21247156" cy="1716621"/>
            <a:chOff x="0" y="0"/>
            <a:chExt cx="4196969" cy="339086"/>
          </a:xfrm>
        </p:grpSpPr>
        <p:sp>
          <p:nvSpPr>
            <p:cNvPr id="22" name="Freeform 4">
              <a:extLst>
                <a:ext uri="{FF2B5EF4-FFF2-40B4-BE49-F238E27FC236}">
                  <a16:creationId xmlns:a16="http://schemas.microsoft.com/office/drawing/2014/main" id="{4EF5470A-BB93-CFEA-C763-F1FD9D00C259}"/>
                </a:ext>
              </a:extLst>
            </p:cNvPr>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solidFill>
              <a:srgbClr val="46739C"/>
            </a:solidFill>
          </p:spPr>
          <p:txBody>
            <a:bodyPr/>
            <a:lstStyle/>
            <a:p>
              <a:endParaRPr lang="en-AU" sz="4000" dirty="0"/>
            </a:p>
          </p:txBody>
        </p:sp>
        <p:sp>
          <p:nvSpPr>
            <p:cNvPr id="23" name="TextBox 5">
              <a:extLst>
                <a:ext uri="{FF2B5EF4-FFF2-40B4-BE49-F238E27FC236}">
                  <a16:creationId xmlns:a16="http://schemas.microsoft.com/office/drawing/2014/main" id="{FC42F1F7-11A2-4115-4644-0D94DB1CF70C}"/>
                </a:ext>
              </a:extLst>
            </p:cNvPr>
            <p:cNvSpPr txBox="1"/>
            <p:nvPr/>
          </p:nvSpPr>
          <p:spPr>
            <a:xfrm>
              <a:off x="0" y="-38100"/>
              <a:ext cx="4196969" cy="377186"/>
            </a:xfrm>
            <a:prstGeom prst="rect">
              <a:avLst/>
            </a:prstGeom>
          </p:spPr>
          <p:txBody>
            <a:bodyPr lIns="67733" tIns="67733" rIns="67733" bIns="67733" rtlCol="0" anchor="ctr"/>
            <a:lstStyle/>
            <a:p>
              <a:pPr algn="ctr">
                <a:lnSpc>
                  <a:spcPts val="3545"/>
                </a:lnSpc>
                <a:spcBef>
                  <a:spcPct val="0"/>
                </a:spcBef>
              </a:pPr>
              <a:endParaRPr sz="4000"/>
            </a:p>
          </p:txBody>
        </p:sp>
      </p:grpSp>
      <p:sp>
        <p:nvSpPr>
          <p:cNvPr id="24" name="TextBox 23">
            <a:extLst>
              <a:ext uri="{FF2B5EF4-FFF2-40B4-BE49-F238E27FC236}">
                <a16:creationId xmlns:a16="http://schemas.microsoft.com/office/drawing/2014/main" id="{3BA822C4-4911-0A0C-B603-2D52E7CBA630}"/>
              </a:ext>
            </a:extLst>
          </p:cNvPr>
          <p:cNvSpPr txBox="1"/>
          <p:nvPr/>
        </p:nvSpPr>
        <p:spPr>
          <a:xfrm>
            <a:off x="406400" y="940287"/>
            <a:ext cx="11785600" cy="2251899"/>
          </a:xfrm>
          <a:prstGeom prst="rect">
            <a:avLst/>
          </a:prstGeom>
          <a:noFill/>
        </p:spPr>
        <p:txBody>
          <a:bodyPr wrap="square" rtlCol="0">
            <a:spAutoFit/>
          </a:bodyPr>
          <a:lstStyle/>
          <a:p>
            <a:r>
              <a:rPr lang="en-US" sz="7200" b="1" dirty="0">
                <a:solidFill>
                  <a:srgbClr val="FDFEFF"/>
                </a:solidFill>
                <a:latin typeface="Proxima Nova Bold"/>
                <a:ea typeface="Proxima Nova Bold"/>
                <a:cs typeface="Proxima Nova Bold"/>
                <a:sym typeface="Proxima Nova Bold"/>
              </a:rPr>
              <a:t>Stepped Care Model</a:t>
            </a:r>
          </a:p>
          <a:p>
            <a:endParaRPr lang="en-AU" sz="4000" dirty="0"/>
          </a:p>
        </p:txBody>
      </p:sp>
      <p:graphicFrame>
        <p:nvGraphicFramePr>
          <p:cNvPr id="7" name="Diagram 6">
            <a:extLst>
              <a:ext uri="{FF2B5EF4-FFF2-40B4-BE49-F238E27FC236}">
                <a16:creationId xmlns:a16="http://schemas.microsoft.com/office/drawing/2014/main" id="{5AD96E52-FC61-96EB-E3CA-422E48D578BE}"/>
              </a:ext>
            </a:extLst>
          </p:cNvPr>
          <p:cNvGraphicFramePr>
            <a:graphicFrameLocks noChangeAspect="1"/>
          </p:cNvGraphicFramePr>
          <p:nvPr/>
        </p:nvGraphicFramePr>
        <p:xfrm>
          <a:off x="10498213" y="4681244"/>
          <a:ext cx="13183403" cy="8202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A diagram of a plant&#10;&#10;AI-generated content may be incorrect.">
            <a:extLst>
              <a:ext uri="{FF2B5EF4-FFF2-40B4-BE49-F238E27FC236}">
                <a16:creationId xmlns:a16="http://schemas.microsoft.com/office/drawing/2014/main" id="{8BCFE2E6-ABD2-6B59-A00F-D03EEB1752C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871" b="23975"/>
          <a:stretch/>
        </p:blipFill>
        <p:spPr bwMode="auto">
          <a:xfrm>
            <a:off x="702384" y="3100650"/>
            <a:ext cx="9677993" cy="100152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466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3" name="Connected…"/>
          <p:cNvSpPr/>
          <p:nvPr/>
        </p:nvSpPr>
        <p:spPr>
          <a:xfrm>
            <a:off x="9103927" y="151898"/>
            <a:ext cx="6176146"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Connected</a:t>
            </a:r>
          </a:p>
          <a:p>
            <a:pPr algn="ctr" defTabSz="2438337">
              <a:lnSpc>
                <a:spcPct val="100000"/>
              </a:lnSpc>
              <a:spcBef>
                <a:spcPts val="0"/>
              </a:spcBef>
              <a:defRPr sz="2700">
                <a:solidFill>
                  <a:srgbClr val="FFFFFF"/>
                </a:solidFill>
              </a:defRPr>
            </a:pPr>
            <a:r>
              <a:rPr>
                <a:solidFill>
                  <a:srgbClr val="000000"/>
                </a:solidFill>
              </a:rPr>
              <a:t>Stress-sensitive</a:t>
            </a:r>
          </a:p>
          <a:p>
            <a:pPr algn="ctr" defTabSz="2438337">
              <a:lnSpc>
                <a:spcPct val="100000"/>
              </a:lnSpc>
              <a:spcBef>
                <a:spcPts val="0"/>
              </a:spcBef>
              <a:defRPr sz="2700">
                <a:solidFill>
                  <a:srgbClr val="FFFFFF"/>
                </a:solidFill>
              </a:defRPr>
            </a:pPr>
            <a:r>
              <a:rPr>
                <a:solidFill>
                  <a:srgbClr val="000000"/>
                </a:solidFill>
              </a:rPr>
              <a:t>Efforts to cope/engage</a:t>
            </a:r>
          </a:p>
          <a:p>
            <a:pPr algn="ctr" defTabSz="2438337">
              <a:lnSpc>
                <a:spcPct val="100000"/>
              </a:lnSpc>
              <a:spcBef>
                <a:spcPts val="0"/>
              </a:spcBef>
              <a:defRPr sz="2700">
                <a:solidFill>
                  <a:srgbClr val="FFFFFF"/>
                </a:solidFill>
              </a:defRPr>
            </a:pPr>
            <a:r>
              <a:rPr>
                <a:solidFill>
                  <a:srgbClr val="000000"/>
                </a:solidFill>
              </a:rPr>
              <a:t>Dependent, insecure, vigilant</a:t>
            </a:r>
          </a:p>
        </p:txBody>
      </p:sp>
      <p:grpSp>
        <p:nvGrpSpPr>
          <p:cNvPr id="658" name="Group"/>
          <p:cNvGrpSpPr/>
          <p:nvPr/>
        </p:nvGrpSpPr>
        <p:grpSpPr>
          <a:xfrm>
            <a:off x="9103927" y="3148700"/>
            <a:ext cx="6176146" cy="3541814"/>
            <a:chOff x="0" y="0"/>
            <a:chExt cx="6176145" cy="3541813"/>
          </a:xfrm>
        </p:grpSpPr>
        <p:sp>
          <p:nvSpPr>
            <p:cNvPr id="655" name="Threatened…"/>
            <p:cNvSpPr/>
            <p:nvPr/>
          </p:nvSpPr>
          <p:spPr>
            <a:xfrm>
              <a:off x="0" y="453739"/>
              <a:ext cx="6176145" cy="308807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Threatened</a:t>
              </a:r>
            </a:p>
            <a:p>
              <a:pPr algn="ctr" defTabSz="2438337">
                <a:lnSpc>
                  <a:spcPct val="100000"/>
                </a:lnSpc>
                <a:spcBef>
                  <a:spcPts val="0"/>
                </a:spcBef>
                <a:defRPr sz="2900">
                  <a:solidFill>
                    <a:srgbClr val="FFFFFF"/>
                  </a:solidFill>
                </a:defRPr>
              </a:pPr>
              <a:r>
                <a:rPr>
                  <a:solidFill>
                    <a:srgbClr val="000000"/>
                  </a:solidFill>
                </a:rPr>
                <a:t>Limitations that disappoint ideal</a:t>
              </a:r>
            </a:p>
            <a:p>
              <a:pPr algn="ctr" defTabSz="2438337">
                <a:lnSpc>
                  <a:spcPct val="100000"/>
                </a:lnSpc>
                <a:spcBef>
                  <a:spcPts val="0"/>
                </a:spcBef>
                <a:defRPr sz="2900">
                  <a:solidFill>
                    <a:srgbClr val="FFFFFF"/>
                  </a:solidFill>
                </a:defRPr>
              </a:pPr>
              <a:r>
                <a:rPr>
                  <a:solidFill>
                    <a:srgbClr val="000000"/>
                  </a:solidFill>
                </a:rPr>
                <a:t>Fight or flight (Self-harm)</a:t>
              </a:r>
            </a:p>
          </p:txBody>
        </p:sp>
        <p:sp>
          <p:nvSpPr>
            <p:cNvPr id="657" name="Line"/>
            <p:cNvSpPr/>
            <p:nvPr/>
          </p:nvSpPr>
          <p:spPr>
            <a:xfrm>
              <a:off x="3088073" y="0"/>
              <a:ext cx="1" cy="563945"/>
            </a:xfrm>
            <a:prstGeom prst="line">
              <a:avLst/>
            </a:prstGeom>
            <a:noFill/>
            <a:ln w="1016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grpSp>
      <p:grpSp>
        <p:nvGrpSpPr>
          <p:cNvPr id="662" name="Group"/>
          <p:cNvGrpSpPr/>
          <p:nvPr/>
        </p:nvGrpSpPr>
        <p:grpSpPr>
          <a:xfrm>
            <a:off x="9103927" y="6576028"/>
            <a:ext cx="6176146" cy="3499321"/>
            <a:chOff x="0" y="0"/>
            <a:chExt cx="6176145" cy="3499320"/>
          </a:xfrm>
        </p:grpSpPr>
        <p:sp>
          <p:nvSpPr>
            <p:cNvPr id="659" name="Alone…"/>
            <p:cNvSpPr/>
            <p:nvPr/>
          </p:nvSpPr>
          <p:spPr>
            <a:xfrm>
              <a:off x="0" y="411247"/>
              <a:ext cx="6176145"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Alone</a:t>
              </a:r>
            </a:p>
            <a:p>
              <a:pPr algn="ctr" defTabSz="2438337">
                <a:lnSpc>
                  <a:spcPct val="100000"/>
                </a:lnSpc>
                <a:spcBef>
                  <a:spcPts val="0"/>
                </a:spcBef>
                <a:defRPr sz="2900">
                  <a:solidFill>
                    <a:srgbClr val="FFFFFF"/>
                  </a:solidFill>
                </a:defRPr>
              </a:pPr>
              <a:r>
                <a:rPr>
                  <a:solidFill>
                    <a:srgbClr val="000000"/>
                  </a:solidFill>
                </a:rPr>
                <a:t>Unanchored from reality </a:t>
              </a:r>
            </a:p>
            <a:p>
              <a:pPr algn="ctr" defTabSz="2438337">
                <a:lnSpc>
                  <a:spcPct val="100000"/>
                </a:lnSpc>
                <a:spcBef>
                  <a:spcPts val="0"/>
                </a:spcBef>
                <a:defRPr sz="2900">
                  <a:solidFill>
                    <a:srgbClr val="FFFFFF"/>
                  </a:solidFill>
                </a:defRPr>
              </a:pPr>
              <a:r>
                <a:rPr>
                  <a:solidFill>
                    <a:srgbClr val="000000"/>
                  </a:solidFill>
                </a:rPr>
                <a:t>(i.e., consequences, intentions of others, and experience)</a:t>
              </a:r>
            </a:p>
          </p:txBody>
        </p:sp>
        <p:sp>
          <p:nvSpPr>
            <p:cNvPr id="661" name="Line"/>
            <p:cNvSpPr/>
            <p:nvPr/>
          </p:nvSpPr>
          <p:spPr>
            <a:xfrm>
              <a:off x="3088073" y="0"/>
              <a:ext cx="1" cy="563945"/>
            </a:xfrm>
            <a:prstGeom prst="line">
              <a:avLst/>
            </a:prstGeom>
            <a:noFill/>
            <a:ln w="1016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grpSp>
      <p:grpSp>
        <p:nvGrpSpPr>
          <p:cNvPr id="666" name="Group"/>
          <p:cNvGrpSpPr/>
          <p:nvPr/>
        </p:nvGrpSpPr>
        <p:grpSpPr>
          <a:xfrm>
            <a:off x="9258957" y="10003355"/>
            <a:ext cx="6176146" cy="3456830"/>
            <a:chOff x="0" y="0"/>
            <a:chExt cx="6176145" cy="3456828"/>
          </a:xfrm>
        </p:grpSpPr>
        <p:sp>
          <p:nvSpPr>
            <p:cNvPr id="663" name="Despair…"/>
            <p:cNvSpPr/>
            <p:nvPr/>
          </p:nvSpPr>
          <p:spPr>
            <a:xfrm>
              <a:off x="0" y="368755"/>
              <a:ext cx="6176145"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Despair</a:t>
              </a:r>
            </a:p>
            <a:p>
              <a:pPr algn="ctr" defTabSz="2438337">
                <a:lnSpc>
                  <a:spcPct val="100000"/>
                </a:lnSpc>
                <a:spcBef>
                  <a:spcPts val="0"/>
                </a:spcBef>
                <a:defRPr sz="3000">
                  <a:solidFill>
                    <a:srgbClr val="FFFFFF"/>
                  </a:solidFill>
                </a:defRPr>
              </a:pPr>
              <a:r>
                <a:rPr>
                  <a:solidFill>
                    <a:srgbClr val="000000"/>
                  </a:solidFill>
                </a:rPr>
                <a:t>Worthless, hopeless</a:t>
              </a:r>
            </a:p>
            <a:p>
              <a:pPr algn="ctr" defTabSz="2438337">
                <a:lnSpc>
                  <a:spcPct val="100000"/>
                </a:lnSpc>
                <a:spcBef>
                  <a:spcPts val="0"/>
                </a:spcBef>
                <a:defRPr sz="3000">
                  <a:solidFill>
                    <a:srgbClr val="FFFFFF"/>
                  </a:solidFill>
                </a:defRPr>
              </a:pPr>
              <a:r>
                <a:rPr>
                  <a:solidFill>
                    <a:srgbClr val="000000"/>
                  </a:solidFill>
                </a:rPr>
                <a:t>Suicidal, lost</a:t>
              </a:r>
            </a:p>
          </p:txBody>
        </p:sp>
        <p:sp>
          <p:nvSpPr>
            <p:cNvPr id="665" name="Line"/>
            <p:cNvSpPr/>
            <p:nvPr/>
          </p:nvSpPr>
          <p:spPr>
            <a:xfrm>
              <a:off x="2933042" y="0"/>
              <a:ext cx="1" cy="563945"/>
            </a:xfrm>
            <a:prstGeom prst="line">
              <a:avLst/>
            </a:prstGeom>
            <a:noFill/>
            <a:ln w="1016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grpSp>
      <p:sp>
        <p:nvSpPr>
          <p:cNvPr id="667" name="Protective, concerned, preoccupied, anxious. Overinvolved, inadequate boundaries"/>
          <p:cNvSpPr txBox="1"/>
          <p:nvPr/>
        </p:nvSpPr>
        <p:spPr>
          <a:xfrm>
            <a:off x="18151124" y="585968"/>
            <a:ext cx="5736946" cy="287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825500">
              <a:lnSpc>
                <a:spcPct val="100000"/>
              </a:lnSpc>
              <a:spcBef>
                <a:spcPts val="0"/>
              </a:spcBef>
              <a:defRPr sz="3600" b="1"/>
            </a:lvl1pPr>
          </a:lstStyle>
          <a:p>
            <a:r>
              <a:rPr dirty="0">
                <a:solidFill>
                  <a:srgbClr val="41688B"/>
                </a:solidFill>
              </a:rPr>
              <a:t>Protective, concerned, preoccupied, anxious. Overinvolved, inadequate boundaries</a:t>
            </a:r>
            <a:r>
              <a:rPr lang="en-US" dirty="0">
                <a:solidFill>
                  <a:srgbClr val="41688B"/>
                </a:solidFill>
              </a:rPr>
              <a:t>, adherence to plan</a:t>
            </a:r>
            <a:endParaRPr dirty="0">
              <a:solidFill>
                <a:srgbClr val="41688B"/>
              </a:solidFill>
            </a:endParaRPr>
          </a:p>
        </p:txBody>
      </p:sp>
      <p:sp>
        <p:nvSpPr>
          <p:cNvPr id="668" name="Line"/>
          <p:cNvSpPr/>
          <p:nvPr/>
        </p:nvSpPr>
        <p:spPr>
          <a:xfrm>
            <a:off x="15468981" y="2022258"/>
            <a:ext cx="2524985" cy="1"/>
          </a:xfrm>
          <a:prstGeom prst="line">
            <a:avLst/>
          </a:prstGeom>
          <a:ln w="127000">
            <a:solidFill>
              <a:srgbClr val="000000"/>
            </a:solidFill>
            <a:miter lim="400000"/>
            <a:tailEnd type="triangle"/>
          </a:ln>
        </p:spPr>
        <p:txBody>
          <a:bodyPr lIns="50800" tIns="50800" rIns="50800" bIns="50800" anchor="ctr"/>
          <a:lstStyle/>
          <a:p>
            <a:endParaRPr/>
          </a:p>
        </p:txBody>
      </p:sp>
      <p:sp>
        <p:nvSpPr>
          <p:cNvPr id="669" name="Criticized, blamed, unappreciated, angry…"/>
          <p:cNvSpPr txBox="1"/>
          <p:nvPr/>
        </p:nvSpPr>
        <p:spPr>
          <a:xfrm>
            <a:off x="18151124" y="4366464"/>
            <a:ext cx="5833179"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825500">
              <a:lnSpc>
                <a:spcPct val="100000"/>
              </a:lnSpc>
              <a:spcBef>
                <a:spcPts val="0"/>
              </a:spcBef>
              <a:defRPr sz="3600" b="1"/>
            </a:pPr>
            <a:r>
              <a:rPr dirty="0">
                <a:solidFill>
                  <a:schemeClr val="accent5"/>
                </a:solidFill>
              </a:rPr>
              <a:t>Criticized, blamed, unappreciated, angry</a:t>
            </a:r>
          </a:p>
          <a:p>
            <a:pPr defTabSz="825500">
              <a:lnSpc>
                <a:spcPct val="100000"/>
              </a:lnSpc>
              <a:spcBef>
                <a:spcPts val="0"/>
              </a:spcBef>
              <a:defRPr sz="3600" b="1"/>
            </a:pPr>
            <a:r>
              <a:rPr dirty="0">
                <a:solidFill>
                  <a:schemeClr val="accent5"/>
                </a:solidFill>
              </a:rPr>
              <a:t>Rejecting, punitive</a:t>
            </a:r>
            <a:r>
              <a:rPr lang="en-US" dirty="0">
                <a:solidFill>
                  <a:schemeClr val="accent5"/>
                </a:solidFill>
              </a:rPr>
              <a:t>, rigid adherence to plan.</a:t>
            </a:r>
            <a:endParaRPr dirty="0">
              <a:solidFill>
                <a:schemeClr val="accent5"/>
              </a:solidFill>
            </a:endParaRPr>
          </a:p>
        </p:txBody>
      </p:sp>
      <p:grpSp>
        <p:nvGrpSpPr>
          <p:cNvPr id="677" name="Group"/>
          <p:cNvGrpSpPr/>
          <p:nvPr/>
        </p:nvGrpSpPr>
        <p:grpSpPr>
          <a:xfrm>
            <a:off x="19762120" y="12365657"/>
            <a:ext cx="4262705" cy="893134"/>
            <a:chOff x="-10" y="0"/>
            <a:chExt cx="4262704" cy="893133"/>
          </a:xfrm>
        </p:grpSpPr>
        <p:pic>
          <p:nvPicPr>
            <p:cNvPr id="674" name="Image" descr="Image"/>
            <p:cNvPicPr>
              <a:picLocks noChangeAspect="1"/>
            </p:cNvPicPr>
            <p:nvPr/>
          </p:nvPicPr>
          <p:blipFill>
            <a:blip r:embed="rId2">
              <a:alphaModFix amt="68871"/>
            </a:blip>
            <a:srcRect l="9080" t="4411" r="10400" b="580"/>
            <a:stretch>
              <a:fillRect/>
            </a:stretch>
          </p:blipFill>
          <p:spPr>
            <a:xfrm>
              <a:off x="-11" y="11671"/>
              <a:ext cx="726880" cy="881463"/>
            </a:xfrm>
            <a:custGeom>
              <a:avLst/>
              <a:gdLst/>
              <a:ahLst/>
              <a:cxnLst>
                <a:cxn ang="0">
                  <a:pos x="wd2" y="hd2"/>
                </a:cxn>
                <a:cxn ang="5400000">
                  <a:pos x="wd2" y="hd2"/>
                </a:cxn>
                <a:cxn ang="10800000">
                  <a:pos x="wd2" y="hd2"/>
                </a:cxn>
                <a:cxn ang="16200000">
                  <a:pos x="wd2" y="hd2"/>
                </a:cxn>
              </a:cxnLst>
              <a:rect l="0" t="0" r="r" b="b"/>
              <a:pathLst>
                <a:path w="19817" h="21597" extrusionOk="0">
                  <a:moveTo>
                    <a:pt x="10810" y="0"/>
                  </a:moveTo>
                  <a:cubicBezTo>
                    <a:pt x="5930" y="0"/>
                    <a:pt x="2803" y="2420"/>
                    <a:pt x="1873" y="6914"/>
                  </a:cubicBezTo>
                  <a:cubicBezTo>
                    <a:pt x="1668" y="7905"/>
                    <a:pt x="1156" y="9432"/>
                    <a:pt x="736" y="10308"/>
                  </a:cubicBezTo>
                  <a:cubicBezTo>
                    <a:pt x="240" y="11345"/>
                    <a:pt x="-9" y="12043"/>
                    <a:pt x="1" y="12496"/>
                  </a:cubicBezTo>
                  <a:cubicBezTo>
                    <a:pt x="10" y="12948"/>
                    <a:pt x="270" y="13158"/>
                    <a:pt x="791" y="13225"/>
                  </a:cubicBezTo>
                  <a:cubicBezTo>
                    <a:pt x="1444" y="13308"/>
                    <a:pt x="1643" y="13567"/>
                    <a:pt x="1721" y="14479"/>
                  </a:cubicBezTo>
                  <a:cubicBezTo>
                    <a:pt x="1974" y="17424"/>
                    <a:pt x="2849" y="18437"/>
                    <a:pt x="5129" y="18437"/>
                  </a:cubicBezTo>
                  <a:cubicBezTo>
                    <a:pt x="6815" y="18437"/>
                    <a:pt x="7199" y="18905"/>
                    <a:pt x="6677" y="20314"/>
                  </a:cubicBezTo>
                  <a:lnTo>
                    <a:pt x="6341" y="21238"/>
                  </a:lnTo>
                  <a:lnTo>
                    <a:pt x="1959" y="21413"/>
                  </a:lnTo>
                  <a:cubicBezTo>
                    <a:pt x="-449" y="21512"/>
                    <a:pt x="3205" y="21595"/>
                    <a:pt x="10074" y="21597"/>
                  </a:cubicBezTo>
                  <a:cubicBezTo>
                    <a:pt x="16944" y="21600"/>
                    <a:pt x="21151" y="21524"/>
                    <a:pt x="19434" y="21422"/>
                  </a:cubicBezTo>
                  <a:lnTo>
                    <a:pt x="16317" y="21238"/>
                  </a:lnTo>
                  <a:lnTo>
                    <a:pt x="16209" y="17834"/>
                  </a:lnTo>
                  <a:lnTo>
                    <a:pt x="16101" y="14431"/>
                  </a:lnTo>
                  <a:lnTo>
                    <a:pt x="17270" y="13244"/>
                  </a:lnTo>
                  <a:cubicBezTo>
                    <a:pt x="18882" y="11597"/>
                    <a:pt x="19434" y="10224"/>
                    <a:pt x="19434" y="7896"/>
                  </a:cubicBezTo>
                  <a:cubicBezTo>
                    <a:pt x="19434" y="3229"/>
                    <a:pt x="15915" y="0"/>
                    <a:pt x="10810" y="0"/>
                  </a:cubicBezTo>
                  <a:close/>
                  <a:moveTo>
                    <a:pt x="13742" y="1663"/>
                  </a:moveTo>
                  <a:cubicBezTo>
                    <a:pt x="13829" y="1670"/>
                    <a:pt x="13915" y="1693"/>
                    <a:pt x="14002" y="1731"/>
                  </a:cubicBezTo>
                  <a:cubicBezTo>
                    <a:pt x="14089" y="1769"/>
                    <a:pt x="14170" y="1819"/>
                    <a:pt x="14251" y="1886"/>
                  </a:cubicBezTo>
                  <a:cubicBezTo>
                    <a:pt x="14291" y="1920"/>
                    <a:pt x="14332" y="1962"/>
                    <a:pt x="14370" y="2003"/>
                  </a:cubicBezTo>
                  <a:cubicBezTo>
                    <a:pt x="14408" y="2045"/>
                    <a:pt x="14443" y="2081"/>
                    <a:pt x="14478" y="2130"/>
                  </a:cubicBezTo>
                  <a:cubicBezTo>
                    <a:pt x="14513" y="2179"/>
                    <a:pt x="14555" y="2239"/>
                    <a:pt x="14586" y="2295"/>
                  </a:cubicBezTo>
                  <a:cubicBezTo>
                    <a:pt x="14618" y="2351"/>
                    <a:pt x="14646" y="2406"/>
                    <a:pt x="14673" y="2470"/>
                  </a:cubicBezTo>
                  <a:cubicBezTo>
                    <a:pt x="14710" y="2557"/>
                    <a:pt x="14736" y="2635"/>
                    <a:pt x="14770" y="2703"/>
                  </a:cubicBezTo>
                  <a:cubicBezTo>
                    <a:pt x="14839" y="2840"/>
                    <a:pt x="14906" y="2937"/>
                    <a:pt x="14976" y="3005"/>
                  </a:cubicBezTo>
                  <a:cubicBezTo>
                    <a:pt x="15116" y="3141"/>
                    <a:pt x="15284" y="3145"/>
                    <a:pt x="15528" y="3053"/>
                  </a:cubicBezTo>
                  <a:cubicBezTo>
                    <a:pt x="15589" y="3030"/>
                    <a:pt x="15650" y="3001"/>
                    <a:pt x="15722" y="2966"/>
                  </a:cubicBezTo>
                  <a:cubicBezTo>
                    <a:pt x="16499" y="2593"/>
                    <a:pt x="17115" y="3042"/>
                    <a:pt x="17064" y="3822"/>
                  </a:cubicBezTo>
                  <a:cubicBezTo>
                    <a:pt x="17057" y="3933"/>
                    <a:pt x="17035" y="4048"/>
                    <a:pt x="16999" y="4172"/>
                  </a:cubicBezTo>
                  <a:cubicBezTo>
                    <a:pt x="16981" y="4233"/>
                    <a:pt x="16975" y="4291"/>
                    <a:pt x="16967" y="4347"/>
                  </a:cubicBezTo>
                  <a:cubicBezTo>
                    <a:pt x="16951" y="4459"/>
                    <a:pt x="16953" y="4564"/>
                    <a:pt x="16978" y="4658"/>
                  </a:cubicBezTo>
                  <a:cubicBezTo>
                    <a:pt x="17002" y="4752"/>
                    <a:pt x="17051" y="4841"/>
                    <a:pt x="17118" y="4920"/>
                  </a:cubicBezTo>
                  <a:cubicBezTo>
                    <a:pt x="17186" y="5000"/>
                    <a:pt x="17266" y="5075"/>
                    <a:pt x="17378" y="5144"/>
                  </a:cubicBezTo>
                  <a:cubicBezTo>
                    <a:pt x="17434" y="5179"/>
                    <a:pt x="17495" y="5209"/>
                    <a:pt x="17562" y="5241"/>
                  </a:cubicBezTo>
                  <a:cubicBezTo>
                    <a:pt x="17693" y="5305"/>
                    <a:pt x="17812" y="5375"/>
                    <a:pt x="17908" y="5446"/>
                  </a:cubicBezTo>
                  <a:cubicBezTo>
                    <a:pt x="17956" y="5481"/>
                    <a:pt x="17999" y="5516"/>
                    <a:pt x="18038" y="5552"/>
                  </a:cubicBezTo>
                  <a:cubicBezTo>
                    <a:pt x="18155" y="5662"/>
                    <a:pt x="18237" y="5777"/>
                    <a:pt x="18276" y="5893"/>
                  </a:cubicBezTo>
                  <a:cubicBezTo>
                    <a:pt x="18289" y="5932"/>
                    <a:pt x="18293" y="5971"/>
                    <a:pt x="18298" y="6010"/>
                  </a:cubicBezTo>
                  <a:cubicBezTo>
                    <a:pt x="18315" y="6164"/>
                    <a:pt x="18266" y="6314"/>
                    <a:pt x="18146" y="6457"/>
                  </a:cubicBezTo>
                  <a:cubicBezTo>
                    <a:pt x="18116" y="6493"/>
                    <a:pt x="18077" y="6530"/>
                    <a:pt x="18038" y="6564"/>
                  </a:cubicBezTo>
                  <a:cubicBezTo>
                    <a:pt x="17884" y="6700"/>
                    <a:pt x="17667" y="6815"/>
                    <a:pt x="17378" y="6914"/>
                  </a:cubicBezTo>
                  <a:cubicBezTo>
                    <a:pt x="17277" y="6948"/>
                    <a:pt x="17186" y="6980"/>
                    <a:pt x="17107" y="7011"/>
                  </a:cubicBezTo>
                  <a:cubicBezTo>
                    <a:pt x="17029" y="7042"/>
                    <a:pt x="16959" y="7080"/>
                    <a:pt x="16902" y="7108"/>
                  </a:cubicBezTo>
                  <a:cubicBezTo>
                    <a:pt x="16816" y="7151"/>
                    <a:pt x="16759" y="7191"/>
                    <a:pt x="16718" y="7235"/>
                  </a:cubicBezTo>
                  <a:cubicBezTo>
                    <a:pt x="16704" y="7249"/>
                    <a:pt x="16694" y="7259"/>
                    <a:pt x="16685" y="7274"/>
                  </a:cubicBezTo>
                  <a:cubicBezTo>
                    <a:pt x="16668" y="7304"/>
                    <a:pt x="16652" y="7338"/>
                    <a:pt x="16653" y="7371"/>
                  </a:cubicBezTo>
                  <a:cubicBezTo>
                    <a:pt x="16655" y="7471"/>
                    <a:pt x="16743" y="7590"/>
                    <a:pt x="16891" y="7750"/>
                  </a:cubicBezTo>
                  <a:cubicBezTo>
                    <a:pt x="16987" y="7854"/>
                    <a:pt x="17052" y="7940"/>
                    <a:pt x="17097" y="8022"/>
                  </a:cubicBezTo>
                  <a:cubicBezTo>
                    <a:pt x="17119" y="8064"/>
                    <a:pt x="17131" y="8110"/>
                    <a:pt x="17140" y="8149"/>
                  </a:cubicBezTo>
                  <a:cubicBezTo>
                    <a:pt x="17158" y="8227"/>
                    <a:pt x="17155" y="8293"/>
                    <a:pt x="17118" y="8372"/>
                  </a:cubicBezTo>
                  <a:cubicBezTo>
                    <a:pt x="17063" y="8491"/>
                    <a:pt x="16944" y="8627"/>
                    <a:pt x="16761" y="8791"/>
                  </a:cubicBezTo>
                  <a:cubicBezTo>
                    <a:pt x="16702" y="8844"/>
                    <a:pt x="16651" y="8886"/>
                    <a:pt x="16599" y="8927"/>
                  </a:cubicBezTo>
                  <a:cubicBezTo>
                    <a:pt x="16546" y="8968"/>
                    <a:pt x="16495" y="9005"/>
                    <a:pt x="16447" y="9034"/>
                  </a:cubicBezTo>
                  <a:cubicBezTo>
                    <a:pt x="16353" y="9091"/>
                    <a:pt x="16262" y="9122"/>
                    <a:pt x="16177" y="9131"/>
                  </a:cubicBezTo>
                  <a:cubicBezTo>
                    <a:pt x="16092" y="9140"/>
                    <a:pt x="16007" y="9129"/>
                    <a:pt x="15917" y="9092"/>
                  </a:cubicBezTo>
                  <a:cubicBezTo>
                    <a:pt x="15827" y="9055"/>
                    <a:pt x="15734" y="8999"/>
                    <a:pt x="15625" y="8917"/>
                  </a:cubicBezTo>
                  <a:cubicBezTo>
                    <a:pt x="15569" y="8875"/>
                    <a:pt x="15512" y="8839"/>
                    <a:pt x="15463" y="8810"/>
                  </a:cubicBezTo>
                  <a:cubicBezTo>
                    <a:pt x="15388" y="8767"/>
                    <a:pt x="15323" y="8733"/>
                    <a:pt x="15257" y="8723"/>
                  </a:cubicBezTo>
                  <a:cubicBezTo>
                    <a:pt x="15148" y="8705"/>
                    <a:pt x="15044" y="8738"/>
                    <a:pt x="14933" y="8820"/>
                  </a:cubicBezTo>
                  <a:cubicBezTo>
                    <a:pt x="14888" y="8852"/>
                    <a:pt x="14841" y="8896"/>
                    <a:pt x="14792" y="8946"/>
                  </a:cubicBezTo>
                  <a:cubicBezTo>
                    <a:pt x="14743" y="8997"/>
                    <a:pt x="14695" y="9053"/>
                    <a:pt x="14640" y="9121"/>
                  </a:cubicBezTo>
                  <a:cubicBezTo>
                    <a:pt x="14585" y="9190"/>
                    <a:pt x="14520" y="9268"/>
                    <a:pt x="14456" y="9355"/>
                  </a:cubicBezTo>
                  <a:cubicBezTo>
                    <a:pt x="14371" y="9471"/>
                    <a:pt x="14283" y="9584"/>
                    <a:pt x="14197" y="9685"/>
                  </a:cubicBezTo>
                  <a:cubicBezTo>
                    <a:pt x="14130" y="9763"/>
                    <a:pt x="14076" y="9826"/>
                    <a:pt x="14013" y="9889"/>
                  </a:cubicBezTo>
                  <a:cubicBezTo>
                    <a:pt x="14605" y="9636"/>
                    <a:pt x="14746" y="9684"/>
                    <a:pt x="14900" y="10045"/>
                  </a:cubicBezTo>
                  <a:cubicBezTo>
                    <a:pt x="15013" y="10309"/>
                    <a:pt x="15244" y="10448"/>
                    <a:pt x="15409" y="10356"/>
                  </a:cubicBezTo>
                  <a:cubicBezTo>
                    <a:pt x="15574" y="10265"/>
                    <a:pt x="15933" y="10605"/>
                    <a:pt x="16209" y="11105"/>
                  </a:cubicBezTo>
                  <a:cubicBezTo>
                    <a:pt x="16618" y="11845"/>
                    <a:pt x="16628" y="12166"/>
                    <a:pt x="16253" y="12836"/>
                  </a:cubicBezTo>
                  <a:cubicBezTo>
                    <a:pt x="15999" y="13289"/>
                    <a:pt x="15633" y="13662"/>
                    <a:pt x="15441" y="13662"/>
                  </a:cubicBezTo>
                  <a:cubicBezTo>
                    <a:pt x="15249" y="13662"/>
                    <a:pt x="14965" y="13770"/>
                    <a:pt x="14813" y="13906"/>
                  </a:cubicBezTo>
                  <a:cubicBezTo>
                    <a:pt x="14431" y="14248"/>
                    <a:pt x="14015" y="14214"/>
                    <a:pt x="13742" y="13818"/>
                  </a:cubicBezTo>
                  <a:cubicBezTo>
                    <a:pt x="13615" y="13634"/>
                    <a:pt x="13374" y="13557"/>
                    <a:pt x="13201" y="13653"/>
                  </a:cubicBezTo>
                  <a:cubicBezTo>
                    <a:pt x="13029" y="13748"/>
                    <a:pt x="12655" y="13424"/>
                    <a:pt x="12379" y="12923"/>
                  </a:cubicBezTo>
                  <a:cubicBezTo>
                    <a:pt x="11802" y="11878"/>
                    <a:pt x="12197" y="10844"/>
                    <a:pt x="13418" y="10162"/>
                  </a:cubicBezTo>
                  <a:cubicBezTo>
                    <a:pt x="13388" y="10151"/>
                    <a:pt x="13362" y="10138"/>
                    <a:pt x="13331" y="10123"/>
                  </a:cubicBezTo>
                  <a:cubicBezTo>
                    <a:pt x="13300" y="10107"/>
                    <a:pt x="13265" y="10094"/>
                    <a:pt x="13234" y="10074"/>
                  </a:cubicBezTo>
                  <a:cubicBezTo>
                    <a:pt x="12855" y="9838"/>
                    <a:pt x="12455" y="9316"/>
                    <a:pt x="12455" y="8975"/>
                  </a:cubicBezTo>
                  <a:cubicBezTo>
                    <a:pt x="12455" y="8847"/>
                    <a:pt x="12444" y="8751"/>
                    <a:pt x="12411" y="8684"/>
                  </a:cubicBezTo>
                  <a:cubicBezTo>
                    <a:pt x="12395" y="8650"/>
                    <a:pt x="12374" y="8625"/>
                    <a:pt x="12346" y="8606"/>
                  </a:cubicBezTo>
                  <a:cubicBezTo>
                    <a:pt x="12341" y="8603"/>
                    <a:pt x="12341" y="8599"/>
                    <a:pt x="12336" y="8596"/>
                  </a:cubicBezTo>
                  <a:cubicBezTo>
                    <a:pt x="12311" y="8583"/>
                    <a:pt x="12282" y="8580"/>
                    <a:pt x="12249" y="8577"/>
                  </a:cubicBezTo>
                  <a:cubicBezTo>
                    <a:pt x="12128" y="8565"/>
                    <a:pt x="11947" y="8614"/>
                    <a:pt x="11676" y="8732"/>
                  </a:cubicBezTo>
                  <a:cubicBezTo>
                    <a:pt x="11585" y="8772"/>
                    <a:pt x="11484" y="8825"/>
                    <a:pt x="11373" y="8878"/>
                  </a:cubicBezTo>
                  <a:cubicBezTo>
                    <a:pt x="11263" y="8931"/>
                    <a:pt x="11146" y="8960"/>
                    <a:pt x="11037" y="8975"/>
                  </a:cubicBezTo>
                  <a:cubicBezTo>
                    <a:pt x="10874" y="8998"/>
                    <a:pt x="10715" y="8981"/>
                    <a:pt x="10572" y="8936"/>
                  </a:cubicBezTo>
                  <a:cubicBezTo>
                    <a:pt x="10333" y="8862"/>
                    <a:pt x="10141" y="8712"/>
                    <a:pt x="10042" y="8528"/>
                  </a:cubicBezTo>
                  <a:cubicBezTo>
                    <a:pt x="9923" y="8307"/>
                    <a:pt x="9941" y="8034"/>
                    <a:pt x="10193" y="7808"/>
                  </a:cubicBezTo>
                  <a:cubicBezTo>
                    <a:pt x="10355" y="7664"/>
                    <a:pt x="10477" y="7536"/>
                    <a:pt x="10540" y="7420"/>
                  </a:cubicBezTo>
                  <a:cubicBezTo>
                    <a:pt x="10555" y="7390"/>
                    <a:pt x="10563" y="7369"/>
                    <a:pt x="10572" y="7342"/>
                  </a:cubicBezTo>
                  <a:cubicBezTo>
                    <a:pt x="10591" y="7286"/>
                    <a:pt x="10601" y="7227"/>
                    <a:pt x="10594" y="7176"/>
                  </a:cubicBezTo>
                  <a:cubicBezTo>
                    <a:pt x="10576" y="7050"/>
                    <a:pt x="10476" y="6937"/>
                    <a:pt x="10291" y="6826"/>
                  </a:cubicBezTo>
                  <a:cubicBezTo>
                    <a:pt x="10143" y="6738"/>
                    <a:pt x="9933" y="6652"/>
                    <a:pt x="9674" y="6564"/>
                  </a:cubicBezTo>
                  <a:cubicBezTo>
                    <a:pt x="9602" y="6539"/>
                    <a:pt x="9542" y="6515"/>
                    <a:pt x="9479" y="6486"/>
                  </a:cubicBezTo>
                  <a:cubicBezTo>
                    <a:pt x="9417" y="6457"/>
                    <a:pt x="9359" y="6422"/>
                    <a:pt x="9306" y="6389"/>
                  </a:cubicBezTo>
                  <a:cubicBezTo>
                    <a:pt x="9147" y="6289"/>
                    <a:pt x="9023" y="6179"/>
                    <a:pt x="8949" y="6058"/>
                  </a:cubicBezTo>
                  <a:cubicBezTo>
                    <a:pt x="8850" y="5897"/>
                    <a:pt x="8835" y="5720"/>
                    <a:pt x="8884" y="5562"/>
                  </a:cubicBezTo>
                  <a:cubicBezTo>
                    <a:pt x="8665" y="5815"/>
                    <a:pt x="8511" y="6157"/>
                    <a:pt x="8538" y="6428"/>
                  </a:cubicBezTo>
                  <a:cubicBezTo>
                    <a:pt x="8582" y="6879"/>
                    <a:pt x="8392" y="7051"/>
                    <a:pt x="7889" y="7011"/>
                  </a:cubicBezTo>
                  <a:cubicBezTo>
                    <a:pt x="7495" y="6980"/>
                    <a:pt x="6987" y="7184"/>
                    <a:pt x="6763" y="7458"/>
                  </a:cubicBezTo>
                  <a:cubicBezTo>
                    <a:pt x="6403" y="7901"/>
                    <a:pt x="6299" y="7889"/>
                    <a:pt x="5865" y="7420"/>
                  </a:cubicBezTo>
                  <a:cubicBezTo>
                    <a:pt x="5596" y="7129"/>
                    <a:pt x="5110" y="6934"/>
                    <a:pt x="4783" y="6982"/>
                  </a:cubicBezTo>
                  <a:cubicBezTo>
                    <a:pt x="4402" y="7038"/>
                    <a:pt x="4199" y="6831"/>
                    <a:pt x="4199" y="6408"/>
                  </a:cubicBezTo>
                  <a:cubicBezTo>
                    <a:pt x="4199" y="6046"/>
                    <a:pt x="3950" y="5565"/>
                    <a:pt x="3647" y="5339"/>
                  </a:cubicBezTo>
                  <a:cubicBezTo>
                    <a:pt x="3160" y="4974"/>
                    <a:pt x="3158" y="4882"/>
                    <a:pt x="3701" y="4502"/>
                  </a:cubicBezTo>
                  <a:cubicBezTo>
                    <a:pt x="4039" y="4266"/>
                    <a:pt x="4288" y="3776"/>
                    <a:pt x="4253" y="3423"/>
                  </a:cubicBezTo>
                  <a:cubicBezTo>
                    <a:pt x="4210" y="2982"/>
                    <a:pt x="4419" y="2791"/>
                    <a:pt x="4924" y="2791"/>
                  </a:cubicBezTo>
                  <a:cubicBezTo>
                    <a:pt x="5328" y="2791"/>
                    <a:pt x="5874" y="2660"/>
                    <a:pt x="6136" y="2509"/>
                  </a:cubicBezTo>
                  <a:cubicBezTo>
                    <a:pt x="6410" y="2350"/>
                    <a:pt x="6824" y="2393"/>
                    <a:pt x="7110" y="2606"/>
                  </a:cubicBezTo>
                  <a:cubicBezTo>
                    <a:pt x="7382" y="2809"/>
                    <a:pt x="7831" y="2930"/>
                    <a:pt x="8105" y="2878"/>
                  </a:cubicBezTo>
                  <a:cubicBezTo>
                    <a:pt x="8393" y="2824"/>
                    <a:pt x="8603" y="3061"/>
                    <a:pt x="8603" y="3442"/>
                  </a:cubicBezTo>
                  <a:cubicBezTo>
                    <a:pt x="8603" y="3805"/>
                    <a:pt x="8852" y="4286"/>
                    <a:pt x="9155" y="4512"/>
                  </a:cubicBezTo>
                  <a:cubicBezTo>
                    <a:pt x="9493" y="4765"/>
                    <a:pt x="9588" y="4896"/>
                    <a:pt x="9436" y="5076"/>
                  </a:cubicBezTo>
                  <a:cubicBezTo>
                    <a:pt x="9544" y="5037"/>
                    <a:pt x="9666" y="5006"/>
                    <a:pt x="9804" y="4988"/>
                  </a:cubicBezTo>
                  <a:cubicBezTo>
                    <a:pt x="9857" y="4982"/>
                    <a:pt x="9907" y="4971"/>
                    <a:pt x="9955" y="4959"/>
                  </a:cubicBezTo>
                  <a:cubicBezTo>
                    <a:pt x="10004" y="4948"/>
                    <a:pt x="10052" y="4936"/>
                    <a:pt x="10096" y="4920"/>
                  </a:cubicBezTo>
                  <a:cubicBezTo>
                    <a:pt x="10139" y="4905"/>
                    <a:pt x="10176" y="4881"/>
                    <a:pt x="10215" y="4862"/>
                  </a:cubicBezTo>
                  <a:cubicBezTo>
                    <a:pt x="10254" y="4843"/>
                    <a:pt x="10290" y="4826"/>
                    <a:pt x="10323" y="4804"/>
                  </a:cubicBezTo>
                  <a:cubicBezTo>
                    <a:pt x="10457" y="4713"/>
                    <a:pt x="10550" y="4595"/>
                    <a:pt x="10594" y="4473"/>
                  </a:cubicBezTo>
                  <a:cubicBezTo>
                    <a:pt x="10605" y="4442"/>
                    <a:pt x="10610" y="4417"/>
                    <a:pt x="10615" y="4386"/>
                  </a:cubicBezTo>
                  <a:cubicBezTo>
                    <a:pt x="10635" y="4259"/>
                    <a:pt x="10602" y="4125"/>
                    <a:pt x="10518" y="4006"/>
                  </a:cubicBezTo>
                  <a:cubicBezTo>
                    <a:pt x="10476" y="3946"/>
                    <a:pt x="10425" y="3893"/>
                    <a:pt x="10356" y="3841"/>
                  </a:cubicBezTo>
                  <a:cubicBezTo>
                    <a:pt x="10320" y="3814"/>
                    <a:pt x="10279" y="3787"/>
                    <a:pt x="10237" y="3763"/>
                  </a:cubicBezTo>
                  <a:cubicBezTo>
                    <a:pt x="10190" y="3737"/>
                    <a:pt x="10150" y="3713"/>
                    <a:pt x="10118" y="3685"/>
                  </a:cubicBezTo>
                  <a:cubicBezTo>
                    <a:pt x="10086" y="3658"/>
                    <a:pt x="10061" y="3627"/>
                    <a:pt x="10042" y="3598"/>
                  </a:cubicBezTo>
                  <a:cubicBezTo>
                    <a:pt x="10003" y="3539"/>
                    <a:pt x="9989" y="3474"/>
                    <a:pt x="9999" y="3413"/>
                  </a:cubicBezTo>
                  <a:cubicBezTo>
                    <a:pt x="10003" y="3383"/>
                    <a:pt x="10016" y="3356"/>
                    <a:pt x="10031" y="3326"/>
                  </a:cubicBezTo>
                  <a:cubicBezTo>
                    <a:pt x="10061" y="3265"/>
                    <a:pt x="10117" y="3206"/>
                    <a:pt x="10182" y="3151"/>
                  </a:cubicBezTo>
                  <a:cubicBezTo>
                    <a:pt x="10314" y="3039"/>
                    <a:pt x="10503" y="2942"/>
                    <a:pt x="10734" y="2878"/>
                  </a:cubicBezTo>
                  <a:cubicBezTo>
                    <a:pt x="10850" y="2846"/>
                    <a:pt x="10973" y="2823"/>
                    <a:pt x="11102" y="2810"/>
                  </a:cubicBezTo>
                  <a:cubicBezTo>
                    <a:pt x="11295" y="2791"/>
                    <a:pt x="11506" y="2793"/>
                    <a:pt x="11708" y="2830"/>
                  </a:cubicBezTo>
                  <a:cubicBezTo>
                    <a:pt x="11912" y="2866"/>
                    <a:pt x="12077" y="2885"/>
                    <a:pt x="12217" y="2888"/>
                  </a:cubicBezTo>
                  <a:cubicBezTo>
                    <a:pt x="12357" y="2891"/>
                    <a:pt x="12472" y="2877"/>
                    <a:pt x="12563" y="2839"/>
                  </a:cubicBezTo>
                  <a:cubicBezTo>
                    <a:pt x="12654" y="2801"/>
                    <a:pt x="12721" y="2740"/>
                    <a:pt x="12779" y="2655"/>
                  </a:cubicBezTo>
                  <a:cubicBezTo>
                    <a:pt x="12837" y="2570"/>
                    <a:pt x="12880" y="2463"/>
                    <a:pt x="12920" y="2324"/>
                  </a:cubicBezTo>
                  <a:cubicBezTo>
                    <a:pt x="12989" y="2086"/>
                    <a:pt x="13112" y="1909"/>
                    <a:pt x="13255" y="1799"/>
                  </a:cubicBezTo>
                  <a:cubicBezTo>
                    <a:pt x="13399" y="1689"/>
                    <a:pt x="13568" y="1648"/>
                    <a:pt x="13742" y="1663"/>
                  </a:cubicBezTo>
                  <a:close/>
                  <a:moveTo>
                    <a:pt x="6417" y="4269"/>
                  </a:moveTo>
                  <a:cubicBezTo>
                    <a:pt x="5768" y="4269"/>
                    <a:pt x="5352" y="4815"/>
                    <a:pt x="5660" y="5261"/>
                  </a:cubicBezTo>
                  <a:cubicBezTo>
                    <a:pt x="6059" y="5840"/>
                    <a:pt x="6947" y="5612"/>
                    <a:pt x="6947" y="4930"/>
                  </a:cubicBezTo>
                  <a:cubicBezTo>
                    <a:pt x="6947" y="4568"/>
                    <a:pt x="6708" y="4269"/>
                    <a:pt x="6417" y="4269"/>
                  </a:cubicBezTo>
                  <a:close/>
                  <a:moveTo>
                    <a:pt x="13429" y="5261"/>
                  </a:moveTo>
                  <a:cubicBezTo>
                    <a:pt x="13190" y="5289"/>
                    <a:pt x="13012" y="5398"/>
                    <a:pt x="12909" y="5543"/>
                  </a:cubicBezTo>
                  <a:cubicBezTo>
                    <a:pt x="12852" y="5642"/>
                    <a:pt x="12823" y="5762"/>
                    <a:pt x="12823" y="5912"/>
                  </a:cubicBezTo>
                  <a:cubicBezTo>
                    <a:pt x="12823" y="5930"/>
                    <a:pt x="12833" y="5944"/>
                    <a:pt x="12833" y="5961"/>
                  </a:cubicBezTo>
                  <a:cubicBezTo>
                    <a:pt x="12862" y="6094"/>
                    <a:pt x="12936" y="6238"/>
                    <a:pt x="13071" y="6360"/>
                  </a:cubicBezTo>
                  <a:cubicBezTo>
                    <a:pt x="13207" y="6481"/>
                    <a:pt x="13356" y="6548"/>
                    <a:pt x="13504" y="6574"/>
                  </a:cubicBezTo>
                  <a:cubicBezTo>
                    <a:pt x="13523" y="6574"/>
                    <a:pt x="13539" y="6574"/>
                    <a:pt x="13558" y="6574"/>
                  </a:cubicBezTo>
                  <a:cubicBezTo>
                    <a:pt x="13726" y="6574"/>
                    <a:pt x="13870" y="6547"/>
                    <a:pt x="13980" y="6496"/>
                  </a:cubicBezTo>
                  <a:cubicBezTo>
                    <a:pt x="14141" y="6404"/>
                    <a:pt x="14252" y="6242"/>
                    <a:pt x="14283" y="6029"/>
                  </a:cubicBezTo>
                  <a:cubicBezTo>
                    <a:pt x="14289" y="5992"/>
                    <a:pt x="14294" y="5952"/>
                    <a:pt x="14294" y="5912"/>
                  </a:cubicBezTo>
                  <a:cubicBezTo>
                    <a:pt x="14294" y="5748"/>
                    <a:pt x="14266" y="5617"/>
                    <a:pt x="14197" y="5514"/>
                  </a:cubicBezTo>
                  <a:cubicBezTo>
                    <a:pt x="14174" y="5479"/>
                    <a:pt x="14141" y="5454"/>
                    <a:pt x="14110" y="5426"/>
                  </a:cubicBezTo>
                  <a:cubicBezTo>
                    <a:pt x="14097" y="5414"/>
                    <a:pt x="14082" y="5398"/>
                    <a:pt x="14067" y="5387"/>
                  </a:cubicBezTo>
                  <a:cubicBezTo>
                    <a:pt x="14024" y="5357"/>
                    <a:pt x="13981" y="5329"/>
                    <a:pt x="13926" y="5309"/>
                  </a:cubicBezTo>
                  <a:cubicBezTo>
                    <a:pt x="13913" y="5304"/>
                    <a:pt x="13897" y="5304"/>
                    <a:pt x="13883" y="5300"/>
                  </a:cubicBezTo>
                  <a:cubicBezTo>
                    <a:pt x="13872" y="5297"/>
                    <a:pt x="13861" y="5293"/>
                    <a:pt x="13850" y="5290"/>
                  </a:cubicBezTo>
                  <a:cubicBezTo>
                    <a:pt x="13766" y="5269"/>
                    <a:pt x="13667" y="5261"/>
                    <a:pt x="13558" y="5261"/>
                  </a:cubicBezTo>
                  <a:cubicBezTo>
                    <a:pt x="13514" y="5261"/>
                    <a:pt x="13469" y="5256"/>
                    <a:pt x="13429" y="5261"/>
                  </a:cubicBezTo>
                  <a:close/>
                  <a:moveTo>
                    <a:pt x="4015" y="7614"/>
                  </a:moveTo>
                  <a:cubicBezTo>
                    <a:pt x="4197" y="7608"/>
                    <a:pt x="4359" y="7739"/>
                    <a:pt x="4653" y="8003"/>
                  </a:cubicBezTo>
                  <a:cubicBezTo>
                    <a:pt x="5126" y="8427"/>
                    <a:pt x="5184" y="8695"/>
                    <a:pt x="4891" y="9112"/>
                  </a:cubicBezTo>
                  <a:cubicBezTo>
                    <a:pt x="4325" y="9917"/>
                    <a:pt x="3847" y="9958"/>
                    <a:pt x="3149" y="9267"/>
                  </a:cubicBezTo>
                  <a:cubicBezTo>
                    <a:pt x="2567" y="8690"/>
                    <a:pt x="2574" y="8624"/>
                    <a:pt x="3279" y="8052"/>
                  </a:cubicBezTo>
                  <a:cubicBezTo>
                    <a:pt x="3632" y="7765"/>
                    <a:pt x="3833" y="7620"/>
                    <a:pt x="4015" y="7614"/>
                  </a:cubicBezTo>
                  <a:close/>
                  <a:moveTo>
                    <a:pt x="14294" y="11513"/>
                  </a:moveTo>
                  <a:cubicBezTo>
                    <a:pt x="13886" y="11513"/>
                    <a:pt x="13558" y="11735"/>
                    <a:pt x="13558" y="12009"/>
                  </a:cubicBezTo>
                  <a:cubicBezTo>
                    <a:pt x="13558" y="12284"/>
                    <a:pt x="13886" y="12505"/>
                    <a:pt x="14294" y="12505"/>
                  </a:cubicBezTo>
                  <a:cubicBezTo>
                    <a:pt x="14702" y="12505"/>
                    <a:pt x="15030" y="12284"/>
                    <a:pt x="15030" y="12009"/>
                  </a:cubicBezTo>
                  <a:cubicBezTo>
                    <a:pt x="15030" y="11735"/>
                    <a:pt x="14702" y="11513"/>
                    <a:pt x="14294" y="11513"/>
                  </a:cubicBezTo>
                  <a:close/>
                </a:path>
              </a:pathLst>
            </a:custGeom>
            <a:ln w="12700" cap="flat">
              <a:noFill/>
              <a:miter lim="400000"/>
            </a:ln>
            <a:effectLst/>
          </p:spPr>
        </p:pic>
        <p:sp>
          <p:nvSpPr>
            <p:cNvPr id="675" name="McLean Gunderson"/>
            <p:cNvSpPr txBox="1"/>
            <p:nvPr/>
          </p:nvSpPr>
          <p:spPr>
            <a:xfrm>
              <a:off x="801125" y="0"/>
              <a:ext cx="3011765" cy="540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lnSpc>
                  <a:spcPct val="100000"/>
                </a:lnSpc>
                <a:spcBef>
                  <a:spcPts val="0"/>
                </a:spcBef>
                <a:defRPr sz="2500">
                  <a:solidFill>
                    <a:srgbClr val="3F4C52"/>
                  </a:solidFill>
                  <a:latin typeface="Georgia"/>
                  <a:ea typeface="Georgia"/>
                  <a:cs typeface="Georgia"/>
                  <a:sym typeface="Georgia"/>
                </a:defRPr>
              </a:pPr>
              <a:r>
                <a:t>McLean </a:t>
              </a:r>
              <a:r>
                <a:rPr i="1">
                  <a:solidFill>
                    <a:srgbClr val="929292"/>
                  </a:solidFill>
                </a:rPr>
                <a:t>Gunderson</a:t>
              </a:r>
            </a:p>
          </p:txBody>
        </p:sp>
        <p:sp>
          <p:nvSpPr>
            <p:cNvPr id="676" name="Personality Disorders Institute"/>
            <p:cNvSpPr txBox="1"/>
            <p:nvPr/>
          </p:nvSpPr>
          <p:spPr>
            <a:xfrm>
              <a:off x="803537" y="494583"/>
              <a:ext cx="3459158" cy="363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lnSpc>
                  <a:spcPct val="100000"/>
                </a:lnSpc>
                <a:spcBef>
                  <a:spcPts val="0"/>
                </a:spcBef>
                <a:defRPr sz="1900" i="1">
                  <a:solidFill>
                    <a:srgbClr val="929292"/>
                  </a:solidFill>
                  <a:latin typeface="Georgia"/>
                  <a:ea typeface="Georgia"/>
                  <a:cs typeface="Georgia"/>
                  <a:sym typeface="Georgia"/>
                </a:defRPr>
              </a:lvl1pPr>
            </a:lstStyle>
            <a:p>
              <a:r>
                <a:t>Personality Disorders Institute</a:t>
              </a:r>
            </a:p>
          </p:txBody>
        </p:sp>
      </p:grpSp>
      <p:sp>
        <p:nvSpPr>
          <p:cNvPr id="678" name="Relational dynamics…"/>
          <p:cNvSpPr txBox="1"/>
          <p:nvPr/>
        </p:nvSpPr>
        <p:spPr>
          <a:xfrm>
            <a:off x="15794325" y="10428092"/>
            <a:ext cx="8329961" cy="1607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825500">
              <a:lnSpc>
                <a:spcPct val="100000"/>
              </a:lnSpc>
              <a:spcBef>
                <a:spcPts val="0"/>
              </a:spcBef>
              <a:defRPr sz="4900" b="1" i="1">
                <a:solidFill>
                  <a:schemeClr val="accent1"/>
                </a:solidFill>
              </a:defRPr>
            </a:pPr>
            <a:r>
              <a:rPr dirty="0">
                <a:solidFill>
                  <a:srgbClr val="41688B"/>
                </a:solidFill>
              </a:rPr>
              <a:t>Relational dynamics</a:t>
            </a:r>
          </a:p>
          <a:p>
            <a:pPr algn="r" defTabSz="825500">
              <a:lnSpc>
                <a:spcPct val="100000"/>
              </a:lnSpc>
              <a:spcBef>
                <a:spcPts val="0"/>
              </a:spcBef>
              <a:defRPr sz="4900" b="1" i="1">
                <a:solidFill>
                  <a:schemeClr val="accent1"/>
                </a:solidFill>
              </a:defRPr>
            </a:pPr>
            <a:r>
              <a:rPr dirty="0">
                <a:solidFill>
                  <a:srgbClr val="41688B"/>
                </a:solidFill>
              </a:rPr>
              <a:t>COUNTERTRANSFERENCE</a:t>
            </a:r>
          </a:p>
        </p:txBody>
      </p:sp>
      <p:sp>
        <p:nvSpPr>
          <p:cNvPr id="679" name="Line"/>
          <p:cNvSpPr/>
          <p:nvPr/>
        </p:nvSpPr>
        <p:spPr>
          <a:xfrm>
            <a:off x="15468981" y="5072680"/>
            <a:ext cx="2524985" cy="1"/>
          </a:xfrm>
          <a:prstGeom prst="line">
            <a:avLst/>
          </a:prstGeom>
          <a:ln w="127000">
            <a:solidFill>
              <a:srgbClr val="000000"/>
            </a:solidFill>
            <a:miter lim="400000"/>
            <a:tailEnd type="triangle"/>
          </a:ln>
        </p:spPr>
        <p:txBody>
          <a:bodyPr lIns="50800" tIns="50800" rIns="50800" bIns="50800" anchor="ctr"/>
          <a:lstStyle/>
          <a:p>
            <a:endParaRPr/>
          </a:p>
        </p:txBody>
      </p:sp>
      <p:pic>
        <p:nvPicPr>
          <p:cNvPr id="2" name="Picture 1">
            <a:extLst>
              <a:ext uri="{FF2B5EF4-FFF2-40B4-BE49-F238E27FC236}">
                <a16:creationId xmlns:a16="http://schemas.microsoft.com/office/drawing/2014/main" id="{920EBF47-C34C-5D61-3279-55C09C3D0B10}"/>
              </a:ext>
            </a:extLst>
          </p:cNvPr>
          <p:cNvPicPr>
            <a:picLocks noChangeAspect="1"/>
          </p:cNvPicPr>
          <p:nvPr/>
        </p:nvPicPr>
        <p:blipFill>
          <a:blip r:embed="rId3"/>
          <a:stretch>
            <a:fillRect/>
          </a:stretch>
        </p:blipFill>
        <p:spPr>
          <a:xfrm>
            <a:off x="-1" y="0"/>
            <a:ext cx="4000497" cy="40323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3" name="Connected…"/>
          <p:cNvSpPr/>
          <p:nvPr/>
        </p:nvSpPr>
        <p:spPr>
          <a:xfrm>
            <a:off x="9103927" y="151898"/>
            <a:ext cx="6176146"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Connected</a:t>
            </a:r>
          </a:p>
          <a:p>
            <a:pPr algn="ctr" defTabSz="2438337">
              <a:lnSpc>
                <a:spcPct val="100000"/>
              </a:lnSpc>
              <a:spcBef>
                <a:spcPts val="0"/>
              </a:spcBef>
              <a:defRPr sz="2700">
                <a:solidFill>
                  <a:srgbClr val="FFFFFF"/>
                </a:solidFill>
              </a:defRPr>
            </a:pPr>
            <a:r>
              <a:rPr>
                <a:solidFill>
                  <a:srgbClr val="000000"/>
                </a:solidFill>
              </a:rPr>
              <a:t>Stress-sensitive</a:t>
            </a:r>
          </a:p>
          <a:p>
            <a:pPr algn="ctr" defTabSz="2438337">
              <a:lnSpc>
                <a:spcPct val="100000"/>
              </a:lnSpc>
              <a:spcBef>
                <a:spcPts val="0"/>
              </a:spcBef>
              <a:defRPr sz="2700">
                <a:solidFill>
                  <a:srgbClr val="FFFFFF"/>
                </a:solidFill>
              </a:defRPr>
            </a:pPr>
            <a:r>
              <a:rPr>
                <a:solidFill>
                  <a:srgbClr val="000000"/>
                </a:solidFill>
              </a:rPr>
              <a:t>Efforts to cope/engage</a:t>
            </a:r>
          </a:p>
          <a:p>
            <a:pPr algn="ctr" defTabSz="2438337">
              <a:lnSpc>
                <a:spcPct val="100000"/>
              </a:lnSpc>
              <a:spcBef>
                <a:spcPts val="0"/>
              </a:spcBef>
              <a:defRPr sz="2700">
                <a:solidFill>
                  <a:srgbClr val="FFFFFF"/>
                </a:solidFill>
              </a:defRPr>
            </a:pPr>
            <a:r>
              <a:rPr>
                <a:solidFill>
                  <a:srgbClr val="000000"/>
                </a:solidFill>
              </a:rPr>
              <a:t>Dependent, insecure, vigilant</a:t>
            </a:r>
          </a:p>
        </p:txBody>
      </p:sp>
      <p:grpSp>
        <p:nvGrpSpPr>
          <p:cNvPr id="658" name="Group"/>
          <p:cNvGrpSpPr/>
          <p:nvPr/>
        </p:nvGrpSpPr>
        <p:grpSpPr>
          <a:xfrm>
            <a:off x="9103927" y="3148700"/>
            <a:ext cx="6176146" cy="3541814"/>
            <a:chOff x="0" y="0"/>
            <a:chExt cx="6176145" cy="3541813"/>
          </a:xfrm>
        </p:grpSpPr>
        <p:sp>
          <p:nvSpPr>
            <p:cNvPr id="655" name="Threatened…"/>
            <p:cNvSpPr/>
            <p:nvPr/>
          </p:nvSpPr>
          <p:spPr>
            <a:xfrm>
              <a:off x="0" y="453739"/>
              <a:ext cx="6176145" cy="308807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Threatened</a:t>
              </a:r>
            </a:p>
            <a:p>
              <a:pPr algn="ctr" defTabSz="2438337">
                <a:lnSpc>
                  <a:spcPct val="100000"/>
                </a:lnSpc>
                <a:spcBef>
                  <a:spcPts val="0"/>
                </a:spcBef>
                <a:defRPr sz="2900">
                  <a:solidFill>
                    <a:srgbClr val="FFFFFF"/>
                  </a:solidFill>
                </a:defRPr>
              </a:pPr>
              <a:r>
                <a:rPr>
                  <a:solidFill>
                    <a:srgbClr val="000000"/>
                  </a:solidFill>
                </a:rPr>
                <a:t>Limitations that disappoint ideal</a:t>
              </a:r>
            </a:p>
            <a:p>
              <a:pPr algn="ctr" defTabSz="2438337">
                <a:lnSpc>
                  <a:spcPct val="100000"/>
                </a:lnSpc>
                <a:spcBef>
                  <a:spcPts val="0"/>
                </a:spcBef>
                <a:defRPr sz="2900">
                  <a:solidFill>
                    <a:srgbClr val="FFFFFF"/>
                  </a:solidFill>
                </a:defRPr>
              </a:pPr>
              <a:r>
                <a:rPr>
                  <a:solidFill>
                    <a:srgbClr val="000000"/>
                  </a:solidFill>
                </a:rPr>
                <a:t>Fight or flight (Self-harm)</a:t>
              </a:r>
            </a:p>
          </p:txBody>
        </p:sp>
        <p:sp>
          <p:nvSpPr>
            <p:cNvPr id="657" name="Line"/>
            <p:cNvSpPr/>
            <p:nvPr/>
          </p:nvSpPr>
          <p:spPr>
            <a:xfrm>
              <a:off x="3088073" y="0"/>
              <a:ext cx="1" cy="563945"/>
            </a:xfrm>
            <a:prstGeom prst="line">
              <a:avLst/>
            </a:prstGeom>
            <a:noFill/>
            <a:ln w="1016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grpSp>
      <p:grpSp>
        <p:nvGrpSpPr>
          <p:cNvPr id="662" name="Group"/>
          <p:cNvGrpSpPr/>
          <p:nvPr/>
        </p:nvGrpSpPr>
        <p:grpSpPr>
          <a:xfrm>
            <a:off x="9103927" y="6576028"/>
            <a:ext cx="6176146" cy="3499321"/>
            <a:chOff x="0" y="0"/>
            <a:chExt cx="6176145" cy="3499320"/>
          </a:xfrm>
        </p:grpSpPr>
        <p:sp>
          <p:nvSpPr>
            <p:cNvPr id="659" name="Alone…"/>
            <p:cNvSpPr/>
            <p:nvPr/>
          </p:nvSpPr>
          <p:spPr>
            <a:xfrm>
              <a:off x="0" y="411247"/>
              <a:ext cx="6176145"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Alone</a:t>
              </a:r>
            </a:p>
            <a:p>
              <a:pPr algn="ctr" defTabSz="2438337">
                <a:lnSpc>
                  <a:spcPct val="100000"/>
                </a:lnSpc>
                <a:spcBef>
                  <a:spcPts val="0"/>
                </a:spcBef>
                <a:defRPr sz="2900">
                  <a:solidFill>
                    <a:srgbClr val="FFFFFF"/>
                  </a:solidFill>
                </a:defRPr>
              </a:pPr>
              <a:r>
                <a:rPr>
                  <a:solidFill>
                    <a:srgbClr val="000000"/>
                  </a:solidFill>
                </a:rPr>
                <a:t>Unanchored from reality </a:t>
              </a:r>
            </a:p>
            <a:p>
              <a:pPr algn="ctr" defTabSz="2438337">
                <a:lnSpc>
                  <a:spcPct val="100000"/>
                </a:lnSpc>
                <a:spcBef>
                  <a:spcPts val="0"/>
                </a:spcBef>
                <a:defRPr sz="2900">
                  <a:solidFill>
                    <a:srgbClr val="FFFFFF"/>
                  </a:solidFill>
                </a:defRPr>
              </a:pPr>
              <a:r>
                <a:rPr>
                  <a:solidFill>
                    <a:srgbClr val="000000"/>
                  </a:solidFill>
                </a:rPr>
                <a:t>(i.e., consequences, intentions of others, and experience)</a:t>
              </a:r>
            </a:p>
          </p:txBody>
        </p:sp>
        <p:sp>
          <p:nvSpPr>
            <p:cNvPr id="661" name="Line"/>
            <p:cNvSpPr/>
            <p:nvPr/>
          </p:nvSpPr>
          <p:spPr>
            <a:xfrm>
              <a:off x="3088073" y="0"/>
              <a:ext cx="1" cy="563945"/>
            </a:xfrm>
            <a:prstGeom prst="line">
              <a:avLst/>
            </a:prstGeom>
            <a:noFill/>
            <a:ln w="1016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grpSp>
      <p:grpSp>
        <p:nvGrpSpPr>
          <p:cNvPr id="666" name="Group"/>
          <p:cNvGrpSpPr/>
          <p:nvPr/>
        </p:nvGrpSpPr>
        <p:grpSpPr>
          <a:xfrm>
            <a:off x="9258957" y="10003355"/>
            <a:ext cx="6176146" cy="3456830"/>
            <a:chOff x="0" y="0"/>
            <a:chExt cx="6176145" cy="3456828"/>
          </a:xfrm>
        </p:grpSpPr>
        <p:sp>
          <p:nvSpPr>
            <p:cNvPr id="663" name="Despair…"/>
            <p:cNvSpPr/>
            <p:nvPr/>
          </p:nvSpPr>
          <p:spPr>
            <a:xfrm>
              <a:off x="0" y="368755"/>
              <a:ext cx="6176145"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Despair</a:t>
              </a:r>
            </a:p>
            <a:p>
              <a:pPr algn="ctr" defTabSz="2438337">
                <a:lnSpc>
                  <a:spcPct val="100000"/>
                </a:lnSpc>
                <a:spcBef>
                  <a:spcPts val="0"/>
                </a:spcBef>
                <a:defRPr sz="3000">
                  <a:solidFill>
                    <a:srgbClr val="FFFFFF"/>
                  </a:solidFill>
                </a:defRPr>
              </a:pPr>
              <a:r>
                <a:rPr>
                  <a:solidFill>
                    <a:srgbClr val="000000"/>
                  </a:solidFill>
                </a:rPr>
                <a:t>Worthless, hopeless</a:t>
              </a:r>
            </a:p>
            <a:p>
              <a:pPr algn="ctr" defTabSz="2438337">
                <a:lnSpc>
                  <a:spcPct val="100000"/>
                </a:lnSpc>
                <a:spcBef>
                  <a:spcPts val="0"/>
                </a:spcBef>
                <a:defRPr sz="3000">
                  <a:solidFill>
                    <a:srgbClr val="FFFFFF"/>
                  </a:solidFill>
                </a:defRPr>
              </a:pPr>
              <a:r>
                <a:rPr>
                  <a:solidFill>
                    <a:srgbClr val="000000"/>
                  </a:solidFill>
                </a:rPr>
                <a:t>Suicidal, lost</a:t>
              </a:r>
            </a:p>
          </p:txBody>
        </p:sp>
        <p:sp>
          <p:nvSpPr>
            <p:cNvPr id="665" name="Line"/>
            <p:cNvSpPr/>
            <p:nvPr/>
          </p:nvSpPr>
          <p:spPr>
            <a:xfrm>
              <a:off x="2933042" y="0"/>
              <a:ext cx="1" cy="563945"/>
            </a:xfrm>
            <a:prstGeom prst="line">
              <a:avLst/>
            </a:prstGeom>
            <a:noFill/>
            <a:ln w="1016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grpSp>
      <p:sp>
        <p:nvSpPr>
          <p:cNvPr id="667" name="Protective, concerned, preoccupied, anxious. Overinvolved, inadequate boundaries"/>
          <p:cNvSpPr txBox="1"/>
          <p:nvPr/>
        </p:nvSpPr>
        <p:spPr>
          <a:xfrm>
            <a:off x="18151124" y="585968"/>
            <a:ext cx="5736946" cy="287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825500">
              <a:lnSpc>
                <a:spcPct val="100000"/>
              </a:lnSpc>
              <a:spcBef>
                <a:spcPts val="0"/>
              </a:spcBef>
              <a:defRPr sz="3600" b="1"/>
            </a:lvl1pPr>
          </a:lstStyle>
          <a:p>
            <a:r>
              <a:rPr lang="en-US" dirty="0">
                <a:solidFill>
                  <a:srgbClr val="41688B"/>
                </a:solidFill>
              </a:rPr>
              <a:t>Foster self-reliance, self-assertion, expressing need for help </a:t>
            </a:r>
            <a:r>
              <a:rPr lang="en-US" dirty="0" err="1">
                <a:solidFill>
                  <a:srgbClr val="41688B"/>
                </a:solidFill>
              </a:rPr>
              <a:t>prosocially</a:t>
            </a:r>
            <a:r>
              <a:rPr lang="en-US" dirty="0">
                <a:solidFill>
                  <a:srgbClr val="41688B"/>
                </a:solidFill>
              </a:rPr>
              <a:t>.</a:t>
            </a:r>
          </a:p>
          <a:p>
            <a:r>
              <a:rPr lang="en-US" dirty="0">
                <a:solidFill>
                  <a:srgbClr val="41688B"/>
                </a:solidFill>
              </a:rPr>
              <a:t>Accept uncertainty and lack of control.</a:t>
            </a:r>
            <a:endParaRPr dirty="0">
              <a:solidFill>
                <a:srgbClr val="41688B"/>
              </a:solidFill>
            </a:endParaRPr>
          </a:p>
        </p:txBody>
      </p:sp>
      <p:sp>
        <p:nvSpPr>
          <p:cNvPr id="668" name="Line"/>
          <p:cNvSpPr/>
          <p:nvPr/>
        </p:nvSpPr>
        <p:spPr>
          <a:xfrm>
            <a:off x="15468981" y="2022258"/>
            <a:ext cx="2524985" cy="1"/>
          </a:xfrm>
          <a:prstGeom prst="line">
            <a:avLst/>
          </a:prstGeom>
          <a:ln w="127000">
            <a:solidFill>
              <a:srgbClr val="000000"/>
            </a:solidFill>
            <a:miter lim="400000"/>
            <a:tailEnd type="triangle"/>
          </a:ln>
        </p:spPr>
        <p:txBody>
          <a:bodyPr lIns="50800" tIns="50800" rIns="50800" bIns="50800" anchor="ctr"/>
          <a:lstStyle/>
          <a:p>
            <a:endParaRPr/>
          </a:p>
        </p:txBody>
      </p:sp>
      <p:sp>
        <p:nvSpPr>
          <p:cNvPr id="669" name="Criticized, blamed, unappreciated, angry…"/>
          <p:cNvSpPr txBox="1"/>
          <p:nvPr/>
        </p:nvSpPr>
        <p:spPr>
          <a:xfrm>
            <a:off x="18151124" y="3812466"/>
            <a:ext cx="5833179"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825500">
              <a:lnSpc>
                <a:spcPct val="100000"/>
              </a:lnSpc>
              <a:spcBef>
                <a:spcPts val="0"/>
              </a:spcBef>
              <a:defRPr sz="3600" b="1"/>
            </a:pPr>
            <a:r>
              <a:rPr lang="en-US" dirty="0">
                <a:solidFill>
                  <a:schemeClr val="accent5"/>
                </a:solidFill>
              </a:rPr>
              <a:t>Foster effective disagreement and expression of anger. Understand reasons for self-harm and what is wanted.</a:t>
            </a:r>
            <a:endParaRPr dirty="0">
              <a:solidFill>
                <a:schemeClr val="accent5"/>
              </a:solidFill>
            </a:endParaRPr>
          </a:p>
        </p:txBody>
      </p:sp>
      <p:grpSp>
        <p:nvGrpSpPr>
          <p:cNvPr id="677" name="Group"/>
          <p:cNvGrpSpPr/>
          <p:nvPr/>
        </p:nvGrpSpPr>
        <p:grpSpPr>
          <a:xfrm>
            <a:off x="19762120" y="12365657"/>
            <a:ext cx="4262705" cy="893134"/>
            <a:chOff x="-10" y="0"/>
            <a:chExt cx="4262704" cy="893133"/>
          </a:xfrm>
        </p:grpSpPr>
        <p:pic>
          <p:nvPicPr>
            <p:cNvPr id="674" name="Image" descr="Image"/>
            <p:cNvPicPr>
              <a:picLocks noChangeAspect="1"/>
            </p:cNvPicPr>
            <p:nvPr/>
          </p:nvPicPr>
          <p:blipFill>
            <a:blip r:embed="rId3">
              <a:alphaModFix amt="68871"/>
            </a:blip>
            <a:srcRect l="9080" t="4411" r="10400" b="580"/>
            <a:stretch>
              <a:fillRect/>
            </a:stretch>
          </p:blipFill>
          <p:spPr>
            <a:xfrm>
              <a:off x="-11" y="11671"/>
              <a:ext cx="726880" cy="881463"/>
            </a:xfrm>
            <a:custGeom>
              <a:avLst/>
              <a:gdLst/>
              <a:ahLst/>
              <a:cxnLst>
                <a:cxn ang="0">
                  <a:pos x="wd2" y="hd2"/>
                </a:cxn>
                <a:cxn ang="5400000">
                  <a:pos x="wd2" y="hd2"/>
                </a:cxn>
                <a:cxn ang="10800000">
                  <a:pos x="wd2" y="hd2"/>
                </a:cxn>
                <a:cxn ang="16200000">
                  <a:pos x="wd2" y="hd2"/>
                </a:cxn>
              </a:cxnLst>
              <a:rect l="0" t="0" r="r" b="b"/>
              <a:pathLst>
                <a:path w="19817" h="21597" extrusionOk="0">
                  <a:moveTo>
                    <a:pt x="10810" y="0"/>
                  </a:moveTo>
                  <a:cubicBezTo>
                    <a:pt x="5930" y="0"/>
                    <a:pt x="2803" y="2420"/>
                    <a:pt x="1873" y="6914"/>
                  </a:cubicBezTo>
                  <a:cubicBezTo>
                    <a:pt x="1668" y="7905"/>
                    <a:pt x="1156" y="9432"/>
                    <a:pt x="736" y="10308"/>
                  </a:cubicBezTo>
                  <a:cubicBezTo>
                    <a:pt x="240" y="11345"/>
                    <a:pt x="-9" y="12043"/>
                    <a:pt x="1" y="12496"/>
                  </a:cubicBezTo>
                  <a:cubicBezTo>
                    <a:pt x="10" y="12948"/>
                    <a:pt x="270" y="13158"/>
                    <a:pt x="791" y="13225"/>
                  </a:cubicBezTo>
                  <a:cubicBezTo>
                    <a:pt x="1444" y="13308"/>
                    <a:pt x="1643" y="13567"/>
                    <a:pt x="1721" y="14479"/>
                  </a:cubicBezTo>
                  <a:cubicBezTo>
                    <a:pt x="1974" y="17424"/>
                    <a:pt x="2849" y="18437"/>
                    <a:pt x="5129" y="18437"/>
                  </a:cubicBezTo>
                  <a:cubicBezTo>
                    <a:pt x="6815" y="18437"/>
                    <a:pt x="7199" y="18905"/>
                    <a:pt x="6677" y="20314"/>
                  </a:cubicBezTo>
                  <a:lnTo>
                    <a:pt x="6341" y="21238"/>
                  </a:lnTo>
                  <a:lnTo>
                    <a:pt x="1959" y="21413"/>
                  </a:lnTo>
                  <a:cubicBezTo>
                    <a:pt x="-449" y="21512"/>
                    <a:pt x="3205" y="21595"/>
                    <a:pt x="10074" y="21597"/>
                  </a:cubicBezTo>
                  <a:cubicBezTo>
                    <a:pt x="16944" y="21600"/>
                    <a:pt x="21151" y="21524"/>
                    <a:pt x="19434" y="21422"/>
                  </a:cubicBezTo>
                  <a:lnTo>
                    <a:pt x="16317" y="21238"/>
                  </a:lnTo>
                  <a:lnTo>
                    <a:pt x="16209" y="17834"/>
                  </a:lnTo>
                  <a:lnTo>
                    <a:pt x="16101" y="14431"/>
                  </a:lnTo>
                  <a:lnTo>
                    <a:pt x="17270" y="13244"/>
                  </a:lnTo>
                  <a:cubicBezTo>
                    <a:pt x="18882" y="11597"/>
                    <a:pt x="19434" y="10224"/>
                    <a:pt x="19434" y="7896"/>
                  </a:cubicBezTo>
                  <a:cubicBezTo>
                    <a:pt x="19434" y="3229"/>
                    <a:pt x="15915" y="0"/>
                    <a:pt x="10810" y="0"/>
                  </a:cubicBezTo>
                  <a:close/>
                  <a:moveTo>
                    <a:pt x="13742" y="1663"/>
                  </a:moveTo>
                  <a:cubicBezTo>
                    <a:pt x="13829" y="1670"/>
                    <a:pt x="13915" y="1693"/>
                    <a:pt x="14002" y="1731"/>
                  </a:cubicBezTo>
                  <a:cubicBezTo>
                    <a:pt x="14089" y="1769"/>
                    <a:pt x="14170" y="1819"/>
                    <a:pt x="14251" y="1886"/>
                  </a:cubicBezTo>
                  <a:cubicBezTo>
                    <a:pt x="14291" y="1920"/>
                    <a:pt x="14332" y="1962"/>
                    <a:pt x="14370" y="2003"/>
                  </a:cubicBezTo>
                  <a:cubicBezTo>
                    <a:pt x="14408" y="2045"/>
                    <a:pt x="14443" y="2081"/>
                    <a:pt x="14478" y="2130"/>
                  </a:cubicBezTo>
                  <a:cubicBezTo>
                    <a:pt x="14513" y="2179"/>
                    <a:pt x="14555" y="2239"/>
                    <a:pt x="14586" y="2295"/>
                  </a:cubicBezTo>
                  <a:cubicBezTo>
                    <a:pt x="14618" y="2351"/>
                    <a:pt x="14646" y="2406"/>
                    <a:pt x="14673" y="2470"/>
                  </a:cubicBezTo>
                  <a:cubicBezTo>
                    <a:pt x="14710" y="2557"/>
                    <a:pt x="14736" y="2635"/>
                    <a:pt x="14770" y="2703"/>
                  </a:cubicBezTo>
                  <a:cubicBezTo>
                    <a:pt x="14839" y="2840"/>
                    <a:pt x="14906" y="2937"/>
                    <a:pt x="14976" y="3005"/>
                  </a:cubicBezTo>
                  <a:cubicBezTo>
                    <a:pt x="15116" y="3141"/>
                    <a:pt x="15284" y="3145"/>
                    <a:pt x="15528" y="3053"/>
                  </a:cubicBezTo>
                  <a:cubicBezTo>
                    <a:pt x="15589" y="3030"/>
                    <a:pt x="15650" y="3001"/>
                    <a:pt x="15722" y="2966"/>
                  </a:cubicBezTo>
                  <a:cubicBezTo>
                    <a:pt x="16499" y="2593"/>
                    <a:pt x="17115" y="3042"/>
                    <a:pt x="17064" y="3822"/>
                  </a:cubicBezTo>
                  <a:cubicBezTo>
                    <a:pt x="17057" y="3933"/>
                    <a:pt x="17035" y="4048"/>
                    <a:pt x="16999" y="4172"/>
                  </a:cubicBezTo>
                  <a:cubicBezTo>
                    <a:pt x="16981" y="4233"/>
                    <a:pt x="16975" y="4291"/>
                    <a:pt x="16967" y="4347"/>
                  </a:cubicBezTo>
                  <a:cubicBezTo>
                    <a:pt x="16951" y="4459"/>
                    <a:pt x="16953" y="4564"/>
                    <a:pt x="16978" y="4658"/>
                  </a:cubicBezTo>
                  <a:cubicBezTo>
                    <a:pt x="17002" y="4752"/>
                    <a:pt x="17051" y="4841"/>
                    <a:pt x="17118" y="4920"/>
                  </a:cubicBezTo>
                  <a:cubicBezTo>
                    <a:pt x="17186" y="5000"/>
                    <a:pt x="17266" y="5075"/>
                    <a:pt x="17378" y="5144"/>
                  </a:cubicBezTo>
                  <a:cubicBezTo>
                    <a:pt x="17434" y="5179"/>
                    <a:pt x="17495" y="5209"/>
                    <a:pt x="17562" y="5241"/>
                  </a:cubicBezTo>
                  <a:cubicBezTo>
                    <a:pt x="17693" y="5305"/>
                    <a:pt x="17812" y="5375"/>
                    <a:pt x="17908" y="5446"/>
                  </a:cubicBezTo>
                  <a:cubicBezTo>
                    <a:pt x="17956" y="5481"/>
                    <a:pt x="17999" y="5516"/>
                    <a:pt x="18038" y="5552"/>
                  </a:cubicBezTo>
                  <a:cubicBezTo>
                    <a:pt x="18155" y="5662"/>
                    <a:pt x="18237" y="5777"/>
                    <a:pt x="18276" y="5893"/>
                  </a:cubicBezTo>
                  <a:cubicBezTo>
                    <a:pt x="18289" y="5932"/>
                    <a:pt x="18293" y="5971"/>
                    <a:pt x="18298" y="6010"/>
                  </a:cubicBezTo>
                  <a:cubicBezTo>
                    <a:pt x="18315" y="6164"/>
                    <a:pt x="18266" y="6314"/>
                    <a:pt x="18146" y="6457"/>
                  </a:cubicBezTo>
                  <a:cubicBezTo>
                    <a:pt x="18116" y="6493"/>
                    <a:pt x="18077" y="6530"/>
                    <a:pt x="18038" y="6564"/>
                  </a:cubicBezTo>
                  <a:cubicBezTo>
                    <a:pt x="17884" y="6700"/>
                    <a:pt x="17667" y="6815"/>
                    <a:pt x="17378" y="6914"/>
                  </a:cubicBezTo>
                  <a:cubicBezTo>
                    <a:pt x="17277" y="6948"/>
                    <a:pt x="17186" y="6980"/>
                    <a:pt x="17107" y="7011"/>
                  </a:cubicBezTo>
                  <a:cubicBezTo>
                    <a:pt x="17029" y="7042"/>
                    <a:pt x="16959" y="7080"/>
                    <a:pt x="16902" y="7108"/>
                  </a:cubicBezTo>
                  <a:cubicBezTo>
                    <a:pt x="16816" y="7151"/>
                    <a:pt x="16759" y="7191"/>
                    <a:pt x="16718" y="7235"/>
                  </a:cubicBezTo>
                  <a:cubicBezTo>
                    <a:pt x="16704" y="7249"/>
                    <a:pt x="16694" y="7259"/>
                    <a:pt x="16685" y="7274"/>
                  </a:cubicBezTo>
                  <a:cubicBezTo>
                    <a:pt x="16668" y="7304"/>
                    <a:pt x="16652" y="7338"/>
                    <a:pt x="16653" y="7371"/>
                  </a:cubicBezTo>
                  <a:cubicBezTo>
                    <a:pt x="16655" y="7471"/>
                    <a:pt x="16743" y="7590"/>
                    <a:pt x="16891" y="7750"/>
                  </a:cubicBezTo>
                  <a:cubicBezTo>
                    <a:pt x="16987" y="7854"/>
                    <a:pt x="17052" y="7940"/>
                    <a:pt x="17097" y="8022"/>
                  </a:cubicBezTo>
                  <a:cubicBezTo>
                    <a:pt x="17119" y="8064"/>
                    <a:pt x="17131" y="8110"/>
                    <a:pt x="17140" y="8149"/>
                  </a:cubicBezTo>
                  <a:cubicBezTo>
                    <a:pt x="17158" y="8227"/>
                    <a:pt x="17155" y="8293"/>
                    <a:pt x="17118" y="8372"/>
                  </a:cubicBezTo>
                  <a:cubicBezTo>
                    <a:pt x="17063" y="8491"/>
                    <a:pt x="16944" y="8627"/>
                    <a:pt x="16761" y="8791"/>
                  </a:cubicBezTo>
                  <a:cubicBezTo>
                    <a:pt x="16702" y="8844"/>
                    <a:pt x="16651" y="8886"/>
                    <a:pt x="16599" y="8927"/>
                  </a:cubicBezTo>
                  <a:cubicBezTo>
                    <a:pt x="16546" y="8968"/>
                    <a:pt x="16495" y="9005"/>
                    <a:pt x="16447" y="9034"/>
                  </a:cubicBezTo>
                  <a:cubicBezTo>
                    <a:pt x="16353" y="9091"/>
                    <a:pt x="16262" y="9122"/>
                    <a:pt x="16177" y="9131"/>
                  </a:cubicBezTo>
                  <a:cubicBezTo>
                    <a:pt x="16092" y="9140"/>
                    <a:pt x="16007" y="9129"/>
                    <a:pt x="15917" y="9092"/>
                  </a:cubicBezTo>
                  <a:cubicBezTo>
                    <a:pt x="15827" y="9055"/>
                    <a:pt x="15734" y="8999"/>
                    <a:pt x="15625" y="8917"/>
                  </a:cubicBezTo>
                  <a:cubicBezTo>
                    <a:pt x="15569" y="8875"/>
                    <a:pt x="15512" y="8839"/>
                    <a:pt x="15463" y="8810"/>
                  </a:cubicBezTo>
                  <a:cubicBezTo>
                    <a:pt x="15388" y="8767"/>
                    <a:pt x="15323" y="8733"/>
                    <a:pt x="15257" y="8723"/>
                  </a:cubicBezTo>
                  <a:cubicBezTo>
                    <a:pt x="15148" y="8705"/>
                    <a:pt x="15044" y="8738"/>
                    <a:pt x="14933" y="8820"/>
                  </a:cubicBezTo>
                  <a:cubicBezTo>
                    <a:pt x="14888" y="8852"/>
                    <a:pt x="14841" y="8896"/>
                    <a:pt x="14792" y="8946"/>
                  </a:cubicBezTo>
                  <a:cubicBezTo>
                    <a:pt x="14743" y="8997"/>
                    <a:pt x="14695" y="9053"/>
                    <a:pt x="14640" y="9121"/>
                  </a:cubicBezTo>
                  <a:cubicBezTo>
                    <a:pt x="14585" y="9190"/>
                    <a:pt x="14520" y="9268"/>
                    <a:pt x="14456" y="9355"/>
                  </a:cubicBezTo>
                  <a:cubicBezTo>
                    <a:pt x="14371" y="9471"/>
                    <a:pt x="14283" y="9584"/>
                    <a:pt x="14197" y="9685"/>
                  </a:cubicBezTo>
                  <a:cubicBezTo>
                    <a:pt x="14130" y="9763"/>
                    <a:pt x="14076" y="9826"/>
                    <a:pt x="14013" y="9889"/>
                  </a:cubicBezTo>
                  <a:cubicBezTo>
                    <a:pt x="14605" y="9636"/>
                    <a:pt x="14746" y="9684"/>
                    <a:pt x="14900" y="10045"/>
                  </a:cubicBezTo>
                  <a:cubicBezTo>
                    <a:pt x="15013" y="10309"/>
                    <a:pt x="15244" y="10448"/>
                    <a:pt x="15409" y="10356"/>
                  </a:cubicBezTo>
                  <a:cubicBezTo>
                    <a:pt x="15574" y="10265"/>
                    <a:pt x="15933" y="10605"/>
                    <a:pt x="16209" y="11105"/>
                  </a:cubicBezTo>
                  <a:cubicBezTo>
                    <a:pt x="16618" y="11845"/>
                    <a:pt x="16628" y="12166"/>
                    <a:pt x="16253" y="12836"/>
                  </a:cubicBezTo>
                  <a:cubicBezTo>
                    <a:pt x="15999" y="13289"/>
                    <a:pt x="15633" y="13662"/>
                    <a:pt x="15441" y="13662"/>
                  </a:cubicBezTo>
                  <a:cubicBezTo>
                    <a:pt x="15249" y="13662"/>
                    <a:pt x="14965" y="13770"/>
                    <a:pt x="14813" y="13906"/>
                  </a:cubicBezTo>
                  <a:cubicBezTo>
                    <a:pt x="14431" y="14248"/>
                    <a:pt x="14015" y="14214"/>
                    <a:pt x="13742" y="13818"/>
                  </a:cubicBezTo>
                  <a:cubicBezTo>
                    <a:pt x="13615" y="13634"/>
                    <a:pt x="13374" y="13557"/>
                    <a:pt x="13201" y="13653"/>
                  </a:cubicBezTo>
                  <a:cubicBezTo>
                    <a:pt x="13029" y="13748"/>
                    <a:pt x="12655" y="13424"/>
                    <a:pt x="12379" y="12923"/>
                  </a:cubicBezTo>
                  <a:cubicBezTo>
                    <a:pt x="11802" y="11878"/>
                    <a:pt x="12197" y="10844"/>
                    <a:pt x="13418" y="10162"/>
                  </a:cubicBezTo>
                  <a:cubicBezTo>
                    <a:pt x="13388" y="10151"/>
                    <a:pt x="13362" y="10138"/>
                    <a:pt x="13331" y="10123"/>
                  </a:cubicBezTo>
                  <a:cubicBezTo>
                    <a:pt x="13300" y="10107"/>
                    <a:pt x="13265" y="10094"/>
                    <a:pt x="13234" y="10074"/>
                  </a:cubicBezTo>
                  <a:cubicBezTo>
                    <a:pt x="12855" y="9838"/>
                    <a:pt x="12455" y="9316"/>
                    <a:pt x="12455" y="8975"/>
                  </a:cubicBezTo>
                  <a:cubicBezTo>
                    <a:pt x="12455" y="8847"/>
                    <a:pt x="12444" y="8751"/>
                    <a:pt x="12411" y="8684"/>
                  </a:cubicBezTo>
                  <a:cubicBezTo>
                    <a:pt x="12395" y="8650"/>
                    <a:pt x="12374" y="8625"/>
                    <a:pt x="12346" y="8606"/>
                  </a:cubicBezTo>
                  <a:cubicBezTo>
                    <a:pt x="12341" y="8603"/>
                    <a:pt x="12341" y="8599"/>
                    <a:pt x="12336" y="8596"/>
                  </a:cubicBezTo>
                  <a:cubicBezTo>
                    <a:pt x="12311" y="8583"/>
                    <a:pt x="12282" y="8580"/>
                    <a:pt x="12249" y="8577"/>
                  </a:cubicBezTo>
                  <a:cubicBezTo>
                    <a:pt x="12128" y="8565"/>
                    <a:pt x="11947" y="8614"/>
                    <a:pt x="11676" y="8732"/>
                  </a:cubicBezTo>
                  <a:cubicBezTo>
                    <a:pt x="11585" y="8772"/>
                    <a:pt x="11484" y="8825"/>
                    <a:pt x="11373" y="8878"/>
                  </a:cubicBezTo>
                  <a:cubicBezTo>
                    <a:pt x="11263" y="8931"/>
                    <a:pt x="11146" y="8960"/>
                    <a:pt x="11037" y="8975"/>
                  </a:cubicBezTo>
                  <a:cubicBezTo>
                    <a:pt x="10874" y="8998"/>
                    <a:pt x="10715" y="8981"/>
                    <a:pt x="10572" y="8936"/>
                  </a:cubicBezTo>
                  <a:cubicBezTo>
                    <a:pt x="10333" y="8862"/>
                    <a:pt x="10141" y="8712"/>
                    <a:pt x="10042" y="8528"/>
                  </a:cubicBezTo>
                  <a:cubicBezTo>
                    <a:pt x="9923" y="8307"/>
                    <a:pt x="9941" y="8034"/>
                    <a:pt x="10193" y="7808"/>
                  </a:cubicBezTo>
                  <a:cubicBezTo>
                    <a:pt x="10355" y="7664"/>
                    <a:pt x="10477" y="7536"/>
                    <a:pt x="10540" y="7420"/>
                  </a:cubicBezTo>
                  <a:cubicBezTo>
                    <a:pt x="10555" y="7390"/>
                    <a:pt x="10563" y="7369"/>
                    <a:pt x="10572" y="7342"/>
                  </a:cubicBezTo>
                  <a:cubicBezTo>
                    <a:pt x="10591" y="7286"/>
                    <a:pt x="10601" y="7227"/>
                    <a:pt x="10594" y="7176"/>
                  </a:cubicBezTo>
                  <a:cubicBezTo>
                    <a:pt x="10576" y="7050"/>
                    <a:pt x="10476" y="6937"/>
                    <a:pt x="10291" y="6826"/>
                  </a:cubicBezTo>
                  <a:cubicBezTo>
                    <a:pt x="10143" y="6738"/>
                    <a:pt x="9933" y="6652"/>
                    <a:pt x="9674" y="6564"/>
                  </a:cubicBezTo>
                  <a:cubicBezTo>
                    <a:pt x="9602" y="6539"/>
                    <a:pt x="9542" y="6515"/>
                    <a:pt x="9479" y="6486"/>
                  </a:cubicBezTo>
                  <a:cubicBezTo>
                    <a:pt x="9417" y="6457"/>
                    <a:pt x="9359" y="6422"/>
                    <a:pt x="9306" y="6389"/>
                  </a:cubicBezTo>
                  <a:cubicBezTo>
                    <a:pt x="9147" y="6289"/>
                    <a:pt x="9023" y="6179"/>
                    <a:pt x="8949" y="6058"/>
                  </a:cubicBezTo>
                  <a:cubicBezTo>
                    <a:pt x="8850" y="5897"/>
                    <a:pt x="8835" y="5720"/>
                    <a:pt x="8884" y="5562"/>
                  </a:cubicBezTo>
                  <a:cubicBezTo>
                    <a:pt x="8665" y="5815"/>
                    <a:pt x="8511" y="6157"/>
                    <a:pt x="8538" y="6428"/>
                  </a:cubicBezTo>
                  <a:cubicBezTo>
                    <a:pt x="8582" y="6879"/>
                    <a:pt x="8392" y="7051"/>
                    <a:pt x="7889" y="7011"/>
                  </a:cubicBezTo>
                  <a:cubicBezTo>
                    <a:pt x="7495" y="6980"/>
                    <a:pt x="6987" y="7184"/>
                    <a:pt x="6763" y="7458"/>
                  </a:cubicBezTo>
                  <a:cubicBezTo>
                    <a:pt x="6403" y="7901"/>
                    <a:pt x="6299" y="7889"/>
                    <a:pt x="5865" y="7420"/>
                  </a:cubicBezTo>
                  <a:cubicBezTo>
                    <a:pt x="5596" y="7129"/>
                    <a:pt x="5110" y="6934"/>
                    <a:pt x="4783" y="6982"/>
                  </a:cubicBezTo>
                  <a:cubicBezTo>
                    <a:pt x="4402" y="7038"/>
                    <a:pt x="4199" y="6831"/>
                    <a:pt x="4199" y="6408"/>
                  </a:cubicBezTo>
                  <a:cubicBezTo>
                    <a:pt x="4199" y="6046"/>
                    <a:pt x="3950" y="5565"/>
                    <a:pt x="3647" y="5339"/>
                  </a:cubicBezTo>
                  <a:cubicBezTo>
                    <a:pt x="3160" y="4974"/>
                    <a:pt x="3158" y="4882"/>
                    <a:pt x="3701" y="4502"/>
                  </a:cubicBezTo>
                  <a:cubicBezTo>
                    <a:pt x="4039" y="4266"/>
                    <a:pt x="4288" y="3776"/>
                    <a:pt x="4253" y="3423"/>
                  </a:cubicBezTo>
                  <a:cubicBezTo>
                    <a:pt x="4210" y="2982"/>
                    <a:pt x="4419" y="2791"/>
                    <a:pt x="4924" y="2791"/>
                  </a:cubicBezTo>
                  <a:cubicBezTo>
                    <a:pt x="5328" y="2791"/>
                    <a:pt x="5874" y="2660"/>
                    <a:pt x="6136" y="2509"/>
                  </a:cubicBezTo>
                  <a:cubicBezTo>
                    <a:pt x="6410" y="2350"/>
                    <a:pt x="6824" y="2393"/>
                    <a:pt x="7110" y="2606"/>
                  </a:cubicBezTo>
                  <a:cubicBezTo>
                    <a:pt x="7382" y="2809"/>
                    <a:pt x="7831" y="2930"/>
                    <a:pt x="8105" y="2878"/>
                  </a:cubicBezTo>
                  <a:cubicBezTo>
                    <a:pt x="8393" y="2824"/>
                    <a:pt x="8603" y="3061"/>
                    <a:pt x="8603" y="3442"/>
                  </a:cubicBezTo>
                  <a:cubicBezTo>
                    <a:pt x="8603" y="3805"/>
                    <a:pt x="8852" y="4286"/>
                    <a:pt x="9155" y="4512"/>
                  </a:cubicBezTo>
                  <a:cubicBezTo>
                    <a:pt x="9493" y="4765"/>
                    <a:pt x="9588" y="4896"/>
                    <a:pt x="9436" y="5076"/>
                  </a:cubicBezTo>
                  <a:cubicBezTo>
                    <a:pt x="9544" y="5037"/>
                    <a:pt x="9666" y="5006"/>
                    <a:pt x="9804" y="4988"/>
                  </a:cubicBezTo>
                  <a:cubicBezTo>
                    <a:pt x="9857" y="4982"/>
                    <a:pt x="9907" y="4971"/>
                    <a:pt x="9955" y="4959"/>
                  </a:cubicBezTo>
                  <a:cubicBezTo>
                    <a:pt x="10004" y="4948"/>
                    <a:pt x="10052" y="4936"/>
                    <a:pt x="10096" y="4920"/>
                  </a:cubicBezTo>
                  <a:cubicBezTo>
                    <a:pt x="10139" y="4905"/>
                    <a:pt x="10176" y="4881"/>
                    <a:pt x="10215" y="4862"/>
                  </a:cubicBezTo>
                  <a:cubicBezTo>
                    <a:pt x="10254" y="4843"/>
                    <a:pt x="10290" y="4826"/>
                    <a:pt x="10323" y="4804"/>
                  </a:cubicBezTo>
                  <a:cubicBezTo>
                    <a:pt x="10457" y="4713"/>
                    <a:pt x="10550" y="4595"/>
                    <a:pt x="10594" y="4473"/>
                  </a:cubicBezTo>
                  <a:cubicBezTo>
                    <a:pt x="10605" y="4442"/>
                    <a:pt x="10610" y="4417"/>
                    <a:pt x="10615" y="4386"/>
                  </a:cubicBezTo>
                  <a:cubicBezTo>
                    <a:pt x="10635" y="4259"/>
                    <a:pt x="10602" y="4125"/>
                    <a:pt x="10518" y="4006"/>
                  </a:cubicBezTo>
                  <a:cubicBezTo>
                    <a:pt x="10476" y="3946"/>
                    <a:pt x="10425" y="3893"/>
                    <a:pt x="10356" y="3841"/>
                  </a:cubicBezTo>
                  <a:cubicBezTo>
                    <a:pt x="10320" y="3814"/>
                    <a:pt x="10279" y="3787"/>
                    <a:pt x="10237" y="3763"/>
                  </a:cubicBezTo>
                  <a:cubicBezTo>
                    <a:pt x="10190" y="3737"/>
                    <a:pt x="10150" y="3713"/>
                    <a:pt x="10118" y="3685"/>
                  </a:cubicBezTo>
                  <a:cubicBezTo>
                    <a:pt x="10086" y="3658"/>
                    <a:pt x="10061" y="3627"/>
                    <a:pt x="10042" y="3598"/>
                  </a:cubicBezTo>
                  <a:cubicBezTo>
                    <a:pt x="10003" y="3539"/>
                    <a:pt x="9989" y="3474"/>
                    <a:pt x="9999" y="3413"/>
                  </a:cubicBezTo>
                  <a:cubicBezTo>
                    <a:pt x="10003" y="3383"/>
                    <a:pt x="10016" y="3356"/>
                    <a:pt x="10031" y="3326"/>
                  </a:cubicBezTo>
                  <a:cubicBezTo>
                    <a:pt x="10061" y="3265"/>
                    <a:pt x="10117" y="3206"/>
                    <a:pt x="10182" y="3151"/>
                  </a:cubicBezTo>
                  <a:cubicBezTo>
                    <a:pt x="10314" y="3039"/>
                    <a:pt x="10503" y="2942"/>
                    <a:pt x="10734" y="2878"/>
                  </a:cubicBezTo>
                  <a:cubicBezTo>
                    <a:pt x="10850" y="2846"/>
                    <a:pt x="10973" y="2823"/>
                    <a:pt x="11102" y="2810"/>
                  </a:cubicBezTo>
                  <a:cubicBezTo>
                    <a:pt x="11295" y="2791"/>
                    <a:pt x="11506" y="2793"/>
                    <a:pt x="11708" y="2830"/>
                  </a:cubicBezTo>
                  <a:cubicBezTo>
                    <a:pt x="11912" y="2866"/>
                    <a:pt x="12077" y="2885"/>
                    <a:pt x="12217" y="2888"/>
                  </a:cubicBezTo>
                  <a:cubicBezTo>
                    <a:pt x="12357" y="2891"/>
                    <a:pt x="12472" y="2877"/>
                    <a:pt x="12563" y="2839"/>
                  </a:cubicBezTo>
                  <a:cubicBezTo>
                    <a:pt x="12654" y="2801"/>
                    <a:pt x="12721" y="2740"/>
                    <a:pt x="12779" y="2655"/>
                  </a:cubicBezTo>
                  <a:cubicBezTo>
                    <a:pt x="12837" y="2570"/>
                    <a:pt x="12880" y="2463"/>
                    <a:pt x="12920" y="2324"/>
                  </a:cubicBezTo>
                  <a:cubicBezTo>
                    <a:pt x="12989" y="2086"/>
                    <a:pt x="13112" y="1909"/>
                    <a:pt x="13255" y="1799"/>
                  </a:cubicBezTo>
                  <a:cubicBezTo>
                    <a:pt x="13399" y="1689"/>
                    <a:pt x="13568" y="1648"/>
                    <a:pt x="13742" y="1663"/>
                  </a:cubicBezTo>
                  <a:close/>
                  <a:moveTo>
                    <a:pt x="6417" y="4269"/>
                  </a:moveTo>
                  <a:cubicBezTo>
                    <a:pt x="5768" y="4269"/>
                    <a:pt x="5352" y="4815"/>
                    <a:pt x="5660" y="5261"/>
                  </a:cubicBezTo>
                  <a:cubicBezTo>
                    <a:pt x="6059" y="5840"/>
                    <a:pt x="6947" y="5612"/>
                    <a:pt x="6947" y="4930"/>
                  </a:cubicBezTo>
                  <a:cubicBezTo>
                    <a:pt x="6947" y="4568"/>
                    <a:pt x="6708" y="4269"/>
                    <a:pt x="6417" y="4269"/>
                  </a:cubicBezTo>
                  <a:close/>
                  <a:moveTo>
                    <a:pt x="13429" y="5261"/>
                  </a:moveTo>
                  <a:cubicBezTo>
                    <a:pt x="13190" y="5289"/>
                    <a:pt x="13012" y="5398"/>
                    <a:pt x="12909" y="5543"/>
                  </a:cubicBezTo>
                  <a:cubicBezTo>
                    <a:pt x="12852" y="5642"/>
                    <a:pt x="12823" y="5762"/>
                    <a:pt x="12823" y="5912"/>
                  </a:cubicBezTo>
                  <a:cubicBezTo>
                    <a:pt x="12823" y="5930"/>
                    <a:pt x="12833" y="5944"/>
                    <a:pt x="12833" y="5961"/>
                  </a:cubicBezTo>
                  <a:cubicBezTo>
                    <a:pt x="12862" y="6094"/>
                    <a:pt x="12936" y="6238"/>
                    <a:pt x="13071" y="6360"/>
                  </a:cubicBezTo>
                  <a:cubicBezTo>
                    <a:pt x="13207" y="6481"/>
                    <a:pt x="13356" y="6548"/>
                    <a:pt x="13504" y="6574"/>
                  </a:cubicBezTo>
                  <a:cubicBezTo>
                    <a:pt x="13523" y="6574"/>
                    <a:pt x="13539" y="6574"/>
                    <a:pt x="13558" y="6574"/>
                  </a:cubicBezTo>
                  <a:cubicBezTo>
                    <a:pt x="13726" y="6574"/>
                    <a:pt x="13870" y="6547"/>
                    <a:pt x="13980" y="6496"/>
                  </a:cubicBezTo>
                  <a:cubicBezTo>
                    <a:pt x="14141" y="6404"/>
                    <a:pt x="14252" y="6242"/>
                    <a:pt x="14283" y="6029"/>
                  </a:cubicBezTo>
                  <a:cubicBezTo>
                    <a:pt x="14289" y="5992"/>
                    <a:pt x="14294" y="5952"/>
                    <a:pt x="14294" y="5912"/>
                  </a:cubicBezTo>
                  <a:cubicBezTo>
                    <a:pt x="14294" y="5748"/>
                    <a:pt x="14266" y="5617"/>
                    <a:pt x="14197" y="5514"/>
                  </a:cubicBezTo>
                  <a:cubicBezTo>
                    <a:pt x="14174" y="5479"/>
                    <a:pt x="14141" y="5454"/>
                    <a:pt x="14110" y="5426"/>
                  </a:cubicBezTo>
                  <a:cubicBezTo>
                    <a:pt x="14097" y="5414"/>
                    <a:pt x="14082" y="5398"/>
                    <a:pt x="14067" y="5387"/>
                  </a:cubicBezTo>
                  <a:cubicBezTo>
                    <a:pt x="14024" y="5357"/>
                    <a:pt x="13981" y="5329"/>
                    <a:pt x="13926" y="5309"/>
                  </a:cubicBezTo>
                  <a:cubicBezTo>
                    <a:pt x="13913" y="5304"/>
                    <a:pt x="13897" y="5304"/>
                    <a:pt x="13883" y="5300"/>
                  </a:cubicBezTo>
                  <a:cubicBezTo>
                    <a:pt x="13872" y="5297"/>
                    <a:pt x="13861" y="5293"/>
                    <a:pt x="13850" y="5290"/>
                  </a:cubicBezTo>
                  <a:cubicBezTo>
                    <a:pt x="13766" y="5269"/>
                    <a:pt x="13667" y="5261"/>
                    <a:pt x="13558" y="5261"/>
                  </a:cubicBezTo>
                  <a:cubicBezTo>
                    <a:pt x="13514" y="5261"/>
                    <a:pt x="13469" y="5256"/>
                    <a:pt x="13429" y="5261"/>
                  </a:cubicBezTo>
                  <a:close/>
                  <a:moveTo>
                    <a:pt x="4015" y="7614"/>
                  </a:moveTo>
                  <a:cubicBezTo>
                    <a:pt x="4197" y="7608"/>
                    <a:pt x="4359" y="7739"/>
                    <a:pt x="4653" y="8003"/>
                  </a:cubicBezTo>
                  <a:cubicBezTo>
                    <a:pt x="5126" y="8427"/>
                    <a:pt x="5184" y="8695"/>
                    <a:pt x="4891" y="9112"/>
                  </a:cubicBezTo>
                  <a:cubicBezTo>
                    <a:pt x="4325" y="9917"/>
                    <a:pt x="3847" y="9958"/>
                    <a:pt x="3149" y="9267"/>
                  </a:cubicBezTo>
                  <a:cubicBezTo>
                    <a:pt x="2567" y="8690"/>
                    <a:pt x="2574" y="8624"/>
                    <a:pt x="3279" y="8052"/>
                  </a:cubicBezTo>
                  <a:cubicBezTo>
                    <a:pt x="3632" y="7765"/>
                    <a:pt x="3833" y="7620"/>
                    <a:pt x="4015" y="7614"/>
                  </a:cubicBezTo>
                  <a:close/>
                  <a:moveTo>
                    <a:pt x="14294" y="11513"/>
                  </a:moveTo>
                  <a:cubicBezTo>
                    <a:pt x="13886" y="11513"/>
                    <a:pt x="13558" y="11735"/>
                    <a:pt x="13558" y="12009"/>
                  </a:cubicBezTo>
                  <a:cubicBezTo>
                    <a:pt x="13558" y="12284"/>
                    <a:pt x="13886" y="12505"/>
                    <a:pt x="14294" y="12505"/>
                  </a:cubicBezTo>
                  <a:cubicBezTo>
                    <a:pt x="14702" y="12505"/>
                    <a:pt x="15030" y="12284"/>
                    <a:pt x="15030" y="12009"/>
                  </a:cubicBezTo>
                  <a:cubicBezTo>
                    <a:pt x="15030" y="11735"/>
                    <a:pt x="14702" y="11513"/>
                    <a:pt x="14294" y="11513"/>
                  </a:cubicBezTo>
                  <a:close/>
                </a:path>
              </a:pathLst>
            </a:custGeom>
            <a:ln w="12700" cap="flat">
              <a:noFill/>
              <a:miter lim="400000"/>
            </a:ln>
            <a:effectLst/>
          </p:spPr>
        </p:pic>
        <p:sp>
          <p:nvSpPr>
            <p:cNvPr id="675" name="McLean Gunderson"/>
            <p:cNvSpPr txBox="1"/>
            <p:nvPr/>
          </p:nvSpPr>
          <p:spPr>
            <a:xfrm>
              <a:off x="801125" y="0"/>
              <a:ext cx="3011765" cy="540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lnSpc>
                  <a:spcPct val="100000"/>
                </a:lnSpc>
                <a:spcBef>
                  <a:spcPts val="0"/>
                </a:spcBef>
                <a:defRPr sz="2500">
                  <a:solidFill>
                    <a:srgbClr val="3F4C52"/>
                  </a:solidFill>
                  <a:latin typeface="Georgia"/>
                  <a:ea typeface="Georgia"/>
                  <a:cs typeface="Georgia"/>
                  <a:sym typeface="Georgia"/>
                </a:defRPr>
              </a:pPr>
              <a:r>
                <a:t>McLean </a:t>
              </a:r>
              <a:r>
                <a:rPr i="1">
                  <a:solidFill>
                    <a:srgbClr val="929292"/>
                  </a:solidFill>
                </a:rPr>
                <a:t>Gunderson</a:t>
              </a:r>
            </a:p>
          </p:txBody>
        </p:sp>
        <p:sp>
          <p:nvSpPr>
            <p:cNvPr id="676" name="Personality Disorders Institute"/>
            <p:cNvSpPr txBox="1"/>
            <p:nvPr/>
          </p:nvSpPr>
          <p:spPr>
            <a:xfrm>
              <a:off x="803537" y="494583"/>
              <a:ext cx="3459158" cy="363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lnSpc>
                  <a:spcPct val="100000"/>
                </a:lnSpc>
                <a:spcBef>
                  <a:spcPts val="0"/>
                </a:spcBef>
                <a:defRPr sz="1900" i="1">
                  <a:solidFill>
                    <a:srgbClr val="929292"/>
                  </a:solidFill>
                  <a:latin typeface="Georgia"/>
                  <a:ea typeface="Georgia"/>
                  <a:cs typeface="Georgia"/>
                  <a:sym typeface="Georgia"/>
                </a:defRPr>
              </a:lvl1pPr>
            </a:lstStyle>
            <a:p>
              <a:r>
                <a:t>Personality Disorders Institute</a:t>
              </a:r>
            </a:p>
          </p:txBody>
        </p:sp>
      </p:grpSp>
      <p:sp>
        <p:nvSpPr>
          <p:cNvPr id="678" name="Relational dynamics…"/>
          <p:cNvSpPr txBox="1"/>
          <p:nvPr/>
        </p:nvSpPr>
        <p:spPr>
          <a:xfrm>
            <a:off x="15794325" y="10428092"/>
            <a:ext cx="8329961" cy="1607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825500">
              <a:lnSpc>
                <a:spcPct val="100000"/>
              </a:lnSpc>
              <a:spcBef>
                <a:spcPts val="0"/>
              </a:spcBef>
              <a:defRPr sz="4900" b="1" i="1">
                <a:solidFill>
                  <a:schemeClr val="accent1"/>
                </a:solidFill>
              </a:defRPr>
            </a:pPr>
            <a:r>
              <a:rPr dirty="0">
                <a:solidFill>
                  <a:srgbClr val="41688B"/>
                </a:solidFill>
              </a:rPr>
              <a:t>Relational dynamics</a:t>
            </a:r>
          </a:p>
          <a:p>
            <a:pPr algn="r" defTabSz="825500">
              <a:lnSpc>
                <a:spcPct val="100000"/>
              </a:lnSpc>
              <a:spcBef>
                <a:spcPts val="0"/>
              </a:spcBef>
              <a:defRPr sz="4900" b="1" i="1">
                <a:solidFill>
                  <a:schemeClr val="accent1"/>
                </a:solidFill>
              </a:defRPr>
            </a:pPr>
            <a:r>
              <a:rPr dirty="0">
                <a:solidFill>
                  <a:srgbClr val="41688B"/>
                </a:solidFill>
              </a:rPr>
              <a:t>COUNTERTRANSFERENCE</a:t>
            </a:r>
          </a:p>
        </p:txBody>
      </p:sp>
      <p:sp>
        <p:nvSpPr>
          <p:cNvPr id="679" name="Line"/>
          <p:cNvSpPr/>
          <p:nvPr/>
        </p:nvSpPr>
        <p:spPr>
          <a:xfrm>
            <a:off x="15468981" y="5072680"/>
            <a:ext cx="2524985" cy="1"/>
          </a:xfrm>
          <a:prstGeom prst="line">
            <a:avLst/>
          </a:prstGeom>
          <a:ln w="127000">
            <a:solidFill>
              <a:srgbClr val="000000"/>
            </a:solidFill>
            <a:miter lim="400000"/>
            <a:tailEnd type="triangle"/>
          </a:ln>
        </p:spPr>
        <p:txBody>
          <a:bodyPr lIns="50800" tIns="50800" rIns="50800" bIns="50800" anchor="ctr"/>
          <a:lstStyle/>
          <a:p>
            <a:endParaRPr/>
          </a:p>
        </p:txBody>
      </p:sp>
      <p:sp>
        <p:nvSpPr>
          <p:cNvPr id="680" name="Listen nondefensively…"/>
          <p:cNvSpPr txBox="1"/>
          <p:nvPr/>
        </p:nvSpPr>
        <p:spPr>
          <a:xfrm>
            <a:off x="495930" y="3280605"/>
            <a:ext cx="5696614"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825500">
              <a:lnSpc>
                <a:spcPct val="100000"/>
              </a:lnSpc>
              <a:spcBef>
                <a:spcPts val="0"/>
              </a:spcBef>
              <a:defRPr sz="3600" b="1"/>
            </a:pPr>
            <a:endParaRPr dirty="0">
              <a:solidFill>
                <a:schemeClr val="accent6"/>
              </a:solidFill>
            </a:endParaRPr>
          </a:p>
        </p:txBody>
      </p:sp>
      <p:pic>
        <p:nvPicPr>
          <p:cNvPr id="2" name="Picture 1">
            <a:extLst>
              <a:ext uri="{FF2B5EF4-FFF2-40B4-BE49-F238E27FC236}">
                <a16:creationId xmlns:a16="http://schemas.microsoft.com/office/drawing/2014/main" id="{BC871FA3-6801-BA97-27E6-B802D72255C9}"/>
              </a:ext>
            </a:extLst>
          </p:cNvPr>
          <p:cNvPicPr>
            <a:picLocks noChangeAspect="1"/>
          </p:cNvPicPr>
          <p:nvPr/>
        </p:nvPicPr>
        <p:blipFill>
          <a:blip r:embed="rId4"/>
          <a:stretch>
            <a:fillRect/>
          </a:stretch>
        </p:blipFill>
        <p:spPr>
          <a:xfrm>
            <a:off x="0" y="7355"/>
            <a:ext cx="3999323" cy="4029805"/>
          </a:xfrm>
          <a:prstGeom prst="rect">
            <a:avLst/>
          </a:prstGeom>
        </p:spPr>
      </p:pic>
    </p:spTree>
    <p:extLst>
      <p:ext uri="{BB962C8B-B14F-4D97-AF65-F5344CB8AC3E}">
        <p14:creationId xmlns:p14="http://schemas.microsoft.com/office/powerpoint/2010/main" val="101687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3" name="Connected…"/>
          <p:cNvSpPr/>
          <p:nvPr/>
        </p:nvSpPr>
        <p:spPr>
          <a:xfrm>
            <a:off x="9103927" y="151898"/>
            <a:ext cx="6176146"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Connected</a:t>
            </a:r>
          </a:p>
          <a:p>
            <a:pPr algn="ctr" defTabSz="2438337">
              <a:lnSpc>
                <a:spcPct val="100000"/>
              </a:lnSpc>
              <a:spcBef>
                <a:spcPts val="0"/>
              </a:spcBef>
              <a:defRPr sz="2700">
                <a:solidFill>
                  <a:srgbClr val="FFFFFF"/>
                </a:solidFill>
              </a:defRPr>
            </a:pPr>
            <a:r>
              <a:rPr>
                <a:solidFill>
                  <a:srgbClr val="000000"/>
                </a:solidFill>
              </a:rPr>
              <a:t>Stress-sensitive</a:t>
            </a:r>
          </a:p>
          <a:p>
            <a:pPr algn="ctr" defTabSz="2438337">
              <a:lnSpc>
                <a:spcPct val="100000"/>
              </a:lnSpc>
              <a:spcBef>
                <a:spcPts val="0"/>
              </a:spcBef>
              <a:defRPr sz="2700">
                <a:solidFill>
                  <a:srgbClr val="FFFFFF"/>
                </a:solidFill>
              </a:defRPr>
            </a:pPr>
            <a:r>
              <a:rPr>
                <a:solidFill>
                  <a:srgbClr val="000000"/>
                </a:solidFill>
              </a:rPr>
              <a:t>Efforts to cope/engage</a:t>
            </a:r>
          </a:p>
          <a:p>
            <a:pPr algn="ctr" defTabSz="2438337">
              <a:lnSpc>
                <a:spcPct val="100000"/>
              </a:lnSpc>
              <a:spcBef>
                <a:spcPts val="0"/>
              </a:spcBef>
              <a:defRPr sz="2700">
                <a:solidFill>
                  <a:srgbClr val="FFFFFF"/>
                </a:solidFill>
              </a:defRPr>
            </a:pPr>
            <a:r>
              <a:rPr>
                <a:solidFill>
                  <a:srgbClr val="000000"/>
                </a:solidFill>
              </a:rPr>
              <a:t>Dependent, insecure, vigilant</a:t>
            </a:r>
          </a:p>
        </p:txBody>
      </p:sp>
      <p:grpSp>
        <p:nvGrpSpPr>
          <p:cNvPr id="658" name="Group"/>
          <p:cNvGrpSpPr/>
          <p:nvPr/>
        </p:nvGrpSpPr>
        <p:grpSpPr>
          <a:xfrm>
            <a:off x="9103927" y="3148700"/>
            <a:ext cx="6176146" cy="3541814"/>
            <a:chOff x="0" y="0"/>
            <a:chExt cx="6176145" cy="3541813"/>
          </a:xfrm>
        </p:grpSpPr>
        <p:sp>
          <p:nvSpPr>
            <p:cNvPr id="655" name="Threatened…"/>
            <p:cNvSpPr/>
            <p:nvPr/>
          </p:nvSpPr>
          <p:spPr>
            <a:xfrm>
              <a:off x="0" y="453739"/>
              <a:ext cx="6176145" cy="308807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Threatened</a:t>
              </a:r>
            </a:p>
            <a:p>
              <a:pPr algn="ctr" defTabSz="2438337">
                <a:lnSpc>
                  <a:spcPct val="100000"/>
                </a:lnSpc>
                <a:spcBef>
                  <a:spcPts val="0"/>
                </a:spcBef>
                <a:defRPr sz="2900">
                  <a:solidFill>
                    <a:srgbClr val="FFFFFF"/>
                  </a:solidFill>
                </a:defRPr>
              </a:pPr>
              <a:r>
                <a:rPr>
                  <a:solidFill>
                    <a:srgbClr val="000000"/>
                  </a:solidFill>
                </a:rPr>
                <a:t>Limitations that disappoint ideal</a:t>
              </a:r>
            </a:p>
            <a:p>
              <a:pPr algn="ctr" defTabSz="2438337">
                <a:lnSpc>
                  <a:spcPct val="100000"/>
                </a:lnSpc>
                <a:spcBef>
                  <a:spcPts val="0"/>
                </a:spcBef>
                <a:defRPr sz="2900">
                  <a:solidFill>
                    <a:srgbClr val="FFFFFF"/>
                  </a:solidFill>
                </a:defRPr>
              </a:pPr>
              <a:r>
                <a:rPr>
                  <a:solidFill>
                    <a:srgbClr val="000000"/>
                  </a:solidFill>
                </a:rPr>
                <a:t>Fight or flight (Self-harm)</a:t>
              </a:r>
            </a:p>
          </p:txBody>
        </p:sp>
        <p:sp>
          <p:nvSpPr>
            <p:cNvPr id="657" name="Line"/>
            <p:cNvSpPr/>
            <p:nvPr/>
          </p:nvSpPr>
          <p:spPr>
            <a:xfrm>
              <a:off x="3088073" y="0"/>
              <a:ext cx="1" cy="563945"/>
            </a:xfrm>
            <a:prstGeom prst="line">
              <a:avLst/>
            </a:prstGeom>
            <a:noFill/>
            <a:ln w="1016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grpSp>
      <p:grpSp>
        <p:nvGrpSpPr>
          <p:cNvPr id="662" name="Group"/>
          <p:cNvGrpSpPr/>
          <p:nvPr/>
        </p:nvGrpSpPr>
        <p:grpSpPr>
          <a:xfrm>
            <a:off x="9103927" y="6576028"/>
            <a:ext cx="6176146" cy="3499321"/>
            <a:chOff x="0" y="0"/>
            <a:chExt cx="6176145" cy="3499320"/>
          </a:xfrm>
        </p:grpSpPr>
        <p:sp>
          <p:nvSpPr>
            <p:cNvPr id="659" name="Alone…"/>
            <p:cNvSpPr/>
            <p:nvPr/>
          </p:nvSpPr>
          <p:spPr>
            <a:xfrm>
              <a:off x="0" y="411247"/>
              <a:ext cx="6176145"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Alone</a:t>
              </a:r>
            </a:p>
            <a:p>
              <a:pPr algn="ctr" defTabSz="2438337">
                <a:lnSpc>
                  <a:spcPct val="100000"/>
                </a:lnSpc>
                <a:spcBef>
                  <a:spcPts val="0"/>
                </a:spcBef>
                <a:defRPr sz="2900">
                  <a:solidFill>
                    <a:srgbClr val="FFFFFF"/>
                  </a:solidFill>
                </a:defRPr>
              </a:pPr>
              <a:r>
                <a:rPr>
                  <a:solidFill>
                    <a:srgbClr val="000000"/>
                  </a:solidFill>
                </a:rPr>
                <a:t>Unanchored from reality </a:t>
              </a:r>
            </a:p>
            <a:p>
              <a:pPr algn="ctr" defTabSz="2438337">
                <a:lnSpc>
                  <a:spcPct val="100000"/>
                </a:lnSpc>
                <a:spcBef>
                  <a:spcPts val="0"/>
                </a:spcBef>
                <a:defRPr sz="2900">
                  <a:solidFill>
                    <a:srgbClr val="FFFFFF"/>
                  </a:solidFill>
                </a:defRPr>
              </a:pPr>
              <a:r>
                <a:rPr>
                  <a:solidFill>
                    <a:srgbClr val="000000"/>
                  </a:solidFill>
                </a:rPr>
                <a:t>(i.e., consequences, intentions of others, and experience)</a:t>
              </a:r>
            </a:p>
          </p:txBody>
        </p:sp>
        <p:sp>
          <p:nvSpPr>
            <p:cNvPr id="661" name="Line"/>
            <p:cNvSpPr/>
            <p:nvPr/>
          </p:nvSpPr>
          <p:spPr>
            <a:xfrm>
              <a:off x="3088073" y="0"/>
              <a:ext cx="1" cy="563945"/>
            </a:xfrm>
            <a:prstGeom prst="line">
              <a:avLst/>
            </a:prstGeom>
            <a:noFill/>
            <a:ln w="1016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grpSp>
      <p:grpSp>
        <p:nvGrpSpPr>
          <p:cNvPr id="666" name="Group"/>
          <p:cNvGrpSpPr/>
          <p:nvPr/>
        </p:nvGrpSpPr>
        <p:grpSpPr>
          <a:xfrm>
            <a:off x="9258957" y="10003355"/>
            <a:ext cx="6176146" cy="3456830"/>
            <a:chOff x="0" y="0"/>
            <a:chExt cx="6176145" cy="3456828"/>
          </a:xfrm>
        </p:grpSpPr>
        <p:sp>
          <p:nvSpPr>
            <p:cNvPr id="663" name="Despair…"/>
            <p:cNvSpPr/>
            <p:nvPr/>
          </p:nvSpPr>
          <p:spPr>
            <a:xfrm>
              <a:off x="0" y="368755"/>
              <a:ext cx="6176145" cy="3088073"/>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cubicBezTo>
                    <a:pt x="2418" y="0"/>
                    <a:pt x="0" y="4835"/>
                    <a:pt x="0" y="10800"/>
                  </a:cubicBezTo>
                  <a:cubicBezTo>
                    <a:pt x="0" y="16765"/>
                    <a:pt x="2418" y="21600"/>
                    <a:pt x="5400" y="21600"/>
                  </a:cubicBezTo>
                  <a:lnTo>
                    <a:pt x="16200" y="21600"/>
                  </a:lnTo>
                  <a:cubicBezTo>
                    <a:pt x="19182" y="21600"/>
                    <a:pt x="21600" y="16765"/>
                    <a:pt x="21600" y="10800"/>
                  </a:cubicBezTo>
                  <a:cubicBezTo>
                    <a:pt x="21600" y="4835"/>
                    <a:pt x="19182" y="0"/>
                    <a:pt x="16200" y="0"/>
                  </a:cubicBezTo>
                  <a:lnTo>
                    <a:pt x="5400" y="0"/>
                  </a:lnTo>
                  <a:close/>
                </a:path>
              </a:pathLst>
            </a:custGeom>
            <a:solidFill>
              <a:srgbClr val="FFFFFF"/>
            </a:solidFill>
            <a:ln w="635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r>
                <a:rPr>
                  <a:solidFill>
                    <a:srgbClr val="000000"/>
                  </a:solidFill>
                </a:rPr>
                <a:t>Despair</a:t>
              </a:r>
            </a:p>
            <a:p>
              <a:pPr algn="ctr" defTabSz="2438337">
                <a:lnSpc>
                  <a:spcPct val="100000"/>
                </a:lnSpc>
                <a:spcBef>
                  <a:spcPts val="0"/>
                </a:spcBef>
                <a:defRPr sz="3000">
                  <a:solidFill>
                    <a:srgbClr val="FFFFFF"/>
                  </a:solidFill>
                </a:defRPr>
              </a:pPr>
              <a:r>
                <a:rPr>
                  <a:solidFill>
                    <a:srgbClr val="000000"/>
                  </a:solidFill>
                </a:rPr>
                <a:t>Worthless, hopeless</a:t>
              </a:r>
            </a:p>
            <a:p>
              <a:pPr algn="ctr" defTabSz="2438337">
                <a:lnSpc>
                  <a:spcPct val="100000"/>
                </a:lnSpc>
                <a:spcBef>
                  <a:spcPts val="0"/>
                </a:spcBef>
                <a:defRPr sz="3000">
                  <a:solidFill>
                    <a:srgbClr val="FFFFFF"/>
                  </a:solidFill>
                </a:defRPr>
              </a:pPr>
              <a:r>
                <a:rPr>
                  <a:solidFill>
                    <a:srgbClr val="000000"/>
                  </a:solidFill>
                </a:rPr>
                <a:t>Suicidal, lost</a:t>
              </a:r>
            </a:p>
          </p:txBody>
        </p:sp>
        <p:sp>
          <p:nvSpPr>
            <p:cNvPr id="665" name="Line"/>
            <p:cNvSpPr/>
            <p:nvPr/>
          </p:nvSpPr>
          <p:spPr>
            <a:xfrm>
              <a:off x="2933042" y="0"/>
              <a:ext cx="1" cy="563945"/>
            </a:xfrm>
            <a:prstGeom prst="line">
              <a:avLst/>
            </a:prstGeom>
            <a:noFill/>
            <a:ln w="1016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grpSp>
      <p:sp>
        <p:nvSpPr>
          <p:cNvPr id="667" name="Protective, concerned, preoccupied, anxious. Overinvolved, inadequate boundaries"/>
          <p:cNvSpPr txBox="1"/>
          <p:nvPr/>
        </p:nvSpPr>
        <p:spPr>
          <a:xfrm>
            <a:off x="18151124" y="585968"/>
            <a:ext cx="5736946" cy="287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825500">
              <a:lnSpc>
                <a:spcPct val="100000"/>
              </a:lnSpc>
              <a:spcBef>
                <a:spcPts val="0"/>
              </a:spcBef>
              <a:defRPr sz="3600" b="1"/>
            </a:lvl1pPr>
          </a:lstStyle>
          <a:p>
            <a:r>
              <a:rPr dirty="0">
                <a:solidFill>
                  <a:srgbClr val="41688B"/>
                </a:solidFill>
              </a:rPr>
              <a:t>Protective, concerned, preoccupied, anxious. Overinvolved, inadequate boundaries</a:t>
            </a:r>
            <a:r>
              <a:rPr lang="en-US" dirty="0">
                <a:solidFill>
                  <a:srgbClr val="41688B"/>
                </a:solidFill>
              </a:rPr>
              <a:t>, adherence to plan</a:t>
            </a:r>
            <a:endParaRPr dirty="0">
              <a:solidFill>
                <a:srgbClr val="41688B"/>
              </a:solidFill>
            </a:endParaRPr>
          </a:p>
        </p:txBody>
      </p:sp>
      <p:sp>
        <p:nvSpPr>
          <p:cNvPr id="668" name="Line"/>
          <p:cNvSpPr/>
          <p:nvPr/>
        </p:nvSpPr>
        <p:spPr>
          <a:xfrm>
            <a:off x="15468981" y="2022258"/>
            <a:ext cx="2524985" cy="1"/>
          </a:xfrm>
          <a:prstGeom prst="line">
            <a:avLst/>
          </a:prstGeom>
          <a:ln w="127000">
            <a:solidFill>
              <a:srgbClr val="000000"/>
            </a:solidFill>
            <a:miter lim="400000"/>
            <a:tailEnd type="triangle"/>
          </a:ln>
        </p:spPr>
        <p:txBody>
          <a:bodyPr lIns="50800" tIns="50800" rIns="50800" bIns="50800" anchor="ctr"/>
          <a:lstStyle/>
          <a:p>
            <a:endParaRPr/>
          </a:p>
        </p:txBody>
      </p:sp>
      <p:sp>
        <p:nvSpPr>
          <p:cNvPr id="669" name="Criticized, blamed, unappreciated, angry…"/>
          <p:cNvSpPr txBox="1"/>
          <p:nvPr/>
        </p:nvSpPr>
        <p:spPr>
          <a:xfrm>
            <a:off x="18151124" y="4366464"/>
            <a:ext cx="5833179"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825500">
              <a:lnSpc>
                <a:spcPct val="100000"/>
              </a:lnSpc>
              <a:spcBef>
                <a:spcPts val="0"/>
              </a:spcBef>
              <a:defRPr sz="3600" b="1"/>
            </a:pPr>
            <a:r>
              <a:rPr dirty="0">
                <a:solidFill>
                  <a:schemeClr val="accent5"/>
                </a:solidFill>
              </a:rPr>
              <a:t>Criticized, blamed, unappreciated, angry</a:t>
            </a:r>
          </a:p>
          <a:p>
            <a:pPr defTabSz="825500">
              <a:lnSpc>
                <a:spcPct val="100000"/>
              </a:lnSpc>
              <a:spcBef>
                <a:spcPts val="0"/>
              </a:spcBef>
              <a:defRPr sz="3600" b="1"/>
            </a:pPr>
            <a:r>
              <a:rPr dirty="0">
                <a:solidFill>
                  <a:schemeClr val="accent5"/>
                </a:solidFill>
              </a:rPr>
              <a:t>Rejecting, punitive</a:t>
            </a:r>
            <a:r>
              <a:rPr lang="en-US" dirty="0">
                <a:solidFill>
                  <a:schemeClr val="accent5"/>
                </a:solidFill>
              </a:rPr>
              <a:t>, rigid adherence to plan</a:t>
            </a:r>
            <a:endParaRPr dirty="0">
              <a:solidFill>
                <a:schemeClr val="accent5"/>
              </a:solidFill>
            </a:endParaRPr>
          </a:p>
        </p:txBody>
      </p:sp>
      <p:grpSp>
        <p:nvGrpSpPr>
          <p:cNvPr id="673" name="Group"/>
          <p:cNvGrpSpPr/>
          <p:nvPr/>
        </p:nvGrpSpPr>
        <p:grpSpPr>
          <a:xfrm>
            <a:off x="6349702" y="2055384"/>
            <a:ext cx="2565317" cy="3107033"/>
            <a:chOff x="0" y="0"/>
            <a:chExt cx="2565315" cy="3107032"/>
          </a:xfrm>
        </p:grpSpPr>
        <p:sp>
          <p:nvSpPr>
            <p:cNvPr id="670" name="Line"/>
            <p:cNvSpPr/>
            <p:nvPr/>
          </p:nvSpPr>
          <p:spPr>
            <a:xfrm>
              <a:off x="0" y="15542"/>
              <a:ext cx="2565316" cy="1"/>
            </a:xfrm>
            <a:prstGeom prst="line">
              <a:avLst/>
            </a:prstGeom>
            <a:noFill/>
            <a:ln w="1270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sp>
          <p:nvSpPr>
            <p:cNvPr id="671" name="Line"/>
            <p:cNvSpPr/>
            <p:nvPr/>
          </p:nvSpPr>
          <p:spPr>
            <a:xfrm flipV="1">
              <a:off x="53690" y="-1"/>
              <a:ext cx="1" cy="3107034"/>
            </a:xfrm>
            <a:prstGeom prst="line">
              <a:avLst/>
            </a:prstGeom>
            <a:noFill/>
            <a:ln w="127000" cap="flat">
              <a:solidFill>
                <a:srgbClr val="000000"/>
              </a:solidFill>
              <a:prstDash val="solid"/>
              <a:miter lim="400000"/>
            </a:ln>
            <a:effectLst/>
          </p:spPr>
          <p:txBody>
            <a:bodyPr wrap="square" lIns="50800" tIns="50800" rIns="50800" bIns="50800" numCol="1" anchor="ctr">
              <a:noAutofit/>
            </a:bodyPr>
            <a:lstStyle/>
            <a:p>
              <a:endParaRPr/>
            </a:p>
          </p:txBody>
        </p:sp>
        <p:sp>
          <p:nvSpPr>
            <p:cNvPr id="672" name="Line"/>
            <p:cNvSpPr/>
            <p:nvPr/>
          </p:nvSpPr>
          <p:spPr>
            <a:xfrm>
              <a:off x="21080" y="3091091"/>
              <a:ext cx="2544236" cy="1"/>
            </a:xfrm>
            <a:prstGeom prst="line">
              <a:avLst/>
            </a:prstGeom>
            <a:noFill/>
            <a:ln w="1270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grpSp>
      <p:grpSp>
        <p:nvGrpSpPr>
          <p:cNvPr id="677" name="Group"/>
          <p:cNvGrpSpPr/>
          <p:nvPr/>
        </p:nvGrpSpPr>
        <p:grpSpPr>
          <a:xfrm>
            <a:off x="19762120" y="12365657"/>
            <a:ext cx="4262705" cy="893134"/>
            <a:chOff x="-10" y="0"/>
            <a:chExt cx="4262704" cy="893133"/>
          </a:xfrm>
        </p:grpSpPr>
        <p:pic>
          <p:nvPicPr>
            <p:cNvPr id="674" name="Image" descr="Image"/>
            <p:cNvPicPr>
              <a:picLocks noChangeAspect="1"/>
            </p:cNvPicPr>
            <p:nvPr/>
          </p:nvPicPr>
          <p:blipFill>
            <a:blip r:embed="rId3">
              <a:alphaModFix amt="68871"/>
            </a:blip>
            <a:srcRect l="9080" t="4411" r="10400" b="580"/>
            <a:stretch>
              <a:fillRect/>
            </a:stretch>
          </p:blipFill>
          <p:spPr>
            <a:xfrm>
              <a:off x="-11" y="11671"/>
              <a:ext cx="726880" cy="881463"/>
            </a:xfrm>
            <a:custGeom>
              <a:avLst/>
              <a:gdLst/>
              <a:ahLst/>
              <a:cxnLst>
                <a:cxn ang="0">
                  <a:pos x="wd2" y="hd2"/>
                </a:cxn>
                <a:cxn ang="5400000">
                  <a:pos x="wd2" y="hd2"/>
                </a:cxn>
                <a:cxn ang="10800000">
                  <a:pos x="wd2" y="hd2"/>
                </a:cxn>
                <a:cxn ang="16200000">
                  <a:pos x="wd2" y="hd2"/>
                </a:cxn>
              </a:cxnLst>
              <a:rect l="0" t="0" r="r" b="b"/>
              <a:pathLst>
                <a:path w="19817" h="21597" extrusionOk="0">
                  <a:moveTo>
                    <a:pt x="10810" y="0"/>
                  </a:moveTo>
                  <a:cubicBezTo>
                    <a:pt x="5930" y="0"/>
                    <a:pt x="2803" y="2420"/>
                    <a:pt x="1873" y="6914"/>
                  </a:cubicBezTo>
                  <a:cubicBezTo>
                    <a:pt x="1668" y="7905"/>
                    <a:pt x="1156" y="9432"/>
                    <a:pt x="736" y="10308"/>
                  </a:cubicBezTo>
                  <a:cubicBezTo>
                    <a:pt x="240" y="11345"/>
                    <a:pt x="-9" y="12043"/>
                    <a:pt x="1" y="12496"/>
                  </a:cubicBezTo>
                  <a:cubicBezTo>
                    <a:pt x="10" y="12948"/>
                    <a:pt x="270" y="13158"/>
                    <a:pt x="791" y="13225"/>
                  </a:cubicBezTo>
                  <a:cubicBezTo>
                    <a:pt x="1444" y="13308"/>
                    <a:pt x="1643" y="13567"/>
                    <a:pt x="1721" y="14479"/>
                  </a:cubicBezTo>
                  <a:cubicBezTo>
                    <a:pt x="1974" y="17424"/>
                    <a:pt x="2849" y="18437"/>
                    <a:pt x="5129" y="18437"/>
                  </a:cubicBezTo>
                  <a:cubicBezTo>
                    <a:pt x="6815" y="18437"/>
                    <a:pt x="7199" y="18905"/>
                    <a:pt x="6677" y="20314"/>
                  </a:cubicBezTo>
                  <a:lnTo>
                    <a:pt x="6341" y="21238"/>
                  </a:lnTo>
                  <a:lnTo>
                    <a:pt x="1959" y="21413"/>
                  </a:lnTo>
                  <a:cubicBezTo>
                    <a:pt x="-449" y="21512"/>
                    <a:pt x="3205" y="21595"/>
                    <a:pt x="10074" y="21597"/>
                  </a:cubicBezTo>
                  <a:cubicBezTo>
                    <a:pt x="16944" y="21600"/>
                    <a:pt x="21151" y="21524"/>
                    <a:pt x="19434" y="21422"/>
                  </a:cubicBezTo>
                  <a:lnTo>
                    <a:pt x="16317" y="21238"/>
                  </a:lnTo>
                  <a:lnTo>
                    <a:pt x="16209" y="17834"/>
                  </a:lnTo>
                  <a:lnTo>
                    <a:pt x="16101" y="14431"/>
                  </a:lnTo>
                  <a:lnTo>
                    <a:pt x="17270" y="13244"/>
                  </a:lnTo>
                  <a:cubicBezTo>
                    <a:pt x="18882" y="11597"/>
                    <a:pt x="19434" y="10224"/>
                    <a:pt x="19434" y="7896"/>
                  </a:cubicBezTo>
                  <a:cubicBezTo>
                    <a:pt x="19434" y="3229"/>
                    <a:pt x="15915" y="0"/>
                    <a:pt x="10810" y="0"/>
                  </a:cubicBezTo>
                  <a:close/>
                  <a:moveTo>
                    <a:pt x="13742" y="1663"/>
                  </a:moveTo>
                  <a:cubicBezTo>
                    <a:pt x="13829" y="1670"/>
                    <a:pt x="13915" y="1693"/>
                    <a:pt x="14002" y="1731"/>
                  </a:cubicBezTo>
                  <a:cubicBezTo>
                    <a:pt x="14089" y="1769"/>
                    <a:pt x="14170" y="1819"/>
                    <a:pt x="14251" y="1886"/>
                  </a:cubicBezTo>
                  <a:cubicBezTo>
                    <a:pt x="14291" y="1920"/>
                    <a:pt x="14332" y="1962"/>
                    <a:pt x="14370" y="2003"/>
                  </a:cubicBezTo>
                  <a:cubicBezTo>
                    <a:pt x="14408" y="2045"/>
                    <a:pt x="14443" y="2081"/>
                    <a:pt x="14478" y="2130"/>
                  </a:cubicBezTo>
                  <a:cubicBezTo>
                    <a:pt x="14513" y="2179"/>
                    <a:pt x="14555" y="2239"/>
                    <a:pt x="14586" y="2295"/>
                  </a:cubicBezTo>
                  <a:cubicBezTo>
                    <a:pt x="14618" y="2351"/>
                    <a:pt x="14646" y="2406"/>
                    <a:pt x="14673" y="2470"/>
                  </a:cubicBezTo>
                  <a:cubicBezTo>
                    <a:pt x="14710" y="2557"/>
                    <a:pt x="14736" y="2635"/>
                    <a:pt x="14770" y="2703"/>
                  </a:cubicBezTo>
                  <a:cubicBezTo>
                    <a:pt x="14839" y="2840"/>
                    <a:pt x="14906" y="2937"/>
                    <a:pt x="14976" y="3005"/>
                  </a:cubicBezTo>
                  <a:cubicBezTo>
                    <a:pt x="15116" y="3141"/>
                    <a:pt x="15284" y="3145"/>
                    <a:pt x="15528" y="3053"/>
                  </a:cubicBezTo>
                  <a:cubicBezTo>
                    <a:pt x="15589" y="3030"/>
                    <a:pt x="15650" y="3001"/>
                    <a:pt x="15722" y="2966"/>
                  </a:cubicBezTo>
                  <a:cubicBezTo>
                    <a:pt x="16499" y="2593"/>
                    <a:pt x="17115" y="3042"/>
                    <a:pt x="17064" y="3822"/>
                  </a:cubicBezTo>
                  <a:cubicBezTo>
                    <a:pt x="17057" y="3933"/>
                    <a:pt x="17035" y="4048"/>
                    <a:pt x="16999" y="4172"/>
                  </a:cubicBezTo>
                  <a:cubicBezTo>
                    <a:pt x="16981" y="4233"/>
                    <a:pt x="16975" y="4291"/>
                    <a:pt x="16967" y="4347"/>
                  </a:cubicBezTo>
                  <a:cubicBezTo>
                    <a:pt x="16951" y="4459"/>
                    <a:pt x="16953" y="4564"/>
                    <a:pt x="16978" y="4658"/>
                  </a:cubicBezTo>
                  <a:cubicBezTo>
                    <a:pt x="17002" y="4752"/>
                    <a:pt x="17051" y="4841"/>
                    <a:pt x="17118" y="4920"/>
                  </a:cubicBezTo>
                  <a:cubicBezTo>
                    <a:pt x="17186" y="5000"/>
                    <a:pt x="17266" y="5075"/>
                    <a:pt x="17378" y="5144"/>
                  </a:cubicBezTo>
                  <a:cubicBezTo>
                    <a:pt x="17434" y="5179"/>
                    <a:pt x="17495" y="5209"/>
                    <a:pt x="17562" y="5241"/>
                  </a:cubicBezTo>
                  <a:cubicBezTo>
                    <a:pt x="17693" y="5305"/>
                    <a:pt x="17812" y="5375"/>
                    <a:pt x="17908" y="5446"/>
                  </a:cubicBezTo>
                  <a:cubicBezTo>
                    <a:pt x="17956" y="5481"/>
                    <a:pt x="17999" y="5516"/>
                    <a:pt x="18038" y="5552"/>
                  </a:cubicBezTo>
                  <a:cubicBezTo>
                    <a:pt x="18155" y="5662"/>
                    <a:pt x="18237" y="5777"/>
                    <a:pt x="18276" y="5893"/>
                  </a:cubicBezTo>
                  <a:cubicBezTo>
                    <a:pt x="18289" y="5932"/>
                    <a:pt x="18293" y="5971"/>
                    <a:pt x="18298" y="6010"/>
                  </a:cubicBezTo>
                  <a:cubicBezTo>
                    <a:pt x="18315" y="6164"/>
                    <a:pt x="18266" y="6314"/>
                    <a:pt x="18146" y="6457"/>
                  </a:cubicBezTo>
                  <a:cubicBezTo>
                    <a:pt x="18116" y="6493"/>
                    <a:pt x="18077" y="6530"/>
                    <a:pt x="18038" y="6564"/>
                  </a:cubicBezTo>
                  <a:cubicBezTo>
                    <a:pt x="17884" y="6700"/>
                    <a:pt x="17667" y="6815"/>
                    <a:pt x="17378" y="6914"/>
                  </a:cubicBezTo>
                  <a:cubicBezTo>
                    <a:pt x="17277" y="6948"/>
                    <a:pt x="17186" y="6980"/>
                    <a:pt x="17107" y="7011"/>
                  </a:cubicBezTo>
                  <a:cubicBezTo>
                    <a:pt x="17029" y="7042"/>
                    <a:pt x="16959" y="7080"/>
                    <a:pt x="16902" y="7108"/>
                  </a:cubicBezTo>
                  <a:cubicBezTo>
                    <a:pt x="16816" y="7151"/>
                    <a:pt x="16759" y="7191"/>
                    <a:pt x="16718" y="7235"/>
                  </a:cubicBezTo>
                  <a:cubicBezTo>
                    <a:pt x="16704" y="7249"/>
                    <a:pt x="16694" y="7259"/>
                    <a:pt x="16685" y="7274"/>
                  </a:cubicBezTo>
                  <a:cubicBezTo>
                    <a:pt x="16668" y="7304"/>
                    <a:pt x="16652" y="7338"/>
                    <a:pt x="16653" y="7371"/>
                  </a:cubicBezTo>
                  <a:cubicBezTo>
                    <a:pt x="16655" y="7471"/>
                    <a:pt x="16743" y="7590"/>
                    <a:pt x="16891" y="7750"/>
                  </a:cubicBezTo>
                  <a:cubicBezTo>
                    <a:pt x="16987" y="7854"/>
                    <a:pt x="17052" y="7940"/>
                    <a:pt x="17097" y="8022"/>
                  </a:cubicBezTo>
                  <a:cubicBezTo>
                    <a:pt x="17119" y="8064"/>
                    <a:pt x="17131" y="8110"/>
                    <a:pt x="17140" y="8149"/>
                  </a:cubicBezTo>
                  <a:cubicBezTo>
                    <a:pt x="17158" y="8227"/>
                    <a:pt x="17155" y="8293"/>
                    <a:pt x="17118" y="8372"/>
                  </a:cubicBezTo>
                  <a:cubicBezTo>
                    <a:pt x="17063" y="8491"/>
                    <a:pt x="16944" y="8627"/>
                    <a:pt x="16761" y="8791"/>
                  </a:cubicBezTo>
                  <a:cubicBezTo>
                    <a:pt x="16702" y="8844"/>
                    <a:pt x="16651" y="8886"/>
                    <a:pt x="16599" y="8927"/>
                  </a:cubicBezTo>
                  <a:cubicBezTo>
                    <a:pt x="16546" y="8968"/>
                    <a:pt x="16495" y="9005"/>
                    <a:pt x="16447" y="9034"/>
                  </a:cubicBezTo>
                  <a:cubicBezTo>
                    <a:pt x="16353" y="9091"/>
                    <a:pt x="16262" y="9122"/>
                    <a:pt x="16177" y="9131"/>
                  </a:cubicBezTo>
                  <a:cubicBezTo>
                    <a:pt x="16092" y="9140"/>
                    <a:pt x="16007" y="9129"/>
                    <a:pt x="15917" y="9092"/>
                  </a:cubicBezTo>
                  <a:cubicBezTo>
                    <a:pt x="15827" y="9055"/>
                    <a:pt x="15734" y="8999"/>
                    <a:pt x="15625" y="8917"/>
                  </a:cubicBezTo>
                  <a:cubicBezTo>
                    <a:pt x="15569" y="8875"/>
                    <a:pt x="15512" y="8839"/>
                    <a:pt x="15463" y="8810"/>
                  </a:cubicBezTo>
                  <a:cubicBezTo>
                    <a:pt x="15388" y="8767"/>
                    <a:pt x="15323" y="8733"/>
                    <a:pt x="15257" y="8723"/>
                  </a:cubicBezTo>
                  <a:cubicBezTo>
                    <a:pt x="15148" y="8705"/>
                    <a:pt x="15044" y="8738"/>
                    <a:pt x="14933" y="8820"/>
                  </a:cubicBezTo>
                  <a:cubicBezTo>
                    <a:pt x="14888" y="8852"/>
                    <a:pt x="14841" y="8896"/>
                    <a:pt x="14792" y="8946"/>
                  </a:cubicBezTo>
                  <a:cubicBezTo>
                    <a:pt x="14743" y="8997"/>
                    <a:pt x="14695" y="9053"/>
                    <a:pt x="14640" y="9121"/>
                  </a:cubicBezTo>
                  <a:cubicBezTo>
                    <a:pt x="14585" y="9190"/>
                    <a:pt x="14520" y="9268"/>
                    <a:pt x="14456" y="9355"/>
                  </a:cubicBezTo>
                  <a:cubicBezTo>
                    <a:pt x="14371" y="9471"/>
                    <a:pt x="14283" y="9584"/>
                    <a:pt x="14197" y="9685"/>
                  </a:cubicBezTo>
                  <a:cubicBezTo>
                    <a:pt x="14130" y="9763"/>
                    <a:pt x="14076" y="9826"/>
                    <a:pt x="14013" y="9889"/>
                  </a:cubicBezTo>
                  <a:cubicBezTo>
                    <a:pt x="14605" y="9636"/>
                    <a:pt x="14746" y="9684"/>
                    <a:pt x="14900" y="10045"/>
                  </a:cubicBezTo>
                  <a:cubicBezTo>
                    <a:pt x="15013" y="10309"/>
                    <a:pt x="15244" y="10448"/>
                    <a:pt x="15409" y="10356"/>
                  </a:cubicBezTo>
                  <a:cubicBezTo>
                    <a:pt x="15574" y="10265"/>
                    <a:pt x="15933" y="10605"/>
                    <a:pt x="16209" y="11105"/>
                  </a:cubicBezTo>
                  <a:cubicBezTo>
                    <a:pt x="16618" y="11845"/>
                    <a:pt x="16628" y="12166"/>
                    <a:pt x="16253" y="12836"/>
                  </a:cubicBezTo>
                  <a:cubicBezTo>
                    <a:pt x="15999" y="13289"/>
                    <a:pt x="15633" y="13662"/>
                    <a:pt x="15441" y="13662"/>
                  </a:cubicBezTo>
                  <a:cubicBezTo>
                    <a:pt x="15249" y="13662"/>
                    <a:pt x="14965" y="13770"/>
                    <a:pt x="14813" y="13906"/>
                  </a:cubicBezTo>
                  <a:cubicBezTo>
                    <a:pt x="14431" y="14248"/>
                    <a:pt x="14015" y="14214"/>
                    <a:pt x="13742" y="13818"/>
                  </a:cubicBezTo>
                  <a:cubicBezTo>
                    <a:pt x="13615" y="13634"/>
                    <a:pt x="13374" y="13557"/>
                    <a:pt x="13201" y="13653"/>
                  </a:cubicBezTo>
                  <a:cubicBezTo>
                    <a:pt x="13029" y="13748"/>
                    <a:pt x="12655" y="13424"/>
                    <a:pt x="12379" y="12923"/>
                  </a:cubicBezTo>
                  <a:cubicBezTo>
                    <a:pt x="11802" y="11878"/>
                    <a:pt x="12197" y="10844"/>
                    <a:pt x="13418" y="10162"/>
                  </a:cubicBezTo>
                  <a:cubicBezTo>
                    <a:pt x="13388" y="10151"/>
                    <a:pt x="13362" y="10138"/>
                    <a:pt x="13331" y="10123"/>
                  </a:cubicBezTo>
                  <a:cubicBezTo>
                    <a:pt x="13300" y="10107"/>
                    <a:pt x="13265" y="10094"/>
                    <a:pt x="13234" y="10074"/>
                  </a:cubicBezTo>
                  <a:cubicBezTo>
                    <a:pt x="12855" y="9838"/>
                    <a:pt x="12455" y="9316"/>
                    <a:pt x="12455" y="8975"/>
                  </a:cubicBezTo>
                  <a:cubicBezTo>
                    <a:pt x="12455" y="8847"/>
                    <a:pt x="12444" y="8751"/>
                    <a:pt x="12411" y="8684"/>
                  </a:cubicBezTo>
                  <a:cubicBezTo>
                    <a:pt x="12395" y="8650"/>
                    <a:pt x="12374" y="8625"/>
                    <a:pt x="12346" y="8606"/>
                  </a:cubicBezTo>
                  <a:cubicBezTo>
                    <a:pt x="12341" y="8603"/>
                    <a:pt x="12341" y="8599"/>
                    <a:pt x="12336" y="8596"/>
                  </a:cubicBezTo>
                  <a:cubicBezTo>
                    <a:pt x="12311" y="8583"/>
                    <a:pt x="12282" y="8580"/>
                    <a:pt x="12249" y="8577"/>
                  </a:cubicBezTo>
                  <a:cubicBezTo>
                    <a:pt x="12128" y="8565"/>
                    <a:pt x="11947" y="8614"/>
                    <a:pt x="11676" y="8732"/>
                  </a:cubicBezTo>
                  <a:cubicBezTo>
                    <a:pt x="11585" y="8772"/>
                    <a:pt x="11484" y="8825"/>
                    <a:pt x="11373" y="8878"/>
                  </a:cubicBezTo>
                  <a:cubicBezTo>
                    <a:pt x="11263" y="8931"/>
                    <a:pt x="11146" y="8960"/>
                    <a:pt x="11037" y="8975"/>
                  </a:cubicBezTo>
                  <a:cubicBezTo>
                    <a:pt x="10874" y="8998"/>
                    <a:pt x="10715" y="8981"/>
                    <a:pt x="10572" y="8936"/>
                  </a:cubicBezTo>
                  <a:cubicBezTo>
                    <a:pt x="10333" y="8862"/>
                    <a:pt x="10141" y="8712"/>
                    <a:pt x="10042" y="8528"/>
                  </a:cubicBezTo>
                  <a:cubicBezTo>
                    <a:pt x="9923" y="8307"/>
                    <a:pt x="9941" y="8034"/>
                    <a:pt x="10193" y="7808"/>
                  </a:cubicBezTo>
                  <a:cubicBezTo>
                    <a:pt x="10355" y="7664"/>
                    <a:pt x="10477" y="7536"/>
                    <a:pt x="10540" y="7420"/>
                  </a:cubicBezTo>
                  <a:cubicBezTo>
                    <a:pt x="10555" y="7390"/>
                    <a:pt x="10563" y="7369"/>
                    <a:pt x="10572" y="7342"/>
                  </a:cubicBezTo>
                  <a:cubicBezTo>
                    <a:pt x="10591" y="7286"/>
                    <a:pt x="10601" y="7227"/>
                    <a:pt x="10594" y="7176"/>
                  </a:cubicBezTo>
                  <a:cubicBezTo>
                    <a:pt x="10576" y="7050"/>
                    <a:pt x="10476" y="6937"/>
                    <a:pt x="10291" y="6826"/>
                  </a:cubicBezTo>
                  <a:cubicBezTo>
                    <a:pt x="10143" y="6738"/>
                    <a:pt x="9933" y="6652"/>
                    <a:pt x="9674" y="6564"/>
                  </a:cubicBezTo>
                  <a:cubicBezTo>
                    <a:pt x="9602" y="6539"/>
                    <a:pt x="9542" y="6515"/>
                    <a:pt x="9479" y="6486"/>
                  </a:cubicBezTo>
                  <a:cubicBezTo>
                    <a:pt x="9417" y="6457"/>
                    <a:pt x="9359" y="6422"/>
                    <a:pt x="9306" y="6389"/>
                  </a:cubicBezTo>
                  <a:cubicBezTo>
                    <a:pt x="9147" y="6289"/>
                    <a:pt x="9023" y="6179"/>
                    <a:pt x="8949" y="6058"/>
                  </a:cubicBezTo>
                  <a:cubicBezTo>
                    <a:pt x="8850" y="5897"/>
                    <a:pt x="8835" y="5720"/>
                    <a:pt x="8884" y="5562"/>
                  </a:cubicBezTo>
                  <a:cubicBezTo>
                    <a:pt x="8665" y="5815"/>
                    <a:pt x="8511" y="6157"/>
                    <a:pt x="8538" y="6428"/>
                  </a:cubicBezTo>
                  <a:cubicBezTo>
                    <a:pt x="8582" y="6879"/>
                    <a:pt x="8392" y="7051"/>
                    <a:pt x="7889" y="7011"/>
                  </a:cubicBezTo>
                  <a:cubicBezTo>
                    <a:pt x="7495" y="6980"/>
                    <a:pt x="6987" y="7184"/>
                    <a:pt x="6763" y="7458"/>
                  </a:cubicBezTo>
                  <a:cubicBezTo>
                    <a:pt x="6403" y="7901"/>
                    <a:pt x="6299" y="7889"/>
                    <a:pt x="5865" y="7420"/>
                  </a:cubicBezTo>
                  <a:cubicBezTo>
                    <a:pt x="5596" y="7129"/>
                    <a:pt x="5110" y="6934"/>
                    <a:pt x="4783" y="6982"/>
                  </a:cubicBezTo>
                  <a:cubicBezTo>
                    <a:pt x="4402" y="7038"/>
                    <a:pt x="4199" y="6831"/>
                    <a:pt x="4199" y="6408"/>
                  </a:cubicBezTo>
                  <a:cubicBezTo>
                    <a:pt x="4199" y="6046"/>
                    <a:pt x="3950" y="5565"/>
                    <a:pt x="3647" y="5339"/>
                  </a:cubicBezTo>
                  <a:cubicBezTo>
                    <a:pt x="3160" y="4974"/>
                    <a:pt x="3158" y="4882"/>
                    <a:pt x="3701" y="4502"/>
                  </a:cubicBezTo>
                  <a:cubicBezTo>
                    <a:pt x="4039" y="4266"/>
                    <a:pt x="4288" y="3776"/>
                    <a:pt x="4253" y="3423"/>
                  </a:cubicBezTo>
                  <a:cubicBezTo>
                    <a:pt x="4210" y="2982"/>
                    <a:pt x="4419" y="2791"/>
                    <a:pt x="4924" y="2791"/>
                  </a:cubicBezTo>
                  <a:cubicBezTo>
                    <a:pt x="5328" y="2791"/>
                    <a:pt x="5874" y="2660"/>
                    <a:pt x="6136" y="2509"/>
                  </a:cubicBezTo>
                  <a:cubicBezTo>
                    <a:pt x="6410" y="2350"/>
                    <a:pt x="6824" y="2393"/>
                    <a:pt x="7110" y="2606"/>
                  </a:cubicBezTo>
                  <a:cubicBezTo>
                    <a:pt x="7382" y="2809"/>
                    <a:pt x="7831" y="2930"/>
                    <a:pt x="8105" y="2878"/>
                  </a:cubicBezTo>
                  <a:cubicBezTo>
                    <a:pt x="8393" y="2824"/>
                    <a:pt x="8603" y="3061"/>
                    <a:pt x="8603" y="3442"/>
                  </a:cubicBezTo>
                  <a:cubicBezTo>
                    <a:pt x="8603" y="3805"/>
                    <a:pt x="8852" y="4286"/>
                    <a:pt x="9155" y="4512"/>
                  </a:cubicBezTo>
                  <a:cubicBezTo>
                    <a:pt x="9493" y="4765"/>
                    <a:pt x="9588" y="4896"/>
                    <a:pt x="9436" y="5076"/>
                  </a:cubicBezTo>
                  <a:cubicBezTo>
                    <a:pt x="9544" y="5037"/>
                    <a:pt x="9666" y="5006"/>
                    <a:pt x="9804" y="4988"/>
                  </a:cubicBezTo>
                  <a:cubicBezTo>
                    <a:pt x="9857" y="4982"/>
                    <a:pt x="9907" y="4971"/>
                    <a:pt x="9955" y="4959"/>
                  </a:cubicBezTo>
                  <a:cubicBezTo>
                    <a:pt x="10004" y="4948"/>
                    <a:pt x="10052" y="4936"/>
                    <a:pt x="10096" y="4920"/>
                  </a:cubicBezTo>
                  <a:cubicBezTo>
                    <a:pt x="10139" y="4905"/>
                    <a:pt x="10176" y="4881"/>
                    <a:pt x="10215" y="4862"/>
                  </a:cubicBezTo>
                  <a:cubicBezTo>
                    <a:pt x="10254" y="4843"/>
                    <a:pt x="10290" y="4826"/>
                    <a:pt x="10323" y="4804"/>
                  </a:cubicBezTo>
                  <a:cubicBezTo>
                    <a:pt x="10457" y="4713"/>
                    <a:pt x="10550" y="4595"/>
                    <a:pt x="10594" y="4473"/>
                  </a:cubicBezTo>
                  <a:cubicBezTo>
                    <a:pt x="10605" y="4442"/>
                    <a:pt x="10610" y="4417"/>
                    <a:pt x="10615" y="4386"/>
                  </a:cubicBezTo>
                  <a:cubicBezTo>
                    <a:pt x="10635" y="4259"/>
                    <a:pt x="10602" y="4125"/>
                    <a:pt x="10518" y="4006"/>
                  </a:cubicBezTo>
                  <a:cubicBezTo>
                    <a:pt x="10476" y="3946"/>
                    <a:pt x="10425" y="3893"/>
                    <a:pt x="10356" y="3841"/>
                  </a:cubicBezTo>
                  <a:cubicBezTo>
                    <a:pt x="10320" y="3814"/>
                    <a:pt x="10279" y="3787"/>
                    <a:pt x="10237" y="3763"/>
                  </a:cubicBezTo>
                  <a:cubicBezTo>
                    <a:pt x="10190" y="3737"/>
                    <a:pt x="10150" y="3713"/>
                    <a:pt x="10118" y="3685"/>
                  </a:cubicBezTo>
                  <a:cubicBezTo>
                    <a:pt x="10086" y="3658"/>
                    <a:pt x="10061" y="3627"/>
                    <a:pt x="10042" y="3598"/>
                  </a:cubicBezTo>
                  <a:cubicBezTo>
                    <a:pt x="10003" y="3539"/>
                    <a:pt x="9989" y="3474"/>
                    <a:pt x="9999" y="3413"/>
                  </a:cubicBezTo>
                  <a:cubicBezTo>
                    <a:pt x="10003" y="3383"/>
                    <a:pt x="10016" y="3356"/>
                    <a:pt x="10031" y="3326"/>
                  </a:cubicBezTo>
                  <a:cubicBezTo>
                    <a:pt x="10061" y="3265"/>
                    <a:pt x="10117" y="3206"/>
                    <a:pt x="10182" y="3151"/>
                  </a:cubicBezTo>
                  <a:cubicBezTo>
                    <a:pt x="10314" y="3039"/>
                    <a:pt x="10503" y="2942"/>
                    <a:pt x="10734" y="2878"/>
                  </a:cubicBezTo>
                  <a:cubicBezTo>
                    <a:pt x="10850" y="2846"/>
                    <a:pt x="10973" y="2823"/>
                    <a:pt x="11102" y="2810"/>
                  </a:cubicBezTo>
                  <a:cubicBezTo>
                    <a:pt x="11295" y="2791"/>
                    <a:pt x="11506" y="2793"/>
                    <a:pt x="11708" y="2830"/>
                  </a:cubicBezTo>
                  <a:cubicBezTo>
                    <a:pt x="11912" y="2866"/>
                    <a:pt x="12077" y="2885"/>
                    <a:pt x="12217" y="2888"/>
                  </a:cubicBezTo>
                  <a:cubicBezTo>
                    <a:pt x="12357" y="2891"/>
                    <a:pt x="12472" y="2877"/>
                    <a:pt x="12563" y="2839"/>
                  </a:cubicBezTo>
                  <a:cubicBezTo>
                    <a:pt x="12654" y="2801"/>
                    <a:pt x="12721" y="2740"/>
                    <a:pt x="12779" y="2655"/>
                  </a:cubicBezTo>
                  <a:cubicBezTo>
                    <a:pt x="12837" y="2570"/>
                    <a:pt x="12880" y="2463"/>
                    <a:pt x="12920" y="2324"/>
                  </a:cubicBezTo>
                  <a:cubicBezTo>
                    <a:pt x="12989" y="2086"/>
                    <a:pt x="13112" y="1909"/>
                    <a:pt x="13255" y="1799"/>
                  </a:cubicBezTo>
                  <a:cubicBezTo>
                    <a:pt x="13399" y="1689"/>
                    <a:pt x="13568" y="1648"/>
                    <a:pt x="13742" y="1663"/>
                  </a:cubicBezTo>
                  <a:close/>
                  <a:moveTo>
                    <a:pt x="6417" y="4269"/>
                  </a:moveTo>
                  <a:cubicBezTo>
                    <a:pt x="5768" y="4269"/>
                    <a:pt x="5352" y="4815"/>
                    <a:pt x="5660" y="5261"/>
                  </a:cubicBezTo>
                  <a:cubicBezTo>
                    <a:pt x="6059" y="5840"/>
                    <a:pt x="6947" y="5612"/>
                    <a:pt x="6947" y="4930"/>
                  </a:cubicBezTo>
                  <a:cubicBezTo>
                    <a:pt x="6947" y="4568"/>
                    <a:pt x="6708" y="4269"/>
                    <a:pt x="6417" y="4269"/>
                  </a:cubicBezTo>
                  <a:close/>
                  <a:moveTo>
                    <a:pt x="13429" y="5261"/>
                  </a:moveTo>
                  <a:cubicBezTo>
                    <a:pt x="13190" y="5289"/>
                    <a:pt x="13012" y="5398"/>
                    <a:pt x="12909" y="5543"/>
                  </a:cubicBezTo>
                  <a:cubicBezTo>
                    <a:pt x="12852" y="5642"/>
                    <a:pt x="12823" y="5762"/>
                    <a:pt x="12823" y="5912"/>
                  </a:cubicBezTo>
                  <a:cubicBezTo>
                    <a:pt x="12823" y="5930"/>
                    <a:pt x="12833" y="5944"/>
                    <a:pt x="12833" y="5961"/>
                  </a:cubicBezTo>
                  <a:cubicBezTo>
                    <a:pt x="12862" y="6094"/>
                    <a:pt x="12936" y="6238"/>
                    <a:pt x="13071" y="6360"/>
                  </a:cubicBezTo>
                  <a:cubicBezTo>
                    <a:pt x="13207" y="6481"/>
                    <a:pt x="13356" y="6548"/>
                    <a:pt x="13504" y="6574"/>
                  </a:cubicBezTo>
                  <a:cubicBezTo>
                    <a:pt x="13523" y="6574"/>
                    <a:pt x="13539" y="6574"/>
                    <a:pt x="13558" y="6574"/>
                  </a:cubicBezTo>
                  <a:cubicBezTo>
                    <a:pt x="13726" y="6574"/>
                    <a:pt x="13870" y="6547"/>
                    <a:pt x="13980" y="6496"/>
                  </a:cubicBezTo>
                  <a:cubicBezTo>
                    <a:pt x="14141" y="6404"/>
                    <a:pt x="14252" y="6242"/>
                    <a:pt x="14283" y="6029"/>
                  </a:cubicBezTo>
                  <a:cubicBezTo>
                    <a:pt x="14289" y="5992"/>
                    <a:pt x="14294" y="5952"/>
                    <a:pt x="14294" y="5912"/>
                  </a:cubicBezTo>
                  <a:cubicBezTo>
                    <a:pt x="14294" y="5748"/>
                    <a:pt x="14266" y="5617"/>
                    <a:pt x="14197" y="5514"/>
                  </a:cubicBezTo>
                  <a:cubicBezTo>
                    <a:pt x="14174" y="5479"/>
                    <a:pt x="14141" y="5454"/>
                    <a:pt x="14110" y="5426"/>
                  </a:cubicBezTo>
                  <a:cubicBezTo>
                    <a:pt x="14097" y="5414"/>
                    <a:pt x="14082" y="5398"/>
                    <a:pt x="14067" y="5387"/>
                  </a:cubicBezTo>
                  <a:cubicBezTo>
                    <a:pt x="14024" y="5357"/>
                    <a:pt x="13981" y="5329"/>
                    <a:pt x="13926" y="5309"/>
                  </a:cubicBezTo>
                  <a:cubicBezTo>
                    <a:pt x="13913" y="5304"/>
                    <a:pt x="13897" y="5304"/>
                    <a:pt x="13883" y="5300"/>
                  </a:cubicBezTo>
                  <a:cubicBezTo>
                    <a:pt x="13872" y="5297"/>
                    <a:pt x="13861" y="5293"/>
                    <a:pt x="13850" y="5290"/>
                  </a:cubicBezTo>
                  <a:cubicBezTo>
                    <a:pt x="13766" y="5269"/>
                    <a:pt x="13667" y="5261"/>
                    <a:pt x="13558" y="5261"/>
                  </a:cubicBezTo>
                  <a:cubicBezTo>
                    <a:pt x="13514" y="5261"/>
                    <a:pt x="13469" y="5256"/>
                    <a:pt x="13429" y="5261"/>
                  </a:cubicBezTo>
                  <a:close/>
                  <a:moveTo>
                    <a:pt x="4015" y="7614"/>
                  </a:moveTo>
                  <a:cubicBezTo>
                    <a:pt x="4197" y="7608"/>
                    <a:pt x="4359" y="7739"/>
                    <a:pt x="4653" y="8003"/>
                  </a:cubicBezTo>
                  <a:cubicBezTo>
                    <a:pt x="5126" y="8427"/>
                    <a:pt x="5184" y="8695"/>
                    <a:pt x="4891" y="9112"/>
                  </a:cubicBezTo>
                  <a:cubicBezTo>
                    <a:pt x="4325" y="9917"/>
                    <a:pt x="3847" y="9958"/>
                    <a:pt x="3149" y="9267"/>
                  </a:cubicBezTo>
                  <a:cubicBezTo>
                    <a:pt x="2567" y="8690"/>
                    <a:pt x="2574" y="8624"/>
                    <a:pt x="3279" y="8052"/>
                  </a:cubicBezTo>
                  <a:cubicBezTo>
                    <a:pt x="3632" y="7765"/>
                    <a:pt x="3833" y="7620"/>
                    <a:pt x="4015" y="7614"/>
                  </a:cubicBezTo>
                  <a:close/>
                  <a:moveTo>
                    <a:pt x="14294" y="11513"/>
                  </a:moveTo>
                  <a:cubicBezTo>
                    <a:pt x="13886" y="11513"/>
                    <a:pt x="13558" y="11735"/>
                    <a:pt x="13558" y="12009"/>
                  </a:cubicBezTo>
                  <a:cubicBezTo>
                    <a:pt x="13558" y="12284"/>
                    <a:pt x="13886" y="12505"/>
                    <a:pt x="14294" y="12505"/>
                  </a:cubicBezTo>
                  <a:cubicBezTo>
                    <a:pt x="14702" y="12505"/>
                    <a:pt x="15030" y="12284"/>
                    <a:pt x="15030" y="12009"/>
                  </a:cubicBezTo>
                  <a:cubicBezTo>
                    <a:pt x="15030" y="11735"/>
                    <a:pt x="14702" y="11513"/>
                    <a:pt x="14294" y="11513"/>
                  </a:cubicBezTo>
                  <a:close/>
                </a:path>
              </a:pathLst>
            </a:custGeom>
            <a:ln w="12700" cap="flat">
              <a:noFill/>
              <a:miter lim="400000"/>
            </a:ln>
            <a:effectLst/>
          </p:spPr>
        </p:pic>
        <p:sp>
          <p:nvSpPr>
            <p:cNvPr id="675" name="McLean Gunderson"/>
            <p:cNvSpPr txBox="1"/>
            <p:nvPr/>
          </p:nvSpPr>
          <p:spPr>
            <a:xfrm>
              <a:off x="801125" y="0"/>
              <a:ext cx="3011765" cy="540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a:lnSpc>
                  <a:spcPct val="100000"/>
                </a:lnSpc>
                <a:spcBef>
                  <a:spcPts val="0"/>
                </a:spcBef>
                <a:defRPr sz="2500">
                  <a:solidFill>
                    <a:srgbClr val="3F4C52"/>
                  </a:solidFill>
                  <a:latin typeface="Georgia"/>
                  <a:ea typeface="Georgia"/>
                  <a:cs typeface="Georgia"/>
                  <a:sym typeface="Georgia"/>
                </a:defRPr>
              </a:pPr>
              <a:r>
                <a:t>McLean </a:t>
              </a:r>
              <a:r>
                <a:rPr i="1">
                  <a:solidFill>
                    <a:srgbClr val="929292"/>
                  </a:solidFill>
                </a:rPr>
                <a:t>Gunderson</a:t>
              </a:r>
            </a:p>
          </p:txBody>
        </p:sp>
        <p:sp>
          <p:nvSpPr>
            <p:cNvPr id="676" name="Personality Disorders Institute"/>
            <p:cNvSpPr txBox="1"/>
            <p:nvPr/>
          </p:nvSpPr>
          <p:spPr>
            <a:xfrm>
              <a:off x="803537" y="494583"/>
              <a:ext cx="3459158" cy="363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584200">
                <a:lnSpc>
                  <a:spcPct val="100000"/>
                </a:lnSpc>
                <a:spcBef>
                  <a:spcPts val="0"/>
                </a:spcBef>
                <a:defRPr sz="1900" i="1">
                  <a:solidFill>
                    <a:srgbClr val="929292"/>
                  </a:solidFill>
                  <a:latin typeface="Georgia"/>
                  <a:ea typeface="Georgia"/>
                  <a:cs typeface="Georgia"/>
                  <a:sym typeface="Georgia"/>
                </a:defRPr>
              </a:lvl1pPr>
            </a:lstStyle>
            <a:p>
              <a:r>
                <a:t>Personality Disorders Institute</a:t>
              </a:r>
            </a:p>
          </p:txBody>
        </p:sp>
      </p:grpSp>
      <p:sp>
        <p:nvSpPr>
          <p:cNvPr id="678" name="Relational dynamics…"/>
          <p:cNvSpPr txBox="1"/>
          <p:nvPr/>
        </p:nvSpPr>
        <p:spPr>
          <a:xfrm>
            <a:off x="15794325" y="10428092"/>
            <a:ext cx="8329961" cy="1607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825500">
              <a:lnSpc>
                <a:spcPct val="100000"/>
              </a:lnSpc>
              <a:spcBef>
                <a:spcPts val="0"/>
              </a:spcBef>
              <a:defRPr sz="4900" b="1" i="1">
                <a:solidFill>
                  <a:schemeClr val="accent1"/>
                </a:solidFill>
              </a:defRPr>
            </a:pPr>
            <a:r>
              <a:rPr dirty="0">
                <a:solidFill>
                  <a:srgbClr val="41688B"/>
                </a:solidFill>
              </a:rPr>
              <a:t>Relational dynamics</a:t>
            </a:r>
          </a:p>
          <a:p>
            <a:pPr algn="r" defTabSz="825500">
              <a:lnSpc>
                <a:spcPct val="100000"/>
              </a:lnSpc>
              <a:spcBef>
                <a:spcPts val="0"/>
              </a:spcBef>
              <a:defRPr sz="4900" b="1" i="1">
                <a:solidFill>
                  <a:schemeClr val="accent1"/>
                </a:solidFill>
              </a:defRPr>
            </a:pPr>
            <a:r>
              <a:rPr dirty="0">
                <a:solidFill>
                  <a:srgbClr val="41688B"/>
                </a:solidFill>
              </a:rPr>
              <a:t>COUNTERTRANSFERENCE</a:t>
            </a:r>
          </a:p>
        </p:txBody>
      </p:sp>
      <p:sp>
        <p:nvSpPr>
          <p:cNvPr id="679" name="Line"/>
          <p:cNvSpPr/>
          <p:nvPr/>
        </p:nvSpPr>
        <p:spPr>
          <a:xfrm>
            <a:off x="15468981" y="5072680"/>
            <a:ext cx="2524985" cy="1"/>
          </a:xfrm>
          <a:prstGeom prst="line">
            <a:avLst/>
          </a:prstGeom>
          <a:ln w="127000">
            <a:solidFill>
              <a:srgbClr val="000000"/>
            </a:solidFill>
            <a:miter lim="400000"/>
            <a:tailEnd type="triangle"/>
          </a:ln>
        </p:spPr>
        <p:txBody>
          <a:bodyPr lIns="50800" tIns="50800" rIns="50800" bIns="50800" anchor="ctr"/>
          <a:lstStyle/>
          <a:p>
            <a:endParaRPr/>
          </a:p>
        </p:txBody>
      </p:sp>
      <p:sp>
        <p:nvSpPr>
          <p:cNvPr id="680" name="Listen nondefensively…"/>
          <p:cNvSpPr txBox="1"/>
          <p:nvPr/>
        </p:nvSpPr>
        <p:spPr>
          <a:xfrm>
            <a:off x="495930" y="2172610"/>
            <a:ext cx="5696614" cy="287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825500">
              <a:lnSpc>
                <a:spcPct val="100000"/>
              </a:lnSpc>
              <a:spcBef>
                <a:spcPts val="0"/>
              </a:spcBef>
              <a:defRPr sz="3600" b="1"/>
            </a:pPr>
            <a:r>
              <a:rPr dirty="0">
                <a:solidFill>
                  <a:schemeClr val="accent6"/>
                </a:solidFill>
              </a:rPr>
              <a:t>Listen nondefensively</a:t>
            </a:r>
          </a:p>
          <a:p>
            <a:pPr algn="r" defTabSz="825500">
              <a:lnSpc>
                <a:spcPct val="100000"/>
              </a:lnSpc>
              <a:spcBef>
                <a:spcPts val="0"/>
              </a:spcBef>
              <a:defRPr sz="3600" b="1"/>
            </a:pPr>
            <a:r>
              <a:rPr dirty="0">
                <a:solidFill>
                  <a:schemeClr val="accent6"/>
                </a:solidFill>
              </a:rPr>
              <a:t>Understand wish/want</a:t>
            </a:r>
          </a:p>
          <a:p>
            <a:pPr algn="r" defTabSz="825500">
              <a:lnSpc>
                <a:spcPct val="100000"/>
              </a:lnSpc>
              <a:spcBef>
                <a:spcPts val="0"/>
              </a:spcBef>
              <a:defRPr sz="3600" b="1"/>
            </a:pPr>
            <a:r>
              <a:rPr lang="en-US" dirty="0">
                <a:solidFill>
                  <a:schemeClr val="accent6"/>
                </a:solidFill>
              </a:rPr>
              <a:t>Express</a:t>
            </a:r>
            <a:r>
              <a:rPr dirty="0">
                <a:solidFill>
                  <a:schemeClr val="accent6"/>
                </a:solidFill>
              </a:rPr>
              <a:t> disappointments</a:t>
            </a:r>
          </a:p>
          <a:p>
            <a:pPr algn="r" defTabSz="825500">
              <a:lnSpc>
                <a:spcPct val="100000"/>
              </a:lnSpc>
              <a:spcBef>
                <a:spcPts val="0"/>
              </a:spcBef>
              <a:defRPr sz="3600" b="1"/>
            </a:pPr>
            <a:r>
              <a:rPr dirty="0">
                <a:solidFill>
                  <a:schemeClr val="accent6"/>
                </a:solidFill>
              </a:rPr>
              <a:t>Acknowledge reality</a:t>
            </a:r>
            <a:endParaRPr lang="en-US" dirty="0">
              <a:solidFill>
                <a:schemeClr val="accent6"/>
              </a:solidFill>
            </a:endParaRPr>
          </a:p>
          <a:p>
            <a:pPr algn="r" defTabSz="825500">
              <a:lnSpc>
                <a:spcPct val="100000"/>
              </a:lnSpc>
              <a:spcBef>
                <a:spcPts val="0"/>
              </a:spcBef>
              <a:defRPr sz="3600" b="1"/>
            </a:pPr>
            <a:r>
              <a:rPr lang="en-US" dirty="0">
                <a:solidFill>
                  <a:schemeClr val="accent6"/>
                </a:solidFill>
              </a:rPr>
              <a:t>Accept lack of control</a:t>
            </a:r>
            <a:endParaRPr dirty="0">
              <a:solidFill>
                <a:schemeClr val="accent6"/>
              </a:solidFill>
            </a:endParaRPr>
          </a:p>
        </p:txBody>
      </p:sp>
      <p:pic>
        <p:nvPicPr>
          <p:cNvPr id="2" name="Picture 1">
            <a:extLst>
              <a:ext uri="{FF2B5EF4-FFF2-40B4-BE49-F238E27FC236}">
                <a16:creationId xmlns:a16="http://schemas.microsoft.com/office/drawing/2014/main" id="{0C9AFD9A-913F-B06A-2D1A-ED2AE6EAFF6A}"/>
              </a:ext>
            </a:extLst>
          </p:cNvPr>
          <p:cNvPicPr>
            <a:picLocks noChangeAspect="1"/>
          </p:cNvPicPr>
          <p:nvPr/>
        </p:nvPicPr>
        <p:blipFill>
          <a:blip r:embed="rId4"/>
          <a:stretch>
            <a:fillRect/>
          </a:stretch>
        </p:blipFill>
        <p:spPr>
          <a:xfrm>
            <a:off x="0" y="-1503"/>
            <a:ext cx="3999323" cy="4029805"/>
          </a:xfrm>
          <a:prstGeom prst="rect">
            <a:avLst/>
          </a:prstGeom>
        </p:spPr>
      </p:pic>
    </p:spTree>
    <p:extLst>
      <p:ext uri="{BB962C8B-B14F-4D97-AF65-F5344CB8AC3E}">
        <p14:creationId xmlns:p14="http://schemas.microsoft.com/office/powerpoint/2010/main" val="205823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5" name="Rules for partnership in split treatment"/>
          <p:cNvSpPr txBox="1">
            <a:spLocks noGrp="1"/>
          </p:cNvSpPr>
          <p:nvPr>
            <p:ph type="title" idx="4294967295"/>
          </p:nvPr>
        </p:nvSpPr>
        <p:spPr>
          <a:xfrm>
            <a:off x="149362" y="495300"/>
            <a:ext cx="24234638" cy="1730375"/>
          </a:xfrm>
          <a:prstGeom prst="rect">
            <a:avLst/>
          </a:prstGeom>
        </p:spPr>
        <p:txBody>
          <a:bodyPr>
            <a:noAutofit/>
          </a:bodyPr>
          <a:lstStyle>
            <a:lvl1pPr algn="ctr" defTabSz="610870">
              <a:spcBef>
                <a:spcPts val="2800"/>
              </a:spcBef>
              <a:defRPr sz="12580">
                <a:solidFill>
                  <a:srgbClr val="FFFFFF"/>
                </a:solidFill>
              </a:defRPr>
            </a:lvl1pPr>
          </a:lstStyle>
          <a:p>
            <a:r>
              <a:rPr lang="en-US" sz="9800" dirty="0">
                <a:solidFill>
                  <a:srgbClr val="41688B"/>
                </a:solidFill>
              </a:rPr>
              <a:t>Team provides interpersonal coherence</a:t>
            </a:r>
            <a:endParaRPr sz="9800" dirty="0">
              <a:solidFill>
                <a:srgbClr val="41688B"/>
              </a:solidFill>
            </a:endParaRPr>
          </a:p>
        </p:txBody>
      </p:sp>
      <p:sp>
        <p:nvSpPr>
          <p:cNvPr id="2506" name="Establish Clear roles"/>
          <p:cNvSpPr/>
          <p:nvPr/>
        </p:nvSpPr>
        <p:spPr>
          <a:xfrm>
            <a:off x="888921" y="2463741"/>
            <a:ext cx="5920086" cy="2469082"/>
          </a:xfrm>
          <a:prstGeom prst="roundRect">
            <a:avLst>
              <a:gd name="adj" fmla="val 18370"/>
            </a:avLst>
          </a:prstGeom>
          <a:solidFill>
            <a:srgbClr val="41688B"/>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ctr">
              <a:lnSpc>
                <a:spcPct val="80000"/>
              </a:lnSpc>
              <a:spcBef>
                <a:spcPts val="0"/>
              </a:spcBef>
              <a:defRPr sz="2000" cap="all">
                <a:solidFill>
                  <a:srgbClr val="FFFFFF"/>
                </a:solidFill>
                <a:latin typeface="+mn-lt"/>
                <a:ea typeface="+mn-ea"/>
                <a:cs typeface="+mn-cs"/>
                <a:sym typeface="DIN Condensed"/>
              </a:defRPr>
            </a:pPr>
            <a:endParaRPr dirty="0"/>
          </a:p>
          <a:p>
            <a:pPr algn="ctr">
              <a:lnSpc>
                <a:spcPct val="80000"/>
              </a:lnSpc>
              <a:spcBef>
                <a:spcPts val="0"/>
              </a:spcBef>
              <a:defRPr sz="5500" cap="all">
                <a:solidFill>
                  <a:srgbClr val="FFFFFF"/>
                </a:solidFill>
                <a:latin typeface="+mn-lt"/>
                <a:ea typeface="+mn-ea"/>
                <a:cs typeface="+mn-cs"/>
                <a:sym typeface="DIN Condensed"/>
              </a:defRPr>
            </a:pPr>
            <a:r>
              <a:rPr lang="en-US" dirty="0"/>
              <a:t>Listen to all views</a:t>
            </a:r>
            <a:endParaRPr dirty="0"/>
          </a:p>
        </p:txBody>
      </p:sp>
      <p:sp>
        <p:nvSpPr>
          <p:cNvPr id="2507" name="Don’t accept the other treater’s vilification"/>
          <p:cNvSpPr/>
          <p:nvPr/>
        </p:nvSpPr>
        <p:spPr>
          <a:xfrm>
            <a:off x="888921" y="7869808"/>
            <a:ext cx="5920086" cy="2460854"/>
          </a:xfrm>
          <a:prstGeom prst="roundRect">
            <a:avLst>
              <a:gd name="adj" fmla="val 18431"/>
            </a:avLst>
          </a:prstGeom>
          <a:solidFill>
            <a:srgbClr val="41688B"/>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p>
            <a:pPr algn="ctr">
              <a:lnSpc>
                <a:spcPct val="80000"/>
              </a:lnSpc>
              <a:spcBef>
                <a:spcPts val="0"/>
              </a:spcBef>
              <a:defRPr sz="2000" cap="all">
                <a:solidFill>
                  <a:srgbClr val="FFFFFF"/>
                </a:solidFill>
                <a:latin typeface="+mn-lt"/>
                <a:ea typeface="+mn-ea"/>
                <a:cs typeface="+mn-cs"/>
                <a:sym typeface="DIN Condensed"/>
              </a:defRPr>
            </a:pPr>
            <a:endParaRPr dirty="0"/>
          </a:p>
          <a:p>
            <a:pPr algn="ctr">
              <a:lnSpc>
                <a:spcPct val="80000"/>
              </a:lnSpc>
              <a:spcBef>
                <a:spcPts val="0"/>
              </a:spcBef>
              <a:defRPr sz="5500" cap="all">
                <a:solidFill>
                  <a:srgbClr val="FFFFFF"/>
                </a:solidFill>
                <a:latin typeface="+mn-lt"/>
                <a:ea typeface="+mn-ea"/>
                <a:cs typeface="+mn-cs"/>
                <a:sym typeface="DIN Condensed"/>
              </a:defRPr>
            </a:pPr>
            <a:r>
              <a:rPr lang="en-US" dirty="0"/>
              <a:t>Educate &amp; support</a:t>
            </a:r>
            <a:endParaRPr dirty="0"/>
          </a:p>
        </p:txBody>
      </p:sp>
      <p:sp>
        <p:nvSpPr>
          <p:cNvPr id="2508" name="Talk to each other"/>
          <p:cNvSpPr/>
          <p:nvPr/>
        </p:nvSpPr>
        <p:spPr>
          <a:xfrm>
            <a:off x="888921" y="5170888"/>
            <a:ext cx="5920086" cy="2460854"/>
          </a:xfrm>
          <a:prstGeom prst="roundRect">
            <a:avLst>
              <a:gd name="adj" fmla="val 18431"/>
            </a:avLst>
          </a:prstGeom>
          <a:solidFill>
            <a:srgbClr val="FFFFFF"/>
          </a:solidFill>
          <a:ln w="73025">
            <a:solidFill>
              <a:srgbClr val="41688B"/>
            </a:solidFill>
            <a:miter lim="400000"/>
          </a:ln>
          <a:extLst>
            <a:ext uri="{C572A759-6A51-4108-AA02-DFA0A04FC94B}">
              <ma14:wrappingTextBoxFlag xmlns="" xmlns:ma14="http://schemas.microsoft.com/office/mac/drawingml/2011/main" val="1"/>
            </a:ext>
          </a:extLst>
        </p:spPr>
        <p:txBody>
          <a:bodyPr lIns="50800" tIns="50800" rIns="50800" bIns="50800" anchor="ctr"/>
          <a:lstStyle/>
          <a:p>
            <a:pPr algn="ctr">
              <a:lnSpc>
                <a:spcPct val="80000"/>
              </a:lnSpc>
              <a:spcBef>
                <a:spcPts val="0"/>
              </a:spcBef>
              <a:defRPr sz="2000" cap="all">
                <a:solidFill>
                  <a:schemeClr val="accent1"/>
                </a:solidFill>
                <a:latin typeface="+mn-lt"/>
                <a:ea typeface="+mn-ea"/>
                <a:cs typeface="+mn-cs"/>
                <a:sym typeface="DIN Condensed"/>
              </a:defRPr>
            </a:pPr>
            <a:endParaRPr dirty="0"/>
          </a:p>
          <a:p>
            <a:pPr algn="ctr">
              <a:lnSpc>
                <a:spcPct val="80000"/>
              </a:lnSpc>
              <a:spcBef>
                <a:spcPts val="0"/>
              </a:spcBef>
              <a:defRPr sz="5500" cap="all">
                <a:solidFill>
                  <a:schemeClr val="accent1"/>
                </a:solidFill>
                <a:latin typeface="+mn-lt"/>
                <a:ea typeface="+mn-ea"/>
                <a:cs typeface="+mn-cs"/>
                <a:sym typeface="DIN Condensed"/>
              </a:defRPr>
            </a:pPr>
            <a:r>
              <a:rPr dirty="0">
                <a:solidFill>
                  <a:srgbClr val="41688B"/>
                </a:solidFill>
              </a:rPr>
              <a:t>Talk to each other</a:t>
            </a:r>
          </a:p>
        </p:txBody>
      </p:sp>
      <p:sp>
        <p:nvSpPr>
          <p:cNvPr id="2509" name="encourage voicing complaints directly to treater"/>
          <p:cNvSpPr/>
          <p:nvPr/>
        </p:nvSpPr>
        <p:spPr>
          <a:xfrm>
            <a:off x="888921" y="10576955"/>
            <a:ext cx="5920086" cy="2460854"/>
          </a:xfrm>
          <a:prstGeom prst="roundRect">
            <a:avLst>
              <a:gd name="adj" fmla="val 18431"/>
            </a:avLst>
          </a:prstGeom>
          <a:solidFill>
            <a:srgbClr val="FFFFFF"/>
          </a:solidFill>
          <a:ln w="73025">
            <a:solidFill>
              <a:srgbClr val="41688B"/>
            </a:solidFill>
            <a:miter lim="400000"/>
          </a:ln>
          <a:extLst>
            <a:ext uri="{C572A759-6A51-4108-AA02-DFA0A04FC94B}">
              <ma14:wrappingTextBoxFlag xmlns="" xmlns:ma14="http://schemas.microsoft.com/office/mac/drawingml/2011/main" val="1"/>
            </a:ext>
          </a:extLst>
        </p:spPr>
        <p:txBody>
          <a:bodyPr lIns="50800" tIns="50800" rIns="50800" bIns="50800" anchor="ctr"/>
          <a:lstStyle/>
          <a:p>
            <a:pPr algn="ctr">
              <a:lnSpc>
                <a:spcPct val="80000"/>
              </a:lnSpc>
              <a:spcBef>
                <a:spcPts val="0"/>
              </a:spcBef>
              <a:defRPr sz="2000" cap="all">
                <a:solidFill>
                  <a:schemeClr val="accent1"/>
                </a:solidFill>
                <a:latin typeface="+mn-lt"/>
                <a:ea typeface="+mn-ea"/>
                <a:cs typeface="+mn-cs"/>
                <a:sym typeface="DIN Condensed"/>
              </a:defRPr>
            </a:pPr>
            <a:endParaRPr dirty="0"/>
          </a:p>
          <a:p>
            <a:pPr algn="ctr">
              <a:lnSpc>
                <a:spcPct val="80000"/>
              </a:lnSpc>
              <a:spcBef>
                <a:spcPts val="0"/>
              </a:spcBef>
              <a:defRPr sz="5500" cap="all">
                <a:solidFill>
                  <a:schemeClr val="accent1"/>
                </a:solidFill>
                <a:latin typeface="+mn-lt"/>
                <a:ea typeface="+mn-ea"/>
                <a:cs typeface="+mn-cs"/>
                <a:sym typeface="DIN Condensed"/>
              </a:defRPr>
            </a:pPr>
            <a:r>
              <a:rPr sz="4600" dirty="0">
                <a:solidFill>
                  <a:srgbClr val="41688B"/>
                </a:solidFill>
              </a:rPr>
              <a:t>encourage voicing complaints directly to treater</a:t>
            </a:r>
          </a:p>
        </p:txBody>
      </p:sp>
      <p:sp>
        <p:nvSpPr>
          <p:cNvPr id="2510" name="Especially for managing crises (safety), taking phone calls from family members"/>
          <p:cNvSpPr/>
          <p:nvPr/>
        </p:nvSpPr>
        <p:spPr>
          <a:xfrm>
            <a:off x="7568429" y="2463741"/>
            <a:ext cx="15899455" cy="2469082"/>
          </a:xfrm>
          <a:prstGeom prst="roundRect">
            <a:avLst>
              <a:gd name="adj" fmla="val 7715"/>
            </a:avLst>
          </a:prstGeom>
          <a:solidFill>
            <a:srgbClr val="41688B"/>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000" cap="all">
                <a:solidFill>
                  <a:srgbClr val="FFFFFF"/>
                </a:solidFill>
                <a:latin typeface="Avenir Next"/>
                <a:ea typeface="Avenir Next"/>
                <a:cs typeface="Avenir Next"/>
                <a:sym typeface="Avenir Next"/>
              </a:defRPr>
            </a:lvl1pPr>
          </a:lstStyle>
          <a:p>
            <a:r>
              <a:rPr lang="en-US" dirty="0"/>
              <a:t>Understand all the team member’s dilemmas and formulation of problems</a:t>
            </a:r>
            <a:endParaRPr dirty="0"/>
          </a:p>
        </p:txBody>
      </p:sp>
      <p:sp>
        <p:nvSpPr>
          <p:cNvPr id="2511" name="Urge that complaints be voiced to the other treater (this is a corrective experience!)"/>
          <p:cNvSpPr/>
          <p:nvPr/>
        </p:nvSpPr>
        <p:spPr>
          <a:xfrm>
            <a:off x="7568429" y="10576955"/>
            <a:ext cx="15899455" cy="2469082"/>
          </a:xfrm>
          <a:prstGeom prst="roundRect">
            <a:avLst>
              <a:gd name="adj" fmla="val 7715"/>
            </a:avLst>
          </a:prstGeom>
          <a:solidFill>
            <a:srgbClr val="FFFFFF"/>
          </a:solidFill>
          <a:ln w="73025">
            <a:solidFill>
              <a:srgbClr val="41688B"/>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000" cap="all">
                <a:solidFill>
                  <a:schemeClr val="accent1"/>
                </a:solidFill>
                <a:latin typeface="Avenir Next"/>
                <a:ea typeface="Avenir Next"/>
                <a:cs typeface="Avenir Next"/>
                <a:sym typeface="Avenir Next"/>
              </a:defRPr>
            </a:lvl1pPr>
          </a:lstStyle>
          <a:p>
            <a:r>
              <a:rPr dirty="0">
                <a:solidFill>
                  <a:srgbClr val="41688B"/>
                </a:solidFill>
              </a:rPr>
              <a:t>Urge that complaints be voiced to the other treater (this is a corrective experience!)</a:t>
            </a:r>
          </a:p>
        </p:txBody>
      </p:sp>
      <p:sp>
        <p:nvSpPr>
          <p:cNvPr id="2512" name="examine, don’t protect or agree with the other treater’s vilification"/>
          <p:cNvSpPr/>
          <p:nvPr/>
        </p:nvSpPr>
        <p:spPr>
          <a:xfrm>
            <a:off x="7568429" y="7869808"/>
            <a:ext cx="15899455" cy="2469082"/>
          </a:xfrm>
          <a:prstGeom prst="roundRect">
            <a:avLst>
              <a:gd name="adj" fmla="val 7715"/>
            </a:avLst>
          </a:prstGeom>
          <a:solidFill>
            <a:srgbClr val="41688B"/>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000" cap="all">
                <a:solidFill>
                  <a:srgbClr val="FFFFFF"/>
                </a:solidFill>
                <a:latin typeface="Avenir Next"/>
                <a:ea typeface="Avenir Next"/>
                <a:cs typeface="Avenir Next"/>
                <a:sym typeface="Avenir Next"/>
              </a:defRPr>
            </a:lvl1pPr>
          </a:lstStyle>
          <a:p>
            <a:r>
              <a:rPr lang="en-US" dirty="0"/>
              <a:t>Validate difficulty of staff involved, foster compassion for each other, decrease blame</a:t>
            </a:r>
            <a:endParaRPr dirty="0"/>
          </a:p>
        </p:txBody>
      </p:sp>
      <p:sp>
        <p:nvSpPr>
          <p:cNvPr id="2513" name="Insist on the need and right to talk to each other, except for personally sensitive disclosures that don’t involve safety or that jeopardize the treatment"/>
          <p:cNvSpPr/>
          <p:nvPr/>
        </p:nvSpPr>
        <p:spPr>
          <a:xfrm>
            <a:off x="7595624" y="5206349"/>
            <a:ext cx="15899455" cy="2469082"/>
          </a:xfrm>
          <a:prstGeom prst="roundRect">
            <a:avLst>
              <a:gd name="adj" fmla="val 7715"/>
            </a:avLst>
          </a:prstGeom>
          <a:solidFill>
            <a:srgbClr val="FFFFFF"/>
          </a:solidFill>
          <a:ln w="73025">
            <a:solidFill>
              <a:srgbClr val="41688B"/>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000" cap="all">
                <a:solidFill>
                  <a:schemeClr val="accent1"/>
                </a:solidFill>
                <a:latin typeface="Avenir Next"/>
                <a:ea typeface="Avenir Next"/>
                <a:cs typeface="Avenir Next"/>
                <a:sym typeface="Avenir Next"/>
              </a:defRPr>
            </a:lvl1pPr>
          </a:lstStyle>
          <a:p>
            <a:r>
              <a:rPr dirty="0">
                <a:solidFill>
                  <a:srgbClr val="41688B"/>
                </a:solidFill>
              </a:rPr>
              <a:t>Insist on the need and right to talk to each</a:t>
            </a:r>
            <a:r>
              <a:rPr lang="en-US" dirty="0">
                <a:solidFill>
                  <a:srgbClr val="41688B"/>
                </a:solidFill>
              </a:rPr>
              <a:t> other</a:t>
            </a:r>
            <a:endParaRPr dirty="0">
              <a:solidFill>
                <a:srgbClr val="41688B"/>
              </a:solidFill>
            </a:endParaRPr>
          </a:p>
        </p:txBody>
      </p:sp>
      <p:sp>
        <p:nvSpPr>
          <p:cNvPr id="2514" name="Arrow"/>
          <p:cNvSpPr/>
          <p:nvPr/>
        </p:nvSpPr>
        <p:spPr>
          <a:xfrm>
            <a:off x="6705258" y="3063281"/>
            <a:ext cx="1040761" cy="1270001"/>
          </a:xfrm>
          <a:prstGeom prst="rightArrow">
            <a:avLst>
              <a:gd name="adj1" fmla="val 32000"/>
              <a:gd name="adj2" fmla="val 78097"/>
            </a:avLst>
          </a:prstGeom>
          <a:solidFill>
            <a:srgbClr val="41688B"/>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2515" name="Arrow"/>
          <p:cNvSpPr/>
          <p:nvPr/>
        </p:nvSpPr>
        <p:spPr>
          <a:xfrm>
            <a:off x="6705258" y="8469348"/>
            <a:ext cx="1040761" cy="1270001"/>
          </a:xfrm>
          <a:prstGeom prst="rightArrow">
            <a:avLst>
              <a:gd name="adj1" fmla="val 32000"/>
              <a:gd name="adj2" fmla="val 78097"/>
            </a:avLst>
          </a:prstGeom>
          <a:solidFill>
            <a:srgbClr val="41688B"/>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2516" name="Arrow"/>
          <p:cNvSpPr/>
          <p:nvPr/>
        </p:nvSpPr>
        <p:spPr>
          <a:xfrm>
            <a:off x="6821686" y="11168267"/>
            <a:ext cx="924333" cy="1270001"/>
          </a:xfrm>
          <a:prstGeom prst="rightArrow">
            <a:avLst>
              <a:gd name="adj1" fmla="val 32000"/>
              <a:gd name="adj2" fmla="val 78097"/>
            </a:avLst>
          </a:prstGeom>
          <a:solidFill>
            <a:srgbClr val="FFFFFF"/>
          </a:solidFill>
          <a:ln w="73025">
            <a:solidFill>
              <a:srgbClr val="41688B"/>
            </a:solidFill>
            <a:miter lim="400000"/>
          </a:ln>
        </p:spPr>
        <p:txBody>
          <a:bodyPr lIns="50800" tIns="50800" rIns="50800" bIns="50800" anchor="ctr"/>
          <a:lstStyle/>
          <a:p>
            <a:pPr algn="ctr">
              <a:lnSpc>
                <a:spcPct val="80000"/>
              </a:lnSpc>
              <a:spcBef>
                <a:spcPts val="0"/>
              </a:spcBef>
              <a:defRPr sz="4000" cap="all">
                <a:solidFill>
                  <a:schemeClr val="accent1"/>
                </a:solidFill>
                <a:latin typeface="+mn-lt"/>
                <a:ea typeface="+mn-ea"/>
                <a:cs typeface="+mn-cs"/>
                <a:sym typeface="DIN Condensed"/>
              </a:defRPr>
            </a:pPr>
            <a:endParaRPr/>
          </a:p>
        </p:txBody>
      </p:sp>
      <p:sp>
        <p:nvSpPr>
          <p:cNvPr id="2517" name="Arrow"/>
          <p:cNvSpPr/>
          <p:nvPr/>
        </p:nvSpPr>
        <p:spPr>
          <a:xfrm>
            <a:off x="6821686" y="5766315"/>
            <a:ext cx="924333" cy="1270001"/>
          </a:xfrm>
          <a:prstGeom prst="rightArrow">
            <a:avLst>
              <a:gd name="adj1" fmla="val 32000"/>
              <a:gd name="adj2" fmla="val 78097"/>
            </a:avLst>
          </a:prstGeom>
          <a:solidFill>
            <a:srgbClr val="FFFFFF"/>
          </a:solidFill>
          <a:ln w="73025">
            <a:solidFill>
              <a:srgbClr val="41688B"/>
            </a:solidFill>
            <a:miter lim="400000"/>
          </a:ln>
        </p:spPr>
        <p:txBody>
          <a:bodyPr lIns="50800" tIns="50800" rIns="50800" bIns="50800" anchor="ctr"/>
          <a:lstStyle/>
          <a:p>
            <a:pPr algn="ctr">
              <a:lnSpc>
                <a:spcPct val="80000"/>
              </a:lnSpc>
              <a:spcBef>
                <a:spcPts val="0"/>
              </a:spcBef>
              <a:defRPr sz="4000" cap="all">
                <a:solidFill>
                  <a:schemeClr val="accent1"/>
                </a:solidFill>
                <a:latin typeface="+mn-lt"/>
                <a:ea typeface="+mn-ea"/>
                <a:cs typeface="+mn-cs"/>
                <a:sym typeface="DIN Condensed"/>
              </a:defRPr>
            </a:pPr>
            <a:endParaRPr/>
          </a:p>
        </p:txBody>
      </p:sp>
      <p:grpSp>
        <p:nvGrpSpPr>
          <p:cNvPr id="2521" name="Group"/>
          <p:cNvGrpSpPr/>
          <p:nvPr/>
        </p:nvGrpSpPr>
        <p:grpSpPr>
          <a:xfrm>
            <a:off x="149362" y="12827410"/>
            <a:ext cx="4262705" cy="893134"/>
            <a:chOff x="416338" y="144389"/>
            <a:chExt cx="4262704" cy="893133"/>
          </a:xfrm>
        </p:grpSpPr>
        <p:pic>
          <p:nvPicPr>
            <p:cNvPr id="2518" name="Image" descr="Image"/>
            <p:cNvPicPr>
              <a:picLocks noChangeAspect="1"/>
            </p:cNvPicPr>
            <p:nvPr/>
          </p:nvPicPr>
          <p:blipFill>
            <a:blip r:embed="rId3">
              <a:alphaModFix amt="68871"/>
            </a:blip>
            <a:srcRect l="9080" t="4411" r="10400" b="580"/>
            <a:stretch>
              <a:fillRect/>
            </a:stretch>
          </p:blipFill>
          <p:spPr>
            <a:xfrm>
              <a:off x="416338" y="156060"/>
              <a:ext cx="726880" cy="881464"/>
            </a:xfrm>
            <a:custGeom>
              <a:avLst/>
              <a:gdLst/>
              <a:ahLst/>
              <a:cxnLst>
                <a:cxn ang="0">
                  <a:pos x="wd2" y="hd2"/>
                </a:cxn>
                <a:cxn ang="5400000">
                  <a:pos x="wd2" y="hd2"/>
                </a:cxn>
                <a:cxn ang="10800000">
                  <a:pos x="wd2" y="hd2"/>
                </a:cxn>
                <a:cxn ang="16200000">
                  <a:pos x="wd2" y="hd2"/>
                </a:cxn>
              </a:cxnLst>
              <a:rect l="0" t="0" r="r" b="b"/>
              <a:pathLst>
                <a:path w="19817" h="21597" extrusionOk="0">
                  <a:moveTo>
                    <a:pt x="10810" y="0"/>
                  </a:moveTo>
                  <a:cubicBezTo>
                    <a:pt x="5930" y="0"/>
                    <a:pt x="2803" y="2420"/>
                    <a:pt x="1873" y="6914"/>
                  </a:cubicBezTo>
                  <a:cubicBezTo>
                    <a:pt x="1668" y="7905"/>
                    <a:pt x="1156" y="9432"/>
                    <a:pt x="736" y="10308"/>
                  </a:cubicBezTo>
                  <a:cubicBezTo>
                    <a:pt x="240" y="11345"/>
                    <a:pt x="-9" y="12043"/>
                    <a:pt x="1" y="12496"/>
                  </a:cubicBezTo>
                  <a:cubicBezTo>
                    <a:pt x="10" y="12948"/>
                    <a:pt x="270" y="13158"/>
                    <a:pt x="791" y="13225"/>
                  </a:cubicBezTo>
                  <a:cubicBezTo>
                    <a:pt x="1444" y="13308"/>
                    <a:pt x="1643" y="13567"/>
                    <a:pt x="1721" y="14479"/>
                  </a:cubicBezTo>
                  <a:cubicBezTo>
                    <a:pt x="1974" y="17424"/>
                    <a:pt x="2849" y="18437"/>
                    <a:pt x="5129" y="18437"/>
                  </a:cubicBezTo>
                  <a:cubicBezTo>
                    <a:pt x="6815" y="18437"/>
                    <a:pt x="7199" y="18905"/>
                    <a:pt x="6677" y="20314"/>
                  </a:cubicBezTo>
                  <a:lnTo>
                    <a:pt x="6341" y="21238"/>
                  </a:lnTo>
                  <a:lnTo>
                    <a:pt x="1959" y="21413"/>
                  </a:lnTo>
                  <a:cubicBezTo>
                    <a:pt x="-449" y="21512"/>
                    <a:pt x="3205" y="21595"/>
                    <a:pt x="10074" y="21597"/>
                  </a:cubicBezTo>
                  <a:cubicBezTo>
                    <a:pt x="16944" y="21600"/>
                    <a:pt x="21151" y="21524"/>
                    <a:pt x="19434" y="21422"/>
                  </a:cubicBezTo>
                  <a:lnTo>
                    <a:pt x="16317" y="21238"/>
                  </a:lnTo>
                  <a:lnTo>
                    <a:pt x="16209" y="17834"/>
                  </a:lnTo>
                  <a:lnTo>
                    <a:pt x="16101" y="14431"/>
                  </a:lnTo>
                  <a:lnTo>
                    <a:pt x="17270" y="13244"/>
                  </a:lnTo>
                  <a:cubicBezTo>
                    <a:pt x="18882" y="11597"/>
                    <a:pt x="19434" y="10224"/>
                    <a:pt x="19434" y="7896"/>
                  </a:cubicBezTo>
                  <a:cubicBezTo>
                    <a:pt x="19434" y="3229"/>
                    <a:pt x="15915" y="0"/>
                    <a:pt x="10810" y="0"/>
                  </a:cubicBezTo>
                  <a:close/>
                  <a:moveTo>
                    <a:pt x="13742" y="1663"/>
                  </a:moveTo>
                  <a:cubicBezTo>
                    <a:pt x="13829" y="1670"/>
                    <a:pt x="13915" y="1693"/>
                    <a:pt x="14002" y="1731"/>
                  </a:cubicBezTo>
                  <a:cubicBezTo>
                    <a:pt x="14089" y="1769"/>
                    <a:pt x="14170" y="1819"/>
                    <a:pt x="14251" y="1886"/>
                  </a:cubicBezTo>
                  <a:cubicBezTo>
                    <a:pt x="14291" y="1920"/>
                    <a:pt x="14332" y="1962"/>
                    <a:pt x="14370" y="2003"/>
                  </a:cubicBezTo>
                  <a:cubicBezTo>
                    <a:pt x="14408" y="2045"/>
                    <a:pt x="14443" y="2081"/>
                    <a:pt x="14478" y="2130"/>
                  </a:cubicBezTo>
                  <a:cubicBezTo>
                    <a:pt x="14513" y="2179"/>
                    <a:pt x="14555" y="2239"/>
                    <a:pt x="14586" y="2295"/>
                  </a:cubicBezTo>
                  <a:cubicBezTo>
                    <a:pt x="14618" y="2351"/>
                    <a:pt x="14646" y="2406"/>
                    <a:pt x="14673" y="2470"/>
                  </a:cubicBezTo>
                  <a:cubicBezTo>
                    <a:pt x="14710" y="2557"/>
                    <a:pt x="14736" y="2635"/>
                    <a:pt x="14770" y="2703"/>
                  </a:cubicBezTo>
                  <a:cubicBezTo>
                    <a:pt x="14839" y="2840"/>
                    <a:pt x="14906" y="2937"/>
                    <a:pt x="14976" y="3005"/>
                  </a:cubicBezTo>
                  <a:cubicBezTo>
                    <a:pt x="15116" y="3141"/>
                    <a:pt x="15284" y="3145"/>
                    <a:pt x="15528" y="3053"/>
                  </a:cubicBezTo>
                  <a:cubicBezTo>
                    <a:pt x="15589" y="3030"/>
                    <a:pt x="15650" y="3001"/>
                    <a:pt x="15722" y="2966"/>
                  </a:cubicBezTo>
                  <a:cubicBezTo>
                    <a:pt x="16499" y="2593"/>
                    <a:pt x="17115" y="3042"/>
                    <a:pt x="17064" y="3822"/>
                  </a:cubicBezTo>
                  <a:cubicBezTo>
                    <a:pt x="17057" y="3933"/>
                    <a:pt x="17035" y="4048"/>
                    <a:pt x="16999" y="4172"/>
                  </a:cubicBezTo>
                  <a:cubicBezTo>
                    <a:pt x="16981" y="4233"/>
                    <a:pt x="16975" y="4291"/>
                    <a:pt x="16967" y="4347"/>
                  </a:cubicBezTo>
                  <a:cubicBezTo>
                    <a:pt x="16951" y="4459"/>
                    <a:pt x="16953" y="4564"/>
                    <a:pt x="16978" y="4658"/>
                  </a:cubicBezTo>
                  <a:cubicBezTo>
                    <a:pt x="17002" y="4752"/>
                    <a:pt x="17051" y="4841"/>
                    <a:pt x="17118" y="4920"/>
                  </a:cubicBezTo>
                  <a:cubicBezTo>
                    <a:pt x="17186" y="5000"/>
                    <a:pt x="17266" y="5075"/>
                    <a:pt x="17378" y="5144"/>
                  </a:cubicBezTo>
                  <a:cubicBezTo>
                    <a:pt x="17434" y="5179"/>
                    <a:pt x="17495" y="5209"/>
                    <a:pt x="17562" y="5241"/>
                  </a:cubicBezTo>
                  <a:cubicBezTo>
                    <a:pt x="17693" y="5305"/>
                    <a:pt x="17812" y="5375"/>
                    <a:pt x="17908" y="5446"/>
                  </a:cubicBezTo>
                  <a:cubicBezTo>
                    <a:pt x="17956" y="5481"/>
                    <a:pt x="17999" y="5516"/>
                    <a:pt x="18038" y="5552"/>
                  </a:cubicBezTo>
                  <a:cubicBezTo>
                    <a:pt x="18155" y="5662"/>
                    <a:pt x="18237" y="5777"/>
                    <a:pt x="18276" y="5893"/>
                  </a:cubicBezTo>
                  <a:cubicBezTo>
                    <a:pt x="18289" y="5932"/>
                    <a:pt x="18293" y="5971"/>
                    <a:pt x="18298" y="6010"/>
                  </a:cubicBezTo>
                  <a:cubicBezTo>
                    <a:pt x="18315" y="6164"/>
                    <a:pt x="18266" y="6314"/>
                    <a:pt x="18146" y="6457"/>
                  </a:cubicBezTo>
                  <a:cubicBezTo>
                    <a:pt x="18116" y="6493"/>
                    <a:pt x="18077" y="6530"/>
                    <a:pt x="18038" y="6564"/>
                  </a:cubicBezTo>
                  <a:cubicBezTo>
                    <a:pt x="17884" y="6700"/>
                    <a:pt x="17667" y="6815"/>
                    <a:pt x="17378" y="6914"/>
                  </a:cubicBezTo>
                  <a:cubicBezTo>
                    <a:pt x="17277" y="6948"/>
                    <a:pt x="17186" y="6980"/>
                    <a:pt x="17107" y="7011"/>
                  </a:cubicBezTo>
                  <a:cubicBezTo>
                    <a:pt x="17029" y="7042"/>
                    <a:pt x="16959" y="7080"/>
                    <a:pt x="16902" y="7108"/>
                  </a:cubicBezTo>
                  <a:cubicBezTo>
                    <a:pt x="16816" y="7151"/>
                    <a:pt x="16759" y="7191"/>
                    <a:pt x="16718" y="7235"/>
                  </a:cubicBezTo>
                  <a:cubicBezTo>
                    <a:pt x="16704" y="7249"/>
                    <a:pt x="16694" y="7259"/>
                    <a:pt x="16685" y="7274"/>
                  </a:cubicBezTo>
                  <a:cubicBezTo>
                    <a:pt x="16668" y="7304"/>
                    <a:pt x="16652" y="7338"/>
                    <a:pt x="16653" y="7371"/>
                  </a:cubicBezTo>
                  <a:cubicBezTo>
                    <a:pt x="16655" y="7471"/>
                    <a:pt x="16743" y="7590"/>
                    <a:pt x="16891" y="7750"/>
                  </a:cubicBezTo>
                  <a:cubicBezTo>
                    <a:pt x="16987" y="7854"/>
                    <a:pt x="17052" y="7940"/>
                    <a:pt x="17097" y="8022"/>
                  </a:cubicBezTo>
                  <a:cubicBezTo>
                    <a:pt x="17119" y="8064"/>
                    <a:pt x="17131" y="8110"/>
                    <a:pt x="17140" y="8149"/>
                  </a:cubicBezTo>
                  <a:cubicBezTo>
                    <a:pt x="17158" y="8227"/>
                    <a:pt x="17155" y="8293"/>
                    <a:pt x="17118" y="8372"/>
                  </a:cubicBezTo>
                  <a:cubicBezTo>
                    <a:pt x="17063" y="8491"/>
                    <a:pt x="16944" y="8627"/>
                    <a:pt x="16761" y="8791"/>
                  </a:cubicBezTo>
                  <a:cubicBezTo>
                    <a:pt x="16702" y="8844"/>
                    <a:pt x="16651" y="8886"/>
                    <a:pt x="16599" y="8927"/>
                  </a:cubicBezTo>
                  <a:cubicBezTo>
                    <a:pt x="16546" y="8968"/>
                    <a:pt x="16495" y="9005"/>
                    <a:pt x="16447" y="9034"/>
                  </a:cubicBezTo>
                  <a:cubicBezTo>
                    <a:pt x="16353" y="9091"/>
                    <a:pt x="16262" y="9122"/>
                    <a:pt x="16177" y="9131"/>
                  </a:cubicBezTo>
                  <a:cubicBezTo>
                    <a:pt x="16092" y="9140"/>
                    <a:pt x="16007" y="9129"/>
                    <a:pt x="15917" y="9092"/>
                  </a:cubicBezTo>
                  <a:cubicBezTo>
                    <a:pt x="15827" y="9055"/>
                    <a:pt x="15734" y="8999"/>
                    <a:pt x="15625" y="8917"/>
                  </a:cubicBezTo>
                  <a:cubicBezTo>
                    <a:pt x="15569" y="8875"/>
                    <a:pt x="15512" y="8839"/>
                    <a:pt x="15463" y="8810"/>
                  </a:cubicBezTo>
                  <a:cubicBezTo>
                    <a:pt x="15388" y="8767"/>
                    <a:pt x="15323" y="8733"/>
                    <a:pt x="15257" y="8723"/>
                  </a:cubicBezTo>
                  <a:cubicBezTo>
                    <a:pt x="15148" y="8705"/>
                    <a:pt x="15044" y="8738"/>
                    <a:pt x="14933" y="8820"/>
                  </a:cubicBezTo>
                  <a:cubicBezTo>
                    <a:pt x="14888" y="8852"/>
                    <a:pt x="14841" y="8896"/>
                    <a:pt x="14792" y="8946"/>
                  </a:cubicBezTo>
                  <a:cubicBezTo>
                    <a:pt x="14743" y="8997"/>
                    <a:pt x="14695" y="9053"/>
                    <a:pt x="14640" y="9121"/>
                  </a:cubicBezTo>
                  <a:cubicBezTo>
                    <a:pt x="14585" y="9190"/>
                    <a:pt x="14520" y="9268"/>
                    <a:pt x="14456" y="9355"/>
                  </a:cubicBezTo>
                  <a:cubicBezTo>
                    <a:pt x="14371" y="9471"/>
                    <a:pt x="14283" y="9584"/>
                    <a:pt x="14197" y="9685"/>
                  </a:cubicBezTo>
                  <a:cubicBezTo>
                    <a:pt x="14130" y="9763"/>
                    <a:pt x="14076" y="9826"/>
                    <a:pt x="14013" y="9889"/>
                  </a:cubicBezTo>
                  <a:cubicBezTo>
                    <a:pt x="14605" y="9636"/>
                    <a:pt x="14746" y="9684"/>
                    <a:pt x="14900" y="10045"/>
                  </a:cubicBezTo>
                  <a:cubicBezTo>
                    <a:pt x="15013" y="10309"/>
                    <a:pt x="15244" y="10448"/>
                    <a:pt x="15409" y="10356"/>
                  </a:cubicBezTo>
                  <a:cubicBezTo>
                    <a:pt x="15574" y="10265"/>
                    <a:pt x="15933" y="10605"/>
                    <a:pt x="16209" y="11105"/>
                  </a:cubicBezTo>
                  <a:cubicBezTo>
                    <a:pt x="16618" y="11845"/>
                    <a:pt x="16628" y="12166"/>
                    <a:pt x="16253" y="12836"/>
                  </a:cubicBezTo>
                  <a:cubicBezTo>
                    <a:pt x="15999" y="13289"/>
                    <a:pt x="15633" y="13662"/>
                    <a:pt x="15441" y="13662"/>
                  </a:cubicBezTo>
                  <a:cubicBezTo>
                    <a:pt x="15249" y="13662"/>
                    <a:pt x="14965" y="13770"/>
                    <a:pt x="14813" y="13906"/>
                  </a:cubicBezTo>
                  <a:cubicBezTo>
                    <a:pt x="14431" y="14248"/>
                    <a:pt x="14015" y="14214"/>
                    <a:pt x="13742" y="13818"/>
                  </a:cubicBezTo>
                  <a:cubicBezTo>
                    <a:pt x="13615" y="13634"/>
                    <a:pt x="13374" y="13557"/>
                    <a:pt x="13201" y="13653"/>
                  </a:cubicBezTo>
                  <a:cubicBezTo>
                    <a:pt x="13029" y="13748"/>
                    <a:pt x="12655" y="13424"/>
                    <a:pt x="12379" y="12923"/>
                  </a:cubicBezTo>
                  <a:cubicBezTo>
                    <a:pt x="11802" y="11878"/>
                    <a:pt x="12197" y="10844"/>
                    <a:pt x="13418" y="10162"/>
                  </a:cubicBezTo>
                  <a:cubicBezTo>
                    <a:pt x="13388" y="10151"/>
                    <a:pt x="13362" y="10138"/>
                    <a:pt x="13331" y="10123"/>
                  </a:cubicBezTo>
                  <a:cubicBezTo>
                    <a:pt x="13300" y="10107"/>
                    <a:pt x="13265" y="10094"/>
                    <a:pt x="13234" y="10074"/>
                  </a:cubicBezTo>
                  <a:cubicBezTo>
                    <a:pt x="12855" y="9838"/>
                    <a:pt x="12455" y="9316"/>
                    <a:pt x="12455" y="8975"/>
                  </a:cubicBezTo>
                  <a:cubicBezTo>
                    <a:pt x="12455" y="8847"/>
                    <a:pt x="12444" y="8751"/>
                    <a:pt x="12411" y="8684"/>
                  </a:cubicBezTo>
                  <a:cubicBezTo>
                    <a:pt x="12395" y="8650"/>
                    <a:pt x="12374" y="8625"/>
                    <a:pt x="12346" y="8606"/>
                  </a:cubicBezTo>
                  <a:cubicBezTo>
                    <a:pt x="12341" y="8603"/>
                    <a:pt x="12341" y="8599"/>
                    <a:pt x="12336" y="8596"/>
                  </a:cubicBezTo>
                  <a:cubicBezTo>
                    <a:pt x="12311" y="8583"/>
                    <a:pt x="12282" y="8580"/>
                    <a:pt x="12249" y="8577"/>
                  </a:cubicBezTo>
                  <a:cubicBezTo>
                    <a:pt x="12128" y="8565"/>
                    <a:pt x="11947" y="8614"/>
                    <a:pt x="11676" y="8732"/>
                  </a:cubicBezTo>
                  <a:cubicBezTo>
                    <a:pt x="11585" y="8772"/>
                    <a:pt x="11484" y="8825"/>
                    <a:pt x="11373" y="8878"/>
                  </a:cubicBezTo>
                  <a:cubicBezTo>
                    <a:pt x="11263" y="8931"/>
                    <a:pt x="11146" y="8960"/>
                    <a:pt x="11037" y="8975"/>
                  </a:cubicBezTo>
                  <a:cubicBezTo>
                    <a:pt x="10874" y="8998"/>
                    <a:pt x="10715" y="8981"/>
                    <a:pt x="10572" y="8936"/>
                  </a:cubicBezTo>
                  <a:cubicBezTo>
                    <a:pt x="10333" y="8862"/>
                    <a:pt x="10141" y="8712"/>
                    <a:pt x="10042" y="8528"/>
                  </a:cubicBezTo>
                  <a:cubicBezTo>
                    <a:pt x="9923" y="8307"/>
                    <a:pt x="9941" y="8034"/>
                    <a:pt x="10193" y="7808"/>
                  </a:cubicBezTo>
                  <a:cubicBezTo>
                    <a:pt x="10355" y="7664"/>
                    <a:pt x="10477" y="7536"/>
                    <a:pt x="10540" y="7420"/>
                  </a:cubicBezTo>
                  <a:cubicBezTo>
                    <a:pt x="10555" y="7390"/>
                    <a:pt x="10563" y="7369"/>
                    <a:pt x="10572" y="7342"/>
                  </a:cubicBezTo>
                  <a:cubicBezTo>
                    <a:pt x="10591" y="7286"/>
                    <a:pt x="10601" y="7227"/>
                    <a:pt x="10594" y="7176"/>
                  </a:cubicBezTo>
                  <a:cubicBezTo>
                    <a:pt x="10576" y="7050"/>
                    <a:pt x="10476" y="6937"/>
                    <a:pt x="10291" y="6826"/>
                  </a:cubicBezTo>
                  <a:cubicBezTo>
                    <a:pt x="10143" y="6738"/>
                    <a:pt x="9933" y="6652"/>
                    <a:pt x="9674" y="6564"/>
                  </a:cubicBezTo>
                  <a:cubicBezTo>
                    <a:pt x="9602" y="6539"/>
                    <a:pt x="9542" y="6515"/>
                    <a:pt x="9479" y="6486"/>
                  </a:cubicBezTo>
                  <a:cubicBezTo>
                    <a:pt x="9417" y="6457"/>
                    <a:pt x="9359" y="6422"/>
                    <a:pt x="9306" y="6389"/>
                  </a:cubicBezTo>
                  <a:cubicBezTo>
                    <a:pt x="9147" y="6289"/>
                    <a:pt x="9023" y="6179"/>
                    <a:pt x="8949" y="6058"/>
                  </a:cubicBezTo>
                  <a:cubicBezTo>
                    <a:pt x="8850" y="5897"/>
                    <a:pt x="8835" y="5720"/>
                    <a:pt x="8884" y="5562"/>
                  </a:cubicBezTo>
                  <a:cubicBezTo>
                    <a:pt x="8665" y="5815"/>
                    <a:pt x="8511" y="6157"/>
                    <a:pt x="8538" y="6428"/>
                  </a:cubicBezTo>
                  <a:cubicBezTo>
                    <a:pt x="8582" y="6879"/>
                    <a:pt x="8392" y="7051"/>
                    <a:pt x="7889" y="7011"/>
                  </a:cubicBezTo>
                  <a:cubicBezTo>
                    <a:pt x="7495" y="6980"/>
                    <a:pt x="6987" y="7184"/>
                    <a:pt x="6763" y="7458"/>
                  </a:cubicBezTo>
                  <a:cubicBezTo>
                    <a:pt x="6403" y="7901"/>
                    <a:pt x="6299" y="7889"/>
                    <a:pt x="5865" y="7420"/>
                  </a:cubicBezTo>
                  <a:cubicBezTo>
                    <a:pt x="5596" y="7129"/>
                    <a:pt x="5110" y="6934"/>
                    <a:pt x="4783" y="6982"/>
                  </a:cubicBezTo>
                  <a:cubicBezTo>
                    <a:pt x="4402" y="7038"/>
                    <a:pt x="4199" y="6831"/>
                    <a:pt x="4199" y="6408"/>
                  </a:cubicBezTo>
                  <a:cubicBezTo>
                    <a:pt x="4199" y="6046"/>
                    <a:pt x="3950" y="5565"/>
                    <a:pt x="3647" y="5339"/>
                  </a:cubicBezTo>
                  <a:cubicBezTo>
                    <a:pt x="3160" y="4974"/>
                    <a:pt x="3158" y="4882"/>
                    <a:pt x="3701" y="4502"/>
                  </a:cubicBezTo>
                  <a:cubicBezTo>
                    <a:pt x="4039" y="4266"/>
                    <a:pt x="4288" y="3776"/>
                    <a:pt x="4253" y="3423"/>
                  </a:cubicBezTo>
                  <a:cubicBezTo>
                    <a:pt x="4210" y="2982"/>
                    <a:pt x="4419" y="2791"/>
                    <a:pt x="4924" y="2791"/>
                  </a:cubicBezTo>
                  <a:cubicBezTo>
                    <a:pt x="5328" y="2791"/>
                    <a:pt x="5874" y="2660"/>
                    <a:pt x="6136" y="2509"/>
                  </a:cubicBezTo>
                  <a:cubicBezTo>
                    <a:pt x="6410" y="2350"/>
                    <a:pt x="6824" y="2393"/>
                    <a:pt x="7110" y="2606"/>
                  </a:cubicBezTo>
                  <a:cubicBezTo>
                    <a:pt x="7382" y="2809"/>
                    <a:pt x="7831" y="2930"/>
                    <a:pt x="8105" y="2878"/>
                  </a:cubicBezTo>
                  <a:cubicBezTo>
                    <a:pt x="8393" y="2824"/>
                    <a:pt x="8603" y="3061"/>
                    <a:pt x="8603" y="3442"/>
                  </a:cubicBezTo>
                  <a:cubicBezTo>
                    <a:pt x="8603" y="3805"/>
                    <a:pt x="8852" y="4286"/>
                    <a:pt x="9155" y="4512"/>
                  </a:cubicBezTo>
                  <a:cubicBezTo>
                    <a:pt x="9493" y="4765"/>
                    <a:pt x="9588" y="4896"/>
                    <a:pt x="9436" y="5076"/>
                  </a:cubicBezTo>
                  <a:cubicBezTo>
                    <a:pt x="9544" y="5037"/>
                    <a:pt x="9666" y="5006"/>
                    <a:pt x="9804" y="4988"/>
                  </a:cubicBezTo>
                  <a:cubicBezTo>
                    <a:pt x="9857" y="4982"/>
                    <a:pt x="9907" y="4971"/>
                    <a:pt x="9955" y="4959"/>
                  </a:cubicBezTo>
                  <a:cubicBezTo>
                    <a:pt x="10004" y="4948"/>
                    <a:pt x="10052" y="4936"/>
                    <a:pt x="10096" y="4920"/>
                  </a:cubicBezTo>
                  <a:cubicBezTo>
                    <a:pt x="10139" y="4905"/>
                    <a:pt x="10176" y="4881"/>
                    <a:pt x="10215" y="4862"/>
                  </a:cubicBezTo>
                  <a:cubicBezTo>
                    <a:pt x="10254" y="4843"/>
                    <a:pt x="10290" y="4826"/>
                    <a:pt x="10323" y="4804"/>
                  </a:cubicBezTo>
                  <a:cubicBezTo>
                    <a:pt x="10457" y="4713"/>
                    <a:pt x="10550" y="4595"/>
                    <a:pt x="10594" y="4473"/>
                  </a:cubicBezTo>
                  <a:cubicBezTo>
                    <a:pt x="10605" y="4442"/>
                    <a:pt x="10610" y="4417"/>
                    <a:pt x="10615" y="4386"/>
                  </a:cubicBezTo>
                  <a:cubicBezTo>
                    <a:pt x="10635" y="4259"/>
                    <a:pt x="10602" y="4125"/>
                    <a:pt x="10518" y="4006"/>
                  </a:cubicBezTo>
                  <a:cubicBezTo>
                    <a:pt x="10476" y="3946"/>
                    <a:pt x="10425" y="3893"/>
                    <a:pt x="10356" y="3841"/>
                  </a:cubicBezTo>
                  <a:cubicBezTo>
                    <a:pt x="10320" y="3814"/>
                    <a:pt x="10279" y="3787"/>
                    <a:pt x="10237" y="3763"/>
                  </a:cubicBezTo>
                  <a:cubicBezTo>
                    <a:pt x="10190" y="3737"/>
                    <a:pt x="10150" y="3713"/>
                    <a:pt x="10118" y="3685"/>
                  </a:cubicBezTo>
                  <a:cubicBezTo>
                    <a:pt x="10086" y="3658"/>
                    <a:pt x="10061" y="3627"/>
                    <a:pt x="10042" y="3598"/>
                  </a:cubicBezTo>
                  <a:cubicBezTo>
                    <a:pt x="10003" y="3539"/>
                    <a:pt x="9989" y="3474"/>
                    <a:pt x="9999" y="3413"/>
                  </a:cubicBezTo>
                  <a:cubicBezTo>
                    <a:pt x="10003" y="3383"/>
                    <a:pt x="10016" y="3356"/>
                    <a:pt x="10031" y="3326"/>
                  </a:cubicBezTo>
                  <a:cubicBezTo>
                    <a:pt x="10061" y="3265"/>
                    <a:pt x="10117" y="3206"/>
                    <a:pt x="10182" y="3151"/>
                  </a:cubicBezTo>
                  <a:cubicBezTo>
                    <a:pt x="10314" y="3039"/>
                    <a:pt x="10503" y="2942"/>
                    <a:pt x="10734" y="2878"/>
                  </a:cubicBezTo>
                  <a:cubicBezTo>
                    <a:pt x="10850" y="2846"/>
                    <a:pt x="10973" y="2823"/>
                    <a:pt x="11102" y="2810"/>
                  </a:cubicBezTo>
                  <a:cubicBezTo>
                    <a:pt x="11295" y="2791"/>
                    <a:pt x="11506" y="2793"/>
                    <a:pt x="11708" y="2830"/>
                  </a:cubicBezTo>
                  <a:cubicBezTo>
                    <a:pt x="11912" y="2866"/>
                    <a:pt x="12077" y="2885"/>
                    <a:pt x="12217" y="2888"/>
                  </a:cubicBezTo>
                  <a:cubicBezTo>
                    <a:pt x="12357" y="2891"/>
                    <a:pt x="12472" y="2877"/>
                    <a:pt x="12563" y="2839"/>
                  </a:cubicBezTo>
                  <a:cubicBezTo>
                    <a:pt x="12654" y="2801"/>
                    <a:pt x="12721" y="2740"/>
                    <a:pt x="12779" y="2655"/>
                  </a:cubicBezTo>
                  <a:cubicBezTo>
                    <a:pt x="12837" y="2570"/>
                    <a:pt x="12880" y="2463"/>
                    <a:pt x="12920" y="2324"/>
                  </a:cubicBezTo>
                  <a:cubicBezTo>
                    <a:pt x="12989" y="2086"/>
                    <a:pt x="13112" y="1909"/>
                    <a:pt x="13255" y="1799"/>
                  </a:cubicBezTo>
                  <a:cubicBezTo>
                    <a:pt x="13399" y="1689"/>
                    <a:pt x="13568" y="1648"/>
                    <a:pt x="13742" y="1663"/>
                  </a:cubicBezTo>
                  <a:close/>
                  <a:moveTo>
                    <a:pt x="6417" y="4269"/>
                  </a:moveTo>
                  <a:cubicBezTo>
                    <a:pt x="5768" y="4269"/>
                    <a:pt x="5352" y="4815"/>
                    <a:pt x="5660" y="5261"/>
                  </a:cubicBezTo>
                  <a:cubicBezTo>
                    <a:pt x="6059" y="5840"/>
                    <a:pt x="6947" y="5612"/>
                    <a:pt x="6947" y="4930"/>
                  </a:cubicBezTo>
                  <a:cubicBezTo>
                    <a:pt x="6947" y="4568"/>
                    <a:pt x="6708" y="4269"/>
                    <a:pt x="6417" y="4269"/>
                  </a:cubicBezTo>
                  <a:close/>
                  <a:moveTo>
                    <a:pt x="13429" y="5261"/>
                  </a:moveTo>
                  <a:cubicBezTo>
                    <a:pt x="13190" y="5289"/>
                    <a:pt x="13012" y="5398"/>
                    <a:pt x="12909" y="5543"/>
                  </a:cubicBezTo>
                  <a:cubicBezTo>
                    <a:pt x="12852" y="5642"/>
                    <a:pt x="12823" y="5762"/>
                    <a:pt x="12823" y="5912"/>
                  </a:cubicBezTo>
                  <a:cubicBezTo>
                    <a:pt x="12823" y="5930"/>
                    <a:pt x="12833" y="5944"/>
                    <a:pt x="12833" y="5961"/>
                  </a:cubicBezTo>
                  <a:cubicBezTo>
                    <a:pt x="12862" y="6094"/>
                    <a:pt x="12936" y="6238"/>
                    <a:pt x="13071" y="6360"/>
                  </a:cubicBezTo>
                  <a:cubicBezTo>
                    <a:pt x="13207" y="6481"/>
                    <a:pt x="13356" y="6548"/>
                    <a:pt x="13504" y="6574"/>
                  </a:cubicBezTo>
                  <a:cubicBezTo>
                    <a:pt x="13523" y="6574"/>
                    <a:pt x="13539" y="6574"/>
                    <a:pt x="13558" y="6574"/>
                  </a:cubicBezTo>
                  <a:cubicBezTo>
                    <a:pt x="13726" y="6574"/>
                    <a:pt x="13870" y="6547"/>
                    <a:pt x="13980" y="6496"/>
                  </a:cubicBezTo>
                  <a:cubicBezTo>
                    <a:pt x="14141" y="6404"/>
                    <a:pt x="14252" y="6242"/>
                    <a:pt x="14283" y="6029"/>
                  </a:cubicBezTo>
                  <a:cubicBezTo>
                    <a:pt x="14289" y="5992"/>
                    <a:pt x="14294" y="5952"/>
                    <a:pt x="14294" y="5912"/>
                  </a:cubicBezTo>
                  <a:cubicBezTo>
                    <a:pt x="14294" y="5748"/>
                    <a:pt x="14266" y="5617"/>
                    <a:pt x="14197" y="5514"/>
                  </a:cubicBezTo>
                  <a:cubicBezTo>
                    <a:pt x="14174" y="5479"/>
                    <a:pt x="14141" y="5454"/>
                    <a:pt x="14110" y="5426"/>
                  </a:cubicBezTo>
                  <a:cubicBezTo>
                    <a:pt x="14097" y="5414"/>
                    <a:pt x="14082" y="5398"/>
                    <a:pt x="14067" y="5387"/>
                  </a:cubicBezTo>
                  <a:cubicBezTo>
                    <a:pt x="14024" y="5357"/>
                    <a:pt x="13981" y="5329"/>
                    <a:pt x="13926" y="5309"/>
                  </a:cubicBezTo>
                  <a:cubicBezTo>
                    <a:pt x="13913" y="5304"/>
                    <a:pt x="13897" y="5304"/>
                    <a:pt x="13883" y="5300"/>
                  </a:cubicBezTo>
                  <a:cubicBezTo>
                    <a:pt x="13872" y="5297"/>
                    <a:pt x="13861" y="5293"/>
                    <a:pt x="13850" y="5290"/>
                  </a:cubicBezTo>
                  <a:cubicBezTo>
                    <a:pt x="13766" y="5269"/>
                    <a:pt x="13667" y="5261"/>
                    <a:pt x="13558" y="5261"/>
                  </a:cubicBezTo>
                  <a:cubicBezTo>
                    <a:pt x="13514" y="5261"/>
                    <a:pt x="13469" y="5256"/>
                    <a:pt x="13429" y="5261"/>
                  </a:cubicBezTo>
                  <a:close/>
                  <a:moveTo>
                    <a:pt x="4015" y="7614"/>
                  </a:moveTo>
                  <a:cubicBezTo>
                    <a:pt x="4197" y="7608"/>
                    <a:pt x="4359" y="7739"/>
                    <a:pt x="4653" y="8003"/>
                  </a:cubicBezTo>
                  <a:cubicBezTo>
                    <a:pt x="5126" y="8427"/>
                    <a:pt x="5184" y="8695"/>
                    <a:pt x="4891" y="9112"/>
                  </a:cubicBezTo>
                  <a:cubicBezTo>
                    <a:pt x="4325" y="9917"/>
                    <a:pt x="3847" y="9958"/>
                    <a:pt x="3149" y="9267"/>
                  </a:cubicBezTo>
                  <a:cubicBezTo>
                    <a:pt x="2567" y="8690"/>
                    <a:pt x="2574" y="8624"/>
                    <a:pt x="3279" y="8052"/>
                  </a:cubicBezTo>
                  <a:cubicBezTo>
                    <a:pt x="3632" y="7765"/>
                    <a:pt x="3833" y="7620"/>
                    <a:pt x="4015" y="7614"/>
                  </a:cubicBezTo>
                  <a:close/>
                  <a:moveTo>
                    <a:pt x="14294" y="11513"/>
                  </a:moveTo>
                  <a:cubicBezTo>
                    <a:pt x="13886" y="11513"/>
                    <a:pt x="13558" y="11735"/>
                    <a:pt x="13558" y="12009"/>
                  </a:cubicBezTo>
                  <a:cubicBezTo>
                    <a:pt x="13558" y="12284"/>
                    <a:pt x="13886" y="12505"/>
                    <a:pt x="14294" y="12505"/>
                  </a:cubicBezTo>
                  <a:cubicBezTo>
                    <a:pt x="14702" y="12505"/>
                    <a:pt x="15030" y="12284"/>
                    <a:pt x="15030" y="12009"/>
                  </a:cubicBezTo>
                  <a:cubicBezTo>
                    <a:pt x="15030" y="11735"/>
                    <a:pt x="14702" y="11513"/>
                    <a:pt x="14294" y="11513"/>
                  </a:cubicBezTo>
                  <a:close/>
                </a:path>
              </a:pathLst>
            </a:custGeom>
            <a:ln w="12700" cap="flat">
              <a:noFill/>
              <a:miter lim="400000"/>
            </a:ln>
            <a:effectLst/>
          </p:spPr>
        </p:pic>
        <p:sp>
          <p:nvSpPr>
            <p:cNvPr id="2519" name="McLean Gunderson"/>
            <p:cNvSpPr txBox="1"/>
            <p:nvPr/>
          </p:nvSpPr>
          <p:spPr>
            <a:xfrm>
              <a:off x="1217473" y="144389"/>
              <a:ext cx="3011766" cy="540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defTabSz="584200">
                <a:spcBef>
                  <a:spcPts val="0"/>
                </a:spcBef>
                <a:defRPr sz="2500">
                  <a:solidFill>
                    <a:srgbClr val="3F4C52"/>
                  </a:solidFill>
                  <a:latin typeface="Georgia"/>
                  <a:ea typeface="Georgia"/>
                  <a:cs typeface="Georgia"/>
                  <a:sym typeface="Georgia"/>
                </a:defRPr>
              </a:pPr>
              <a:r>
                <a:t>McLean </a:t>
              </a:r>
              <a:r>
                <a:rPr i="1">
                  <a:solidFill>
                    <a:srgbClr val="929292"/>
                  </a:solidFill>
                </a:rPr>
                <a:t>Gunderson</a:t>
              </a:r>
            </a:p>
          </p:txBody>
        </p:sp>
        <p:sp>
          <p:nvSpPr>
            <p:cNvPr id="2520" name="Personality Disorders Institute"/>
            <p:cNvSpPr txBox="1"/>
            <p:nvPr/>
          </p:nvSpPr>
          <p:spPr>
            <a:xfrm>
              <a:off x="1219885" y="638973"/>
              <a:ext cx="3459158" cy="363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spcBef>
                  <a:spcPts val="0"/>
                </a:spcBef>
                <a:defRPr sz="1900" i="1">
                  <a:solidFill>
                    <a:srgbClr val="929292"/>
                  </a:solidFill>
                  <a:latin typeface="Georgia"/>
                  <a:ea typeface="Georgia"/>
                  <a:cs typeface="Georgia"/>
                  <a:sym typeface="Georgia"/>
                </a:defRPr>
              </a:lvl1pPr>
            </a:lstStyle>
            <a:p>
              <a:r>
                <a:t>Personality Disorders Institute</a:t>
              </a:r>
            </a:p>
          </p:txBody>
        </p:sp>
      </p:grpSp>
    </p:spTree>
    <p:extLst>
      <p:ext uri="{BB962C8B-B14F-4D97-AF65-F5344CB8AC3E}">
        <p14:creationId xmlns:p14="http://schemas.microsoft.com/office/powerpoint/2010/main" val="2801194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1688B"/>
        </a:solidFill>
        <a:effectLst/>
      </p:bgPr>
    </p:bg>
    <p:spTree>
      <p:nvGrpSpPr>
        <p:cNvPr id="1" name="">
          <a:extLst>
            <a:ext uri="{FF2B5EF4-FFF2-40B4-BE49-F238E27FC236}">
              <a16:creationId xmlns:a16="http://schemas.microsoft.com/office/drawing/2014/main" id="{FA74F1C3-D197-B4D6-C39E-456E58DCA44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80F4CF4-4342-CDE1-AB8F-962513DC9F95}"/>
              </a:ext>
            </a:extLst>
          </p:cNvPr>
          <p:cNvGrpSpPr/>
          <p:nvPr/>
        </p:nvGrpSpPr>
        <p:grpSpPr>
          <a:xfrm rot="-5400000">
            <a:off x="10230397" y="-697254"/>
            <a:ext cx="13716000" cy="15110505"/>
            <a:chOff x="0" y="0"/>
            <a:chExt cx="660400" cy="727543"/>
          </a:xfrm>
        </p:grpSpPr>
        <p:sp>
          <p:nvSpPr>
            <p:cNvPr id="3" name="Freeform 3">
              <a:extLst>
                <a:ext uri="{FF2B5EF4-FFF2-40B4-BE49-F238E27FC236}">
                  <a16:creationId xmlns:a16="http://schemas.microsoft.com/office/drawing/2014/main" id="{174561D8-DF37-4FAF-4BA2-D1123615FE51}"/>
                </a:ext>
              </a:extLst>
            </p:cNvPr>
            <p:cNvSpPr/>
            <p:nvPr/>
          </p:nvSpPr>
          <p:spPr>
            <a:xfrm>
              <a:off x="0" y="0"/>
              <a:ext cx="660400" cy="727543"/>
            </a:xfrm>
            <a:custGeom>
              <a:avLst/>
              <a:gdLst/>
              <a:ahLst/>
              <a:cxnLst/>
              <a:rect l="l" t="t" r="r" b="b"/>
              <a:pathLst>
                <a:path w="660400" h="727543">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6608"/>
                  </a:cubicBezTo>
                  <a:lnTo>
                    <a:pt x="660400" y="727543"/>
                  </a:lnTo>
                  <a:lnTo>
                    <a:pt x="0" y="727543"/>
                  </a:lnTo>
                  <a:lnTo>
                    <a:pt x="0" y="326906"/>
                  </a:lnTo>
                  <a:cubicBezTo>
                    <a:pt x="1782" y="185660"/>
                    <a:pt x="93019" y="64045"/>
                    <a:pt x="220252" y="19070"/>
                  </a:cubicBezTo>
                  <a:close/>
                </a:path>
              </a:pathLst>
            </a:custGeom>
            <a:solidFill>
              <a:srgbClr val="59BA9C"/>
            </a:solidFill>
          </p:spPr>
          <p:txBody>
            <a:bodyPr/>
            <a:lstStyle/>
            <a:p>
              <a:endParaRPr lang="en-AU" sz="4000" dirty="0"/>
            </a:p>
          </p:txBody>
        </p:sp>
        <p:sp>
          <p:nvSpPr>
            <p:cNvPr id="4" name="TextBox 4">
              <a:extLst>
                <a:ext uri="{FF2B5EF4-FFF2-40B4-BE49-F238E27FC236}">
                  <a16:creationId xmlns:a16="http://schemas.microsoft.com/office/drawing/2014/main" id="{5D1D5DE7-5088-07B7-667E-1481C7D87319}"/>
                </a:ext>
              </a:extLst>
            </p:cNvPr>
            <p:cNvSpPr txBox="1"/>
            <p:nvPr/>
          </p:nvSpPr>
          <p:spPr>
            <a:xfrm>
              <a:off x="0" y="88900"/>
              <a:ext cx="660400" cy="638643"/>
            </a:xfrm>
            <a:prstGeom prst="rect">
              <a:avLst/>
            </a:prstGeom>
          </p:spPr>
          <p:txBody>
            <a:bodyPr lIns="1455704" tIns="1455704" rIns="1455704" bIns="1455704" rtlCol="0" anchor="ctr"/>
            <a:lstStyle/>
            <a:p>
              <a:pPr algn="ctr">
                <a:lnSpc>
                  <a:spcPts val="3545"/>
                </a:lnSpc>
              </a:pPr>
              <a:endParaRPr sz="4000"/>
            </a:p>
          </p:txBody>
        </p:sp>
      </p:grpSp>
      <p:sp>
        <p:nvSpPr>
          <p:cNvPr id="5" name="AutoShape 5">
            <a:extLst>
              <a:ext uri="{FF2B5EF4-FFF2-40B4-BE49-F238E27FC236}">
                <a16:creationId xmlns:a16="http://schemas.microsoft.com/office/drawing/2014/main" id="{A50C514C-207A-0FA9-950E-8922B261D1FE}"/>
              </a:ext>
            </a:extLst>
          </p:cNvPr>
          <p:cNvSpPr/>
          <p:nvPr/>
        </p:nvSpPr>
        <p:spPr>
          <a:xfrm>
            <a:off x="1371600" y="7579087"/>
            <a:ext cx="5151299" cy="0"/>
          </a:xfrm>
          <a:prstGeom prst="line">
            <a:avLst/>
          </a:prstGeom>
          <a:ln w="38100" cap="flat">
            <a:solidFill>
              <a:srgbClr val="59BA9C"/>
            </a:solidFill>
            <a:prstDash val="solid"/>
            <a:headEnd type="none" w="sm" len="sm"/>
            <a:tailEnd type="none" w="sm" len="sm"/>
          </a:ln>
        </p:spPr>
        <p:txBody>
          <a:bodyPr/>
          <a:lstStyle/>
          <a:p>
            <a:endParaRPr lang="en-AU" sz="4000"/>
          </a:p>
        </p:txBody>
      </p:sp>
      <p:sp>
        <p:nvSpPr>
          <p:cNvPr id="6" name="TextBox 6">
            <a:extLst>
              <a:ext uri="{FF2B5EF4-FFF2-40B4-BE49-F238E27FC236}">
                <a16:creationId xmlns:a16="http://schemas.microsoft.com/office/drawing/2014/main" id="{5A1EB512-BF49-3D07-B567-480A0161832F}"/>
              </a:ext>
            </a:extLst>
          </p:cNvPr>
          <p:cNvSpPr txBox="1"/>
          <p:nvPr/>
        </p:nvSpPr>
        <p:spPr>
          <a:xfrm>
            <a:off x="1371601" y="5937957"/>
            <a:ext cx="6185471" cy="1205458"/>
          </a:xfrm>
          <a:prstGeom prst="rect">
            <a:avLst/>
          </a:prstGeom>
        </p:spPr>
        <p:txBody>
          <a:bodyPr lIns="0" tIns="0" rIns="0" bIns="0" rtlCol="0" anchor="t">
            <a:spAutoFit/>
          </a:bodyPr>
          <a:lstStyle/>
          <a:p>
            <a:pPr>
              <a:lnSpc>
                <a:spcPts val="9385"/>
              </a:lnSpc>
            </a:pPr>
            <a:r>
              <a:rPr lang="en-US" sz="8532" b="1" spc="-417" dirty="0">
                <a:solidFill>
                  <a:srgbClr val="EFEFEF"/>
                </a:solidFill>
                <a:latin typeface="Proxima Nova Bold"/>
                <a:ea typeface="Proxima Nova Bold"/>
                <a:cs typeface="Proxima Nova Bold"/>
                <a:sym typeface="Proxima Nova Bold"/>
              </a:rPr>
              <a:t>Case Study </a:t>
            </a:r>
          </a:p>
        </p:txBody>
      </p:sp>
      <p:sp>
        <p:nvSpPr>
          <p:cNvPr id="10" name="Freeform 10">
            <a:extLst>
              <a:ext uri="{FF2B5EF4-FFF2-40B4-BE49-F238E27FC236}">
                <a16:creationId xmlns:a16="http://schemas.microsoft.com/office/drawing/2014/main" id="{53D08954-EB36-9E45-8772-20DDD66140D6}"/>
              </a:ext>
            </a:extLst>
          </p:cNvPr>
          <p:cNvSpPr/>
          <p:nvPr/>
        </p:nvSpPr>
        <p:spPr>
          <a:xfrm>
            <a:off x="1367046" y="1371601"/>
            <a:ext cx="3097289" cy="3151271"/>
          </a:xfrm>
          <a:custGeom>
            <a:avLst/>
            <a:gdLst/>
            <a:ahLst/>
            <a:cxnLst/>
            <a:rect l="l" t="t" r="r" b="b"/>
            <a:pathLst>
              <a:path w="2322967" h="2363453">
                <a:moveTo>
                  <a:pt x="0" y="0"/>
                </a:moveTo>
                <a:lnTo>
                  <a:pt x="2322968" y="0"/>
                </a:lnTo>
                <a:lnTo>
                  <a:pt x="2322968" y="2363453"/>
                </a:lnTo>
                <a:lnTo>
                  <a:pt x="0" y="2363453"/>
                </a:lnTo>
                <a:lnTo>
                  <a:pt x="0" y="0"/>
                </a:lnTo>
                <a:close/>
              </a:path>
            </a:pathLst>
          </a:custGeom>
          <a:blipFill>
            <a:blip r:embed="rId2"/>
            <a:stretch>
              <a:fillRect r="-74615" b="-28529"/>
            </a:stretch>
          </a:blipFill>
        </p:spPr>
        <p:txBody>
          <a:bodyPr/>
          <a:lstStyle/>
          <a:p>
            <a:endParaRPr lang="en-AU" sz="4000"/>
          </a:p>
        </p:txBody>
      </p:sp>
      <p:pic>
        <p:nvPicPr>
          <p:cNvPr id="11" name="Picture 10">
            <a:extLst>
              <a:ext uri="{FF2B5EF4-FFF2-40B4-BE49-F238E27FC236}">
                <a16:creationId xmlns:a16="http://schemas.microsoft.com/office/drawing/2014/main" id="{A7C92C3D-790D-B041-EC81-38551B0DB43F}"/>
              </a:ext>
            </a:extLst>
          </p:cNvPr>
          <p:cNvPicPr>
            <a:picLocks noChangeAspect="1"/>
          </p:cNvPicPr>
          <p:nvPr/>
        </p:nvPicPr>
        <p:blipFill>
          <a:blip r:embed="rId3"/>
          <a:stretch>
            <a:fillRect/>
          </a:stretch>
        </p:blipFill>
        <p:spPr>
          <a:xfrm>
            <a:off x="14701552" y="2250878"/>
            <a:ext cx="6620073" cy="8579616"/>
          </a:xfrm>
          <a:prstGeom prst="rect">
            <a:avLst/>
          </a:prstGeom>
        </p:spPr>
      </p:pic>
    </p:spTree>
    <p:extLst>
      <p:ext uri="{BB962C8B-B14F-4D97-AF65-F5344CB8AC3E}">
        <p14:creationId xmlns:p14="http://schemas.microsoft.com/office/powerpoint/2010/main" val="294751755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1688B"/>
        </a:solidFill>
        <a:effectLst/>
      </p:bgPr>
    </p:bg>
    <p:spTree>
      <p:nvGrpSpPr>
        <p:cNvPr id="1" name="">
          <a:extLst>
            <a:ext uri="{FF2B5EF4-FFF2-40B4-BE49-F238E27FC236}">
              <a16:creationId xmlns:a16="http://schemas.microsoft.com/office/drawing/2014/main" id="{9E58ABF5-3C9C-8A61-ACB3-055929FAE2A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41366B9-5F33-13DC-BBE8-FC7402BE7989}"/>
              </a:ext>
            </a:extLst>
          </p:cNvPr>
          <p:cNvSpPr/>
          <p:nvPr/>
        </p:nvSpPr>
        <p:spPr>
          <a:xfrm>
            <a:off x="17881603" y="2556584"/>
            <a:ext cx="6099821" cy="7906173"/>
          </a:xfrm>
          <a:custGeom>
            <a:avLst/>
            <a:gdLst/>
            <a:ahLst/>
            <a:cxnLst/>
            <a:rect l="l" t="t" r="r" b="b"/>
            <a:pathLst>
              <a:path w="7109978" h="7513847">
                <a:moveTo>
                  <a:pt x="0" y="0"/>
                </a:moveTo>
                <a:lnTo>
                  <a:pt x="7109978" y="0"/>
                </a:lnTo>
                <a:lnTo>
                  <a:pt x="7109978" y="7513846"/>
                </a:lnTo>
                <a:lnTo>
                  <a:pt x="0" y="7513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sz="4000"/>
          </a:p>
        </p:txBody>
      </p:sp>
      <p:sp>
        <p:nvSpPr>
          <p:cNvPr id="3" name="TextBox 3">
            <a:extLst>
              <a:ext uri="{FF2B5EF4-FFF2-40B4-BE49-F238E27FC236}">
                <a16:creationId xmlns:a16="http://schemas.microsoft.com/office/drawing/2014/main" id="{75B99628-E164-1FA8-DCA6-F907A44A8F8F}"/>
              </a:ext>
            </a:extLst>
          </p:cNvPr>
          <p:cNvSpPr txBox="1"/>
          <p:nvPr/>
        </p:nvSpPr>
        <p:spPr>
          <a:xfrm>
            <a:off x="1371600" y="1206500"/>
            <a:ext cx="6553200" cy="1393779"/>
          </a:xfrm>
          <a:prstGeom prst="rect">
            <a:avLst/>
          </a:prstGeom>
        </p:spPr>
        <p:txBody>
          <a:bodyPr wrap="square" lIns="0" tIns="0" rIns="0" bIns="0" rtlCol="0" anchor="t">
            <a:spAutoFit/>
          </a:bodyPr>
          <a:lstStyle/>
          <a:p>
            <a:pPr>
              <a:lnSpc>
                <a:spcPts val="11945"/>
              </a:lnSpc>
            </a:pPr>
            <a:r>
              <a:rPr lang="en-US" sz="8532" b="1" dirty="0">
                <a:solidFill>
                  <a:srgbClr val="FFFFFF"/>
                </a:solidFill>
                <a:latin typeface="Proxima Nova Bold"/>
                <a:ea typeface="Proxima Nova Bold"/>
                <a:cs typeface="Proxima Nova Bold"/>
                <a:sym typeface="Proxima Nova Bold"/>
              </a:rPr>
              <a:t>Background</a:t>
            </a:r>
          </a:p>
        </p:txBody>
      </p:sp>
      <p:sp>
        <p:nvSpPr>
          <p:cNvPr id="4" name="TextBox 4">
            <a:extLst>
              <a:ext uri="{FF2B5EF4-FFF2-40B4-BE49-F238E27FC236}">
                <a16:creationId xmlns:a16="http://schemas.microsoft.com/office/drawing/2014/main" id="{F6E7B1CA-2B90-0A5D-B2B1-41C403C61508}"/>
              </a:ext>
            </a:extLst>
          </p:cNvPr>
          <p:cNvSpPr txBox="1"/>
          <p:nvPr/>
        </p:nvSpPr>
        <p:spPr>
          <a:xfrm>
            <a:off x="1371600" y="3098800"/>
            <a:ext cx="15798800" cy="10776155"/>
          </a:xfrm>
          <a:prstGeom prst="rect">
            <a:avLst/>
          </a:prstGeom>
        </p:spPr>
        <p:txBody>
          <a:bodyPr wrap="square" lIns="0" tIns="0" rIns="0" bIns="0" rtlCol="0" anchor="t">
            <a:spAutoFit/>
          </a:bodyPr>
          <a:lstStyle/>
          <a:p>
            <a:pPr defTabSz="457189">
              <a:spcBef>
                <a:spcPts val="651"/>
              </a:spcBef>
              <a:defRPr/>
            </a:pPr>
            <a:r>
              <a:rPr lang="en-AU" sz="4800" b="1" dirty="0">
                <a:solidFill>
                  <a:srgbClr val="FFFFFF"/>
                </a:solidFill>
                <a:latin typeface="Calibri" panose="020F0502020204030204" pitchFamily="34" charset="0"/>
                <a:cs typeface="Calibri" panose="020F0502020204030204" pitchFamily="34" charset="0"/>
              </a:rPr>
              <a:t>Name:	</a:t>
            </a:r>
            <a:r>
              <a:rPr lang="en-AU" sz="4800" dirty="0">
                <a:solidFill>
                  <a:srgbClr val="FFFFFF"/>
                </a:solidFill>
                <a:latin typeface="Calibri" panose="020F0502020204030204" pitchFamily="34" charset="0"/>
                <a:cs typeface="Calibri" panose="020F0502020204030204" pitchFamily="34" charset="0"/>
              </a:rPr>
              <a:t>Lenora</a:t>
            </a:r>
          </a:p>
          <a:p>
            <a:pPr marL="45719" indent="-45719" defTabSz="457189">
              <a:spcBef>
                <a:spcPts val="651"/>
              </a:spcBef>
              <a:buFont typeface="Arial" pitchFamily="34" charset="0"/>
              <a:buChar char=" "/>
              <a:defRPr/>
            </a:pPr>
            <a:endParaRPr lang="en-AU" sz="1067" dirty="0">
              <a:solidFill>
                <a:srgbClr val="FFFFFF"/>
              </a:solidFill>
              <a:latin typeface="Calibri" panose="020F0502020204030204" pitchFamily="34" charset="0"/>
              <a:cs typeface="Calibri" panose="020F0502020204030204" pitchFamily="34" charset="0"/>
            </a:endParaRPr>
          </a:p>
          <a:p>
            <a:pPr defTabSz="457189">
              <a:spcBef>
                <a:spcPts val="651"/>
              </a:spcBef>
              <a:defRPr/>
            </a:pPr>
            <a:r>
              <a:rPr lang="en-AU" sz="4800" b="1" dirty="0">
                <a:solidFill>
                  <a:srgbClr val="FFFFFF"/>
                </a:solidFill>
                <a:latin typeface="Calibri" panose="020F0502020204030204" pitchFamily="34" charset="0"/>
                <a:cs typeface="Calibri" panose="020F0502020204030204" pitchFamily="34" charset="0"/>
              </a:rPr>
              <a:t>Details: 	</a:t>
            </a:r>
            <a:r>
              <a:rPr lang="en-AU" sz="4800" dirty="0">
                <a:solidFill>
                  <a:srgbClr val="FFFFFF"/>
                </a:solidFill>
                <a:latin typeface="Calibri" panose="020F0502020204030204" pitchFamily="34" charset="0"/>
                <a:cs typeface="Calibri" panose="020F0502020204030204" pitchFamily="34" charset="0"/>
              </a:rPr>
              <a:t>16 </a:t>
            </a:r>
            <a:r>
              <a:rPr lang="en-AU" sz="4800" dirty="0" err="1">
                <a:solidFill>
                  <a:srgbClr val="FFFFFF"/>
                </a:solidFill>
                <a:latin typeface="Calibri" panose="020F0502020204030204" pitchFamily="34" charset="0"/>
                <a:cs typeface="Calibri" panose="020F0502020204030204" pitchFamily="34" charset="0"/>
              </a:rPr>
              <a:t>yo</a:t>
            </a:r>
            <a:r>
              <a:rPr lang="en-AU" sz="4800" dirty="0">
                <a:solidFill>
                  <a:srgbClr val="FFFFFF"/>
                </a:solidFill>
                <a:latin typeface="Calibri" panose="020F0502020204030204" pitchFamily="34" charset="0"/>
                <a:cs typeface="Calibri" panose="020F0502020204030204" pitchFamily="34" charset="0"/>
              </a:rPr>
              <a:t> female</a:t>
            </a:r>
          </a:p>
          <a:p>
            <a:pPr marL="45719" indent="-45719" defTabSz="457189">
              <a:spcBef>
                <a:spcPts val="651"/>
              </a:spcBef>
              <a:buFont typeface="Arial" pitchFamily="34" charset="0"/>
              <a:buChar char=" "/>
              <a:defRPr/>
            </a:pPr>
            <a:endParaRPr lang="en-AU" sz="1067" b="1" dirty="0">
              <a:solidFill>
                <a:srgbClr val="FFFFFF"/>
              </a:solidFill>
              <a:latin typeface="Calibri" panose="020F0502020204030204" pitchFamily="34" charset="0"/>
              <a:cs typeface="Calibri" panose="020F0502020204030204" pitchFamily="34" charset="0"/>
            </a:endParaRPr>
          </a:p>
          <a:p>
            <a:pPr defTabSz="457189">
              <a:spcBef>
                <a:spcPts val="651"/>
              </a:spcBef>
              <a:defRPr/>
            </a:pPr>
            <a:r>
              <a:rPr lang="en-AU" sz="4800" b="1" dirty="0">
                <a:solidFill>
                  <a:srgbClr val="FFFFFF"/>
                </a:solidFill>
                <a:latin typeface="Calibri" panose="020F0502020204030204" pitchFamily="34" charset="0"/>
                <a:cs typeface="Calibri" panose="020F0502020204030204" pitchFamily="34" charset="0"/>
              </a:rPr>
              <a:t>Background: </a:t>
            </a:r>
            <a:r>
              <a:rPr lang="en-AU" sz="4800" dirty="0">
                <a:solidFill>
                  <a:srgbClr val="FFFFFF"/>
                </a:solidFill>
                <a:latin typeface="Calibri" panose="020F0502020204030204" pitchFamily="34" charset="0"/>
                <a:cs typeface="Calibri" panose="020F0502020204030204" pitchFamily="34" charset="0"/>
              </a:rPr>
              <a:t>Complex developmental trauma, disrupted attachment.</a:t>
            </a:r>
            <a:r>
              <a:rPr lang="en-AU" sz="4800" b="1" dirty="0">
                <a:solidFill>
                  <a:srgbClr val="FFFFFF"/>
                </a:solidFill>
                <a:latin typeface="Calibri" panose="020F0502020204030204" pitchFamily="34" charset="0"/>
                <a:cs typeface="Calibri" panose="020F0502020204030204" pitchFamily="34" charset="0"/>
              </a:rPr>
              <a:t> </a:t>
            </a:r>
            <a:r>
              <a:rPr lang="en-AU" sz="4800" dirty="0">
                <a:solidFill>
                  <a:srgbClr val="FFFFFF"/>
                </a:solidFill>
                <a:latin typeface="Calibri" panose="020F0502020204030204" pitchFamily="34" charset="0"/>
                <a:cs typeface="Calibri" panose="020F0502020204030204" pitchFamily="34" charset="0"/>
              </a:rPr>
              <a:t>Removed from parents as a child, placed in care with extended family, returned to live with mother as an adolescent. Removed from mother’s care by Child Protection Services, placed in residential care with multiple placement changes and breakdowns. </a:t>
            </a:r>
          </a:p>
          <a:p>
            <a:pPr marL="45719" indent="-45719" defTabSz="457189">
              <a:spcBef>
                <a:spcPts val="651"/>
              </a:spcBef>
              <a:buFont typeface="Arial" pitchFamily="34" charset="0"/>
              <a:buChar char=" "/>
              <a:defRPr/>
            </a:pPr>
            <a:endParaRPr lang="en-AU" sz="4800" dirty="0">
              <a:solidFill>
                <a:srgbClr val="FFFFFF"/>
              </a:solidFill>
              <a:latin typeface="Calibri" panose="020F0502020204030204" pitchFamily="34" charset="0"/>
              <a:cs typeface="Calibri" panose="020F0502020204030204" pitchFamily="34" charset="0"/>
            </a:endParaRPr>
          </a:p>
          <a:p>
            <a:pPr defTabSz="457189">
              <a:spcBef>
                <a:spcPts val="651"/>
              </a:spcBef>
              <a:defRPr/>
            </a:pPr>
            <a:r>
              <a:rPr lang="en-AU" sz="4800" dirty="0">
                <a:solidFill>
                  <a:srgbClr val="FFFFFF"/>
                </a:solidFill>
                <a:latin typeface="Calibri" panose="020F0502020204030204" pitchFamily="34" charset="0"/>
                <a:cs typeface="Calibri" panose="020F0502020204030204" pitchFamily="34" charset="0"/>
              </a:rPr>
              <a:t>Maladaptive care seeking behaviour, frequent presentations to Hospital following self harm and presenting with physical issues to elicit admissions. </a:t>
            </a:r>
            <a:endParaRPr lang="en-AU" sz="4800" b="1" dirty="0">
              <a:solidFill>
                <a:srgbClr val="FFFFFF"/>
              </a:solidFill>
              <a:latin typeface="Calibri" panose="020F0502020204030204" pitchFamily="34" charset="0"/>
              <a:cs typeface="Calibri" panose="020F0502020204030204" pitchFamily="34" charset="0"/>
            </a:endParaRPr>
          </a:p>
          <a:p>
            <a:pPr marL="403002" lvl="1">
              <a:lnSpc>
                <a:spcPts val="5225"/>
              </a:lnSpc>
            </a:pPr>
            <a:endParaRPr lang="en-US" sz="3732" dirty="0">
              <a:solidFill>
                <a:srgbClr val="FFFFFF"/>
              </a:solidFill>
              <a:latin typeface="Proxima Nova"/>
              <a:ea typeface="Proxima Nova"/>
              <a:cs typeface="Proxima Nova"/>
              <a:sym typeface="Proxima Nova"/>
            </a:endParaRPr>
          </a:p>
        </p:txBody>
      </p:sp>
    </p:spTree>
    <p:extLst>
      <p:ext uri="{BB962C8B-B14F-4D97-AF65-F5344CB8AC3E}">
        <p14:creationId xmlns:p14="http://schemas.microsoft.com/office/powerpoint/2010/main" val="304842902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1688B"/>
        </a:solidFill>
        <a:effectLst/>
      </p:bgPr>
    </p:bg>
    <p:spTree>
      <p:nvGrpSpPr>
        <p:cNvPr id="1" name="">
          <a:extLst>
            <a:ext uri="{FF2B5EF4-FFF2-40B4-BE49-F238E27FC236}">
              <a16:creationId xmlns:a16="http://schemas.microsoft.com/office/drawing/2014/main" id="{436180D3-51C2-F5BC-2426-FCF158735BB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27C1639-AA79-4A0A-49EF-01A92CB49771}"/>
              </a:ext>
            </a:extLst>
          </p:cNvPr>
          <p:cNvSpPr/>
          <p:nvPr/>
        </p:nvSpPr>
        <p:spPr>
          <a:xfrm>
            <a:off x="14501453" y="2556583"/>
            <a:ext cx="9479971" cy="10018463"/>
          </a:xfrm>
          <a:custGeom>
            <a:avLst/>
            <a:gdLst/>
            <a:ahLst/>
            <a:cxnLst/>
            <a:rect l="l" t="t" r="r" b="b"/>
            <a:pathLst>
              <a:path w="7109978" h="7513847">
                <a:moveTo>
                  <a:pt x="0" y="0"/>
                </a:moveTo>
                <a:lnTo>
                  <a:pt x="7109978" y="0"/>
                </a:lnTo>
                <a:lnTo>
                  <a:pt x="7109978" y="7513846"/>
                </a:lnTo>
                <a:lnTo>
                  <a:pt x="0" y="75138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4000"/>
          </a:p>
        </p:txBody>
      </p:sp>
      <p:sp>
        <p:nvSpPr>
          <p:cNvPr id="4" name="TextBox 4">
            <a:extLst>
              <a:ext uri="{FF2B5EF4-FFF2-40B4-BE49-F238E27FC236}">
                <a16:creationId xmlns:a16="http://schemas.microsoft.com/office/drawing/2014/main" id="{CB22A12B-EC1D-6510-C1FB-C69760AD4C78}"/>
              </a:ext>
            </a:extLst>
          </p:cNvPr>
          <p:cNvSpPr txBox="1"/>
          <p:nvPr/>
        </p:nvSpPr>
        <p:spPr>
          <a:xfrm>
            <a:off x="1136073" y="861486"/>
            <a:ext cx="12135307" cy="11993027"/>
          </a:xfrm>
          <a:prstGeom prst="rect">
            <a:avLst/>
          </a:prstGeom>
        </p:spPr>
        <p:txBody>
          <a:bodyPr lIns="0" tIns="0" rIns="0" bIns="0" rtlCol="0" anchor="t">
            <a:spAutoFit/>
          </a:bodyPr>
          <a:lstStyle/>
          <a:p>
            <a:pPr defTabSz="457189">
              <a:spcBef>
                <a:spcPts val="651"/>
              </a:spcBef>
              <a:defRPr/>
            </a:pPr>
            <a:r>
              <a:rPr lang="en-AU" sz="5400" b="1" dirty="0">
                <a:solidFill>
                  <a:srgbClr val="FFFFFF"/>
                </a:solidFill>
                <a:latin typeface="Calibri" panose="020F0502020204030204" pitchFamily="34" charset="0"/>
                <a:cs typeface="Calibri" panose="020F0502020204030204" pitchFamily="34" charset="0"/>
              </a:rPr>
              <a:t>Symptoms:</a:t>
            </a:r>
            <a:r>
              <a:rPr lang="en-AU" sz="5400" dirty="0">
                <a:solidFill>
                  <a:srgbClr val="FFFFFF"/>
                </a:solidFill>
                <a:latin typeface="Calibri" panose="020F0502020204030204" pitchFamily="34" charset="0"/>
                <a:cs typeface="Calibri" panose="020F0502020204030204" pitchFamily="34" charset="0"/>
              </a:rPr>
              <a:t> emotional dysregulation, auditory/visual hallucinations, suicidal/homicidal ideation, severe self-harm ingestion of glass, razor blades, starvation.</a:t>
            </a:r>
            <a:endParaRPr lang="en-AU" sz="5400" b="1" dirty="0">
              <a:solidFill>
                <a:srgbClr val="FFFFFF"/>
              </a:solidFill>
              <a:latin typeface="Calibri" panose="020F0502020204030204" pitchFamily="34" charset="0"/>
              <a:cs typeface="Calibri" panose="020F0502020204030204" pitchFamily="34" charset="0"/>
            </a:endParaRPr>
          </a:p>
          <a:p>
            <a:pPr defTabSz="457189">
              <a:spcBef>
                <a:spcPts val="651"/>
              </a:spcBef>
              <a:defRPr/>
            </a:pPr>
            <a:endParaRPr lang="en-AU" sz="5400" b="1" dirty="0">
              <a:solidFill>
                <a:srgbClr val="FFFFFF"/>
              </a:solidFill>
              <a:latin typeface="Calibri" panose="020F0502020204030204" pitchFamily="34" charset="0"/>
              <a:cs typeface="Calibri" panose="020F0502020204030204" pitchFamily="34" charset="0"/>
            </a:endParaRPr>
          </a:p>
          <a:p>
            <a:pPr defTabSz="457189">
              <a:spcBef>
                <a:spcPts val="651"/>
              </a:spcBef>
              <a:defRPr/>
            </a:pPr>
            <a:r>
              <a:rPr lang="en-AU" sz="5400" b="1" dirty="0">
                <a:solidFill>
                  <a:srgbClr val="FFFFFF"/>
                </a:solidFill>
                <a:latin typeface="Calibri" panose="020F0502020204030204" pitchFamily="34" charset="0"/>
                <a:cs typeface="Calibri" panose="020F0502020204030204" pitchFamily="34" charset="0"/>
              </a:rPr>
              <a:t>Diagnosis :	</a:t>
            </a:r>
            <a:r>
              <a:rPr lang="en-AU" sz="5400" dirty="0">
                <a:solidFill>
                  <a:srgbClr val="FFFFFF"/>
                </a:solidFill>
                <a:latin typeface="Calibri" panose="020F0502020204030204" pitchFamily="34" charset="0"/>
                <a:cs typeface="Calibri" panose="020F0502020204030204" pitchFamily="34" charset="0"/>
              </a:rPr>
              <a:t>BPD, C-PTSD, FND, ADHD, ID.</a:t>
            </a:r>
          </a:p>
          <a:p>
            <a:pPr marL="45719" indent="-45719" defTabSz="457189">
              <a:spcBef>
                <a:spcPts val="651"/>
              </a:spcBef>
              <a:buFont typeface="Arial" pitchFamily="34" charset="0"/>
              <a:buChar char=" "/>
              <a:defRPr/>
            </a:pPr>
            <a:endParaRPr lang="en-AU" sz="5400" dirty="0">
              <a:solidFill>
                <a:srgbClr val="FFFFFF"/>
              </a:solidFill>
              <a:latin typeface="Calibri" panose="020F0502020204030204" pitchFamily="34" charset="0"/>
              <a:cs typeface="Calibri" panose="020F0502020204030204" pitchFamily="34" charset="0"/>
            </a:endParaRPr>
          </a:p>
          <a:p>
            <a:pPr defTabSz="457189">
              <a:spcBef>
                <a:spcPts val="651"/>
              </a:spcBef>
              <a:defRPr/>
            </a:pPr>
            <a:r>
              <a:rPr lang="en-AU" sz="5400" b="1" dirty="0">
                <a:solidFill>
                  <a:srgbClr val="FFFFFF"/>
                </a:solidFill>
                <a:latin typeface="Calibri" panose="020F0502020204030204" pitchFamily="34" charset="0"/>
                <a:cs typeface="Calibri" panose="020F0502020204030204" pitchFamily="34" charset="0"/>
              </a:rPr>
              <a:t>Services involved</a:t>
            </a:r>
            <a:r>
              <a:rPr lang="en-AU" sz="5400" dirty="0">
                <a:solidFill>
                  <a:srgbClr val="FFFFFF"/>
                </a:solidFill>
                <a:latin typeface="Calibri" panose="020F0502020204030204" pitchFamily="34" charset="0"/>
                <a:cs typeface="Calibri" panose="020F0502020204030204" pitchFamily="34" charset="0"/>
              </a:rPr>
              <a:t>: Department of Child Protection, Residential Care, CAMHS Guardianship team, Children's Hospital ED, Adolescent inpatient ward, Hospital surgical team, Hospital consultation/liaison team, SAAS, SAPOL, Education, NDIS </a:t>
            </a:r>
          </a:p>
        </p:txBody>
      </p:sp>
    </p:spTree>
    <p:extLst>
      <p:ext uri="{BB962C8B-B14F-4D97-AF65-F5344CB8AC3E}">
        <p14:creationId xmlns:p14="http://schemas.microsoft.com/office/powerpoint/2010/main" val="120043815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a:extLst>
            <a:ext uri="{FF2B5EF4-FFF2-40B4-BE49-F238E27FC236}">
              <a16:creationId xmlns:a16="http://schemas.microsoft.com/office/drawing/2014/main" id="{5704E59B-D640-B00A-9DE2-FEEA285B6709}"/>
            </a:ext>
          </a:extLst>
        </p:cNvPr>
        <p:cNvGrpSpPr/>
        <p:nvPr/>
      </p:nvGrpSpPr>
      <p:grpSpPr>
        <a:xfrm>
          <a:off x="0" y="0"/>
          <a:ext cx="0" cy="0"/>
          <a:chOff x="0" y="0"/>
          <a:chExt cx="0" cy="0"/>
        </a:xfrm>
      </p:grpSpPr>
      <p:sp>
        <p:nvSpPr>
          <p:cNvPr id="8" name="2 arrow">
            <a:extLst>
              <a:ext uri="{FF2B5EF4-FFF2-40B4-BE49-F238E27FC236}">
                <a16:creationId xmlns:a16="http://schemas.microsoft.com/office/drawing/2014/main" id="{CD9C95E6-4147-23BD-E988-53C7AE1DAE1C}"/>
              </a:ext>
            </a:extLst>
          </p:cNvPr>
          <p:cNvSpPr/>
          <p:nvPr/>
        </p:nvSpPr>
        <p:spPr>
          <a:xfrm>
            <a:off x="6225293" y="2565639"/>
            <a:ext cx="1513731" cy="1179320"/>
          </a:xfrm>
          <a:prstGeom prst="rightArrow">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10" name="3 arrow">
            <a:extLst>
              <a:ext uri="{FF2B5EF4-FFF2-40B4-BE49-F238E27FC236}">
                <a16:creationId xmlns:a16="http://schemas.microsoft.com/office/drawing/2014/main" id="{FF2BF0CC-3BFA-9C6A-5675-70969D17D163}"/>
              </a:ext>
            </a:extLst>
          </p:cNvPr>
          <p:cNvSpPr/>
          <p:nvPr/>
        </p:nvSpPr>
        <p:spPr>
          <a:xfrm>
            <a:off x="10896864" y="2074727"/>
            <a:ext cx="1513731" cy="4460907"/>
          </a:xfrm>
          <a:prstGeom prst="curvedLeftArrow">
            <a:avLst>
              <a:gd name="adj1" fmla="val 25000"/>
              <a:gd name="adj2" fmla="val 54332"/>
              <a:gd name="adj3" fmla="val 25000"/>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9" name="2">
            <a:extLst>
              <a:ext uri="{FF2B5EF4-FFF2-40B4-BE49-F238E27FC236}">
                <a16:creationId xmlns:a16="http://schemas.microsoft.com/office/drawing/2014/main" id="{47A80084-24FC-2303-24B3-20605649331C}"/>
              </a:ext>
            </a:extLst>
          </p:cNvPr>
          <p:cNvSpPr>
            <a:spLocks/>
          </p:cNvSpPr>
          <p:nvPr/>
        </p:nvSpPr>
        <p:spPr>
          <a:xfrm>
            <a:off x="7718687" y="746894"/>
            <a:ext cx="3906879" cy="4205711"/>
          </a:xfrm>
          <a:prstGeom prst="rect">
            <a:avLst/>
          </a:prstGeom>
          <a:solidFill>
            <a:srgbClr val="FFFFFF"/>
          </a:solidFill>
          <a:ln>
            <a:solidFill>
              <a:srgbClr val="4168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Initial meeting with DCP Executive and CAMHS Psychiatrist followed by meeting with Residential Care and staff management</a:t>
            </a:r>
          </a:p>
        </p:txBody>
      </p:sp>
      <p:sp>
        <p:nvSpPr>
          <p:cNvPr id="11" name="3">
            <a:extLst>
              <a:ext uri="{FF2B5EF4-FFF2-40B4-BE49-F238E27FC236}">
                <a16:creationId xmlns:a16="http://schemas.microsoft.com/office/drawing/2014/main" id="{B3EBD5B8-C5D4-7A2A-E1FC-0092CB066C05}"/>
              </a:ext>
            </a:extLst>
          </p:cNvPr>
          <p:cNvSpPr/>
          <p:nvPr/>
        </p:nvSpPr>
        <p:spPr>
          <a:xfrm>
            <a:off x="7327619" y="5192081"/>
            <a:ext cx="3536755" cy="5133852"/>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Meeting with Minister for Child Protection and Chief Executive of Child Protection.</a:t>
            </a:r>
          </a:p>
          <a:p>
            <a:pPr algn="ctr"/>
            <a:r>
              <a:rPr lang="en-AU" sz="2800" dirty="0">
                <a:solidFill>
                  <a:srgbClr val="41688B"/>
                </a:solidFill>
              </a:rPr>
              <a:t>Meeting with Director of Residential Care to understand problems staff are facing.</a:t>
            </a:r>
          </a:p>
        </p:txBody>
      </p:sp>
      <p:sp>
        <p:nvSpPr>
          <p:cNvPr id="12" name="4 arrow">
            <a:extLst>
              <a:ext uri="{FF2B5EF4-FFF2-40B4-BE49-F238E27FC236}">
                <a16:creationId xmlns:a16="http://schemas.microsoft.com/office/drawing/2014/main" id="{4132B97B-F07A-9CD9-43A9-DE2FB67BB331}"/>
              </a:ext>
            </a:extLst>
          </p:cNvPr>
          <p:cNvSpPr/>
          <p:nvPr/>
        </p:nvSpPr>
        <p:spPr>
          <a:xfrm>
            <a:off x="5602153" y="6605263"/>
            <a:ext cx="1725467" cy="1179320"/>
          </a:xfrm>
          <a:prstGeom prst="leftArrow">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14" name="5 arrow">
            <a:extLst>
              <a:ext uri="{FF2B5EF4-FFF2-40B4-BE49-F238E27FC236}">
                <a16:creationId xmlns:a16="http://schemas.microsoft.com/office/drawing/2014/main" id="{02495C8F-BE0B-E620-5E19-D892A621A3CA}"/>
              </a:ext>
            </a:extLst>
          </p:cNvPr>
          <p:cNvSpPr/>
          <p:nvPr/>
        </p:nvSpPr>
        <p:spPr>
          <a:xfrm>
            <a:off x="1238647" y="7471283"/>
            <a:ext cx="2043871" cy="4708732"/>
          </a:xfrm>
          <a:prstGeom prst="curvedRightArrow">
            <a:avLst>
              <a:gd name="adj1" fmla="val 25000"/>
              <a:gd name="adj2" fmla="val 55781"/>
              <a:gd name="adj3" fmla="val 25000"/>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13" name="4">
            <a:extLst>
              <a:ext uri="{FF2B5EF4-FFF2-40B4-BE49-F238E27FC236}">
                <a16:creationId xmlns:a16="http://schemas.microsoft.com/office/drawing/2014/main" id="{A9496177-6AED-AFC8-3373-1E3528D3EB13}"/>
              </a:ext>
            </a:extLst>
          </p:cNvPr>
          <p:cNvSpPr/>
          <p:nvPr/>
        </p:nvSpPr>
        <p:spPr>
          <a:xfrm>
            <a:off x="2554415" y="5289542"/>
            <a:ext cx="3027799" cy="4902423"/>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Development of training to be provided to DCP staff and residential care incorporating GPM-A framework /family Guidelines.</a:t>
            </a:r>
          </a:p>
        </p:txBody>
      </p:sp>
      <p:sp>
        <p:nvSpPr>
          <p:cNvPr id="15" name="5">
            <a:extLst>
              <a:ext uri="{FF2B5EF4-FFF2-40B4-BE49-F238E27FC236}">
                <a16:creationId xmlns:a16="http://schemas.microsoft.com/office/drawing/2014/main" id="{0E2F0B4B-AA71-DFCA-2B2E-03877CEF775F}"/>
              </a:ext>
            </a:extLst>
          </p:cNvPr>
          <p:cNvSpPr/>
          <p:nvPr/>
        </p:nvSpPr>
        <p:spPr>
          <a:xfrm>
            <a:off x="3297079" y="10525245"/>
            <a:ext cx="7370156" cy="1854083"/>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Delivery of training and reflective practice sessions post training to DCP/Residential care staff.</a:t>
            </a:r>
          </a:p>
        </p:txBody>
      </p:sp>
      <p:sp>
        <p:nvSpPr>
          <p:cNvPr id="30" name="Rectangle 29">
            <a:extLst>
              <a:ext uri="{FF2B5EF4-FFF2-40B4-BE49-F238E27FC236}">
                <a16:creationId xmlns:a16="http://schemas.microsoft.com/office/drawing/2014/main" id="{D35F07C6-807F-8FAE-84B3-D1E3C4618D5E}"/>
              </a:ext>
            </a:extLst>
          </p:cNvPr>
          <p:cNvSpPr/>
          <p:nvPr/>
        </p:nvSpPr>
        <p:spPr>
          <a:xfrm>
            <a:off x="11333409" y="1"/>
            <a:ext cx="1892355" cy="547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p>
        </p:txBody>
      </p:sp>
      <p:sp>
        <p:nvSpPr>
          <p:cNvPr id="7" name="1">
            <a:extLst>
              <a:ext uri="{FF2B5EF4-FFF2-40B4-BE49-F238E27FC236}">
                <a16:creationId xmlns:a16="http://schemas.microsoft.com/office/drawing/2014/main" id="{45D0CF55-6359-4AF3-2E82-4B7136B8DA33}"/>
              </a:ext>
            </a:extLst>
          </p:cNvPr>
          <p:cNvSpPr/>
          <p:nvPr/>
        </p:nvSpPr>
        <p:spPr>
          <a:xfrm>
            <a:off x="1880316" y="750553"/>
            <a:ext cx="4344976" cy="4205708"/>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6739C"/>
                </a:solidFill>
              </a:rPr>
              <a:t>BPD Co receive referral from DCP for Psychiatry review current management of patient due to high risk and systems overload</a:t>
            </a:r>
          </a:p>
        </p:txBody>
      </p:sp>
      <p:pic>
        <p:nvPicPr>
          <p:cNvPr id="4" name="Picture 3">
            <a:extLst>
              <a:ext uri="{FF2B5EF4-FFF2-40B4-BE49-F238E27FC236}">
                <a16:creationId xmlns:a16="http://schemas.microsoft.com/office/drawing/2014/main" id="{030C0513-A591-F18F-0983-411965984255}"/>
              </a:ext>
            </a:extLst>
          </p:cNvPr>
          <p:cNvPicPr>
            <a:picLocks noChangeAspect="1"/>
          </p:cNvPicPr>
          <p:nvPr/>
        </p:nvPicPr>
        <p:blipFill>
          <a:blip r:embed="rId3"/>
          <a:stretch>
            <a:fillRect/>
          </a:stretch>
        </p:blipFill>
        <p:spPr>
          <a:xfrm>
            <a:off x="13519629" y="989733"/>
            <a:ext cx="9137171" cy="11442945"/>
          </a:xfrm>
          <a:prstGeom prst="rect">
            <a:avLst/>
          </a:prstGeom>
        </p:spPr>
      </p:pic>
    </p:spTree>
    <p:extLst>
      <p:ext uri="{BB962C8B-B14F-4D97-AF65-F5344CB8AC3E}">
        <p14:creationId xmlns:p14="http://schemas.microsoft.com/office/powerpoint/2010/main" val="241872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1" grpId="0" animBg="1"/>
      <p:bldP spid="12" grpId="0" animBg="1"/>
      <p:bldP spid="14" grpId="0" animBg="1"/>
      <p:bldP spid="13"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1688B"/>
        </a:solidFill>
        <a:effectLst/>
      </p:bgPr>
    </p:bg>
    <p:spTree>
      <p:nvGrpSpPr>
        <p:cNvPr id="1" name="">
          <a:extLst>
            <a:ext uri="{FF2B5EF4-FFF2-40B4-BE49-F238E27FC236}">
              <a16:creationId xmlns:a16="http://schemas.microsoft.com/office/drawing/2014/main" id="{DADB3525-D2FF-7962-C204-49A316B95D3F}"/>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495E6323-F4C4-1E0D-CB1A-AF5D48935332}"/>
              </a:ext>
            </a:extLst>
          </p:cNvPr>
          <p:cNvSpPr txBox="1"/>
          <p:nvPr/>
        </p:nvSpPr>
        <p:spPr>
          <a:xfrm>
            <a:off x="1371600" y="253203"/>
            <a:ext cx="21996400" cy="1315938"/>
          </a:xfrm>
          <a:prstGeom prst="rect">
            <a:avLst/>
          </a:prstGeom>
        </p:spPr>
        <p:txBody>
          <a:bodyPr wrap="square" lIns="0" tIns="0" rIns="0" bIns="0" rtlCol="0" anchor="t">
            <a:spAutoFit/>
          </a:bodyPr>
          <a:lstStyle/>
          <a:p>
            <a:pPr>
              <a:lnSpc>
                <a:spcPts val="11945"/>
              </a:lnSpc>
            </a:pPr>
            <a:r>
              <a:rPr lang="en-US" sz="5867" b="1" dirty="0">
                <a:solidFill>
                  <a:srgbClr val="FFFFFF"/>
                </a:solidFill>
                <a:latin typeface="Proxima Nova Bold"/>
                <a:ea typeface="Proxima Nova Bold"/>
                <a:cs typeface="Proxima Nova Bold"/>
                <a:sym typeface="Proxima Nova Bold"/>
              </a:rPr>
              <a:t>Training the residential care team</a:t>
            </a:r>
          </a:p>
        </p:txBody>
      </p:sp>
      <p:sp>
        <p:nvSpPr>
          <p:cNvPr id="4" name="TextBox 4">
            <a:extLst>
              <a:ext uri="{FF2B5EF4-FFF2-40B4-BE49-F238E27FC236}">
                <a16:creationId xmlns:a16="http://schemas.microsoft.com/office/drawing/2014/main" id="{9BFA2245-200D-72D2-023B-2F64C77B3D9E}"/>
              </a:ext>
            </a:extLst>
          </p:cNvPr>
          <p:cNvSpPr txBox="1"/>
          <p:nvPr/>
        </p:nvSpPr>
        <p:spPr>
          <a:xfrm>
            <a:off x="1390073" y="1821724"/>
            <a:ext cx="14782800" cy="12103826"/>
          </a:xfrm>
          <a:prstGeom prst="rect">
            <a:avLst/>
          </a:prstGeom>
        </p:spPr>
        <p:txBody>
          <a:bodyPr wrap="square" lIns="0" tIns="0" rIns="0" bIns="0" rtlCol="0" anchor="t">
            <a:spAutoFit/>
          </a:bodyPr>
          <a:lstStyle/>
          <a:p>
            <a:pPr marL="609585" indent="-609585">
              <a:buFont typeface="Arial" panose="020B0604020202020204" pitchFamily="34" charset="0"/>
              <a:buChar char="•"/>
            </a:pPr>
            <a:r>
              <a:rPr lang="en-AU" sz="3700" dirty="0">
                <a:solidFill>
                  <a:srgbClr val="FFFFFF"/>
                </a:solidFill>
                <a:latin typeface="Helvetica Neue Medium"/>
              </a:rPr>
              <a:t>Introducing the ICM as a framework to help increase understanding</a:t>
            </a:r>
          </a:p>
          <a:p>
            <a:pPr marL="609585" indent="-609585">
              <a:buFont typeface="Arial" panose="020B0604020202020204" pitchFamily="34" charset="0"/>
              <a:buChar char="•"/>
            </a:pPr>
            <a:r>
              <a:rPr lang="en-AU" sz="3700" dirty="0">
                <a:solidFill>
                  <a:srgbClr val="FFFFFF"/>
                </a:solidFill>
                <a:latin typeface="Helvetica Neue Medium"/>
              </a:rPr>
              <a:t>Exploring how to lean in, to be active and not reactive, get them more organised, responsive, predictable, consistent and reliable</a:t>
            </a:r>
          </a:p>
          <a:p>
            <a:pPr marL="609585" indent="-609585">
              <a:buFont typeface="Arial" panose="020B0604020202020204" pitchFamily="34" charset="0"/>
              <a:buChar char="•"/>
            </a:pPr>
            <a:r>
              <a:rPr lang="en-AU" sz="3700" dirty="0">
                <a:solidFill>
                  <a:srgbClr val="FFFFFF"/>
                </a:solidFill>
                <a:latin typeface="Helvetica Neue Medium"/>
              </a:rPr>
              <a:t>Using the principles in the family guidelines to:</a:t>
            </a:r>
          </a:p>
          <a:p>
            <a:pPr marL="1828754" lvl="2" indent="-609585">
              <a:buFont typeface="Courier New" panose="02070309020205020404" pitchFamily="49" charset="0"/>
              <a:buChar char="o"/>
            </a:pPr>
            <a:r>
              <a:rPr lang="en-AU" sz="3700" dirty="0">
                <a:solidFill>
                  <a:srgbClr val="FFFFFF"/>
                </a:solidFill>
                <a:latin typeface="Helvetica Neue Medium"/>
              </a:rPr>
              <a:t>Providing care not treatment</a:t>
            </a:r>
          </a:p>
          <a:p>
            <a:pPr marL="1828754" lvl="2" indent="-609585">
              <a:buFont typeface="Courier New" panose="02070309020205020404" pitchFamily="49" charset="0"/>
              <a:buChar char="o"/>
            </a:pPr>
            <a:r>
              <a:rPr lang="en-AU" sz="3700" dirty="0">
                <a:solidFill>
                  <a:srgbClr val="FFFFFF"/>
                </a:solidFill>
                <a:latin typeface="Helvetica Neue Medium"/>
              </a:rPr>
              <a:t>Keeping things cool and calm</a:t>
            </a:r>
          </a:p>
          <a:p>
            <a:pPr marL="1828754" lvl="2" indent="-609585">
              <a:buFont typeface="Courier New" panose="02070309020205020404" pitchFamily="49" charset="0"/>
              <a:buChar char="o"/>
            </a:pPr>
            <a:r>
              <a:rPr lang="en-AU" sz="3700" dirty="0">
                <a:solidFill>
                  <a:srgbClr val="FFFFFF"/>
                </a:solidFill>
                <a:latin typeface="Helvetica Neue Medium"/>
              </a:rPr>
              <a:t>Change is difficult and fraught with fears – go slowly with setting goals</a:t>
            </a:r>
          </a:p>
          <a:p>
            <a:pPr marL="1828754" lvl="2" indent="-609585">
              <a:buFont typeface="Courier New" panose="02070309020205020404" pitchFamily="49" charset="0"/>
              <a:buChar char="o"/>
            </a:pPr>
            <a:r>
              <a:rPr lang="en-AU" sz="3700" dirty="0">
                <a:solidFill>
                  <a:srgbClr val="FFFFFF"/>
                </a:solidFill>
                <a:latin typeface="Helvetica Neue Medium"/>
              </a:rPr>
              <a:t>Being realistic about expectations</a:t>
            </a:r>
          </a:p>
          <a:p>
            <a:pPr marL="1828754" lvl="2" indent="-609585">
              <a:buFont typeface="Courier New" panose="02070309020205020404" pitchFamily="49" charset="0"/>
              <a:buChar char="o"/>
            </a:pPr>
            <a:r>
              <a:rPr lang="en-AU" sz="3700" dirty="0">
                <a:solidFill>
                  <a:srgbClr val="FFFFFF"/>
                </a:solidFill>
                <a:latin typeface="Helvetica Neue Medium"/>
              </a:rPr>
              <a:t>Not getting defensive in the face of accusations and criticisms </a:t>
            </a:r>
          </a:p>
          <a:p>
            <a:pPr marL="1828754" lvl="2" indent="-609585">
              <a:buFont typeface="Courier New" panose="02070309020205020404" pitchFamily="49" charset="0"/>
              <a:buChar char="o"/>
            </a:pPr>
            <a:r>
              <a:rPr lang="en-AU" sz="3700" dirty="0">
                <a:solidFill>
                  <a:srgbClr val="FFFFFF"/>
                </a:solidFill>
                <a:latin typeface="Helvetica Neue Medium"/>
              </a:rPr>
              <a:t>Listening to negative feelings</a:t>
            </a:r>
          </a:p>
          <a:p>
            <a:pPr marL="1828754" lvl="2" indent="-609585">
              <a:buFont typeface="Courier New" panose="02070309020205020404" pitchFamily="49" charset="0"/>
              <a:buChar char="o"/>
            </a:pPr>
            <a:r>
              <a:rPr lang="en-AU" sz="3700" dirty="0">
                <a:solidFill>
                  <a:srgbClr val="FFFFFF"/>
                </a:solidFill>
                <a:latin typeface="Helvetica Neue Medium"/>
              </a:rPr>
              <a:t>Paying attention to self destructive acts</a:t>
            </a:r>
          </a:p>
          <a:p>
            <a:pPr marL="1828754" lvl="2" indent="-609585">
              <a:buFont typeface="Courier New" panose="02070309020205020404" pitchFamily="49" charset="0"/>
              <a:buChar char="o"/>
            </a:pPr>
            <a:r>
              <a:rPr lang="en-AU" sz="3700" dirty="0">
                <a:solidFill>
                  <a:srgbClr val="FFFFFF"/>
                </a:solidFill>
                <a:latin typeface="Helvetica Neue Medium"/>
              </a:rPr>
              <a:t>Acting in concert with one another </a:t>
            </a:r>
          </a:p>
        </p:txBody>
      </p:sp>
      <p:pic>
        <p:nvPicPr>
          <p:cNvPr id="5" name="Image" descr="Image">
            <a:extLst>
              <a:ext uri="{FF2B5EF4-FFF2-40B4-BE49-F238E27FC236}">
                <a16:creationId xmlns:a16="http://schemas.microsoft.com/office/drawing/2014/main" id="{487085DF-CE31-E047-4098-8F81E6C282AC}"/>
              </a:ext>
            </a:extLst>
          </p:cNvPr>
          <p:cNvPicPr>
            <a:picLocks noChangeAspect="1"/>
          </p:cNvPicPr>
          <p:nvPr/>
        </p:nvPicPr>
        <p:blipFill>
          <a:blip r:embed="rId3"/>
          <a:srcRect/>
          <a:stretch>
            <a:fillRect/>
          </a:stretch>
        </p:blipFill>
        <p:spPr>
          <a:xfrm>
            <a:off x="18675927" y="6350000"/>
            <a:ext cx="4318000" cy="7112797"/>
          </a:xfrm>
          <a:prstGeom prst="rect">
            <a:avLst/>
          </a:prstGeom>
          <a:ln w="12700">
            <a:miter lim="400000"/>
          </a:ln>
        </p:spPr>
      </p:pic>
      <p:pic>
        <p:nvPicPr>
          <p:cNvPr id="2" name="Picture 1">
            <a:extLst>
              <a:ext uri="{FF2B5EF4-FFF2-40B4-BE49-F238E27FC236}">
                <a16:creationId xmlns:a16="http://schemas.microsoft.com/office/drawing/2014/main" id="{C26F9C0A-2B3E-B734-9D64-CD73A71661E5}"/>
              </a:ext>
            </a:extLst>
          </p:cNvPr>
          <p:cNvPicPr>
            <a:picLocks noChangeAspect="1"/>
          </p:cNvPicPr>
          <p:nvPr/>
        </p:nvPicPr>
        <p:blipFill>
          <a:blip r:embed="rId4"/>
          <a:stretch>
            <a:fillRect/>
          </a:stretch>
        </p:blipFill>
        <p:spPr>
          <a:xfrm>
            <a:off x="17170400" y="1270000"/>
            <a:ext cx="6847440" cy="4661005"/>
          </a:xfrm>
          <a:prstGeom prst="rect">
            <a:avLst/>
          </a:prstGeom>
        </p:spPr>
      </p:pic>
    </p:spTree>
    <p:extLst>
      <p:ext uri="{BB962C8B-B14F-4D97-AF65-F5344CB8AC3E}">
        <p14:creationId xmlns:p14="http://schemas.microsoft.com/office/powerpoint/2010/main" val="340027749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1688B"/>
        </a:solidFill>
        <a:effectLst/>
      </p:bgPr>
    </p:bg>
    <p:spTree>
      <p:nvGrpSpPr>
        <p:cNvPr id="1" name="">
          <a:extLst>
            <a:ext uri="{FF2B5EF4-FFF2-40B4-BE49-F238E27FC236}">
              <a16:creationId xmlns:a16="http://schemas.microsoft.com/office/drawing/2014/main" id="{C4AF80F8-A814-2198-FF75-6E7133C9E3E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35FA9A2-2C08-D723-3A57-91D1B30E86FD}"/>
              </a:ext>
            </a:extLst>
          </p:cNvPr>
          <p:cNvSpPr txBox="1"/>
          <p:nvPr/>
        </p:nvSpPr>
        <p:spPr>
          <a:xfrm>
            <a:off x="1371600" y="1206500"/>
            <a:ext cx="15494000" cy="2831353"/>
          </a:xfrm>
          <a:prstGeom prst="rect">
            <a:avLst/>
          </a:prstGeom>
        </p:spPr>
        <p:txBody>
          <a:bodyPr wrap="square" lIns="0" tIns="0" rIns="0" bIns="0" rtlCol="0" anchor="t">
            <a:spAutoFit/>
          </a:bodyPr>
          <a:lstStyle/>
          <a:p>
            <a:r>
              <a:rPr lang="en-US" sz="6133" b="1" dirty="0">
                <a:solidFill>
                  <a:srgbClr val="FFFFFF"/>
                </a:solidFill>
                <a:latin typeface="Proxima Nova Bold"/>
                <a:ea typeface="Proxima Nova Bold"/>
                <a:cs typeface="Proxima Nova Bold"/>
                <a:sym typeface="Proxima Nova Bold"/>
              </a:rPr>
              <a:t>You meet with the CAMHS clinician to provide GPM-A coaching until they can attend training and supervision:</a:t>
            </a:r>
          </a:p>
        </p:txBody>
      </p:sp>
      <p:sp>
        <p:nvSpPr>
          <p:cNvPr id="4" name="TextBox 4">
            <a:extLst>
              <a:ext uri="{FF2B5EF4-FFF2-40B4-BE49-F238E27FC236}">
                <a16:creationId xmlns:a16="http://schemas.microsoft.com/office/drawing/2014/main" id="{F3B4F021-4729-2883-FDE1-DD40FE06D69C}"/>
              </a:ext>
            </a:extLst>
          </p:cNvPr>
          <p:cNvSpPr txBox="1"/>
          <p:nvPr/>
        </p:nvSpPr>
        <p:spPr>
          <a:xfrm>
            <a:off x="1371600" y="4712493"/>
            <a:ext cx="12135307" cy="8669681"/>
          </a:xfrm>
          <a:prstGeom prst="rect">
            <a:avLst/>
          </a:prstGeom>
        </p:spPr>
        <p:txBody>
          <a:bodyPr lIns="0" tIns="0" rIns="0" bIns="0" rtlCol="0" anchor="t">
            <a:spAutoFit/>
          </a:bodyPr>
          <a:lstStyle/>
          <a:p>
            <a:pPr marL="609585" indent="-609585">
              <a:buFont typeface="Arial" panose="020B0604020202020204" pitchFamily="34" charset="0"/>
              <a:buChar char="•"/>
            </a:pPr>
            <a:r>
              <a:rPr lang="en-AU" sz="5067" dirty="0">
                <a:solidFill>
                  <a:srgbClr val="FFFFFF"/>
                </a:solidFill>
                <a:latin typeface="Helvetica Neue Medium"/>
              </a:rPr>
              <a:t>They let you know the GPM-A approach is helping them manage their own anxiety from the daily emails coming in from multiple services, which cause them to step out of their lane.  </a:t>
            </a:r>
          </a:p>
          <a:p>
            <a:endParaRPr lang="en-AU" sz="5067" dirty="0">
              <a:solidFill>
                <a:srgbClr val="FFFFFF"/>
              </a:solidFill>
              <a:latin typeface="Helvetica Neue Medium"/>
            </a:endParaRPr>
          </a:p>
          <a:p>
            <a:pPr marL="609585" indent="-609585">
              <a:buFont typeface="Arial" panose="020B0604020202020204" pitchFamily="34" charset="0"/>
              <a:buChar char="•"/>
            </a:pPr>
            <a:r>
              <a:rPr lang="en-AU" sz="5067" dirty="0">
                <a:solidFill>
                  <a:srgbClr val="FFFFFF"/>
                </a:solidFill>
                <a:latin typeface="Helvetica Neue Medium"/>
              </a:rPr>
              <a:t>They are focusing on their job of maintaining a therapeutic alliance with Lenora and instilling hope and encouraging agency</a:t>
            </a:r>
            <a:endParaRPr lang="en-US" sz="5067" dirty="0">
              <a:solidFill>
                <a:srgbClr val="FFFFFF"/>
              </a:solidFill>
              <a:latin typeface="Helvetica Neue Medium"/>
              <a:sym typeface="Proxima Nova"/>
            </a:endParaRPr>
          </a:p>
        </p:txBody>
      </p:sp>
      <p:pic>
        <p:nvPicPr>
          <p:cNvPr id="2" name="Picture 1">
            <a:extLst>
              <a:ext uri="{FF2B5EF4-FFF2-40B4-BE49-F238E27FC236}">
                <a16:creationId xmlns:a16="http://schemas.microsoft.com/office/drawing/2014/main" id="{880972CE-26C5-BB7D-D790-37C2DAA4FF3E}"/>
              </a:ext>
            </a:extLst>
          </p:cNvPr>
          <p:cNvPicPr>
            <a:picLocks noChangeAspect="1"/>
          </p:cNvPicPr>
          <p:nvPr/>
        </p:nvPicPr>
        <p:blipFill>
          <a:blip r:embed="rId2"/>
          <a:stretch>
            <a:fillRect/>
          </a:stretch>
        </p:blipFill>
        <p:spPr>
          <a:xfrm>
            <a:off x="14427200" y="2895601"/>
            <a:ext cx="9478069" cy="10014564"/>
          </a:xfrm>
          <a:prstGeom prst="rect">
            <a:avLst/>
          </a:prstGeom>
        </p:spPr>
      </p:pic>
    </p:spTree>
    <p:extLst>
      <p:ext uri="{BB962C8B-B14F-4D97-AF65-F5344CB8AC3E}">
        <p14:creationId xmlns:p14="http://schemas.microsoft.com/office/powerpoint/2010/main" val="3319103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6A7ADDB-9CBE-02F0-B52B-A7EF4BE261C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84F548-0ED2-99F9-2F6D-9D5FF8B0FB3E}"/>
              </a:ext>
            </a:extLst>
          </p:cNvPr>
          <p:cNvSpPr/>
          <p:nvPr/>
        </p:nvSpPr>
        <p:spPr>
          <a:xfrm>
            <a:off x="19903845" y="274737"/>
            <a:ext cx="3777771" cy="2829168"/>
          </a:xfrm>
          <a:custGeom>
            <a:avLst/>
            <a:gdLst/>
            <a:ahLst/>
            <a:cxnLst/>
            <a:rect l="l" t="t" r="r" b="b"/>
            <a:pathLst>
              <a:path w="2833328" h="2121876">
                <a:moveTo>
                  <a:pt x="0" y="0"/>
                </a:moveTo>
                <a:lnTo>
                  <a:pt x="2833328" y="0"/>
                </a:lnTo>
                <a:lnTo>
                  <a:pt x="2833328" y="2121875"/>
                </a:lnTo>
                <a:lnTo>
                  <a:pt x="0" y="2121875"/>
                </a:lnTo>
                <a:lnTo>
                  <a:pt x="0" y="0"/>
                </a:lnTo>
                <a:close/>
              </a:path>
            </a:pathLst>
          </a:custGeom>
          <a:blipFill>
            <a:blip r:embed="rId3"/>
            <a:stretch>
              <a:fillRect/>
            </a:stretch>
          </a:blipFill>
        </p:spPr>
        <p:txBody>
          <a:bodyPr/>
          <a:lstStyle/>
          <a:p>
            <a:endParaRPr lang="en-AU" sz="4000"/>
          </a:p>
        </p:txBody>
      </p:sp>
      <p:grpSp>
        <p:nvGrpSpPr>
          <p:cNvPr id="3" name="Group 3">
            <a:extLst>
              <a:ext uri="{FF2B5EF4-FFF2-40B4-BE49-F238E27FC236}">
                <a16:creationId xmlns:a16="http://schemas.microsoft.com/office/drawing/2014/main" id="{6D4BCA42-22C8-E3C2-6EE0-DA4A6A9D2579}"/>
              </a:ext>
            </a:extLst>
          </p:cNvPr>
          <p:cNvGrpSpPr/>
          <p:nvPr/>
        </p:nvGrpSpPr>
        <p:grpSpPr>
          <a:xfrm>
            <a:off x="-2063775" y="752536"/>
            <a:ext cx="21247156" cy="1716621"/>
            <a:chOff x="0" y="0"/>
            <a:chExt cx="4196969" cy="339086"/>
          </a:xfrm>
        </p:grpSpPr>
        <p:sp>
          <p:nvSpPr>
            <p:cNvPr id="4" name="Freeform 4">
              <a:extLst>
                <a:ext uri="{FF2B5EF4-FFF2-40B4-BE49-F238E27FC236}">
                  <a16:creationId xmlns:a16="http://schemas.microsoft.com/office/drawing/2014/main" id="{B6B28727-528C-E230-E725-8E795CBCE2BF}"/>
                </a:ext>
              </a:extLst>
            </p:cNvPr>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solidFill>
              <a:srgbClr val="46739C"/>
            </a:solidFill>
          </p:spPr>
          <p:txBody>
            <a:bodyPr/>
            <a:lstStyle/>
            <a:p>
              <a:endParaRPr lang="en-AU" sz="4000"/>
            </a:p>
          </p:txBody>
        </p:sp>
        <p:sp>
          <p:nvSpPr>
            <p:cNvPr id="5" name="TextBox 5">
              <a:extLst>
                <a:ext uri="{FF2B5EF4-FFF2-40B4-BE49-F238E27FC236}">
                  <a16:creationId xmlns:a16="http://schemas.microsoft.com/office/drawing/2014/main" id="{B5EFD25C-7880-3C67-A675-230CE94E0C17}"/>
                </a:ext>
              </a:extLst>
            </p:cNvPr>
            <p:cNvSpPr txBox="1"/>
            <p:nvPr/>
          </p:nvSpPr>
          <p:spPr>
            <a:xfrm>
              <a:off x="0" y="-38100"/>
              <a:ext cx="4196969" cy="377186"/>
            </a:xfrm>
            <a:prstGeom prst="rect">
              <a:avLst/>
            </a:prstGeom>
          </p:spPr>
          <p:txBody>
            <a:bodyPr lIns="67733" tIns="67733" rIns="67733" bIns="67733" rtlCol="0" anchor="ctr"/>
            <a:lstStyle/>
            <a:p>
              <a:pPr algn="ctr">
                <a:lnSpc>
                  <a:spcPts val="3545"/>
                </a:lnSpc>
                <a:spcBef>
                  <a:spcPct val="0"/>
                </a:spcBef>
              </a:pPr>
              <a:endParaRPr sz="4000"/>
            </a:p>
          </p:txBody>
        </p:sp>
      </p:grpSp>
      <p:sp>
        <p:nvSpPr>
          <p:cNvPr id="6" name="TextBox 6">
            <a:extLst>
              <a:ext uri="{FF2B5EF4-FFF2-40B4-BE49-F238E27FC236}">
                <a16:creationId xmlns:a16="http://schemas.microsoft.com/office/drawing/2014/main" id="{A5BC335F-FF5C-3269-4C57-13FFEF75ED7C}"/>
              </a:ext>
            </a:extLst>
          </p:cNvPr>
          <p:cNvSpPr txBox="1"/>
          <p:nvPr/>
        </p:nvSpPr>
        <p:spPr>
          <a:xfrm>
            <a:off x="1371601" y="940287"/>
            <a:ext cx="15152145" cy="1181670"/>
          </a:xfrm>
          <a:prstGeom prst="rect">
            <a:avLst/>
          </a:prstGeom>
        </p:spPr>
        <p:txBody>
          <a:bodyPr lIns="0" tIns="0" rIns="0" bIns="0" rtlCol="0" anchor="t">
            <a:spAutoFit/>
          </a:bodyPr>
          <a:lstStyle/>
          <a:p>
            <a:pPr>
              <a:lnSpc>
                <a:spcPts val="10078"/>
              </a:lnSpc>
            </a:pPr>
            <a:r>
              <a:rPr lang="en-US" sz="7198" b="1" dirty="0">
                <a:solidFill>
                  <a:srgbClr val="FDFEFF"/>
                </a:solidFill>
                <a:latin typeface="Proxima Nova Bold"/>
                <a:ea typeface="Proxima Nova Bold"/>
                <a:cs typeface="Proxima Nova Bold"/>
                <a:sym typeface="Proxima Nova Bold"/>
              </a:rPr>
              <a:t>Hub and Spoke </a:t>
            </a:r>
          </a:p>
        </p:txBody>
      </p:sp>
      <p:sp>
        <p:nvSpPr>
          <p:cNvPr id="13" name="TextBox 7">
            <a:extLst>
              <a:ext uri="{FF2B5EF4-FFF2-40B4-BE49-F238E27FC236}">
                <a16:creationId xmlns:a16="http://schemas.microsoft.com/office/drawing/2014/main" id="{62A22CA2-C98F-DE92-75BC-9C29408B1636}"/>
              </a:ext>
            </a:extLst>
          </p:cNvPr>
          <p:cNvSpPr txBox="1"/>
          <p:nvPr/>
        </p:nvSpPr>
        <p:spPr>
          <a:xfrm>
            <a:off x="1371600" y="3015004"/>
            <a:ext cx="7975600" cy="784574"/>
          </a:xfrm>
          <a:prstGeom prst="rect">
            <a:avLst/>
          </a:prstGeom>
        </p:spPr>
        <p:txBody>
          <a:bodyPr wrap="square" lIns="0" tIns="0" rIns="0" bIns="0" rtlCol="0" anchor="t">
            <a:spAutoFit/>
          </a:bodyPr>
          <a:lstStyle/>
          <a:p>
            <a:pPr>
              <a:lnSpc>
                <a:spcPts val="6720"/>
              </a:lnSpc>
            </a:pPr>
            <a:r>
              <a:rPr lang="en-US" sz="4800" dirty="0">
                <a:solidFill>
                  <a:srgbClr val="000000"/>
                </a:solidFill>
                <a:latin typeface="Proxima Nova"/>
                <a:ea typeface="Proxima Nova"/>
                <a:cs typeface="Proxima Nova"/>
                <a:sym typeface="Proxima Nova"/>
              </a:rPr>
              <a:t>Subtitle</a:t>
            </a:r>
          </a:p>
        </p:txBody>
      </p:sp>
      <p:sp>
        <p:nvSpPr>
          <p:cNvPr id="14" name="TextBox 8">
            <a:extLst>
              <a:ext uri="{FF2B5EF4-FFF2-40B4-BE49-F238E27FC236}">
                <a16:creationId xmlns:a16="http://schemas.microsoft.com/office/drawing/2014/main" id="{9CFC030C-BD1E-34FA-36CE-3E3CD587CE72}"/>
              </a:ext>
            </a:extLst>
          </p:cNvPr>
          <p:cNvSpPr txBox="1"/>
          <p:nvPr/>
        </p:nvSpPr>
        <p:spPr>
          <a:xfrm>
            <a:off x="1371601" y="4417084"/>
            <a:ext cx="2019617" cy="526234"/>
          </a:xfrm>
          <a:prstGeom prst="rect">
            <a:avLst/>
          </a:prstGeom>
        </p:spPr>
        <p:txBody>
          <a:bodyPr lIns="0" tIns="0" rIns="0" bIns="0" rtlCol="0" anchor="t">
            <a:spAutoFit/>
          </a:bodyPr>
          <a:lstStyle/>
          <a:p>
            <a:pPr>
              <a:lnSpc>
                <a:spcPts val="4479"/>
              </a:lnSpc>
            </a:pPr>
            <a:r>
              <a:rPr lang="en-US" sz="3199" dirty="0">
                <a:solidFill>
                  <a:srgbClr val="000000"/>
                </a:solidFill>
                <a:latin typeface="Proxima Nova"/>
                <a:ea typeface="Proxima Nova"/>
                <a:cs typeface="Proxima Nova"/>
                <a:sym typeface="Proxima Nova"/>
              </a:rPr>
              <a:t>Heading</a:t>
            </a:r>
          </a:p>
        </p:txBody>
      </p:sp>
      <p:sp>
        <p:nvSpPr>
          <p:cNvPr id="15" name="TextBox 9">
            <a:extLst>
              <a:ext uri="{FF2B5EF4-FFF2-40B4-BE49-F238E27FC236}">
                <a16:creationId xmlns:a16="http://schemas.microsoft.com/office/drawing/2014/main" id="{71D69D07-79BD-56BB-270F-FD572E91BDF1}"/>
              </a:ext>
            </a:extLst>
          </p:cNvPr>
          <p:cNvSpPr txBox="1"/>
          <p:nvPr/>
        </p:nvSpPr>
        <p:spPr>
          <a:xfrm>
            <a:off x="1371601" y="5847105"/>
            <a:ext cx="11885644" cy="1539332"/>
          </a:xfrm>
          <a:prstGeom prst="rect">
            <a:avLst/>
          </a:prstGeom>
        </p:spPr>
        <p:txBody>
          <a:bodyPr lIns="0" tIns="0" rIns="0" bIns="0" rtlCol="0" anchor="t">
            <a:spAutoFit/>
          </a:bodyPr>
          <a:lstStyle/>
          <a:p>
            <a:pPr marL="690856" lvl="1" indent="-345429">
              <a:lnSpc>
                <a:spcPts val="4479"/>
              </a:lnSpc>
              <a:buFont typeface="Arial"/>
              <a:buChar char="•"/>
            </a:pPr>
            <a:r>
              <a:rPr lang="en-US" sz="3199" dirty="0">
                <a:solidFill>
                  <a:srgbClr val="000000"/>
                </a:solidFill>
                <a:latin typeface="Proxima Nova"/>
                <a:ea typeface="Proxima Nova"/>
                <a:cs typeface="Proxima Nova"/>
                <a:sym typeface="Proxima Nova"/>
              </a:rPr>
              <a:t>dot points </a:t>
            </a:r>
          </a:p>
          <a:p>
            <a:pPr marL="690856" lvl="1" indent="-345429">
              <a:lnSpc>
                <a:spcPts val="4479"/>
              </a:lnSpc>
              <a:buFont typeface="Arial"/>
              <a:buChar char="•"/>
            </a:pPr>
            <a:r>
              <a:rPr lang="en-US" sz="3199" dirty="0">
                <a:solidFill>
                  <a:srgbClr val="000000"/>
                </a:solidFill>
                <a:latin typeface="Proxima Nova"/>
                <a:ea typeface="Proxima Nova"/>
                <a:cs typeface="Proxima Nova"/>
                <a:sym typeface="Proxima Nova"/>
              </a:rPr>
              <a:t>dot points</a:t>
            </a:r>
          </a:p>
        </p:txBody>
      </p:sp>
      <p:pic>
        <p:nvPicPr>
          <p:cNvPr id="10" name="Picture 9">
            <a:extLst>
              <a:ext uri="{FF2B5EF4-FFF2-40B4-BE49-F238E27FC236}">
                <a16:creationId xmlns:a16="http://schemas.microsoft.com/office/drawing/2014/main" id="{C54E52B3-B415-DC64-5D24-538B96160F0C}"/>
              </a:ext>
            </a:extLst>
          </p:cNvPr>
          <p:cNvPicPr>
            <a:picLocks noChangeAspect="1"/>
          </p:cNvPicPr>
          <p:nvPr/>
        </p:nvPicPr>
        <p:blipFill>
          <a:blip r:embed="rId4"/>
          <a:srcRect l="17913" r="18185"/>
          <a:stretch/>
        </p:blipFill>
        <p:spPr>
          <a:xfrm>
            <a:off x="11280698" y="2619819"/>
            <a:ext cx="11071303" cy="10343644"/>
          </a:xfrm>
          <a:prstGeom prst="rect">
            <a:avLst/>
          </a:prstGeom>
        </p:spPr>
      </p:pic>
      <p:pic>
        <p:nvPicPr>
          <p:cNvPr id="8" name="Picture 7" descr="A diagram of a plant&#10;&#10;AI-generated content may be incorrect.">
            <a:extLst>
              <a:ext uri="{FF2B5EF4-FFF2-40B4-BE49-F238E27FC236}">
                <a16:creationId xmlns:a16="http://schemas.microsoft.com/office/drawing/2014/main" id="{3454B6FB-256C-B4D1-D120-C52974E6BE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71" b="23975"/>
          <a:stretch/>
        </p:blipFill>
        <p:spPr bwMode="auto">
          <a:xfrm>
            <a:off x="683910" y="3103904"/>
            <a:ext cx="9873254" cy="102172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67817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C11AEE4-2E8D-1CE6-4213-11AF65F460EF}"/>
            </a:ext>
          </a:extLst>
        </p:cNvPr>
        <p:cNvGrpSpPr/>
        <p:nvPr/>
      </p:nvGrpSpPr>
      <p:grpSpPr>
        <a:xfrm>
          <a:off x="0" y="0"/>
          <a:ext cx="0" cy="0"/>
          <a:chOff x="0" y="0"/>
          <a:chExt cx="0" cy="0"/>
        </a:xfrm>
      </p:grpSpPr>
      <p:sp>
        <p:nvSpPr>
          <p:cNvPr id="17" name="7 arrow">
            <a:extLst>
              <a:ext uri="{FF2B5EF4-FFF2-40B4-BE49-F238E27FC236}">
                <a16:creationId xmlns:a16="http://schemas.microsoft.com/office/drawing/2014/main" id="{5D4C02E4-0FCE-956C-31C4-48E5ABB2C29A}"/>
              </a:ext>
            </a:extLst>
          </p:cNvPr>
          <p:cNvSpPr/>
          <p:nvPr/>
        </p:nvSpPr>
        <p:spPr>
          <a:xfrm>
            <a:off x="17121043" y="2758397"/>
            <a:ext cx="1046216" cy="946140"/>
          </a:xfrm>
          <a:prstGeom prst="rightArrow">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19" name="8 arrow">
            <a:extLst>
              <a:ext uri="{FF2B5EF4-FFF2-40B4-BE49-F238E27FC236}">
                <a16:creationId xmlns:a16="http://schemas.microsoft.com/office/drawing/2014/main" id="{7F7CDE1C-5734-02EC-4359-17FF0BD4F396}"/>
              </a:ext>
            </a:extLst>
          </p:cNvPr>
          <p:cNvSpPr/>
          <p:nvPr/>
        </p:nvSpPr>
        <p:spPr>
          <a:xfrm>
            <a:off x="22365203" y="3231467"/>
            <a:ext cx="1377364" cy="3788888"/>
          </a:xfrm>
          <a:prstGeom prst="curvedLeftArrow">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16" name="7">
            <a:extLst>
              <a:ext uri="{FF2B5EF4-FFF2-40B4-BE49-F238E27FC236}">
                <a16:creationId xmlns:a16="http://schemas.microsoft.com/office/drawing/2014/main" id="{EEAC3944-0B3A-A3E8-87F5-5EC58334085C}"/>
              </a:ext>
            </a:extLst>
          </p:cNvPr>
          <p:cNvSpPr/>
          <p:nvPr/>
        </p:nvSpPr>
        <p:spPr>
          <a:xfrm>
            <a:off x="18175487" y="750551"/>
            <a:ext cx="4123560" cy="4202052"/>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Build relationships with clinicians working in metro/regional youth mental health services</a:t>
            </a:r>
          </a:p>
          <a:p>
            <a:pPr algn="ctr"/>
            <a:r>
              <a:rPr lang="en-AU" sz="2800" dirty="0">
                <a:solidFill>
                  <a:srgbClr val="41688B"/>
                </a:solidFill>
              </a:rPr>
              <a:t>Promotion of GPM-A Handbook and Training.</a:t>
            </a:r>
          </a:p>
        </p:txBody>
      </p:sp>
      <p:sp>
        <p:nvSpPr>
          <p:cNvPr id="18" name="6">
            <a:extLst>
              <a:ext uri="{FF2B5EF4-FFF2-40B4-BE49-F238E27FC236}">
                <a16:creationId xmlns:a16="http://schemas.microsoft.com/office/drawing/2014/main" id="{10BEC199-EFEB-2431-4B93-159951C67F83}"/>
              </a:ext>
            </a:extLst>
          </p:cNvPr>
          <p:cNvSpPr/>
          <p:nvPr/>
        </p:nvSpPr>
        <p:spPr>
          <a:xfrm>
            <a:off x="12649007" y="750553"/>
            <a:ext cx="4503036" cy="4202052"/>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Meet with CAMHS Exec promote value of GPM -A. Approval for clinicians to attend training and GPM-A supervision</a:t>
            </a:r>
          </a:p>
        </p:txBody>
      </p:sp>
      <p:sp>
        <p:nvSpPr>
          <p:cNvPr id="21" name="9 arrow">
            <a:extLst>
              <a:ext uri="{FF2B5EF4-FFF2-40B4-BE49-F238E27FC236}">
                <a16:creationId xmlns:a16="http://schemas.microsoft.com/office/drawing/2014/main" id="{CC87166E-62AF-3C39-B4A0-77E8990768BA}"/>
              </a:ext>
            </a:extLst>
          </p:cNvPr>
          <p:cNvSpPr/>
          <p:nvPr/>
        </p:nvSpPr>
        <p:spPr>
          <a:xfrm>
            <a:off x="17241784" y="7319601"/>
            <a:ext cx="1046216" cy="946140"/>
          </a:xfrm>
          <a:prstGeom prst="leftArrow">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20" name="8">
            <a:extLst>
              <a:ext uri="{FF2B5EF4-FFF2-40B4-BE49-F238E27FC236}">
                <a16:creationId xmlns:a16="http://schemas.microsoft.com/office/drawing/2014/main" id="{0A6C7E29-FF5A-A7A5-78A5-2CCCCB28A43C}"/>
              </a:ext>
            </a:extLst>
          </p:cNvPr>
          <p:cNvSpPr/>
          <p:nvPr/>
        </p:nvSpPr>
        <p:spPr>
          <a:xfrm>
            <a:off x="18231130" y="5659946"/>
            <a:ext cx="4067919" cy="3919983"/>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Delivery of GPM-A training to CAMHS clinicians.</a:t>
            </a:r>
          </a:p>
          <a:p>
            <a:pPr algn="ctr"/>
            <a:r>
              <a:rPr lang="en-AU" sz="2800" dirty="0">
                <a:solidFill>
                  <a:srgbClr val="41688B"/>
                </a:solidFill>
              </a:rPr>
              <a:t>Delivery of supervision/coaching sessions post training.</a:t>
            </a:r>
          </a:p>
        </p:txBody>
      </p:sp>
      <p:sp>
        <p:nvSpPr>
          <p:cNvPr id="2" name="10 arrow">
            <a:extLst>
              <a:ext uri="{FF2B5EF4-FFF2-40B4-BE49-F238E27FC236}">
                <a16:creationId xmlns:a16="http://schemas.microsoft.com/office/drawing/2014/main" id="{9566A810-3BDD-9A99-749C-7BD0BECE8B21}"/>
              </a:ext>
            </a:extLst>
          </p:cNvPr>
          <p:cNvSpPr/>
          <p:nvPr/>
        </p:nvSpPr>
        <p:spPr>
          <a:xfrm rot="16200000">
            <a:off x="15044075" y="9486471"/>
            <a:ext cx="1046216" cy="946140"/>
          </a:xfrm>
          <a:prstGeom prst="leftArrow">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22" name="9">
            <a:extLst>
              <a:ext uri="{FF2B5EF4-FFF2-40B4-BE49-F238E27FC236}">
                <a16:creationId xmlns:a16="http://schemas.microsoft.com/office/drawing/2014/main" id="{7091ABF1-6B99-65F9-32D8-B40AEE50AD43}"/>
              </a:ext>
            </a:extLst>
          </p:cNvPr>
          <p:cNvSpPr/>
          <p:nvPr/>
        </p:nvSpPr>
        <p:spPr>
          <a:xfrm>
            <a:off x="13194882" y="5916755"/>
            <a:ext cx="4067919" cy="3640032"/>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Adolescent clinicians working in metro/regional MHS attend GPM-A Complex Workshop with Lois Choi-Kain 2024.</a:t>
            </a:r>
          </a:p>
        </p:txBody>
      </p:sp>
      <p:sp>
        <p:nvSpPr>
          <p:cNvPr id="23" name="10">
            <a:extLst>
              <a:ext uri="{FF2B5EF4-FFF2-40B4-BE49-F238E27FC236}">
                <a16:creationId xmlns:a16="http://schemas.microsoft.com/office/drawing/2014/main" id="{468D501A-89E9-A1E8-3D01-D2F657C1ED54}"/>
              </a:ext>
            </a:extLst>
          </p:cNvPr>
          <p:cNvSpPr/>
          <p:nvPr/>
        </p:nvSpPr>
        <p:spPr>
          <a:xfrm>
            <a:off x="13225763" y="10495911"/>
            <a:ext cx="9445248" cy="1919475"/>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rgbClr val="41688B"/>
                </a:solidFill>
              </a:rPr>
              <a:t>Development of GPM-A Network, meets </a:t>
            </a:r>
            <a:r>
              <a:rPr lang="en-AU" sz="2800" dirty="0" err="1">
                <a:solidFill>
                  <a:srgbClr val="41688B"/>
                </a:solidFill>
              </a:rPr>
              <a:t>monthly.GPM</a:t>
            </a:r>
            <a:r>
              <a:rPr lang="en-AU" sz="2800" dirty="0">
                <a:solidFill>
                  <a:srgbClr val="41688B"/>
                </a:solidFill>
              </a:rPr>
              <a:t>-A Supervision with Lois Choi Kain 2025 with clinicians working with  diversity of presentations. </a:t>
            </a:r>
          </a:p>
        </p:txBody>
      </p:sp>
      <p:sp>
        <p:nvSpPr>
          <p:cNvPr id="30" name="Rectangle 29">
            <a:extLst>
              <a:ext uri="{FF2B5EF4-FFF2-40B4-BE49-F238E27FC236}">
                <a16:creationId xmlns:a16="http://schemas.microsoft.com/office/drawing/2014/main" id="{A5DB2262-1653-2B4A-9C84-58B1178D0A89}"/>
              </a:ext>
            </a:extLst>
          </p:cNvPr>
          <p:cNvSpPr/>
          <p:nvPr/>
        </p:nvSpPr>
        <p:spPr>
          <a:xfrm>
            <a:off x="11333409" y="1"/>
            <a:ext cx="1892355" cy="547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p>
        </p:txBody>
      </p:sp>
      <p:pic>
        <p:nvPicPr>
          <p:cNvPr id="4" name="Picture 3">
            <a:extLst>
              <a:ext uri="{FF2B5EF4-FFF2-40B4-BE49-F238E27FC236}">
                <a16:creationId xmlns:a16="http://schemas.microsoft.com/office/drawing/2014/main" id="{BA20C051-1EF4-122C-E822-2BBB65B2A7C2}"/>
              </a:ext>
            </a:extLst>
          </p:cNvPr>
          <p:cNvPicPr>
            <a:picLocks noChangeAspect="1"/>
          </p:cNvPicPr>
          <p:nvPr/>
        </p:nvPicPr>
        <p:blipFill>
          <a:blip r:embed="rId3"/>
          <a:stretch>
            <a:fillRect/>
          </a:stretch>
        </p:blipFill>
        <p:spPr>
          <a:xfrm>
            <a:off x="1890095" y="750551"/>
            <a:ext cx="9144792" cy="11445216"/>
          </a:xfrm>
          <a:prstGeom prst="rect">
            <a:avLst/>
          </a:prstGeom>
        </p:spPr>
      </p:pic>
    </p:spTree>
    <p:extLst>
      <p:ext uri="{BB962C8B-B14F-4D97-AF65-F5344CB8AC3E}">
        <p14:creationId xmlns:p14="http://schemas.microsoft.com/office/powerpoint/2010/main" val="356741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6" grpId="0" animBg="1"/>
      <p:bldP spid="18" grpId="0" animBg="1"/>
      <p:bldP spid="21" grpId="0" animBg="1"/>
      <p:bldP spid="20" grpId="0" animBg="1"/>
      <p:bldP spid="2" grpId="0" animBg="1"/>
      <p:bldP spid="22" grpId="0" animBg="1"/>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D72E712-0943-F8DA-C6E3-D900AD5EA0C5}"/>
            </a:ext>
          </a:extLst>
        </p:cNvPr>
        <p:cNvGrpSpPr/>
        <p:nvPr/>
      </p:nvGrpSpPr>
      <p:grpSpPr>
        <a:xfrm>
          <a:off x="0" y="0"/>
          <a:ext cx="0" cy="0"/>
          <a:chOff x="0" y="0"/>
          <a:chExt cx="0" cy="0"/>
        </a:xfrm>
      </p:grpSpPr>
      <p:sp>
        <p:nvSpPr>
          <p:cNvPr id="8" name="2 arrow">
            <a:extLst>
              <a:ext uri="{FF2B5EF4-FFF2-40B4-BE49-F238E27FC236}">
                <a16:creationId xmlns:a16="http://schemas.microsoft.com/office/drawing/2014/main" id="{FB676A50-9054-1CE9-E9D3-8FE502B9F531}"/>
              </a:ext>
            </a:extLst>
          </p:cNvPr>
          <p:cNvSpPr/>
          <p:nvPr/>
        </p:nvSpPr>
        <p:spPr>
          <a:xfrm>
            <a:off x="6225293" y="2565639"/>
            <a:ext cx="1513731" cy="1179320"/>
          </a:xfrm>
          <a:prstGeom prst="rightArrow">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10" name="3 arrow">
            <a:extLst>
              <a:ext uri="{FF2B5EF4-FFF2-40B4-BE49-F238E27FC236}">
                <a16:creationId xmlns:a16="http://schemas.microsoft.com/office/drawing/2014/main" id="{92DC032E-6713-E02D-21FA-6F740F502CFA}"/>
              </a:ext>
            </a:extLst>
          </p:cNvPr>
          <p:cNvSpPr/>
          <p:nvPr/>
        </p:nvSpPr>
        <p:spPr>
          <a:xfrm>
            <a:off x="10896864" y="2074727"/>
            <a:ext cx="1513731" cy="4460907"/>
          </a:xfrm>
          <a:prstGeom prst="curvedLeftArrow">
            <a:avLst>
              <a:gd name="adj1" fmla="val 25000"/>
              <a:gd name="adj2" fmla="val 54332"/>
              <a:gd name="adj3" fmla="val 25000"/>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9" name="2">
            <a:extLst>
              <a:ext uri="{FF2B5EF4-FFF2-40B4-BE49-F238E27FC236}">
                <a16:creationId xmlns:a16="http://schemas.microsoft.com/office/drawing/2014/main" id="{6BBB7655-5312-7E49-CDD4-4A8D3700FD26}"/>
              </a:ext>
            </a:extLst>
          </p:cNvPr>
          <p:cNvSpPr>
            <a:spLocks/>
          </p:cNvSpPr>
          <p:nvPr/>
        </p:nvSpPr>
        <p:spPr>
          <a:xfrm>
            <a:off x="7718687" y="746894"/>
            <a:ext cx="3906879" cy="4205711"/>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Initial meeting with DCP Executive and CAMHS Psychiatrist followed by meeting with Residential Care and staff management</a:t>
            </a:r>
          </a:p>
        </p:txBody>
      </p:sp>
      <p:sp>
        <p:nvSpPr>
          <p:cNvPr id="11" name="3">
            <a:extLst>
              <a:ext uri="{FF2B5EF4-FFF2-40B4-BE49-F238E27FC236}">
                <a16:creationId xmlns:a16="http://schemas.microsoft.com/office/drawing/2014/main" id="{24530807-C676-6936-321C-C33180E65777}"/>
              </a:ext>
            </a:extLst>
          </p:cNvPr>
          <p:cNvSpPr/>
          <p:nvPr/>
        </p:nvSpPr>
        <p:spPr>
          <a:xfrm>
            <a:off x="7327619" y="5192081"/>
            <a:ext cx="3536755" cy="5133852"/>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Meeting with Minister for Child Protection and Chief Executive of Child Protection.</a:t>
            </a:r>
          </a:p>
          <a:p>
            <a:pPr algn="ctr"/>
            <a:r>
              <a:rPr lang="en-AU" sz="2800" dirty="0">
                <a:solidFill>
                  <a:srgbClr val="41688B"/>
                </a:solidFill>
              </a:rPr>
              <a:t>Meeting with Director of Residential Care to understand problems staff are facing</a:t>
            </a:r>
            <a:r>
              <a:rPr lang="en-AU" sz="2800" dirty="0">
                <a:solidFill>
                  <a:schemeClr val="accent1"/>
                </a:solidFill>
              </a:rPr>
              <a:t>.</a:t>
            </a:r>
          </a:p>
        </p:txBody>
      </p:sp>
      <p:sp>
        <p:nvSpPr>
          <p:cNvPr id="12" name="4 arrow">
            <a:extLst>
              <a:ext uri="{FF2B5EF4-FFF2-40B4-BE49-F238E27FC236}">
                <a16:creationId xmlns:a16="http://schemas.microsoft.com/office/drawing/2014/main" id="{2672B3C9-F5E1-E1BF-45B4-5C4E6944FDF7}"/>
              </a:ext>
            </a:extLst>
          </p:cNvPr>
          <p:cNvSpPr/>
          <p:nvPr/>
        </p:nvSpPr>
        <p:spPr>
          <a:xfrm>
            <a:off x="5602153" y="6605263"/>
            <a:ext cx="1725467" cy="1179320"/>
          </a:xfrm>
          <a:prstGeom prst="leftArrow">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14" name="5 arrow">
            <a:extLst>
              <a:ext uri="{FF2B5EF4-FFF2-40B4-BE49-F238E27FC236}">
                <a16:creationId xmlns:a16="http://schemas.microsoft.com/office/drawing/2014/main" id="{DC2D94B7-733D-FD2F-BA20-127D751315CB}"/>
              </a:ext>
            </a:extLst>
          </p:cNvPr>
          <p:cNvSpPr/>
          <p:nvPr/>
        </p:nvSpPr>
        <p:spPr>
          <a:xfrm>
            <a:off x="1238647" y="7471283"/>
            <a:ext cx="2043871" cy="4708732"/>
          </a:xfrm>
          <a:prstGeom prst="curvedRightArrow">
            <a:avLst>
              <a:gd name="adj1" fmla="val 25000"/>
              <a:gd name="adj2" fmla="val 55781"/>
              <a:gd name="adj3" fmla="val 25000"/>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13" name="4">
            <a:extLst>
              <a:ext uri="{FF2B5EF4-FFF2-40B4-BE49-F238E27FC236}">
                <a16:creationId xmlns:a16="http://schemas.microsoft.com/office/drawing/2014/main" id="{B6DF8C44-AF8C-31BB-99D0-465597962E2D}"/>
              </a:ext>
            </a:extLst>
          </p:cNvPr>
          <p:cNvSpPr/>
          <p:nvPr/>
        </p:nvSpPr>
        <p:spPr>
          <a:xfrm>
            <a:off x="2554415" y="5289542"/>
            <a:ext cx="3027799" cy="4902423"/>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Development of training to be provided to DCP staff and residential care incorporating GPM-A framework /family Guidelines</a:t>
            </a:r>
            <a:r>
              <a:rPr lang="en-AU" sz="2800" dirty="0">
                <a:solidFill>
                  <a:schemeClr val="accent1"/>
                </a:solidFill>
              </a:rPr>
              <a:t>.</a:t>
            </a:r>
          </a:p>
        </p:txBody>
      </p:sp>
      <p:sp>
        <p:nvSpPr>
          <p:cNvPr id="17" name="7 arrow">
            <a:extLst>
              <a:ext uri="{FF2B5EF4-FFF2-40B4-BE49-F238E27FC236}">
                <a16:creationId xmlns:a16="http://schemas.microsoft.com/office/drawing/2014/main" id="{430B8DED-CBE3-E213-D78A-82E95E2F51FD}"/>
              </a:ext>
            </a:extLst>
          </p:cNvPr>
          <p:cNvSpPr/>
          <p:nvPr/>
        </p:nvSpPr>
        <p:spPr>
          <a:xfrm>
            <a:off x="17121043" y="2758397"/>
            <a:ext cx="1046216" cy="946140"/>
          </a:xfrm>
          <a:prstGeom prst="rightArrow">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15" name="5">
            <a:extLst>
              <a:ext uri="{FF2B5EF4-FFF2-40B4-BE49-F238E27FC236}">
                <a16:creationId xmlns:a16="http://schemas.microsoft.com/office/drawing/2014/main" id="{21E8828C-53C1-0F75-9E15-1CCF81DC4390}"/>
              </a:ext>
            </a:extLst>
          </p:cNvPr>
          <p:cNvSpPr/>
          <p:nvPr/>
        </p:nvSpPr>
        <p:spPr>
          <a:xfrm>
            <a:off x="3297079" y="10525245"/>
            <a:ext cx="7370156" cy="1854083"/>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Delivery of training and reflective practice sessions post training to DCP/Residential care staff.</a:t>
            </a:r>
          </a:p>
        </p:txBody>
      </p:sp>
      <p:sp>
        <p:nvSpPr>
          <p:cNvPr id="19" name="8 arrow">
            <a:extLst>
              <a:ext uri="{FF2B5EF4-FFF2-40B4-BE49-F238E27FC236}">
                <a16:creationId xmlns:a16="http://schemas.microsoft.com/office/drawing/2014/main" id="{99BD3F0D-6D0D-23D9-B8E6-1F1CE678F915}"/>
              </a:ext>
            </a:extLst>
          </p:cNvPr>
          <p:cNvSpPr/>
          <p:nvPr/>
        </p:nvSpPr>
        <p:spPr>
          <a:xfrm>
            <a:off x="22365203" y="3231467"/>
            <a:ext cx="1377364" cy="3788888"/>
          </a:xfrm>
          <a:prstGeom prst="curvedLeftArrow">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16" name="7">
            <a:extLst>
              <a:ext uri="{FF2B5EF4-FFF2-40B4-BE49-F238E27FC236}">
                <a16:creationId xmlns:a16="http://schemas.microsoft.com/office/drawing/2014/main" id="{D9BDA413-C6FA-3900-B05A-5E824CF7AB08}"/>
              </a:ext>
            </a:extLst>
          </p:cNvPr>
          <p:cNvSpPr/>
          <p:nvPr/>
        </p:nvSpPr>
        <p:spPr>
          <a:xfrm>
            <a:off x="18175487" y="750551"/>
            <a:ext cx="4123560" cy="4202052"/>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Build relationships with clinicians working in metro/regional youth mental health services</a:t>
            </a:r>
          </a:p>
          <a:p>
            <a:pPr algn="ctr"/>
            <a:r>
              <a:rPr lang="en-AU" sz="2800" dirty="0">
                <a:solidFill>
                  <a:srgbClr val="41688B"/>
                </a:solidFill>
              </a:rPr>
              <a:t>Promotion of GPM-A Handbook and Training.</a:t>
            </a:r>
          </a:p>
        </p:txBody>
      </p:sp>
      <p:sp>
        <p:nvSpPr>
          <p:cNvPr id="18" name="6">
            <a:extLst>
              <a:ext uri="{FF2B5EF4-FFF2-40B4-BE49-F238E27FC236}">
                <a16:creationId xmlns:a16="http://schemas.microsoft.com/office/drawing/2014/main" id="{327E2419-22F1-C378-4E9B-0AA39A6C8F80}"/>
              </a:ext>
            </a:extLst>
          </p:cNvPr>
          <p:cNvSpPr/>
          <p:nvPr/>
        </p:nvSpPr>
        <p:spPr>
          <a:xfrm>
            <a:off x="12649007" y="750553"/>
            <a:ext cx="4503036" cy="4202052"/>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Meet with CAMHS Exec promote value of GPM -A. Approval for clinicians to attend training and GPM-A supervision</a:t>
            </a:r>
          </a:p>
        </p:txBody>
      </p:sp>
      <p:sp>
        <p:nvSpPr>
          <p:cNvPr id="21" name="9 arrow">
            <a:extLst>
              <a:ext uri="{FF2B5EF4-FFF2-40B4-BE49-F238E27FC236}">
                <a16:creationId xmlns:a16="http://schemas.microsoft.com/office/drawing/2014/main" id="{74845847-CAE5-784B-DA8F-4839528D1774}"/>
              </a:ext>
            </a:extLst>
          </p:cNvPr>
          <p:cNvSpPr/>
          <p:nvPr/>
        </p:nvSpPr>
        <p:spPr>
          <a:xfrm>
            <a:off x="17241784" y="7319601"/>
            <a:ext cx="1046216" cy="946140"/>
          </a:xfrm>
          <a:prstGeom prst="leftArrow">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20" name="8">
            <a:extLst>
              <a:ext uri="{FF2B5EF4-FFF2-40B4-BE49-F238E27FC236}">
                <a16:creationId xmlns:a16="http://schemas.microsoft.com/office/drawing/2014/main" id="{5FEF6476-996E-FD21-BB7B-28D51ED885E8}"/>
              </a:ext>
            </a:extLst>
          </p:cNvPr>
          <p:cNvSpPr/>
          <p:nvPr/>
        </p:nvSpPr>
        <p:spPr>
          <a:xfrm>
            <a:off x="18231130" y="5659946"/>
            <a:ext cx="4067919" cy="3919983"/>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Delivery of GPM-A training to CAMHS clinicians.</a:t>
            </a:r>
          </a:p>
          <a:p>
            <a:pPr algn="ctr"/>
            <a:r>
              <a:rPr lang="en-AU" sz="2800" dirty="0">
                <a:solidFill>
                  <a:srgbClr val="41688B"/>
                </a:solidFill>
              </a:rPr>
              <a:t>Delivery of supervision/coaching sessions post training.</a:t>
            </a:r>
          </a:p>
        </p:txBody>
      </p:sp>
      <p:sp>
        <p:nvSpPr>
          <p:cNvPr id="2" name="10 arrow">
            <a:extLst>
              <a:ext uri="{FF2B5EF4-FFF2-40B4-BE49-F238E27FC236}">
                <a16:creationId xmlns:a16="http://schemas.microsoft.com/office/drawing/2014/main" id="{D46562DF-FBD1-2091-5A15-00EED45B32A8}"/>
              </a:ext>
            </a:extLst>
          </p:cNvPr>
          <p:cNvSpPr/>
          <p:nvPr/>
        </p:nvSpPr>
        <p:spPr>
          <a:xfrm rot="16200000">
            <a:off x="15044075" y="9486471"/>
            <a:ext cx="1046216" cy="946140"/>
          </a:xfrm>
          <a:prstGeom prst="leftArrow">
            <a:avLst/>
          </a:prstGeom>
          <a:solidFill>
            <a:srgbClr val="41688B"/>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sp>
        <p:nvSpPr>
          <p:cNvPr id="22" name="9">
            <a:extLst>
              <a:ext uri="{FF2B5EF4-FFF2-40B4-BE49-F238E27FC236}">
                <a16:creationId xmlns:a16="http://schemas.microsoft.com/office/drawing/2014/main" id="{669BAD38-75D6-5B0C-9487-646C3BF61AA0}"/>
              </a:ext>
            </a:extLst>
          </p:cNvPr>
          <p:cNvSpPr/>
          <p:nvPr/>
        </p:nvSpPr>
        <p:spPr>
          <a:xfrm>
            <a:off x="13194882" y="5916755"/>
            <a:ext cx="4067919" cy="3640032"/>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Adolescent clinicians working in metro/regional MHS attend GPM-A Complex Workshop with Lois Choi-Kain 2024.</a:t>
            </a:r>
          </a:p>
        </p:txBody>
      </p:sp>
      <p:sp>
        <p:nvSpPr>
          <p:cNvPr id="23" name="10">
            <a:extLst>
              <a:ext uri="{FF2B5EF4-FFF2-40B4-BE49-F238E27FC236}">
                <a16:creationId xmlns:a16="http://schemas.microsoft.com/office/drawing/2014/main" id="{9F111B1A-124A-7D7F-A315-BD2EA1ACAC63}"/>
              </a:ext>
            </a:extLst>
          </p:cNvPr>
          <p:cNvSpPr/>
          <p:nvPr/>
        </p:nvSpPr>
        <p:spPr>
          <a:xfrm>
            <a:off x="13225763" y="10495911"/>
            <a:ext cx="9445248" cy="1919475"/>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1688B"/>
                </a:solidFill>
              </a:rPr>
              <a:t>Development of GPM-A Network, meets monthly.</a:t>
            </a:r>
          </a:p>
          <a:p>
            <a:pPr algn="ctr"/>
            <a:r>
              <a:rPr lang="en-AU" sz="2800" dirty="0">
                <a:solidFill>
                  <a:srgbClr val="41688B"/>
                </a:solidFill>
              </a:rPr>
              <a:t>GPM-A Supervision with Lois Choi Kain 2025 with clinicians working with  diversity of presentations. </a:t>
            </a:r>
          </a:p>
        </p:txBody>
      </p:sp>
      <p:sp>
        <p:nvSpPr>
          <p:cNvPr id="3" name="11 arrow">
            <a:extLst>
              <a:ext uri="{FF2B5EF4-FFF2-40B4-BE49-F238E27FC236}">
                <a16:creationId xmlns:a16="http://schemas.microsoft.com/office/drawing/2014/main" id="{941C1FE1-45E0-252C-EC24-948DC9A186D7}"/>
              </a:ext>
            </a:extLst>
          </p:cNvPr>
          <p:cNvSpPr/>
          <p:nvPr/>
        </p:nvSpPr>
        <p:spPr>
          <a:xfrm>
            <a:off x="10160001" y="11342870"/>
            <a:ext cx="3259287" cy="1195281"/>
          </a:xfrm>
          <a:prstGeom prst="leftRightArrow">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solidFill>
                <a:schemeClr val="accent1"/>
              </a:solidFill>
            </a:endParaRPr>
          </a:p>
        </p:txBody>
      </p:sp>
      <p:pic>
        <p:nvPicPr>
          <p:cNvPr id="6" name="11" descr="Users with solid fill">
            <a:extLst>
              <a:ext uri="{FF2B5EF4-FFF2-40B4-BE49-F238E27FC236}">
                <a16:creationId xmlns:a16="http://schemas.microsoft.com/office/drawing/2014/main" id="{A8D692A6-338F-E5F3-6732-1A885DA4A4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68596" y="9959539"/>
            <a:ext cx="1828800" cy="1828800"/>
          </a:xfrm>
          <a:prstGeom prst="rect">
            <a:avLst/>
          </a:prstGeom>
        </p:spPr>
      </p:pic>
      <p:sp>
        <p:nvSpPr>
          <p:cNvPr id="30" name="Rectangle 29">
            <a:extLst>
              <a:ext uri="{FF2B5EF4-FFF2-40B4-BE49-F238E27FC236}">
                <a16:creationId xmlns:a16="http://schemas.microsoft.com/office/drawing/2014/main" id="{58C2750F-360D-0255-A18A-55958DF9360C}"/>
              </a:ext>
            </a:extLst>
          </p:cNvPr>
          <p:cNvSpPr/>
          <p:nvPr/>
        </p:nvSpPr>
        <p:spPr>
          <a:xfrm>
            <a:off x="11333409" y="1"/>
            <a:ext cx="1892355" cy="5475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3600"/>
          </a:p>
        </p:txBody>
      </p:sp>
      <p:sp>
        <p:nvSpPr>
          <p:cNvPr id="7" name="1">
            <a:extLst>
              <a:ext uri="{FF2B5EF4-FFF2-40B4-BE49-F238E27FC236}">
                <a16:creationId xmlns:a16="http://schemas.microsoft.com/office/drawing/2014/main" id="{D17D2433-FFE6-087D-7891-221D37C38318}"/>
              </a:ext>
            </a:extLst>
          </p:cNvPr>
          <p:cNvSpPr/>
          <p:nvPr/>
        </p:nvSpPr>
        <p:spPr>
          <a:xfrm>
            <a:off x="1880316" y="750553"/>
            <a:ext cx="4344976" cy="4205708"/>
          </a:xfrm>
          <a:prstGeom prst="rect">
            <a:avLst/>
          </a:prstGeom>
          <a:solidFill>
            <a:srgbClr val="FFFFFF"/>
          </a:solidFill>
          <a:ln>
            <a:solidFill>
              <a:srgbClr val="4673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46739C"/>
                </a:solidFill>
              </a:rPr>
              <a:t>BPD Co receive referral from DCP for Clinical Lead to review current management of patient due to high risk and systems overload</a:t>
            </a:r>
          </a:p>
        </p:txBody>
      </p:sp>
      <p:pic>
        <p:nvPicPr>
          <p:cNvPr id="4" name="Picture 3" descr="A close up of a rope&#10;&#10;AI-generated content may be incorrect.">
            <a:extLst>
              <a:ext uri="{FF2B5EF4-FFF2-40B4-BE49-F238E27FC236}">
                <a16:creationId xmlns:a16="http://schemas.microsoft.com/office/drawing/2014/main" id="{52A5257D-5BEE-87F7-AB93-0D041074EE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15750">
            <a:off x="10519540" y="11021525"/>
            <a:ext cx="2540203" cy="1692452"/>
          </a:xfrm>
          <a:prstGeom prst="rect">
            <a:avLst/>
          </a:prstGeom>
        </p:spPr>
      </p:pic>
    </p:spTree>
    <p:extLst>
      <p:ext uri="{BB962C8B-B14F-4D97-AF65-F5344CB8AC3E}">
        <p14:creationId xmlns:p14="http://schemas.microsoft.com/office/powerpoint/2010/main" val="183968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1688B"/>
        </a:solidFill>
        <a:effectLst/>
      </p:bgPr>
    </p:bg>
    <p:spTree>
      <p:nvGrpSpPr>
        <p:cNvPr id="1" name="">
          <a:extLst>
            <a:ext uri="{FF2B5EF4-FFF2-40B4-BE49-F238E27FC236}">
              <a16:creationId xmlns:a16="http://schemas.microsoft.com/office/drawing/2014/main" id="{F5ABA985-5324-1520-47CC-D1423EB342AF}"/>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BA01E59-2572-2AC2-B192-163732F39FBE}"/>
              </a:ext>
            </a:extLst>
          </p:cNvPr>
          <p:cNvSpPr txBox="1"/>
          <p:nvPr/>
        </p:nvSpPr>
        <p:spPr>
          <a:xfrm>
            <a:off x="1371600" y="587185"/>
            <a:ext cx="22609824" cy="1805751"/>
          </a:xfrm>
          <a:prstGeom prst="rect">
            <a:avLst/>
          </a:prstGeom>
        </p:spPr>
        <p:txBody>
          <a:bodyPr wrap="square" lIns="0" tIns="0" rIns="0" bIns="0" rtlCol="0" anchor="t">
            <a:spAutoFit/>
          </a:bodyPr>
          <a:lstStyle/>
          <a:p>
            <a:r>
              <a:rPr lang="en-US" sz="5867" b="1" dirty="0">
                <a:solidFill>
                  <a:srgbClr val="FFFFFF"/>
                </a:solidFill>
                <a:latin typeface="Proxima Nova Bold"/>
                <a:ea typeface="Proxima Nova Bold"/>
                <a:cs typeface="Proxima Nova Bold"/>
                <a:sym typeface="Proxima Nova Bold"/>
              </a:rPr>
              <a:t>Reflective practice session to the residential care team and supervision to CAMHS clinicians.</a:t>
            </a:r>
          </a:p>
        </p:txBody>
      </p:sp>
      <p:sp>
        <p:nvSpPr>
          <p:cNvPr id="4" name="TextBox 4">
            <a:extLst>
              <a:ext uri="{FF2B5EF4-FFF2-40B4-BE49-F238E27FC236}">
                <a16:creationId xmlns:a16="http://schemas.microsoft.com/office/drawing/2014/main" id="{94B7B6BC-338E-3B12-B891-816258221502}"/>
              </a:ext>
            </a:extLst>
          </p:cNvPr>
          <p:cNvSpPr txBox="1"/>
          <p:nvPr/>
        </p:nvSpPr>
        <p:spPr>
          <a:xfrm>
            <a:off x="1371600" y="2765258"/>
            <a:ext cx="17221199" cy="11426590"/>
          </a:xfrm>
          <a:prstGeom prst="rect">
            <a:avLst/>
          </a:prstGeom>
        </p:spPr>
        <p:txBody>
          <a:bodyPr wrap="square" lIns="0" tIns="0" rIns="0" bIns="0" rtlCol="0" anchor="t">
            <a:spAutoFit/>
          </a:bodyPr>
          <a:lstStyle/>
          <a:p>
            <a:r>
              <a:rPr lang="en-US" sz="3732" dirty="0">
                <a:solidFill>
                  <a:srgbClr val="FFFFFF"/>
                </a:solidFill>
                <a:latin typeface="Proxima Nova"/>
                <a:ea typeface="Proxima Nova"/>
                <a:cs typeface="Proxima Nova"/>
                <a:sym typeface="Proxima Nova"/>
              </a:rPr>
              <a:t>Feedback from staff attending the reflective practice highlights how they feel:</a:t>
            </a:r>
          </a:p>
          <a:p>
            <a:pPr marL="609585" indent="-609585">
              <a:buFont typeface="Arial" panose="020B0604020202020204" pitchFamily="34" charset="0"/>
              <a:buChar char="•"/>
            </a:pPr>
            <a:r>
              <a:rPr lang="en-AU" sz="3733" dirty="0">
                <a:solidFill>
                  <a:srgbClr val="FFFFFF"/>
                </a:solidFill>
                <a:latin typeface="Helvetica Neue Medium"/>
              </a:rPr>
              <a:t>They are being more of a detective about what is going on for the young person </a:t>
            </a:r>
          </a:p>
          <a:p>
            <a:pPr marL="609585" indent="-609585">
              <a:buFont typeface="Arial" panose="020B0604020202020204" pitchFamily="34" charset="0"/>
              <a:buChar char="•"/>
            </a:pPr>
            <a:r>
              <a:rPr lang="en-AU" sz="3733" dirty="0">
                <a:solidFill>
                  <a:srgbClr val="FFFFFF"/>
                </a:solidFill>
                <a:latin typeface="Helvetica Neue Medium"/>
              </a:rPr>
              <a:t>They have a greater understanding of connection rather than attention</a:t>
            </a:r>
          </a:p>
          <a:p>
            <a:pPr marL="609585" indent="-609585">
              <a:buFont typeface="Arial" panose="020B0604020202020204" pitchFamily="34" charset="0"/>
              <a:buChar char="•"/>
            </a:pPr>
            <a:r>
              <a:rPr lang="en-AU" sz="3733" dirty="0">
                <a:solidFill>
                  <a:srgbClr val="FFFFFF"/>
                </a:solidFill>
                <a:latin typeface="Helvetica Neue Medium"/>
              </a:rPr>
              <a:t>Senior staff have been modelling leaning in to new staff </a:t>
            </a:r>
          </a:p>
          <a:p>
            <a:pPr marL="609585" indent="-609585">
              <a:buFont typeface="Arial" panose="020B0604020202020204" pitchFamily="34" charset="0"/>
              <a:buChar char="•"/>
            </a:pPr>
            <a:r>
              <a:rPr lang="en-AU" sz="3733" dirty="0">
                <a:solidFill>
                  <a:srgbClr val="FFFFFF"/>
                </a:solidFill>
                <a:latin typeface="Helvetica Neue Medium"/>
              </a:rPr>
              <a:t>They are staying in their lane </a:t>
            </a:r>
          </a:p>
          <a:p>
            <a:pPr marL="609585" indent="-609585">
              <a:buFont typeface="Arial" panose="020B0604020202020204" pitchFamily="34" charset="0"/>
              <a:buChar char="•"/>
            </a:pPr>
            <a:r>
              <a:rPr lang="en-AU" sz="3733" dirty="0">
                <a:solidFill>
                  <a:srgbClr val="FFFFFF"/>
                </a:solidFill>
                <a:latin typeface="Helvetica Neue Medium"/>
              </a:rPr>
              <a:t>Getting back to basics and keeping it simple </a:t>
            </a:r>
          </a:p>
          <a:p>
            <a:pPr marL="609585" indent="-609585">
              <a:buFont typeface="Arial" panose="020B0604020202020204" pitchFamily="34" charset="0"/>
              <a:buChar char="•"/>
            </a:pPr>
            <a:r>
              <a:rPr lang="en-AU" sz="3733" dirty="0">
                <a:solidFill>
                  <a:srgbClr val="FFFFFF"/>
                </a:solidFill>
                <a:latin typeface="Helvetica Neue Medium"/>
              </a:rPr>
              <a:t>Communication is improving, providing consistent messaging as a team and initiating restorative conversations when things have cooled down  </a:t>
            </a:r>
          </a:p>
          <a:p>
            <a:pPr marL="609585" indent="-609585">
              <a:buFont typeface="Arial" panose="020B0604020202020204" pitchFamily="34" charset="0"/>
              <a:buChar char="•"/>
            </a:pPr>
            <a:r>
              <a:rPr lang="en-AU" sz="3733" dirty="0">
                <a:solidFill>
                  <a:srgbClr val="FFFFFF"/>
                </a:solidFill>
                <a:latin typeface="Helvetica Neue Medium"/>
              </a:rPr>
              <a:t>Less punitive in approach</a:t>
            </a:r>
          </a:p>
          <a:p>
            <a:pPr marL="609585" indent="-609585">
              <a:buFont typeface="Arial" panose="020B0604020202020204" pitchFamily="34" charset="0"/>
              <a:buChar char="•"/>
            </a:pPr>
            <a:r>
              <a:rPr lang="en-AU" sz="3733" dirty="0">
                <a:solidFill>
                  <a:srgbClr val="FFFFFF"/>
                </a:solidFill>
                <a:latin typeface="Helvetica Neue Medium"/>
              </a:rPr>
              <a:t>Learning how to hold risk that it is all helping with the next young person they will be working with </a:t>
            </a:r>
          </a:p>
          <a:p>
            <a:pPr marL="806005" lvl="1" indent="-403003">
              <a:lnSpc>
                <a:spcPts val="5225"/>
              </a:lnSpc>
              <a:buFont typeface="Arial"/>
              <a:buChar char="•"/>
            </a:pPr>
            <a:endParaRPr lang="en-US" sz="3732" dirty="0">
              <a:solidFill>
                <a:srgbClr val="FFFFFF"/>
              </a:solidFill>
              <a:latin typeface="Proxima Nova"/>
              <a:ea typeface="Proxima Nova"/>
              <a:cs typeface="Proxima Nova"/>
              <a:sym typeface="Proxima Nova"/>
            </a:endParaRPr>
          </a:p>
        </p:txBody>
      </p:sp>
      <p:pic>
        <p:nvPicPr>
          <p:cNvPr id="6" name="Graphic 5" descr="Woman with long wavy hair">
            <a:extLst>
              <a:ext uri="{FF2B5EF4-FFF2-40B4-BE49-F238E27FC236}">
                <a16:creationId xmlns:a16="http://schemas.microsoft.com/office/drawing/2014/main" id="{95078078-D642-5F85-BE1F-AB5BB9F8CA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21358232" y="4265498"/>
            <a:ext cx="2247848" cy="2349500"/>
          </a:xfrm>
          <a:prstGeom prst="rect">
            <a:avLst/>
          </a:prstGeom>
        </p:spPr>
      </p:pic>
      <p:pic>
        <p:nvPicPr>
          <p:cNvPr id="8" name="Graphic 7" descr="Person wearing sweater">
            <a:extLst>
              <a:ext uri="{FF2B5EF4-FFF2-40B4-BE49-F238E27FC236}">
                <a16:creationId xmlns:a16="http://schemas.microsoft.com/office/drawing/2014/main" id="{D2207974-F361-8FD8-73E9-D7E64669EA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90366" y="8410174"/>
            <a:ext cx="2247849" cy="2425700"/>
          </a:xfrm>
          <a:prstGeom prst="rect">
            <a:avLst/>
          </a:prstGeom>
        </p:spPr>
      </p:pic>
      <p:pic>
        <p:nvPicPr>
          <p:cNvPr id="10" name="Graphic 9" descr="Man in business attire">
            <a:extLst>
              <a:ext uri="{FF2B5EF4-FFF2-40B4-BE49-F238E27FC236}">
                <a16:creationId xmlns:a16="http://schemas.microsoft.com/office/drawing/2014/main" id="{A009C8FA-AE4A-6A37-7FF9-CF1FA90662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92798" y="3045789"/>
            <a:ext cx="2298175" cy="2349500"/>
          </a:xfrm>
          <a:prstGeom prst="rect">
            <a:avLst/>
          </a:prstGeom>
        </p:spPr>
      </p:pic>
      <p:grpSp>
        <p:nvGrpSpPr>
          <p:cNvPr id="13" name="Graphic 11" descr="Curly haired woman raising hand">
            <a:extLst>
              <a:ext uri="{FF2B5EF4-FFF2-40B4-BE49-F238E27FC236}">
                <a16:creationId xmlns:a16="http://schemas.microsoft.com/office/drawing/2014/main" id="{AE6DC7AC-7229-4B42-7813-A34CF709BB47}"/>
              </a:ext>
            </a:extLst>
          </p:cNvPr>
          <p:cNvGrpSpPr/>
          <p:nvPr/>
        </p:nvGrpSpPr>
        <p:grpSpPr>
          <a:xfrm flipH="1">
            <a:off x="21582650" y="7868373"/>
            <a:ext cx="2801351" cy="2235164"/>
            <a:chOff x="14139725" y="7218791"/>
            <a:chExt cx="1724098" cy="1676373"/>
          </a:xfrm>
        </p:grpSpPr>
        <p:grpSp>
          <p:nvGrpSpPr>
            <p:cNvPr id="14" name="Graphic 11" descr="Curly haired woman raising hand">
              <a:extLst>
                <a:ext uri="{FF2B5EF4-FFF2-40B4-BE49-F238E27FC236}">
                  <a16:creationId xmlns:a16="http://schemas.microsoft.com/office/drawing/2014/main" id="{DA951E5A-C045-5D09-3E36-1B475E48F7B9}"/>
                </a:ext>
              </a:extLst>
            </p:cNvPr>
            <p:cNvGrpSpPr/>
            <p:nvPr/>
          </p:nvGrpSpPr>
          <p:grpSpPr>
            <a:xfrm>
              <a:off x="14139725" y="7802370"/>
              <a:ext cx="1724098" cy="1092795"/>
              <a:chOff x="14139725" y="7802370"/>
              <a:chExt cx="1724098" cy="1092795"/>
            </a:xfrm>
          </p:grpSpPr>
          <p:sp>
            <p:nvSpPr>
              <p:cNvPr id="15" name="Freeform: Shape 14">
                <a:extLst>
                  <a:ext uri="{FF2B5EF4-FFF2-40B4-BE49-F238E27FC236}">
                    <a16:creationId xmlns:a16="http://schemas.microsoft.com/office/drawing/2014/main" id="{2EBFB66E-96CC-6EEE-6D78-2ACB37DE90E4}"/>
                  </a:ext>
                </a:extLst>
              </p:cNvPr>
              <p:cNvSpPr/>
              <p:nvPr/>
            </p:nvSpPr>
            <p:spPr>
              <a:xfrm>
                <a:off x="14149846" y="7806395"/>
                <a:ext cx="1708326" cy="1081833"/>
              </a:xfrm>
              <a:custGeom>
                <a:avLst/>
                <a:gdLst>
                  <a:gd name="connsiteX0" fmla="*/ 0 w 1708326"/>
                  <a:gd name="connsiteY0" fmla="*/ 1075691 h 1081833"/>
                  <a:gd name="connsiteX1" fmla="*/ 1203623 w 1708326"/>
                  <a:gd name="connsiteY1" fmla="*/ 1061385 h 1081833"/>
                  <a:gd name="connsiteX2" fmla="*/ 1166281 w 1708326"/>
                  <a:gd name="connsiteY2" fmla="*/ 885667 h 1081833"/>
                  <a:gd name="connsiteX3" fmla="*/ 1176195 w 1708326"/>
                  <a:gd name="connsiteY3" fmla="*/ 810182 h 1081833"/>
                  <a:gd name="connsiteX4" fmla="*/ 1186135 w 1708326"/>
                  <a:gd name="connsiteY4" fmla="*/ 809134 h 1081833"/>
                  <a:gd name="connsiteX5" fmla="*/ 1383371 w 1708326"/>
                  <a:gd name="connsiteY5" fmla="*/ 1024856 h 1081833"/>
                  <a:gd name="connsiteX6" fmla="*/ 1555809 w 1708326"/>
                  <a:gd name="connsiteY6" fmla="*/ 909661 h 1081833"/>
                  <a:gd name="connsiteX7" fmla="*/ 1535428 w 1708326"/>
                  <a:gd name="connsiteY7" fmla="*/ 645342 h 1081833"/>
                  <a:gd name="connsiteX8" fmla="*/ 1479227 w 1708326"/>
                  <a:gd name="connsiteY8" fmla="*/ 452766 h 1081833"/>
                  <a:gd name="connsiteX9" fmla="*/ 1507497 w 1708326"/>
                  <a:gd name="connsiteY9" fmla="*/ 315587 h 1081833"/>
                  <a:gd name="connsiteX10" fmla="*/ 1606763 w 1708326"/>
                  <a:gd name="connsiteY10" fmla="*/ 255008 h 1081833"/>
                  <a:gd name="connsiteX11" fmla="*/ 1685270 w 1708326"/>
                  <a:gd name="connsiteY11" fmla="*/ 175712 h 1081833"/>
                  <a:gd name="connsiteX12" fmla="*/ 1687158 w 1708326"/>
                  <a:gd name="connsiteY12" fmla="*/ 141708 h 1081833"/>
                  <a:gd name="connsiteX13" fmla="*/ 1704142 w 1708326"/>
                  <a:gd name="connsiteY13" fmla="*/ 86987 h 1081833"/>
                  <a:gd name="connsiteX14" fmla="*/ 1689800 w 1708326"/>
                  <a:gd name="connsiteY14" fmla="*/ 46839 h 1081833"/>
                  <a:gd name="connsiteX15" fmla="*/ 1660171 w 1708326"/>
                  <a:gd name="connsiteY15" fmla="*/ 81415 h 1081833"/>
                  <a:gd name="connsiteX16" fmla="*/ 1640670 w 1708326"/>
                  <a:gd name="connsiteY16" fmla="*/ 67565 h 1081833"/>
                  <a:gd name="connsiteX17" fmla="*/ 1631410 w 1708326"/>
                  <a:gd name="connsiteY17" fmla="*/ 60364 h 1081833"/>
                  <a:gd name="connsiteX18" fmla="*/ 1618061 w 1708326"/>
                  <a:gd name="connsiteY18" fmla="*/ 32570 h 1081833"/>
                  <a:gd name="connsiteX19" fmla="*/ 1588269 w 1708326"/>
                  <a:gd name="connsiteY19" fmla="*/ 6396 h 1081833"/>
                  <a:gd name="connsiteX20" fmla="*/ 1581475 w 1708326"/>
                  <a:gd name="connsiteY20" fmla="*/ 43972 h 1081833"/>
                  <a:gd name="connsiteX21" fmla="*/ 1559320 w 1708326"/>
                  <a:gd name="connsiteY21" fmla="*/ 36199 h 1081833"/>
                  <a:gd name="connsiteX22" fmla="*/ 1577072 w 1708326"/>
                  <a:gd name="connsiteY22" fmla="*/ 75614 h 1081833"/>
                  <a:gd name="connsiteX23" fmla="*/ 1610299 w 1708326"/>
                  <a:gd name="connsiteY23" fmla="*/ 95940 h 1081833"/>
                  <a:gd name="connsiteX24" fmla="*/ 1545241 w 1708326"/>
                  <a:gd name="connsiteY24" fmla="*/ 82967 h 1081833"/>
                  <a:gd name="connsiteX25" fmla="*/ 1554576 w 1708326"/>
                  <a:gd name="connsiteY25" fmla="*/ 114790 h 1081833"/>
                  <a:gd name="connsiteX26" fmla="*/ 1593553 w 1708326"/>
                  <a:gd name="connsiteY26" fmla="*/ 126401 h 1081833"/>
                  <a:gd name="connsiteX27" fmla="*/ 1602612 w 1708326"/>
                  <a:gd name="connsiteY27" fmla="*/ 165835 h 1081833"/>
                  <a:gd name="connsiteX28" fmla="*/ 1557697 w 1708326"/>
                  <a:gd name="connsiteY28" fmla="*/ 179265 h 1081833"/>
                  <a:gd name="connsiteX29" fmla="*/ 1515285 w 1708326"/>
                  <a:gd name="connsiteY29" fmla="*/ 220680 h 1081833"/>
                  <a:gd name="connsiteX30" fmla="*/ 1489418 w 1708326"/>
                  <a:gd name="connsiteY30" fmla="*/ 225166 h 1081833"/>
                  <a:gd name="connsiteX31" fmla="*/ 1485845 w 1708326"/>
                  <a:gd name="connsiteY31" fmla="*/ 221565 h 1081833"/>
                  <a:gd name="connsiteX32" fmla="*/ 1539970 w 1708326"/>
                  <a:gd name="connsiteY32" fmla="*/ 129830 h 1081833"/>
                  <a:gd name="connsiteX33" fmla="*/ 1507837 w 1708326"/>
                  <a:gd name="connsiteY33" fmla="*/ 119057 h 1081833"/>
                  <a:gd name="connsiteX34" fmla="*/ 1443094 w 1708326"/>
                  <a:gd name="connsiteY34" fmla="*/ 183646 h 1081833"/>
                  <a:gd name="connsiteX35" fmla="*/ 1353516 w 1708326"/>
                  <a:gd name="connsiteY35" fmla="*/ 248702 h 1081833"/>
                  <a:gd name="connsiteX36" fmla="*/ 1336153 w 1708326"/>
                  <a:gd name="connsiteY36" fmla="*/ 385576 h 1081833"/>
                  <a:gd name="connsiteX37" fmla="*/ 1268215 w 1708326"/>
                  <a:gd name="connsiteY37" fmla="*/ 336999 h 1081833"/>
                  <a:gd name="connsiteX38" fmla="*/ 946638 w 1708326"/>
                  <a:gd name="connsiteY38" fmla="*/ 216984 h 1081833"/>
                  <a:gd name="connsiteX39" fmla="*/ 952262 w 1708326"/>
                  <a:gd name="connsiteY39" fmla="*/ 162691 h 1081833"/>
                  <a:gd name="connsiteX40" fmla="*/ 603233 w 1708326"/>
                  <a:gd name="connsiteY40" fmla="*/ 57173 h 1081833"/>
                  <a:gd name="connsiteX41" fmla="*/ 600729 w 1708326"/>
                  <a:gd name="connsiteY41" fmla="*/ 58917 h 1081833"/>
                  <a:gd name="connsiteX42" fmla="*/ 577492 w 1708326"/>
                  <a:gd name="connsiteY42" fmla="*/ 203306 h 1081833"/>
                  <a:gd name="connsiteX43" fmla="*/ 271818 w 1708326"/>
                  <a:gd name="connsiteY43" fmla="*/ 279801 h 1081833"/>
                  <a:gd name="connsiteX44" fmla="*/ 154007 w 1708326"/>
                  <a:gd name="connsiteY44" fmla="*/ 375899 h 1081833"/>
                  <a:gd name="connsiteX45" fmla="*/ 59937 w 1708326"/>
                  <a:gd name="connsiteY45" fmla="*/ 652315 h 1081833"/>
                  <a:gd name="connsiteX46" fmla="*/ 0 w 1708326"/>
                  <a:gd name="connsiteY46" fmla="*/ 1075691 h 108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08326" h="1081833">
                    <a:moveTo>
                      <a:pt x="0" y="1075691"/>
                    </a:moveTo>
                    <a:cubicBezTo>
                      <a:pt x="0" y="1075691"/>
                      <a:pt x="974807" y="1096551"/>
                      <a:pt x="1203623" y="1061385"/>
                    </a:cubicBezTo>
                    <a:cubicBezTo>
                      <a:pt x="1203623" y="1061385"/>
                      <a:pt x="1182889" y="932531"/>
                      <a:pt x="1166281" y="885667"/>
                    </a:cubicBezTo>
                    <a:cubicBezTo>
                      <a:pt x="1155348" y="854807"/>
                      <a:pt x="1176195" y="810182"/>
                      <a:pt x="1176195" y="810182"/>
                    </a:cubicBezTo>
                    <a:cubicBezTo>
                      <a:pt x="1176736" y="806096"/>
                      <a:pt x="1184159" y="805315"/>
                      <a:pt x="1186135" y="809134"/>
                    </a:cubicBezTo>
                    <a:cubicBezTo>
                      <a:pt x="1212178" y="859502"/>
                      <a:pt x="1299479" y="1015970"/>
                      <a:pt x="1383371" y="1024856"/>
                    </a:cubicBezTo>
                    <a:cubicBezTo>
                      <a:pt x="1454128" y="1032362"/>
                      <a:pt x="1539202" y="1013103"/>
                      <a:pt x="1555809" y="909661"/>
                    </a:cubicBezTo>
                    <a:cubicBezTo>
                      <a:pt x="1568793" y="828765"/>
                      <a:pt x="1546587" y="684480"/>
                      <a:pt x="1535428" y="645342"/>
                    </a:cubicBezTo>
                    <a:cubicBezTo>
                      <a:pt x="1524105" y="605623"/>
                      <a:pt x="1479227" y="452766"/>
                      <a:pt x="1479227" y="452766"/>
                    </a:cubicBezTo>
                    <a:cubicBezTo>
                      <a:pt x="1479227" y="452766"/>
                      <a:pt x="1442830" y="353125"/>
                      <a:pt x="1507497" y="315587"/>
                    </a:cubicBezTo>
                    <a:cubicBezTo>
                      <a:pt x="1507497" y="315587"/>
                      <a:pt x="1564491" y="287059"/>
                      <a:pt x="1606763" y="255008"/>
                    </a:cubicBezTo>
                    <a:cubicBezTo>
                      <a:pt x="1650345" y="221956"/>
                      <a:pt x="1682830" y="183113"/>
                      <a:pt x="1685270" y="175712"/>
                    </a:cubicBezTo>
                    <a:cubicBezTo>
                      <a:pt x="1690076" y="161129"/>
                      <a:pt x="1688126" y="150261"/>
                      <a:pt x="1687158" y="141708"/>
                    </a:cubicBezTo>
                    <a:cubicBezTo>
                      <a:pt x="1686667" y="137336"/>
                      <a:pt x="1697411" y="111542"/>
                      <a:pt x="1704142" y="86987"/>
                    </a:cubicBezTo>
                    <a:cubicBezTo>
                      <a:pt x="1715654" y="44981"/>
                      <a:pt x="1700934" y="42134"/>
                      <a:pt x="1689800" y="46839"/>
                    </a:cubicBezTo>
                    <a:cubicBezTo>
                      <a:pt x="1667053" y="56459"/>
                      <a:pt x="1665052" y="80272"/>
                      <a:pt x="1660171" y="81415"/>
                    </a:cubicBezTo>
                    <a:cubicBezTo>
                      <a:pt x="1655881" y="82424"/>
                      <a:pt x="1652710" y="72023"/>
                      <a:pt x="1640670" y="67565"/>
                    </a:cubicBezTo>
                    <a:cubicBezTo>
                      <a:pt x="1636581" y="66051"/>
                      <a:pt x="1633335" y="63489"/>
                      <a:pt x="1631410" y="60364"/>
                    </a:cubicBezTo>
                    <a:cubicBezTo>
                      <a:pt x="1627938" y="54735"/>
                      <a:pt x="1622666" y="45191"/>
                      <a:pt x="1618061" y="32570"/>
                    </a:cubicBezTo>
                    <a:cubicBezTo>
                      <a:pt x="1610387" y="11530"/>
                      <a:pt x="1602712" y="-11445"/>
                      <a:pt x="1588269" y="6396"/>
                    </a:cubicBezTo>
                    <a:cubicBezTo>
                      <a:pt x="1577512" y="19683"/>
                      <a:pt x="1583941" y="41362"/>
                      <a:pt x="1581475" y="43972"/>
                    </a:cubicBezTo>
                    <a:cubicBezTo>
                      <a:pt x="1579009" y="46582"/>
                      <a:pt x="1563509" y="25922"/>
                      <a:pt x="1559320" y="36199"/>
                    </a:cubicBezTo>
                    <a:cubicBezTo>
                      <a:pt x="1553545" y="50401"/>
                      <a:pt x="1552526" y="64260"/>
                      <a:pt x="1577072" y="75614"/>
                    </a:cubicBezTo>
                    <a:cubicBezTo>
                      <a:pt x="1601618" y="86968"/>
                      <a:pt x="1612123" y="88835"/>
                      <a:pt x="1610299" y="95940"/>
                    </a:cubicBezTo>
                    <a:cubicBezTo>
                      <a:pt x="1607896" y="105256"/>
                      <a:pt x="1559672" y="83939"/>
                      <a:pt x="1545241" y="82967"/>
                    </a:cubicBezTo>
                    <a:cubicBezTo>
                      <a:pt x="1530810" y="81996"/>
                      <a:pt x="1545795" y="109752"/>
                      <a:pt x="1554576" y="114790"/>
                    </a:cubicBezTo>
                    <a:cubicBezTo>
                      <a:pt x="1563358" y="119829"/>
                      <a:pt x="1586910" y="121696"/>
                      <a:pt x="1593553" y="126401"/>
                    </a:cubicBezTo>
                    <a:cubicBezTo>
                      <a:pt x="1600196" y="131107"/>
                      <a:pt x="1607518" y="159548"/>
                      <a:pt x="1602612" y="165835"/>
                    </a:cubicBezTo>
                    <a:cubicBezTo>
                      <a:pt x="1597705" y="172121"/>
                      <a:pt x="1567887" y="173550"/>
                      <a:pt x="1557697" y="179265"/>
                    </a:cubicBezTo>
                    <a:cubicBezTo>
                      <a:pt x="1547506" y="184980"/>
                      <a:pt x="1515285" y="220680"/>
                      <a:pt x="1515285" y="220680"/>
                    </a:cubicBezTo>
                    <a:lnTo>
                      <a:pt x="1489418" y="225166"/>
                    </a:lnTo>
                    <a:cubicBezTo>
                      <a:pt x="1486663" y="225642"/>
                      <a:pt x="1484461" y="223432"/>
                      <a:pt x="1485845" y="221565"/>
                    </a:cubicBezTo>
                    <a:cubicBezTo>
                      <a:pt x="1498829" y="204059"/>
                      <a:pt x="1542108" y="144375"/>
                      <a:pt x="1539970" y="129830"/>
                    </a:cubicBezTo>
                    <a:cubicBezTo>
                      <a:pt x="1537453" y="112733"/>
                      <a:pt x="1518909" y="112028"/>
                      <a:pt x="1507837" y="119057"/>
                    </a:cubicBezTo>
                    <a:cubicBezTo>
                      <a:pt x="1496766" y="126087"/>
                      <a:pt x="1443094" y="183646"/>
                      <a:pt x="1443094" y="183646"/>
                    </a:cubicBezTo>
                    <a:cubicBezTo>
                      <a:pt x="1443094" y="183646"/>
                      <a:pt x="1363216" y="233491"/>
                      <a:pt x="1353516" y="248702"/>
                    </a:cubicBezTo>
                    <a:cubicBezTo>
                      <a:pt x="1337663" y="273562"/>
                      <a:pt x="1327095" y="317568"/>
                      <a:pt x="1336153" y="385576"/>
                    </a:cubicBezTo>
                    <a:lnTo>
                      <a:pt x="1268215" y="336999"/>
                    </a:lnTo>
                    <a:cubicBezTo>
                      <a:pt x="1268215" y="336999"/>
                      <a:pt x="1111201" y="229843"/>
                      <a:pt x="946638" y="216984"/>
                    </a:cubicBezTo>
                    <a:cubicBezTo>
                      <a:pt x="946638" y="216984"/>
                      <a:pt x="940146" y="196505"/>
                      <a:pt x="952262" y="162691"/>
                    </a:cubicBezTo>
                    <a:lnTo>
                      <a:pt x="603233" y="57173"/>
                    </a:lnTo>
                    <a:cubicBezTo>
                      <a:pt x="601761" y="56726"/>
                      <a:pt x="600264" y="57764"/>
                      <a:pt x="600729" y="58917"/>
                    </a:cubicBezTo>
                    <a:cubicBezTo>
                      <a:pt x="607032" y="74442"/>
                      <a:pt x="633428" y="149728"/>
                      <a:pt x="577492" y="203306"/>
                    </a:cubicBezTo>
                    <a:cubicBezTo>
                      <a:pt x="577492" y="203306"/>
                      <a:pt x="408387" y="209697"/>
                      <a:pt x="271818" y="279801"/>
                    </a:cubicBezTo>
                    <a:cubicBezTo>
                      <a:pt x="226022" y="303309"/>
                      <a:pt x="183988" y="333570"/>
                      <a:pt x="154007" y="375899"/>
                    </a:cubicBezTo>
                    <a:cubicBezTo>
                      <a:pt x="94573" y="459824"/>
                      <a:pt x="68895" y="573505"/>
                      <a:pt x="59937" y="652315"/>
                    </a:cubicBezTo>
                    <a:cubicBezTo>
                      <a:pt x="35391" y="868046"/>
                      <a:pt x="0" y="1075691"/>
                      <a:pt x="0" y="1075691"/>
                    </a:cubicBezTo>
                    <a:close/>
                  </a:path>
                </a:pathLst>
              </a:custGeom>
              <a:solidFill>
                <a:srgbClr val="FFFFFF"/>
              </a:solidFill>
              <a:ln w="12570" cap="flat">
                <a:noFill/>
                <a:prstDash val="solid"/>
                <a:miter/>
              </a:ln>
            </p:spPr>
            <p:txBody>
              <a:bodyPr rtlCol="0" anchor="ctr"/>
              <a:lstStyle/>
              <a:p>
                <a:endParaRPr lang="en-AU" sz="4000"/>
              </a:p>
            </p:txBody>
          </p:sp>
          <p:sp>
            <p:nvSpPr>
              <p:cNvPr id="16" name="Freeform: Shape 15">
                <a:extLst>
                  <a:ext uri="{FF2B5EF4-FFF2-40B4-BE49-F238E27FC236}">
                    <a16:creationId xmlns:a16="http://schemas.microsoft.com/office/drawing/2014/main" id="{1DC18F09-8166-EF8A-FD64-A2FFAB1E9298}"/>
                  </a:ext>
                </a:extLst>
              </p:cNvPr>
              <p:cNvSpPr/>
              <p:nvPr/>
            </p:nvSpPr>
            <p:spPr>
              <a:xfrm>
                <a:off x="14341836" y="8012987"/>
                <a:ext cx="1103962" cy="882178"/>
              </a:xfrm>
              <a:custGeom>
                <a:avLst/>
                <a:gdLst>
                  <a:gd name="connsiteX0" fmla="*/ 1101375 w 1103962"/>
                  <a:gd name="connsiteY0" fmla="*/ 149990 h 882178"/>
                  <a:gd name="connsiteX1" fmla="*/ 930383 w 1103962"/>
                  <a:gd name="connsiteY1" fmla="*/ 57007 h 882178"/>
                  <a:gd name="connsiteX2" fmla="*/ 757052 w 1103962"/>
                  <a:gd name="connsiteY2" fmla="*/ 22022 h 882178"/>
                  <a:gd name="connsiteX3" fmla="*/ 769104 w 1103962"/>
                  <a:gd name="connsiteY3" fmla="*/ 36767 h 882178"/>
                  <a:gd name="connsiteX4" fmla="*/ 776955 w 1103962"/>
                  <a:gd name="connsiteY4" fmla="*/ 44396 h 882178"/>
                  <a:gd name="connsiteX5" fmla="*/ 653760 w 1103962"/>
                  <a:gd name="connsiteY5" fmla="*/ 291351 h 882178"/>
                  <a:gd name="connsiteX6" fmla="*/ 365712 w 1103962"/>
                  <a:gd name="connsiteY6" fmla="*/ 3753 h 882178"/>
                  <a:gd name="connsiteX7" fmla="*/ 171319 w 1103962"/>
                  <a:gd name="connsiteY7" fmla="*/ 38510 h 882178"/>
                  <a:gd name="connsiteX8" fmla="*/ 93580 w 1103962"/>
                  <a:gd name="connsiteY8" fmla="*/ 67494 h 882178"/>
                  <a:gd name="connsiteX9" fmla="*/ 1787 w 1103962"/>
                  <a:gd name="connsiteY9" fmla="*/ 125768 h 882178"/>
                  <a:gd name="connsiteX10" fmla="*/ 3146 w 1103962"/>
                  <a:gd name="connsiteY10" fmla="*/ 134712 h 882178"/>
                  <a:gd name="connsiteX11" fmla="*/ 49734 w 1103962"/>
                  <a:gd name="connsiteY11" fmla="*/ 189653 h 882178"/>
                  <a:gd name="connsiteX12" fmla="*/ 82873 w 1103962"/>
                  <a:gd name="connsiteY12" fmla="*/ 223304 h 882178"/>
                  <a:gd name="connsiteX13" fmla="*/ 89642 w 1103962"/>
                  <a:gd name="connsiteY13" fmla="*/ 235677 h 882178"/>
                  <a:gd name="connsiteX14" fmla="*/ 48954 w 1103962"/>
                  <a:gd name="connsiteY14" fmla="*/ 489966 h 882178"/>
                  <a:gd name="connsiteX15" fmla="*/ 59912 w 1103962"/>
                  <a:gd name="connsiteY15" fmla="*/ 843820 h 882178"/>
                  <a:gd name="connsiteX16" fmla="*/ 58969 w 1103962"/>
                  <a:gd name="connsiteY16" fmla="*/ 877415 h 882178"/>
                  <a:gd name="connsiteX17" fmla="*/ 234389 w 1103962"/>
                  <a:gd name="connsiteY17" fmla="*/ 881425 h 882178"/>
                  <a:gd name="connsiteX18" fmla="*/ 555726 w 1103962"/>
                  <a:gd name="connsiteY18" fmla="*/ 880910 h 882178"/>
                  <a:gd name="connsiteX19" fmla="*/ 1002612 w 1103962"/>
                  <a:gd name="connsiteY19" fmla="*/ 862756 h 882178"/>
                  <a:gd name="connsiteX20" fmla="*/ 1008777 w 1103962"/>
                  <a:gd name="connsiteY20" fmla="*/ 854250 h 882178"/>
                  <a:gd name="connsiteX21" fmla="*/ 978305 w 1103962"/>
                  <a:gd name="connsiteY21" fmla="*/ 605304 h 882178"/>
                  <a:gd name="connsiteX22" fmla="*/ 1042734 w 1103962"/>
                  <a:gd name="connsiteY22" fmla="*/ 441132 h 882178"/>
                  <a:gd name="connsiteX23" fmla="*/ 997957 w 1103962"/>
                  <a:gd name="connsiteY23" fmla="*/ 253480 h 882178"/>
                  <a:gd name="connsiteX24" fmla="*/ 1007431 w 1103962"/>
                  <a:gd name="connsiteY24" fmla="*/ 232820 h 882178"/>
                  <a:gd name="connsiteX25" fmla="*/ 1072526 w 1103962"/>
                  <a:gd name="connsiteY25" fmla="*/ 170945 h 882178"/>
                  <a:gd name="connsiteX26" fmla="*/ 1098922 w 1103962"/>
                  <a:gd name="connsiteY26" fmla="*/ 160525 h 882178"/>
                  <a:gd name="connsiteX27" fmla="*/ 1101375 w 1103962"/>
                  <a:gd name="connsiteY27" fmla="*/ 149990 h 88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03962" h="882178">
                    <a:moveTo>
                      <a:pt x="1101375" y="149990"/>
                    </a:moveTo>
                    <a:cubicBezTo>
                      <a:pt x="1052019" y="114338"/>
                      <a:pt x="994485" y="83039"/>
                      <a:pt x="930383" y="57007"/>
                    </a:cubicBezTo>
                    <a:cubicBezTo>
                      <a:pt x="913751" y="50254"/>
                      <a:pt x="746345" y="-3781"/>
                      <a:pt x="757052" y="22022"/>
                    </a:cubicBezTo>
                    <a:cubicBezTo>
                      <a:pt x="759442" y="25984"/>
                      <a:pt x="762914" y="33862"/>
                      <a:pt x="769104" y="36767"/>
                    </a:cubicBezTo>
                    <a:cubicBezTo>
                      <a:pt x="771168" y="37738"/>
                      <a:pt x="776766" y="42158"/>
                      <a:pt x="776955" y="44396"/>
                    </a:cubicBezTo>
                    <a:cubicBezTo>
                      <a:pt x="784290" y="131007"/>
                      <a:pt x="733323" y="220590"/>
                      <a:pt x="653760" y="291351"/>
                    </a:cubicBezTo>
                    <a:cubicBezTo>
                      <a:pt x="538540" y="202083"/>
                      <a:pt x="417043" y="122139"/>
                      <a:pt x="365712" y="3753"/>
                    </a:cubicBezTo>
                    <a:cubicBezTo>
                      <a:pt x="346978" y="-11744"/>
                      <a:pt x="200055" y="24889"/>
                      <a:pt x="171319" y="38510"/>
                    </a:cubicBezTo>
                    <a:cubicBezTo>
                      <a:pt x="142143" y="44920"/>
                      <a:pt x="116113" y="58084"/>
                      <a:pt x="93580" y="67494"/>
                    </a:cubicBezTo>
                    <a:cubicBezTo>
                      <a:pt x="91894" y="68285"/>
                      <a:pt x="24169" y="105632"/>
                      <a:pt x="1787" y="125768"/>
                    </a:cubicBezTo>
                    <a:cubicBezTo>
                      <a:pt x="-1044" y="128531"/>
                      <a:pt x="-453" y="132512"/>
                      <a:pt x="3146" y="134712"/>
                    </a:cubicBezTo>
                    <a:cubicBezTo>
                      <a:pt x="22282" y="149467"/>
                      <a:pt x="34548" y="172688"/>
                      <a:pt x="49734" y="189653"/>
                    </a:cubicBezTo>
                    <a:cubicBezTo>
                      <a:pt x="57421" y="196072"/>
                      <a:pt x="71034" y="221114"/>
                      <a:pt x="82873" y="223304"/>
                    </a:cubicBezTo>
                    <a:cubicBezTo>
                      <a:pt x="83703" y="223457"/>
                      <a:pt x="90006" y="234601"/>
                      <a:pt x="89642" y="235677"/>
                    </a:cubicBezTo>
                    <a:cubicBezTo>
                      <a:pt x="53848" y="317640"/>
                      <a:pt x="21275" y="404775"/>
                      <a:pt x="48954" y="489966"/>
                    </a:cubicBezTo>
                    <a:cubicBezTo>
                      <a:pt x="124378" y="659778"/>
                      <a:pt x="109684" y="671808"/>
                      <a:pt x="59912" y="843820"/>
                    </a:cubicBezTo>
                    <a:cubicBezTo>
                      <a:pt x="59610" y="852459"/>
                      <a:pt x="44299" y="873976"/>
                      <a:pt x="58969" y="877415"/>
                    </a:cubicBezTo>
                    <a:cubicBezTo>
                      <a:pt x="117320" y="885854"/>
                      <a:pt x="175710" y="880263"/>
                      <a:pt x="234389" y="881425"/>
                    </a:cubicBezTo>
                    <a:cubicBezTo>
                      <a:pt x="315488" y="879986"/>
                      <a:pt x="475911" y="882577"/>
                      <a:pt x="555726" y="880910"/>
                    </a:cubicBezTo>
                    <a:cubicBezTo>
                      <a:pt x="711155" y="877729"/>
                      <a:pt x="853852" y="881120"/>
                      <a:pt x="1002612" y="862756"/>
                    </a:cubicBezTo>
                    <a:cubicBezTo>
                      <a:pt x="1007594" y="861803"/>
                      <a:pt x="1009997" y="857936"/>
                      <a:pt x="1008777" y="854250"/>
                    </a:cubicBezTo>
                    <a:cubicBezTo>
                      <a:pt x="1005909" y="771011"/>
                      <a:pt x="956628" y="688229"/>
                      <a:pt x="978305" y="605304"/>
                    </a:cubicBezTo>
                    <a:cubicBezTo>
                      <a:pt x="994120" y="550183"/>
                      <a:pt x="1039714" y="504378"/>
                      <a:pt x="1042734" y="441132"/>
                    </a:cubicBezTo>
                    <a:cubicBezTo>
                      <a:pt x="1046231" y="367932"/>
                      <a:pt x="1027246" y="322888"/>
                      <a:pt x="997957" y="253480"/>
                    </a:cubicBezTo>
                    <a:cubicBezTo>
                      <a:pt x="997492" y="252632"/>
                      <a:pt x="1005770" y="235096"/>
                      <a:pt x="1007431" y="232820"/>
                    </a:cubicBezTo>
                    <a:cubicBezTo>
                      <a:pt x="1022604" y="211998"/>
                      <a:pt x="1044508" y="191177"/>
                      <a:pt x="1072526" y="170945"/>
                    </a:cubicBezTo>
                    <a:cubicBezTo>
                      <a:pt x="1081899" y="168840"/>
                      <a:pt x="1088567" y="163202"/>
                      <a:pt x="1098922" y="160525"/>
                    </a:cubicBezTo>
                    <a:cubicBezTo>
                      <a:pt x="1104357" y="158858"/>
                      <a:pt x="1105741" y="152962"/>
                      <a:pt x="1101375" y="149990"/>
                    </a:cubicBezTo>
                    <a:close/>
                  </a:path>
                </a:pathLst>
              </a:custGeom>
              <a:solidFill>
                <a:srgbClr val="FFFFFF"/>
              </a:solidFill>
              <a:ln w="12570" cap="flat">
                <a:noFill/>
                <a:prstDash val="solid"/>
                <a:miter/>
              </a:ln>
            </p:spPr>
            <p:txBody>
              <a:bodyPr rtlCol="0" anchor="ctr"/>
              <a:lstStyle/>
              <a:p>
                <a:endParaRPr lang="en-AU" sz="4000"/>
              </a:p>
            </p:txBody>
          </p:sp>
          <p:grpSp>
            <p:nvGrpSpPr>
              <p:cNvPr id="17" name="Graphic 11" descr="Curly haired woman raising hand">
                <a:extLst>
                  <a:ext uri="{FF2B5EF4-FFF2-40B4-BE49-F238E27FC236}">
                    <a16:creationId xmlns:a16="http://schemas.microsoft.com/office/drawing/2014/main" id="{741AECCE-88B9-54EC-8FDA-29C2B78FB9FD}"/>
                  </a:ext>
                </a:extLst>
              </p:cNvPr>
              <p:cNvGrpSpPr/>
              <p:nvPr/>
            </p:nvGrpSpPr>
            <p:grpSpPr>
              <a:xfrm>
                <a:off x="14139725" y="7802370"/>
                <a:ext cx="1724098" cy="1089424"/>
                <a:chOff x="14139725" y="7802370"/>
                <a:chExt cx="1724098" cy="1089424"/>
              </a:xfrm>
              <a:solidFill>
                <a:srgbClr val="000000"/>
              </a:solidFill>
            </p:grpSpPr>
            <p:sp>
              <p:nvSpPr>
                <p:cNvPr id="18" name="Freeform: Shape 17">
                  <a:extLst>
                    <a:ext uri="{FF2B5EF4-FFF2-40B4-BE49-F238E27FC236}">
                      <a16:creationId xmlns:a16="http://schemas.microsoft.com/office/drawing/2014/main" id="{BD820C40-F7DD-0877-F594-D6D9492D20C5}"/>
                    </a:ext>
                  </a:extLst>
                </p:cNvPr>
                <p:cNvSpPr/>
                <p:nvPr/>
              </p:nvSpPr>
              <p:spPr>
                <a:xfrm>
                  <a:off x="14139725" y="7802370"/>
                  <a:ext cx="1724098" cy="1089424"/>
                </a:xfrm>
                <a:custGeom>
                  <a:avLst/>
                  <a:gdLst>
                    <a:gd name="connsiteX0" fmla="*/ 1719107 w 1724098"/>
                    <a:gd name="connsiteY0" fmla="*/ 49978 h 1089424"/>
                    <a:gd name="connsiteX1" fmla="*/ 1671185 w 1724098"/>
                    <a:gd name="connsiteY1" fmla="*/ 79268 h 1089424"/>
                    <a:gd name="connsiteX2" fmla="*/ 1653257 w 1724098"/>
                    <a:gd name="connsiteY2" fmla="*/ 67704 h 1089424"/>
                    <a:gd name="connsiteX3" fmla="*/ 1639178 w 1724098"/>
                    <a:gd name="connsiteY3" fmla="*/ 50816 h 1089424"/>
                    <a:gd name="connsiteX4" fmla="*/ 1608807 w 1724098"/>
                    <a:gd name="connsiteY4" fmla="*/ 105 h 1089424"/>
                    <a:gd name="connsiteX5" fmla="*/ 1586715 w 1724098"/>
                    <a:gd name="connsiteY5" fmla="*/ 40434 h 1089424"/>
                    <a:gd name="connsiteX6" fmla="*/ 1570422 w 1724098"/>
                    <a:gd name="connsiteY6" fmla="*/ 33776 h 1089424"/>
                    <a:gd name="connsiteX7" fmla="*/ 1568409 w 1724098"/>
                    <a:gd name="connsiteY7" fmla="*/ 35357 h 1089424"/>
                    <a:gd name="connsiteX8" fmla="*/ 1566044 w 1724098"/>
                    <a:gd name="connsiteY8" fmla="*/ 74924 h 1089424"/>
                    <a:gd name="connsiteX9" fmla="*/ 1610732 w 1724098"/>
                    <a:gd name="connsiteY9" fmla="*/ 97613 h 1089424"/>
                    <a:gd name="connsiteX10" fmla="*/ 1573706 w 1724098"/>
                    <a:gd name="connsiteY10" fmla="*/ 87850 h 1089424"/>
                    <a:gd name="connsiteX11" fmla="*/ 1545775 w 1724098"/>
                    <a:gd name="connsiteY11" fmla="*/ 85706 h 1089424"/>
                    <a:gd name="connsiteX12" fmla="*/ 1545071 w 1724098"/>
                    <a:gd name="connsiteY12" fmla="*/ 102823 h 1089424"/>
                    <a:gd name="connsiteX13" fmla="*/ 1601384 w 1724098"/>
                    <a:gd name="connsiteY13" fmla="*/ 131988 h 1089424"/>
                    <a:gd name="connsiteX14" fmla="*/ 1606907 w 1724098"/>
                    <a:gd name="connsiteY14" fmla="*/ 161202 h 1089424"/>
                    <a:gd name="connsiteX15" fmla="*/ 1599371 w 1724098"/>
                    <a:gd name="connsiteY15" fmla="*/ 169498 h 1089424"/>
                    <a:gd name="connsiteX16" fmla="*/ 1577190 w 1724098"/>
                    <a:gd name="connsiteY16" fmla="*/ 175880 h 1089424"/>
                    <a:gd name="connsiteX17" fmla="*/ 1562823 w 1724098"/>
                    <a:gd name="connsiteY17" fmla="*/ 181309 h 1089424"/>
                    <a:gd name="connsiteX18" fmla="*/ 1534955 w 1724098"/>
                    <a:gd name="connsiteY18" fmla="*/ 208569 h 1089424"/>
                    <a:gd name="connsiteX19" fmla="*/ 1521355 w 1724098"/>
                    <a:gd name="connsiteY19" fmla="*/ 217990 h 1089424"/>
                    <a:gd name="connsiteX20" fmla="*/ 1519707 w 1724098"/>
                    <a:gd name="connsiteY20" fmla="*/ 220409 h 1089424"/>
                    <a:gd name="connsiteX21" fmla="*/ 1509466 w 1724098"/>
                    <a:gd name="connsiteY21" fmla="*/ 221904 h 1089424"/>
                    <a:gd name="connsiteX22" fmla="*/ 1556897 w 1724098"/>
                    <a:gd name="connsiteY22" fmla="*/ 122692 h 1089424"/>
                    <a:gd name="connsiteX23" fmla="*/ 1531319 w 1724098"/>
                    <a:gd name="connsiteY23" fmla="*/ 111024 h 1089424"/>
                    <a:gd name="connsiteX24" fmla="*/ 1490015 w 1724098"/>
                    <a:gd name="connsiteY24" fmla="*/ 132693 h 1089424"/>
                    <a:gd name="connsiteX25" fmla="*/ 1457027 w 1724098"/>
                    <a:gd name="connsiteY25" fmla="*/ 169174 h 1089424"/>
                    <a:gd name="connsiteX26" fmla="*/ 1413056 w 1724098"/>
                    <a:gd name="connsiteY26" fmla="*/ 203254 h 1089424"/>
                    <a:gd name="connsiteX27" fmla="*/ 1334800 w 1724098"/>
                    <a:gd name="connsiteY27" fmla="*/ 368875 h 1089424"/>
                    <a:gd name="connsiteX28" fmla="*/ 1067159 w 1724098"/>
                    <a:gd name="connsiteY28" fmla="*/ 235268 h 1089424"/>
                    <a:gd name="connsiteX29" fmla="*/ 962345 w 1724098"/>
                    <a:gd name="connsiteY29" fmla="*/ 212494 h 1089424"/>
                    <a:gd name="connsiteX30" fmla="*/ 966761 w 1724098"/>
                    <a:gd name="connsiteY30" fmla="*/ 161068 h 1089424"/>
                    <a:gd name="connsiteX31" fmla="*/ 961817 w 1724098"/>
                    <a:gd name="connsiteY31" fmla="*/ 160059 h 1089424"/>
                    <a:gd name="connsiteX32" fmla="*/ 945939 w 1724098"/>
                    <a:gd name="connsiteY32" fmla="*/ 215694 h 1089424"/>
                    <a:gd name="connsiteX33" fmla="*/ 948241 w 1724098"/>
                    <a:gd name="connsiteY33" fmla="*/ 227657 h 1089424"/>
                    <a:gd name="connsiteX34" fmla="*/ 970762 w 1724098"/>
                    <a:gd name="connsiteY34" fmla="*/ 258947 h 1089424"/>
                    <a:gd name="connsiteX35" fmla="*/ 854411 w 1724098"/>
                    <a:gd name="connsiteY35" fmla="*/ 486690 h 1089424"/>
                    <a:gd name="connsiteX36" fmla="*/ 671693 w 1724098"/>
                    <a:gd name="connsiteY36" fmla="*/ 335395 h 1089424"/>
                    <a:gd name="connsiteX37" fmla="*/ 579485 w 1724098"/>
                    <a:gd name="connsiteY37" fmla="*/ 224848 h 1089424"/>
                    <a:gd name="connsiteX38" fmla="*/ 598785 w 1724098"/>
                    <a:gd name="connsiteY38" fmla="*/ 212132 h 1089424"/>
                    <a:gd name="connsiteX39" fmla="*/ 601226 w 1724098"/>
                    <a:gd name="connsiteY39" fmla="*/ 209684 h 1089424"/>
                    <a:gd name="connsiteX40" fmla="*/ 629320 w 1724098"/>
                    <a:gd name="connsiteY40" fmla="*/ 124378 h 1089424"/>
                    <a:gd name="connsiteX41" fmla="*/ 623469 w 1724098"/>
                    <a:gd name="connsiteY41" fmla="*/ 89374 h 1089424"/>
                    <a:gd name="connsiteX42" fmla="*/ 613907 w 1724098"/>
                    <a:gd name="connsiteY42" fmla="*/ 90355 h 1089424"/>
                    <a:gd name="connsiteX43" fmla="*/ 607592 w 1724098"/>
                    <a:gd name="connsiteY43" fmla="*/ 159316 h 1089424"/>
                    <a:gd name="connsiteX44" fmla="*/ 589928 w 1724098"/>
                    <a:gd name="connsiteY44" fmla="*/ 197206 h 1089424"/>
                    <a:gd name="connsiteX45" fmla="*/ 170154 w 1724098"/>
                    <a:gd name="connsiteY45" fmla="*/ 354931 h 1089424"/>
                    <a:gd name="connsiteX46" fmla="*/ 56206 w 1724098"/>
                    <a:gd name="connsiteY46" fmla="*/ 671246 h 1089424"/>
                    <a:gd name="connsiteX47" fmla="*/ 144 w 1724098"/>
                    <a:gd name="connsiteY47" fmla="*/ 1078164 h 1089424"/>
                    <a:gd name="connsiteX48" fmla="*/ 21985 w 1724098"/>
                    <a:gd name="connsiteY48" fmla="*/ 1082717 h 1089424"/>
                    <a:gd name="connsiteX49" fmla="*/ 72096 w 1724098"/>
                    <a:gd name="connsiteY49" fmla="*/ 714566 h 1089424"/>
                    <a:gd name="connsiteX50" fmla="*/ 203960 w 1724098"/>
                    <a:gd name="connsiteY50" fmla="*/ 347749 h 1089424"/>
                    <a:gd name="connsiteX51" fmla="*/ 218705 w 1724098"/>
                    <a:gd name="connsiteY51" fmla="*/ 367970 h 1089424"/>
                    <a:gd name="connsiteX52" fmla="*/ 259532 w 1724098"/>
                    <a:gd name="connsiteY52" fmla="*/ 425063 h 1089424"/>
                    <a:gd name="connsiteX53" fmla="*/ 279724 w 1724098"/>
                    <a:gd name="connsiteY53" fmla="*/ 446275 h 1089424"/>
                    <a:gd name="connsiteX54" fmla="*/ 284015 w 1724098"/>
                    <a:gd name="connsiteY54" fmla="*/ 916934 h 1089424"/>
                    <a:gd name="connsiteX55" fmla="*/ 249391 w 1724098"/>
                    <a:gd name="connsiteY55" fmla="*/ 1048246 h 1089424"/>
                    <a:gd name="connsiteX56" fmla="*/ 240408 w 1724098"/>
                    <a:gd name="connsiteY56" fmla="*/ 1081155 h 1089424"/>
                    <a:gd name="connsiteX57" fmla="*/ 263029 w 1724098"/>
                    <a:gd name="connsiteY57" fmla="*/ 1081336 h 1089424"/>
                    <a:gd name="connsiteX58" fmla="*/ 270314 w 1724098"/>
                    <a:gd name="connsiteY58" fmla="*/ 1055866 h 1089424"/>
                    <a:gd name="connsiteX59" fmla="*/ 312788 w 1724098"/>
                    <a:gd name="connsiteY59" fmla="*/ 875605 h 1089424"/>
                    <a:gd name="connsiteX60" fmla="*/ 259318 w 1724098"/>
                    <a:gd name="connsiteY60" fmla="*/ 699097 h 1089424"/>
                    <a:gd name="connsiteX61" fmla="*/ 299917 w 1724098"/>
                    <a:gd name="connsiteY61" fmla="*/ 448123 h 1089424"/>
                    <a:gd name="connsiteX62" fmla="*/ 309907 w 1724098"/>
                    <a:gd name="connsiteY62" fmla="*/ 395317 h 1089424"/>
                    <a:gd name="connsiteX63" fmla="*/ 308875 w 1724098"/>
                    <a:gd name="connsiteY63" fmla="*/ 340148 h 1089424"/>
                    <a:gd name="connsiteX64" fmla="*/ 300106 w 1724098"/>
                    <a:gd name="connsiteY64" fmla="*/ 283626 h 1089424"/>
                    <a:gd name="connsiteX65" fmla="*/ 371970 w 1724098"/>
                    <a:gd name="connsiteY65" fmla="*/ 255490 h 1089424"/>
                    <a:gd name="connsiteX66" fmla="*/ 386074 w 1724098"/>
                    <a:gd name="connsiteY66" fmla="*/ 312944 h 1089424"/>
                    <a:gd name="connsiteX67" fmla="*/ 516692 w 1724098"/>
                    <a:gd name="connsiteY67" fmla="*/ 564081 h 1089424"/>
                    <a:gd name="connsiteX68" fmla="*/ 528330 w 1724098"/>
                    <a:gd name="connsiteY68" fmla="*/ 555270 h 1089424"/>
                    <a:gd name="connsiteX69" fmla="*/ 393283 w 1724098"/>
                    <a:gd name="connsiteY69" fmla="*/ 281283 h 1089424"/>
                    <a:gd name="connsiteX70" fmla="*/ 380538 w 1724098"/>
                    <a:gd name="connsiteY70" fmla="*/ 252651 h 1089424"/>
                    <a:gd name="connsiteX71" fmla="*/ 559632 w 1724098"/>
                    <a:gd name="connsiteY71" fmla="*/ 216123 h 1089424"/>
                    <a:gd name="connsiteX72" fmla="*/ 762429 w 1724098"/>
                    <a:gd name="connsiteY72" fmla="*/ 440227 h 1089424"/>
                    <a:gd name="connsiteX73" fmla="*/ 1233295 w 1724098"/>
                    <a:gd name="connsiteY73" fmla="*/ 655482 h 1089424"/>
                    <a:gd name="connsiteX74" fmla="*/ 1172150 w 1724098"/>
                    <a:gd name="connsiteY74" fmla="*/ 814388 h 1089424"/>
                    <a:gd name="connsiteX75" fmla="*/ 1187713 w 1724098"/>
                    <a:gd name="connsiteY75" fmla="*/ 978151 h 1089424"/>
                    <a:gd name="connsiteX76" fmla="*/ 1202395 w 1724098"/>
                    <a:gd name="connsiteY76" fmla="*/ 1065419 h 1089424"/>
                    <a:gd name="connsiteX77" fmla="*/ 1225042 w 1724098"/>
                    <a:gd name="connsiteY77" fmla="*/ 1065419 h 1089424"/>
                    <a:gd name="connsiteX78" fmla="*/ 1213215 w 1724098"/>
                    <a:gd name="connsiteY78" fmla="*/ 989067 h 1089424"/>
                    <a:gd name="connsiteX79" fmla="*/ 1191840 w 1724098"/>
                    <a:gd name="connsiteY79" fmla="*/ 826809 h 1089424"/>
                    <a:gd name="connsiteX80" fmla="*/ 1192582 w 1724098"/>
                    <a:gd name="connsiteY80" fmla="*/ 826790 h 1089424"/>
                    <a:gd name="connsiteX81" fmla="*/ 1387943 w 1724098"/>
                    <a:gd name="connsiteY81" fmla="*/ 1036321 h 1089424"/>
                    <a:gd name="connsiteX82" fmla="*/ 1432418 w 1724098"/>
                    <a:gd name="connsiteY82" fmla="*/ 1038397 h 1089424"/>
                    <a:gd name="connsiteX83" fmla="*/ 1531747 w 1724098"/>
                    <a:gd name="connsiteY83" fmla="*/ 567557 h 1089424"/>
                    <a:gd name="connsiteX84" fmla="*/ 1504685 w 1724098"/>
                    <a:gd name="connsiteY84" fmla="*/ 477413 h 1089424"/>
                    <a:gd name="connsiteX85" fmla="*/ 1498331 w 1724098"/>
                    <a:gd name="connsiteY85" fmla="*/ 347873 h 1089424"/>
                    <a:gd name="connsiteX86" fmla="*/ 1604114 w 1724098"/>
                    <a:gd name="connsiteY86" fmla="*/ 277540 h 1089424"/>
                    <a:gd name="connsiteX87" fmla="*/ 1670380 w 1724098"/>
                    <a:gd name="connsiteY87" fmla="*/ 219466 h 1089424"/>
                    <a:gd name="connsiteX88" fmla="*/ 1704639 w 1724098"/>
                    <a:gd name="connsiteY88" fmla="*/ 146152 h 1089424"/>
                    <a:gd name="connsiteX89" fmla="*/ 1710652 w 1724098"/>
                    <a:gd name="connsiteY89" fmla="*/ 123330 h 1089424"/>
                    <a:gd name="connsiteX90" fmla="*/ 1719107 w 1724098"/>
                    <a:gd name="connsiteY90" fmla="*/ 49978 h 1089424"/>
                    <a:gd name="connsiteX91" fmla="*/ 292230 w 1724098"/>
                    <a:gd name="connsiteY91" fmla="*/ 336138 h 1089424"/>
                    <a:gd name="connsiteX92" fmla="*/ 285675 w 1724098"/>
                    <a:gd name="connsiteY92" fmla="*/ 427749 h 1089424"/>
                    <a:gd name="connsiteX93" fmla="*/ 228833 w 1724098"/>
                    <a:gd name="connsiteY93" fmla="*/ 362122 h 1089424"/>
                    <a:gd name="connsiteX94" fmla="*/ 208640 w 1724098"/>
                    <a:gd name="connsiteY94" fmla="*/ 343139 h 1089424"/>
                    <a:gd name="connsiteX95" fmla="*/ 291236 w 1724098"/>
                    <a:gd name="connsiteY95" fmla="*/ 287827 h 1089424"/>
                    <a:gd name="connsiteX96" fmla="*/ 292230 w 1724098"/>
                    <a:gd name="connsiteY96" fmla="*/ 336138 h 1089424"/>
                    <a:gd name="connsiteX97" fmla="*/ 1595861 w 1724098"/>
                    <a:gd name="connsiteY97" fmla="*/ 44663 h 1089424"/>
                    <a:gd name="connsiteX98" fmla="*/ 1612368 w 1724098"/>
                    <a:gd name="connsiteY98" fmla="*/ 12878 h 1089424"/>
                    <a:gd name="connsiteX99" fmla="*/ 1631655 w 1724098"/>
                    <a:gd name="connsiteY99" fmla="*/ 61646 h 1089424"/>
                    <a:gd name="connsiteX100" fmla="*/ 1595119 w 1724098"/>
                    <a:gd name="connsiteY100" fmla="*/ 46197 h 1089424"/>
                    <a:gd name="connsiteX101" fmla="*/ 1595861 w 1724098"/>
                    <a:gd name="connsiteY101" fmla="*/ 44663 h 1089424"/>
                    <a:gd name="connsiteX102" fmla="*/ 1691567 w 1724098"/>
                    <a:gd name="connsiteY102" fmla="*/ 163345 h 1089424"/>
                    <a:gd name="connsiteX103" fmla="*/ 1613374 w 1724098"/>
                    <a:gd name="connsiteY103" fmla="*/ 251937 h 1089424"/>
                    <a:gd name="connsiteX104" fmla="*/ 1578247 w 1724098"/>
                    <a:gd name="connsiteY104" fmla="*/ 278492 h 1089424"/>
                    <a:gd name="connsiteX105" fmla="*/ 1481158 w 1724098"/>
                    <a:gd name="connsiteY105" fmla="*/ 344901 h 1089424"/>
                    <a:gd name="connsiteX106" fmla="*/ 1472401 w 1724098"/>
                    <a:gd name="connsiteY106" fmla="*/ 422472 h 1089424"/>
                    <a:gd name="connsiteX107" fmla="*/ 1559464 w 1724098"/>
                    <a:gd name="connsiteY107" fmla="*/ 857603 h 1089424"/>
                    <a:gd name="connsiteX108" fmla="*/ 1548468 w 1724098"/>
                    <a:gd name="connsiteY108" fmla="*/ 936584 h 1089424"/>
                    <a:gd name="connsiteX109" fmla="*/ 1440181 w 1724098"/>
                    <a:gd name="connsiteY109" fmla="*/ 1022671 h 1089424"/>
                    <a:gd name="connsiteX110" fmla="*/ 1378495 w 1724098"/>
                    <a:gd name="connsiteY110" fmla="*/ 1015975 h 1089424"/>
                    <a:gd name="connsiteX111" fmla="*/ 1286438 w 1724098"/>
                    <a:gd name="connsiteY111" fmla="*/ 943518 h 1089424"/>
                    <a:gd name="connsiteX112" fmla="*/ 1205905 w 1724098"/>
                    <a:gd name="connsiteY112" fmla="*/ 789194 h 1089424"/>
                    <a:gd name="connsiteX113" fmla="*/ 1247323 w 1724098"/>
                    <a:gd name="connsiteY113" fmla="*/ 702088 h 1089424"/>
                    <a:gd name="connsiteX114" fmla="*/ 1209969 w 1724098"/>
                    <a:gd name="connsiteY114" fmla="*/ 460125 h 1089424"/>
                    <a:gd name="connsiteX115" fmla="*/ 1239283 w 1724098"/>
                    <a:gd name="connsiteY115" fmla="*/ 422758 h 1089424"/>
                    <a:gd name="connsiteX116" fmla="*/ 1283532 w 1724098"/>
                    <a:gd name="connsiteY116" fmla="*/ 385325 h 1089424"/>
                    <a:gd name="connsiteX117" fmla="*/ 1268937 w 1724098"/>
                    <a:gd name="connsiteY117" fmla="*/ 376800 h 1089424"/>
                    <a:gd name="connsiteX118" fmla="*/ 1202131 w 1724098"/>
                    <a:gd name="connsiteY118" fmla="*/ 440313 h 1089424"/>
                    <a:gd name="connsiteX119" fmla="*/ 1200030 w 1724098"/>
                    <a:gd name="connsiteY119" fmla="*/ 316488 h 1089424"/>
                    <a:gd name="connsiteX120" fmla="*/ 1190997 w 1724098"/>
                    <a:gd name="connsiteY120" fmla="*/ 315564 h 1089424"/>
                    <a:gd name="connsiteX121" fmla="*/ 1178617 w 1724098"/>
                    <a:gd name="connsiteY121" fmla="*/ 383667 h 1089424"/>
                    <a:gd name="connsiteX122" fmla="*/ 1192154 w 1724098"/>
                    <a:gd name="connsiteY122" fmla="*/ 466364 h 1089424"/>
                    <a:gd name="connsiteX123" fmla="*/ 1192871 w 1724098"/>
                    <a:gd name="connsiteY123" fmla="*/ 467916 h 1089424"/>
                    <a:gd name="connsiteX124" fmla="*/ 1234213 w 1724098"/>
                    <a:gd name="connsiteY124" fmla="*/ 637261 h 1089424"/>
                    <a:gd name="connsiteX125" fmla="*/ 871521 w 1724098"/>
                    <a:gd name="connsiteY125" fmla="*/ 498568 h 1089424"/>
                    <a:gd name="connsiteX126" fmla="*/ 989458 w 1724098"/>
                    <a:gd name="connsiteY126" fmla="*/ 269910 h 1089424"/>
                    <a:gd name="connsiteX127" fmla="*/ 982966 w 1724098"/>
                    <a:gd name="connsiteY127" fmla="*/ 240973 h 1089424"/>
                    <a:gd name="connsiteX128" fmla="*/ 975908 w 1724098"/>
                    <a:gd name="connsiteY128" fmla="*/ 242164 h 1089424"/>
                    <a:gd name="connsiteX129" fmla="*/ 967264 w 1724098"/>
                    <a:gd name="connsiteY129" fmla="*/ 230601 h 1089424"/>
                    <a:gd name="connsiteX130" fmla="*/ 1128694 w 1724098"/>
                    <a:gd name="connsiteY130" fmla="*/ 273339 h 1089424"/>
                    <a:gd name="connsiteX131" fmla="*/ 1335467 w 1724098"/>
                    <a:gd name="connsiteY131" fmla="*/ 394774 h 1089424"/>
                    <a:gd name="connsiteX132" fmla="*/ 1286451 w 1724098"/>
                    <a:gd name="connsiteY132" fmla="*/ 575168 h 1089424"/>
                    <a:gd name="connsiteX133" fmla="*/ 1272963 w 1724098"/>
                    <a:gd name="connsiteY133" fmla="*/ 880853 h 1089424"/>
                    <a:gd name="connsiteX134" fmla="*/ 1278436 w 1724098"/>
                    <a:gd name="connsiteY134" fmla="*/ 879110 h 1089424"/>
                    <a:gd name="connsiteX135" fmla="*/ 1270196 w 1724098"/>
                    <a:gd name="connsiteY135" fmla="*/ 837077 h 1089424"/>
                    <a:gd name="connsiteX136" fmla="*/ 1272888 w 1724098"/>
                    <a:gd name="connsiteY136" fmla="*/ 746713 h 1089424"/>
                    <a:gd name="connsiteX137" fmla="*/ 1310179 w 1724098"/>
                    <a:gd name="connsiteY137" fmla="*/ 559280 h 1089424"/>
                    <a:gd name="connsiteX138" fmla="*/ 1354377 w 1724098"/>
                    <a:gd name="connsiteY138" fmla="*/ 394812 h 1089424"/>
                    <a:gd name="connsiteX139" fmla="*/ 1354528 w 1724098"/>
                    <a:gd name="connsiteY139" fmla="*/ 385468 h 1089424"/>
                    <a:gd name="connsiteX140" fmla="*/ 1377375 w 1724098"/>
                    <a:gd name="connsiteY140" fmla="*/ 253737 h 1089424"/>
                    <a:gd name="connsiteX141" fmla="*/ 1470099 w 1724098"/>
                    <a:gd name="connsiteY141" fmla="*/ 182642 h 1089424"/>
                    <a:gd name="connsiteX142" fmla="*/ 1535811 w 1724098"/>
                    <a:gd name="connsiteY142" fmla="*/ 126864 h 1089424"/>
                    <a:gd name="connsiteX143" fmla="*/ 1537233 w 1724098"/>
                    <a:gd name="connsiteY143" fmla="*/ 127397 h 1089424"/>
                    <a:gd name="connsiteX144" fmla="*/ 1537748 w 1724098"/>
                    <a:gd name="connsiteY144" fmla="*/ 130293 h 1089424"/>
                    <a:gd name="connsiteX145" fmla="*/ 1525394 w 1724098"/>
                    <a:gd name="connsiteY145" fmla="*/ 166536 h 1089424"/>
                    <a:gd name="connsiteX146" fmla="*/ 1492204 w 1724098"/>
                    <a:gd name="connsiteY146" fmla="*/ 217371 h 1089424"/>
                    <a:gd name="connsiteX147" fmla="*/ 1458336 w 1724098"/>
                    <a:gd name="connsiteY147" fmla="*/ 211198 h 1089424"/>
                    <a:gd name="connsiteX148" fmla="*/ 1456952 w 1724098"/>
                    <a:gd name="connsiteY148" fmla="*/ 213732 h 1089424"/>
                    <a:gd name="connsiteX149" fmla="*/ 1486656 w 1724098"/>
                    <a:gd name="connsiteY149" fmla="*/ 227181 h 1089424"/>
                    <a:gd name="connsiteX150" fmla="*/ 1420151 w 1724098"/>
                    <a:gd name="connsiteY150" fmla="*/ 258223 h 1089424"/>
                    <a:gd name="connsiteX151" fmla="*/ 1424115 w 1724098"/>
                    <a:gd name="connsiteY151" fmla="*/ 262109 h 1089424"/>
                    <a:gd name="connsiteX152" fmla="*/ 1567792 w 1724098"/>
                    <a:gd name="connsiteY152" fmla="*/ 232725 h 1089424"/>
                    <a:gd name="connsiteX153" fmla="*/ 1588791 w 1724098"/>
                    <a:gd name="connsiteY153" fmla="*/ 235030 h 1089424"/>
                    <a:gd name="connsiteX154" fmla="*/ 1591344 w 1724098"/>
                    <a:gd name="connsiteY154" fmla="*/ 227696 h 1089424"/>
                    <a:gd name="connsiteX155" fmla="*/ 1538403 w 1724098"/>
                    <a:gd name="connsiteY155" fmla="*/ 219133 h 1089424"/>
                    <a:gd name="connsiteX156" fmla="*/ 1559640 w 1724098"/>
                    <a:gd name="connsiteY156" fmla="*/ 200016 h 1089424"/>
                    <a:gd name="connsiteX157" fmla="*/ 1573328 w 1724098"/>
                    <a:gd name="connsiteY157" fmla="*/ 187367 h 1089424"/>
                    <a:gd name="connsiteX158" fmla="*/ 1593647 w 1724098"/>
                    <a:gd name="connsiteY158" fmla="*/ 181718 h 1089424"/>
                    <a:gd name="connsiteX159" fmla="*/ 1619753 w 1724098"/>
                    <a:gd name="connsiteY159" fmla="*/ 164812 h 1089424"/>
                    <a:gd name="connsiteX160" fmla="*/ 1609625 w 1724098"/>
                    <a:gd name="connsiteY160" fmla="*/ 129083 h 1089424"/>
                    <a:gd name="connsiteX161" fmla="*/ 1607109 w 1724098"/>
                    <a:gd name="connsiteY161" fmla="*/ 126588 h 1089424"/>
                    <a:gd name="connsiteX162" fmla="*/ 1566559 w 1724098"/>
                    <a:gd name="connsiteY162" fmla="*/ 111100 h 1089424"/>
                    <a:gd name="connsiteX163" fmla="*/ 1555689 w 1724098"/>
                    <a:gd name="connsiteY163" fmla="*/ 93679 h 1089424"/>
                    <a:gd name="connsiteX164" fmla="*/ 1558533 w 1724098"/>
                    <a:gd name="connsiteY164" fmla="*/ 92860 h 1089424"/>
                    <a:gd name="connsiteX165" fmla="*/ 1583846 w 1724098"/>
                    <a:gd name="connsiteY165" fmla="*/ 100784 h 1089424"/>
                    <a:gd name="connsiteX166" fmla="*/ 1616935 w 1724098"/>
                    <a:gd name="connsiteY166" fmla="*/ 111681 h 1089424"/>
                    <a:gd name="connsiteX167" fmla="*/ 1642827 w 1724098"/>
                    <a:gd name="connsiteY167" fmla="*/ 169393 h 1089424"/>
                    <a:gd name="connsiteX168" fmla="*/ 1611839 w 1724098"/>
                    <a:gd name="connsiteY168" fmla="*/ 216028 h 1089424"/>
                    <a:gd name="connsiteX169" fmla="*/ 1613576 w 1724098"/>
                    <a:gd name="connsiteY169" fmla="*/ 216475 h 1089424"/>
                    <a:gd name="connsiteX170" fmla="*/ 1655823 w 1724098"/>
                    <a:gd name="connsiteY170" fmla="*/ 169298 h 1089424"/>
                    <a:gd name="connsiteX171" fmla="*/ 1623213 w 1724098"/>
                    <a:gd name="connsiteY171" fmla="*/ 102766 h 1089424"/>
                    <a:gd name="connsiteX172" fmla="*/ 1624370 w 1724098"/>
                    <a:gd name="connsiteY172" fmla="*/ 93241 h 1089424"/>
                    <a:gd name="connsiteX173" fmla="*/ 1588904 w 1724098"/>
                    <a:gd name="connsiteY173" fmla="*/ 74419 h 1089424"/>
                    <a:gd name="connsiteX174" fmla="*/ 1572687 w 1724098"/>
                    <a:gd name="connsiteY174" fmla="*/ 43854 h 1089424"/>
                    <a:gd name="connsiteX175" fmla="*/ 1575882 w 1724098"/>
                    <a:gd name="connsiteY175" fmla="*/ 43111 h 1089424"/>
                    <a:gd name="connsiteX176" fmla="*/ 1606593 w 1724098"/>
                    <a:gd name="connsiteY176" fmla="*/ 63808 h 1089424"/>
                    <a:gd name="connsiteX177" fmla="*/ 1647947 w 1724098"/>
                    <a:gd name="connsiteY177" fmla="*/ 76562 h 1089424"/>
                    <a:gd name="connsiteX178" fmla="*/ 1684408 w 1724098"/>
                    <a:gd name="connsiteY178" fmla="*/ 133427 h 1089424"/>
                    <a:gd name="connsiteX179" fmla="*/ 1691567 w 1724098"/>
                    <a:gd name="connsiteY179" fmla="*/ 163345 h 1089424"/>
                    <a:gd name="connsiteX180" fmla="*/ 1713684 w 1724098"/>
                    <a:gd name="connsiteY180" fmla="*/ 64856 h 1089424"/>
                    <a:gd name="connsiteX181" fmla="*/ 1696750 w 1724098"/>
                    <a:gd name="connsiteY181" fmla="*/ 122473 h 1089424"/>
                    <a:gd name="connsiteX182" fmla="*/ 1696033 w 1724098"/>
                    <a:gd name="connsiteY182" fmla="*/ 122492 h 1089424"/>
                    <a:gd name="connsiteX183" fmla="*/ 1675173 w 1724098"/>
                    <a:gd name="connsiteY183" fmla="*/ 83344 h 1089424"/>
                    <a:gd name="connsiteX184" fmla="*/ 1694246 w 1724098"/>
                    <a:gd name="connsiteY184" fmla="*/ 58913 h 1089424"/>
                    <a:gd name="connsiteX185" fmla="*/ 1713684 w 1724098"/>
                    <a:gd name="connsiteY185" fmla="*/ 64856 h 108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724098" h="1089424">
                      <a:moveTo>
                        <a:pt x="1719107" y="49978"/>
                      </a:moveTo>
                      <a:cubicBezTo>
                        <a:pt x="1702890" y="34833"/>
                        <a:pt x="1671261" y="62732"/>
                        <a:pt x="1671185" y="79268"/>
                      </a:cubicBezTo>
                      <a:cubicBezTo>
                        <a:pt x="1666228" y="74696"/>
                        <a:pt x="1660227" y="70466"/>
                        <a:pt x="1653257" y="67704"/>
                      </a:cubicBezTo>
                      <a:cubicBezTo>
                        <a:pt x="1647495" y="62904"/>
                        <a:pt x="1641695" y="57293"/>
                        <a:pt x="1639178" y="50816"/>
                      </a:cubicBezTo>
                      <a:cubicBezTo>
                        <a:pt x="1631730" y="36719"/>
                        <a:pt x="1631944" y="4877"/>
                        <a:pt x="1608807" y="105"/>
                      </a:cubicBezTo>
                      <a:cubicBezTo>
                        <a:pt x="1589369" y="-2066"/>
                        <a:pt x="1582726" y="29985"/>
                        <a:pt x="1586715" y="40434"/>
                      </a:cubicBezTo>
                      <a:cubicBezTo>
                        <a:pt x="1582311" y="38148"/>
                        <a:pt x="1576524" y="30652"/>
                        <a:pt x="1570422" y="33776"/>
                      </a:cubicBezTo>
                      <a:cubicBezTo>
                        <a:pt x="1569755" y="34119"/>
                        <a:pt x="1568988" y="34633"/>
                        <a:pt x="1568409" y="35357"/>
                      </a:cubicBezTo>
                      <a:cubicBezTo>
                        <a:pt x="1558772" y="47178"/>
                        <a:pt x="1552569" y="63246"/>
                        <a:pt x="1566044" y="74924"/>
                      </a:cubicBezTo>
                      <a:cubicBezTo>
                        <a:pt x="1577958" y="85640"/>
                        <a:pt x="1599761" y="86221"/>
                        <a:pt x="1610732" y="97613"/>
                      </a:cubicBezTo>
                      <a:cubicBezTo>
                        <a:pt x="1598843" y="93298"/>
                        <a:pt x="1585771" y="91640"/>
                        <a:pt x="1573706" y="87850"/>
                      </a:cubicBezTo>
                      <a:cubicBezTo>
                        <a:pt x="1564974" y="85116"/>
                        <a:pt x="1553953" y="77905"/>
                        <a:pt x="1545775" y="85706"/>
                      </a:cubicBezTo>
                      <a:cubicBezTo>
                        <a:pt x="1540743" y="90517"/>
                        <a:pt x="1542630" y="97498"/>
                        <a:pt x="1545071" y="102823"/>
                      </a:cubicBezTo>
                      <a:cubicBezTo>
                        <a:pt x="1553110" y="120358"/>
                        <a:pt x="1577266" y="131931"/>
                        <a:pt x="1601384" y="131988"/>
                      </a:cubicBezTo>
                      <a:cubicBezTo>
                        <a:pt x="1599132" y="141190"/>
                        <a:pt x="1605385" y="152524"/>
                        <a:pt x="1606907" y="161202"/>
                      </a:cubicBezTo>
                      <a:cubicBezTo>
                        <a:pt x="1607901" y="166840"/>
                        <a:pt x="1606190" y="167183"/>
                        <a:pt x="1599371" y="169498"/>
                      </a:cubicBezTo>
                      <a:cubicBezTo>
                        <a:pt x="1592162" y="171946"/>
                        <a:pt x="1584614" y="173832"/>
                        <a:pt x="1577190" y="175880"/>
                      </a:cubicBezTo>
                      <a:cubicBezTo>
                        <a:pt x="1572120" y="177280"/>
                        <a:pt x="1566710" y="178375"/>
                        <a:pt x="1562823" y="181309"/>
                      </a:cubicBezTo>
                      <a:cubicBezTo>
                        <a:pt x="1552519" y="189729"/>
                        <a:pt x="1544869" y="199864"/>
                        <a:pt x="1534955" y="208569"/>
                      </a:cubicBezTo>
                      <a:cubicBezTo>
                        <a:pt x="1530841" y="212303"/>
                        <a:pt x="1526073" y="214789"/>
                        <a:pt x="1521355" y="217990"/>
                      </a:cubicBezTo>
                      <a:cubicBezTo>
                        <a:pt x="1520323" y="218694"/>
                        <a:pt x="1519820" y="219542"/>
                        <a:pt x="1519707" y="220409"/>
                      </a:cubicBezTo>
                      <a:cubicBezTo>
                        <a:pt x="1516272" y="220819"/>
                        <a:pt x="1512850" y="221323"/>
                        <a:pt x="1509466" y="221904"/>
                      </a:cubicBezTo>
                      <a:cubicBezTo>
                        <a:pt x="1528073" y="205036"/>
                        <a:pt x="1567906" y="143380"/>
                        <a:pt x="1556897" y="122692"/>
                      </a:cubicBezTo>
                      <a:cubicBezTo>
                        <a:pt x="1553009" y="114300"/>
                        <a:pt x="1542693" y="110300"/>
                        <a:pt x="1531319" y="111024"/>
                      </a:cubicBezTo>
                      <a:cubicBezTo>
                        <a:pt x="1513995" y="112129"/>
                        <a:pt x="1500206" y="123006"/>
                        <a:pt x="1490015" y="132693"/>
                      </a:cubicBezTo>
                      <a:cubicBezTo>
                        <a:pt x="1477862" y="144247"/>
                        <a:pt x="1467922" y="156944"/>
                        <a:pt x="1457027" y="169174"/>
                      </a:cubicBezTo>
                      <a:cubicBezTo>
                        <a:pt x="1444999" y="182671"/>
                        <a:pt x="1429147" y="192586"/>
                        <a:pt x="1413056" y="203254"/>
                      </a:cubicBezTo>
                      <a:cubicBezTo>
                        <a:pt x="1329718" y="254899"/>
                        <a:pt x="1330409" y="292237"/>
                        <a:pt x="1334800" y="368875"/>
                      </a:cubicBezTo>
                      <a:cubicBezTo>
                        <a:pt x="1259124" y="311363"/>
                        <a:pt x="1169005" y="262062"/>
                        <a:pt x="1067159" y="235268"/>
                      </a:cubicBezTo>
                      <a:cubicBezTo>
                        <a:pt x="1032246" y="227677"/>
                        <a:pt x="998051" y="217752"/>
                        <a:pt x="962345" y="212494"/>
                      </a:cubicBezTo>
                      <a:cubicBezTo>
                        <a:pt x="960835" y="195263"/>
                        <a:pt x="966887" y="178270"/>
                        <a:pt x="966761" y="161068"/>
                      </a:cubicBezTo>
                      <a:cubicBezTo>
                        <a:pt x="966748" y="159163"/>
                        <a:pt x="963037" y="158220"/>
                        <a:pt x="961817" y="160059"/>
                      </a:cubicBezTo>
                      <a:cubicBezTo>
                        <a:pt x="950582" y="176994"/>
                        <a:pt x="944379" y="196673"/>
                        <a:pt x="945939" y="215694"/>
                      </a:cubicBezTo>
                      <a:cubicBezTo>
                        <a:pt x="942215" y="219637"/>
                        <a:pt x="942303" y="225438"/>
                        <a:pt x="948241" y="227657"/>
                      </a:cubicBezTo>
                      <a:cubicBezTo>
                        <a:pt x="952167" y="239030"/>
                        <a:pt x="958734" y="250670"/>
                        <a:pt x="970762" y="258947"/>
                      </a:cubicBezTo>
                      <a:cubicBezTo>
                        <a:pt x="965000" y="341386"/>
                        <a:pt x="924488" y="423225"/>
                        <a:pt x="854411" y="486690"/>
                      </a:cubicBezTo>
                      <a:cubicBezTo>
                        <a:pt x="789466" y="439236"/>
                        <a:pt x="728724" y="388335"/>
                        <a:pt x="671693" y="335395"/>
                      </a:cubicBezTo>
                      <a:cubicBezTo>
                        <a:pt x="635660" y="301362"/>
                        <a:pt x="603377" y="264529"/>
                        <a:pt x="579485" y="224848"/>
                      </a:cubicBezTo>
                      <a:cubicBezTo>
                        <a:pt x="586770" y="222381"/>
                        <a:pt x="593488" y="217228"/>
                        <a:pt x="598785" y="212132"/>
                      </a:cubicBezTo>
                      <a:cubicBezTo>
                        <a:pt x="599804" y="211427"/>
                        <a:pt x="600622" y="210598"/>
                        <a:pt x="601226" y="209684"/>
                      </a:cubicBezTo>
                      <a:cubicBezTo>
                        <a:pt x="624413" y="185128"/>
                        <a:pt x="628540" y="153715"/>
                        <a:pt x="629320" y="124378"/>
                      </a:cubicBezTo>
                      <a:cubicBezTo>
                        <a:pt x="629420" y="112719"/>
                        <a:pt x="628640" y="100451"/>
                        <a:pt x="623469" y="89374"/>
                      </a:cubicBezTo>
                      <a:cubicBezTo>
                        <a:pt x="621595" y="85354"/>
                        <a:pt x="614448" y="86211"/>
                        <a:pt x="613907" y="90355"/>
                      </a:cubicBezTo>
                      <a:cubicBezTo>
                        <a:pt x="610926" y="113396"/>
                        <a:pt x="613505" y="136398"/>
                        <a:pt x="607592" y="159316"/>
                      </a:cubicBezTo>
                      <a:cubicBezTo>
                        <a:pt x="604195" y="172451"/>
                        <a:pt x="599389" y="185767"/>
                        <a:pt x="589928" y="197206"/>
                      </a:cubicBezTo>
                      <a:cubicBezTo>
                        <a:pt x="442954" y="202788"/>
                        <a:pt x="251165" y="257233"/>
                        <a:pt x="170154" y="354931"/>
                      </a:cubicBezTo>
                      <a:cubicBezTo>
                        <a:pt x="94856" y="449981"/>
                        <a:pt x="75166" y="563214"/>
                        <a:pt x="56206" y="671246"/>
                      </a:cubicBezTo>
                      <a:cubicBezTo>
                        <a:pt x="35120" y="803653"/>
                        <a:pt x="15984" y="954206"/>
                        <a:pt x="144" y="1078164"/>
                      </a:cubicBezTo>
                      <a:cubicBezTo>
                        <a:pt x="-1970" y="1088956"/>
                        <a:pt x="19846" y="1093613"/>
                        <a:pt x="21985" y="1082717"/>
                      </a:cubicBezTo>
                      <a:cubicBezTo>
                        <a:pt x="38366" y="960006"/>
                        <a:pt x="53740" y="837143"/>
                        <a:pt x="72096" y="714566"/>
                      </a:cubicBezTo>
                      <a:cubicBezTo>
                        <a:pt x="94000" y="589779"/>
                        <a:pt x="107210" y="454419"/>
                        <a:pt x="203960" y="347749"/>
                      </a:cubicBezTo>
                      <a:cubicBezTo>
                        <a:pt x="207533" y="354854"/>
                        <a:pt x="214038" y="361855"/>
                        <a:pt x="218705" y="367970"/>
                      </a:cubicBezTo>
                      <a:cubicBezTo>
                        <a:pt x="232947" y="386735"/>
                        <a:pt x="246271" y="405889"/>
                        <a:pt x="259532" y="425063"/>
                      </a:cubicBezTo>
                      <a:cubicBezTo>
                        <a:pt x="263960" y="431435"/>
                        <a:pt x="269244" y="444932"/>
                        <a:pt x="279724" y="446275"/>
                      </a:cubicBezTo>
                      <a:cubicBezTo>
                        <a:pt x="141771" y="733159"/>
                        <a:pt x="322413" y="737493"/>
                        <a:pt x="284015" y="916934"/>
                      </a:cubicBezTo>
                      <a:cubicBezTo>
                        <a:pt x="274969" y="961054"/>
                        <a:pt x="262211" y="1004688"/>
                        <a:pt x="249391" y="1048246"/>
                      </a:cubicBezTo>
                      <a:cubicBezTo>
                        <a:pt x="246271" y="1058761"/>
                        <a:pt x="240861" y="1070287"/>
                        <a:pt x="240408" y="1081155"/>
                      </a:cubicBezTo>
                      <a:cubicBezTo>
                        <a:pt x="239943" y="1092127"/>
                        <a:pt x="262337" y="1092175"/>
                        <a:pt x="263029" y="1081336"/>
                      </a:cubicBezTo>
                      <a:cubicBezTo>
                        <a:pt x="265206" y="1072811"/>
                        <a:pt x="267823" y="1064353"/>
                        <a:pt x="270314" y="1055866"/>
                      </a:cubicBezTo>
                      <a:cubicBezTo>
                        <a:pt x="286971" y="996325"/>
                        <a:pt x="307844" y="936556"/>
                        <a:pt x="312788" y="875605"/>
                      </a:cubicBezTo>
                      <a:cubicBezTo>
                        <a:pt x="317053" y="813635"/>
                        <a:pt x="278215" y="757857"/>
                        <a:pt x="259318" y="699097"/>
                      </a:cubicBezTo>
                      <a:cubicBezTo>
                        <a:pt x="232016" y="615068"/>
                        <a:pt x="265118" y="527781"/>
                        <a:pt x="299917" y="448123"/>
                      </a:cubicBezTo>
                      <a:cubicBezTo>
                        <a:pt x="305629" y="430864"/>
                        <a:pt x="308636" y="413071"/>
                        <a:pt x="309907" y="395317"/>
                      </a:cubicBezTo>
                      <a:cubicBezTo>
                        <a:pt x="311228" y="376905"/>
                        <a:pt x="310511" y="358531"/>
                        <a:pt x="308875" y="340148"/>
                      </a:cubicBezTo>
                      <a:cubicBezTo>
                        <a:pt x="307076" y="321384"/>
                        <a:pt x="306372" y="301867"/>
                        <a:pt x="300106" y="283626"/>
                      </a:cubicBezTo>
                      <a:cubicBezTo>
                        <a:pt x="323117" y="272968"/>
                        <a:pt x="347386" y="263748"/>
                        <a:pt x="371970" y="255490"/>
                      </a:cubicBezTo>
                      <a:cubicBezTo>
                        <a:pt x="375115" y="274844"/>
                        <a:pt x="381683" y="293761"/>
                        <a:pt x="386074" y="312944"/>
                      </a:cubicBezTo>
                      <a:cubicBezTo>
                        <a:pt x="409311" y="397126"/>
                        <a:pt x="426673" y="504673"/>
                        <a:pt x="516692" y="564081"/>
                      </a:cubicBezTo>
                      <a:cubicBezTo>
                        <a:pt x="524971" y="569053"/>
                        <a:pt x="535136" y="561537"/>
                        <a:pt x="528330" y="555270"/>
                      </a:cubicBezTo>
                      <a:cubicBezTo>
                        <a:pt x="438902" y="479737"/>
                        <a:pt x="425428" y="375581"/>
                        <a:pt x="393283" y="281283"/>
                      </a:cubicBezTo>
                      <a:cubicBezTo>
                        <a:pt x="389861" y="271996"/>
                        <a:pt x="386791" y="261300"/>
                        <a:pt x="380538" y="252651"/>
                      </a:cubicBezTo>
                      <a:cubicBezTo>
                        <a:pt x="437934" y="233534"/>
                        <a:pt x="497808" y="220866"/>
                        <a:pt x="559632" y="216123"/>
                      </a:cubicBezTo>
                      <a:cubicBezTo>
                        <a:pt x="592658" y="305372"/>
                        <a:pt x="683331" y="372780"/>
                        <a:pt x="762429" y="440227"/>
                      </a:cubicBezTo>
                      <a:cubicBezTo>
                        <a:pt x="852498" y="515941"/>
                        <a:pt x="1092196" y="681886"/>
                        <a:pt x="1233295" y="655482"/>
                      </a:cubicBezTo>
                      <a:cubicBezTo>
                        <a:pt x="1231999" y="712061"/>
                        <a:pt x="1189676" y="760734"/>
                        <a:pt x="1172150" y="814388"/>
                      </a:cubicBezTo>
                      <a:cubicBezTo>
                        <a:pt x="1155819" y="868909"/>
                        <a:pt x="1175295" y="924325"/>
                        <a:pt x="1187713" y="978151"/>
                      </a:cubicBezTo>
                      <a:cubicBezTo>
                        <a:pt x="1195476" y="1006945"/>
                        <a:pt x="1199124" y="1036225"/>
                        <a:pt x="1202395" y="1065419"/>
                      </a:cubicBezTo>
                      <a:cubicBezTo>
                        <a:pt x="1202836" y="1076430"/>
                        <a:pt x="1225482" y="1076478"/>
                        <a:pt x="1225042" y="1065419"/>
                      </a:cubicBezTo>
                      <a:cubicBezTo>
                        <a:pt x="1223255" y="1039883"/>
                        <a:pt x="1218764" y="1014289"/>
                        <a:pt x="1213215" y="989067"/>
                      </a:cubicBezTo>
                      <a:cubicBezTo>
                        <a:pt x="1202295" y="935660"/>
                        <a:pt x="1179334" y="881101"/>
                        <a:pt x="1191840" y="826809"/>
                      </a:cubicBezTo>
                      <a:cubicBezTo>
                        <a:pt x="1191915" y="826494"/>
                        <a:pt x="1192506" y="826485"/>
                        <a:pt x="1192582" y="826790"/>
                      </a:cubicBezTo>
                      <a:cubicBezTo>
                        <a:pt x="1210510" y="896493"/>
                        <a:pt x="1296516" y="1013842"/>
                        <a:pt x="1387943" y="1036321"/>
                      </a:cubicBezTo>
                      <a:cubicBezTo>
                        <a:pt x="1402160" y="1038683"/>
                        <a:pt x="1417899" y="1038730"/>
                        <a:pt x="1432418" y="1038397"/>
                      </a:cubicBezTo>
                      <a:cubicBezTo>
                        <a:pt x="1664743" y="1033339"/>
                        <a:pt x="1558419" y="677199"/>
                        <a:pt x="1531747" y="567557"/>
                      </a:cubicBezTo>
                      <a:cubicBezTo>
                        <a:pt x="1523381" y="537401"/>
                        <a:pt x="1514234" y="507369"/>
                        <a:pt x="1504685" y="477413"/>
                      </a:cubicBezTo>
                      <a:cubicBezTo>
                        <a:pt x="1492972" y="437846"/>
                        <a:pt x="1473936" y="386077"/>
                        <a:pt x="1498331" y="347873"/>
                      </a:cubicBezTo>
                      <a:cubicBezTo>
                        <a:pt x="1522965" y="316373"/>
                        <a:pt x="1570862" y="302848"/>
                        <a:pt x="1604114" y="277540"/>
                      </a:cubicBezTo>
                      <a:cubicBezTo>
                        <a:pt x="1628195" y="259642"/>
                        <a:pt x="1649306" y="239373"/>
                        <a:pt x="1670380" y="219466"/>
                      </a:cubicBezTo>
                      <a:cubicBezTo>
                        <a:pt x="1692145" y="199502"/>
                        <a:pt x="1715924" y="173317"/>
                        <a:pt x="1704639" y="146152"/>
                      </a:cubicBezTo>
                      <a:cubicBezTo>
                        <a:pt x="1707293" y="138780"/>
                        <a:pt x="1708312" y="130626"/>
                        <a:pt x="1710652" y="123330"/>
                      </a:cubicBezTo>
                      <a:cubicBezTo>
                        <a:pt x="1715219" y="106138"/>
                        <a:pt x="1732493" y="64304"/>
                        <a:pt x="1719107" y="49978"/>
                      </a:cubicBezTo>
                      <a:close/>
                      <a:moveTo>
                        <a:pt x="292230" y="336138"/>
                      </a:moveTo>
                      <a:cubicBezTo>
                        <a:pt x="293212" y="366703"/>
                        <a:pt x="293287" y="397612"/>
                        <a:pt x="285675" y="427749"/>
                      </a:cubicBezTo>
                      <a:cubicBezTo>
                        <a:pt x="265696" y="405842"/>
                        <a:pt x="249026" y="383744"/>
                        <a:pt x="228833" y="362122"/>
                      </a:cubicBezTo>
                      <a:cubicBezTo>
                        <a:pt x="223360" y="356140"/>
                        <a:pt x="216730" y="348111"/>
                        <a:pt x="208640" y="343139"/>
                      </a:cubicBezTo>
                      <a:cubicBezTo>
                        <a:pt x="231324" y="321069"/>
                        <a:pt x="260186" y="302924"/>
                        <a:pt x="291236" y="287827"/>
                      </a:cubicBezTo>
                      <a:cubicBezTo>
                        <a:pt x="289576" y="303819"/>
                        <a:pt x="291651" y="320107"/>
                        <a:pt x="292230" y="336138"/>
                      </a:cubicBezTo>
                      <a:close/>
                      <a:moveTo>
                        <a:pt x="1595861" y="44663"/>
                      </a:moveTo>
                      <a:cubicBezTo>
                        <a:pt x="1595484" y="39958"/>
                        <a:pt x="1600315" y="-3724"/>
                        <a:pt x="1612368" y="12878"/>
                      </a:cubicBezTo>
                      <a:cubicBezTo>
                        <a:pt x="1624395" y="28128"/>
                        <a:pt x="1620583" y="45549"/>
                        <a:pt x="1631655" y="61646"/>
                      </a:cubicBezTo>
                      <a:cubicBezTo>
                        <a:pt x="1617828" y="58951"/>
                        <a:pt x="1605624" y="53569"/>
                        <a:pt x="1595119" y="46197"/>
                      </a:cubicBezTo>
                      <a:cubicBezTo>
                        <a:pt x="1595547" y="45787"/>
                        <a:pt x="1595836" y="45273"/>
                        <a:pt x="1595861" y="44663"/>
                      </a:cubicBezTo>
                      <a:close/>
                      <a:moveTo>
                        <a:pt x="1691567" y="163345"/>
                      </a:moveTo>
                      <a:cubicBezTo>
                        <a:pt x="1686761" y="193472"/>
                        <a:pt x="1639078" y="228753"/>
                        <a:pt x="1613374" y="251937"/>
                      </a:cubicBezTo>
                      <a:cubicBezTo>
                        <a:pt x="1602353" y="261290"/>
                        <a:pt x="1590791" y="270310"/>
                        <a:pt x="1578247" y="278492"/>
                      </a:cubicBezTo>
                      <a:cubicBezTo>
                        <a:pt x="1544945" y="299543"/>
                        <a:pt x="1501124" y="313983"/>
                        <a:pt x="1481158" y="344901"/>
                      </a:cubicBezTo>
                      <a:cubicBezTo>
                        <a:pt x="1466010" y="368351"/>
                        <a:pt x="1468086" y="397279"/>
                        <a:pt x="1472401" y="422472"/>
                      </a:cubicBezTo>
                      <a:cubicBezTo>
                        <a:pt x="1509705" y="565919"/>
                        <a:pt x="1564823" y="709908"/>
                        <a:pt x="1559464" y="857603"/>
                      </a:cubicBezTo>
                      <a:cubicBezTo>
                        <a:pt x="1558860" y="884092"/>
                        <a:pt x="1556545" y="910733"/>
                        <a:pt x="1548468" y="936584"/>
                      </a:cubicBezTo>
                      <a:cubicBezTo>
                        <a:pt x="1535937" y="980123"/>
                        <a:pt x="1505981" y="1021461"/>
                        <a:pt x="1440181" y="1022671"/>
                      </a:cubicBezTo>
                      <a:cubicBezTo>
                        <a:pt x="1419598" y="1023490"/>
                        <a:pt x="1396310" y="1023471"/>
                        <a:pt x="1378495" y="1015975"/>
                      </a:cubicBezTo>
                      <a:cubicBezTo>
                        <a:pt x="1340160" y="998544"/>
                        <a:pt x="1311839" y="970836"/>
                        <a:pt x="1286438" y="943518"/>
                      </a:cubicBezTo>
                      <a:cubicBezTo>
                        <a:pt x="1244253" y="897360"/>
                        <a:pt x="1219242" y="844135"/>
                        <a:pt x="1205905" y="789194"/>
                      </a:cubicBezTo>
                      <a:cubicBezTo>
                        <a:pt x="1219707" y="760143"/>
                        <a:pt x="1237459" y="732149"/>
                        <a:pt x="1247323" y="702088"/>
                      </a:cubicBezTo>
                      <a:cubicBezTo>
                        <a:pt x="1270938" y="621469"/>
                        <a:pt x="1248493" y="536106"/>
                        <a:pt x="1209969" y="460125"/>
                      </a:cubicBezTo>
                      <a:cubicBezTo>
                        <a:pt x="1218185" y="446904"/>
                        <a:pt x="1226753" y="434417"/>
                        <a:pt x="1239283" y="422758"/>
                      </a:cubicBezTo>
                      <a:cubicBezTo>
                        <a:pt x="1253211" y="409804"/>
                        <a:pt x="1270347" y="398660"/>
                        <a:pt x="1283532" y="385325"/>
                      </a:cubicBezTo>
                      <a:cubicBezTo>
                        <a:pt x="1290124" y="378657"/>
                        <a:pt x="1276386" y="371733"/>
                        <a:pt x="1268937" y="376800"/>
                      </a:cubicBezTo>
                      <a:cubicBezTo>
                        <a:pt x="1243133" y="395402"/>
                        <a:pt x="1219443" y="416538"/>
                        <a:pt x="1202131" y="440313"/>
                      </a:cubicBezTo>
                      <a:cubicBezTo>
                        <a:pt x="1187071" y="399784"/>
                        <a:pt x="1204421" y="357455"/>
                        <a:pt x="1200030" y="316488"/>
                      </a:cubicBezTo>
                      <a:cubicBezTo>
                        <a:pt x="1199514" y="312830"/>
                        <a:pt x="1192343" y="311468"/>
                        <a:pt x="1190997" y="315564"/>
                      </a:cubicBezTo>
                      <a:cubicBezTo>
                        <a:pt x="1183775" y="337443"/>
                        <a:pt x="1181309" y="361198"/>
                        <a:pt x="1178617" y="383667"/>
                      </a:cubicBezTo>
                      <a:cubicBezTo>
                        <a:pt x="1175069" y="411585"/>
                        <a:pt x="1178994" y="440075"/>
                        <a:pt x="1192154" y="466364"/>
                      </a:cubicBezTo>
                      <a:cubicBezTo>
                        <a:pt x="1192267" y="466925"/>
                        <a:pt x="1192506" y="467449"/>
                        <a:pt x="1192871" y="467916"/>
                      </a:cubicBezTo>
                      <a:cubicBezTo>
                        <a:pt x="1217782" y="522313"/>
                        <a:pt x="1235094" y="579425"/>
                        <a:pt x="1234213" y="637261"/>
                      </a:cubicBezTo>
                      <a:cubicBezTo>
                        <a:pt x="1122857" y="654292"/>
                        <a:pt x="952972" y="552479"/>
                        <a:pt x="871521" y="498568"/>
                      </a:cubicBezTo>
                      <a:cubicBezTo>
                        <a:pt x="940366" y="434179"/>
                        <a:pt x="985935" y="353226"/>
                        <a:pt x="989458" y="269910"/>
                      </a:cubicBezTo>
                      <a:cubicBezTo>
                        <a:pt x="989646" y="260547"/>
                        <a:pt x="990200" y="249041"/>
                        <a:pt x="982966" y="240973"/>
                      </a:cubicBezTo>
                      <a:cubicBezTo>
                        <a:pt x="980777" y="238745"/>
                        <a:pt x="976914" y="239497"/>
                        <a:pt x="975908" y="242164"/>
                      </a:cubicBezTo>
                      <a:cubicBezTo>
                        <a:pt x="972184" y="238611"/>
                        <a:pt x="969164" y="234858"/>
                        <a:pt x="967264" y="230601"/>
                      </a:cubicBezTo>
                      <a:cubicBezTo>
                        <a:pt x="1022232" y="241564"/>
                        <a:pt x="1078004" y="253689"/>
                        <a:pt x="1128694" y="273339"/>
                      </a:cubicBezTo>
                      <a:cubicBezTo>
                        <a:pt x="1205742" y="304658"/>
                        <a:pt x="1277178" y="345282"/>
                        <a:pt x="1335467" y="394774"/>
                      </a:cubicBezTo>
                      <a:cubicBezTo>
                        <a:pt x="1335228" y="456991"/>
                        <a:pt x="1303309" y="515084"/>
                        <a:pt x="1286451" y="575168"/>
                      </a:cubicBezTo>
                      <a:cubicBezTo>
                        <a:pt x="1270334" y="650082"/>
                        <a:pt x="1232162" y="815722"/>
                        <a:pt x="1272963" y="880853"/>
                      </a:cubicBezTo>
                      <a:cubicBezTo>
                        <a:pt x="1274448" y="883139"/>
                        <a:pt x="1279531" y="881539"/>
                        <a:pt x="1278436" y="879110"/>
                      </a:cubicBezTo>
                      <a:cubicBezTo>
                        <a:pt x="1272334" y="865604"/>
                        <a:pt x="1271328" y="851202"/>
                        <a:pt x="1270196" y="837077"/>
                      </a:cubicBezTo>
                      <a:cubicBezTo>
                        <a:pt x="1268095" y="806968"/>
                        <a:pt x="1270422" y="776774"/>
                        <a:pt x="1272888" y="746713"/>
                      </a:cubicBezTo>
                      <a:cubicBezTo>
                        <a:pt x="1283720" y="684172"/>
                        <a:pt x="1290678" y="620754"/>
                        <a:pt x="1310179" y="559280"/>
                      </a:cubicBezTo>
                      <a:cubicBezTo>
                        <a:pt x="1328875" y="505292"/>
                        <a:pt x="1355018" y="451209"/>
                        <a:pt x="1354377" y="394812"/>
                      </a:cubicBezTo>
                      <a:cubicBezTo>
                        <a:pt x="1356591" y="392126"/>
                        <a:pt x="1357157" y="388620"/>
                        <a:pt x="1354528" y="385468"/>
                      </a:cubicBezTo>
                      <a:cubicBezTo>
                        <a:pt x="1356025" y="341891"/>
                        <a:pt x="1342865" y="292170"/>
                        <a:pt x="1377375" y="253737"/>
                      </a:cubicBezTo>
                      <a:cubicBezTo>
                        <a:pt x="1403003" y="226095"/>
                        <a:pt x="1444207" y="209779"/>
                        <a:pt x="1470099" y="182642"/>
                      </a:cubicBezTo>
                      <a:cubicBezTo>
                        <a:pt x="1484630" y="169212"/>
                        <a:pt x="1511529" y="125892"/>
                        <a:pt x="1535811" y="126864"/>
                      </a:cubicBezTo>
                      <a:cubicBezTo>
                        <a:pt x="1535874" y="126864"/>
                        <a:pt x="1536968" y="126959"/>
                        <a:pt x="1537233" y="127397"/>
                      </a:cubicBezTo>
                      <a:cubicBezTo>
                        <a:pt x="1537811" y="128369"/>
                        <a:pt x="1537748" y="130207"/>
                        <a:pt x="1537748" y="130293"/>
                      </a:cubicBezTo>
                      <a:cubicBezTo>
                        <a:pt x="1538340" y="142675"/>
                        <a:pt x="1531382" y="155039"/>
                        <a:pt x="1525394" y="166536"/>
                      </a:cubicBezTo>
                      <a:cubicBezTo>
                        <a:pt x="1515920" y="184033"/>
                        <a:pt x="1503490" y="200587"/>
                        <a:pt x="1492204" y="217371"/>
                      </a:cubicBezTo>
                      <a:cubicBezTo>
                        <a:pt x="1482454" y="212579"/>
                        <a:pt x="1469621" y="211332"/>
                        <a:pt x="1458336" y="211198"/>
                      </a:cubicBezTo>
                      <a:cubicBezTo>
                        <a:pt x="1456713" y="211179"/>
                        <a:pt x="1455643" y="212875"/>
                        <a:pt x="1456952" y="213732"/>
                      </a:cubicBezTo>
                      <a:cubicBezTo>
                        <a:pt x="1465922" y="219628"/>
                        <a:pt x="1477371" y="221800"/>
                        <a:pt x="1486656" y="227181"/>
                      </a:cubicBezTo>
                      <a:cubicBezTo>
                        <a:pt x="1462311" y="234144"/>
                        <a:pt x="1438696" y="245107"/>
                        <a:pt x="1420151" y="258223"/>
                      </a:cubicBezTo>
                      <a:cubicBezTo>
                        <a:pt x="1417270" y="260262"/>
                        <a:pt x="1420932" y="263224"/>
                        <a:pt x="1424115" y="262109"/>
                      </a:cubicBezTo>
                      <a:cubicBezTo>
                        <a:pt x="1470011" y="244841"/>
                        <a:pt x="1513907" y="222762"/>
                        <a:pt x="1567792" y="232725"/>
                      </a:cubicBezTo>
                      <a:cubicBezTo>
                        <a:pt x="1575001" y="233944"/>
                        <a:pt x="1581393" y="236116"/>
                        <a:pt x="1588791" y="235030"/>
                      </a:cubicBezTo>
                      <a:cubicBezTo>
                        <a:pt x="1593307" y="234363"/>
                        <a:pt x="1594075" y="229953"/>
                        <a:pt x="1591344" y="227696"/>
                      </a:cubicBezTo>
                      <a:cubicBezTo>
                        <a:pt x="1579103" y="218599"/>
                        <a:pt x="1554544" y="219399"/>
                        <a:pt x="1538403" y="219133"/>
                      </a:cubicBezTo>
                      <a:cubicBezTo>
                        <a:pt x="1547222" y="213903"/>
                        <a:pt x="1552934" y="206636"/>
                        <a:pt x="1559640" y="200016"/>
                      </a:cubicBezTo>
                      <a:cubicBezTo>
                        <a:pt x="1563502" y="196063"/>
                        <a:pt x="1567729" y="189996"/>
                        <a:pt x="1573328" y="187367"/>
                      </a:cubicBezTo>
                      <a:cubicBezTo>
                        <a:pt x="1579103" y="184652"/>
                        <a:pt x="1587306" y="183528"/>
                        <a:pt x="1593647" y="181718"/>
                      </a:cubicBezTo>
                      <a:cubicBezTo>
                        <a:pt x="1604555" y="178594"/>
                        <a:pt x="1619728" y="175356"/>
                        <a:pt x="1619753" y="164812"/>
                      </a:cubicBezTo>
                      <a:cubicBezTo>
                        <a:pt x="1619778" y="152839"/>
                        <a:pt x="1612078" y="140913"/>
                        <a:pt x="1609625" y="129083"/>
                      </a:cubicBezTo>
                      <a:cubicBezTo>
                        <a:pt x="1609612" y="127912"/>
                        <a:pt x="1608669" y="126988"/>
                        <a:pt x="1607109" y="126588"/>
                      </a:cubicBezTo>
                      <a:cubicBezTo>
                        <a:pt x="1592905" y="123073"/>
                        <a:pt x="1577669" y="118901"/>
                        <a:pt x="1566559" y="111100"/>
                      </a:cubicBezTo>
                      <a:cubicBezTo>
                        <a:pt x="1561477" y="107528"/>
                        <a:pt x="1554242" y="99280"/>
                        <a:pt x="1555689" y="93679"/>
                      </a:cubicBezTo>
                      <a:cubicBezTo>
                        <a:pt x="1556205" y="91679"/>
                        <a:pt x="1556922" y="92069"/>
                        <a:pt x="1558533" y="92860"/>
                      </a:cubicBezTo>
                      <a:cubicBezTo>
                        <a:pt x="1566245" y="96660"/>
                        <a:pt x="1574926" y="99041"/>
                        <a:pt x="1583846" y="100784"/>
                      </a:cubicBezTo>
                      <a:cubicBezTo>
                        <a:pt x="1595345" y="103432"/>
                        <a:pt x="1606819" y="106671"/>
                        <a:pt x="1616935" y="111681"/>
                      </a:cubicBezTo>
                      <a:cubicBezTo>
                        <a:pt x="1640864" y="123521"/>
                        <a:pt x="1654515" y="149048"/>
                        <a:pt x="1642827" y="169393"/>
                      </a:cubicBezTo>
                      <a:cubicBezTo>
                        <a:pt x="1633995" y="185271"/>
                        <a:pt x="1614117" y="198854"/>
                        <a:pt x="1611839" y="216028"/>
                      </a:cubicBezTo>
                      <a:cubicBezTo>
                        <a:pt x="1611739" y="216770"/>
                        <a:pt x="1613034" y="217104"/>
                        <a:pt x="1613576" y="216475"/>
                      </a:cubicBezTo>
                      <a:cubicBezTo>
                        <a:pt x="1627239" y="200616"/>
                        <a:pt x="1645960" y="186833"/>
                        <a:pt x="1655823" y="169298"/>
                      </a:cubicBezTo>
                      <a:cubicBezTo>
                        <a:pt x="1668556" y="145600"/>
                        <a:pt x="1650816" y="116005"/>
                        <a:pt x="1623213" y="102766"/>
                      </a:cubicBezTo>
                      <a:cubicBezTo>
                        <a:pt x="1626006" y="100899"/>
                        <a:pt x="1626257" y="96184"/>
                        <a:pt x="1624370" y="93241"/>
                      </a:cubicBezTo>
                      <a:cubicBezTo>
                        <a:pt x="1617727" y="82906"/>
                        <a:pt x="1601548" y="79077"/>
                        <a:pt x="1588904" y="74419"/>
                      </a:cubicBezTo>
                      <a:cubicBezTo>
                        <a:pt x="1569201" y="68419"/>
                        <a:pt x="1569088" y="57408"/>
                        <a:pt x="1572687" y="43854"/>
                      </a:cubicBezTo>
                      <a:cubicBezTo>
                        <a:pt x="1572988" y="42730"/>
                        <a:pt x="1574825" y="42291"/>
                        <a:pt x="1575882" y="43111"/>
                      </a:cubicBezTo>
                      <a:cubicBezTo>
                        <a:pt x="1585532" y="50492"/>
                        <a:pt x="1594842" y="58465"/>
                        <a:pt x="1606593" y="63808"/>
                      </a:cubicBezTo>
                      <a:cubicBezTo>
                        <a:pt x="1619489" y="69666"/>
                        <a:pt x="1635127" y="70714"/>
                        <a:pt x="1647947" y="76562"/>
                      </a:cubicBezTo>
                      <a:cubicBezTo>
                        <a:pt x="1672556" y="87792"/>
                        <a:pt x="1678558" y="114015"/>
                        <a:pt x="1684408" y="133427"/>
                      </a:cubicBezTo>
                      <a:cubicBezTo>
                        <a:pt x="1687251" y="143095"/>
                        <a:pt x="1692737" y="153334"/>
                        <a:pt x="1691567" y="163345"/>
                      </a:cubicBezTo>
                      <a:close/>
                      <a:moveTo>
                        <a:pt x="1713684" y="64856"/>
                      </a:moveTo>
                      <a:cubicBezTo>
                        <a:pt x="1711458" y="84382"/>
                        <a:pt x="1701908" y="103328"/>
                        <a:pt x="1696750" y="122473"/>
                      </a:cubicBezTo>
                      <a:cubicBezTo>
                        <a:pt x="1696675" y="122768"/>
                        <a:pt x="1696134" y="122778"/>
                        <a:pt x="1696033" y="122492"/>
                      </a:cubicBezTo>
                      <a:cubicBezTo>
                        <a:pt x="1691265" y="108871"/>
                        <a:pt x="1685792" y="95079"/>
                        <a:pt x="1675173" y="83344"/>
                      </a:cubicBezTo>
                      <a:cubicBezTo>
                        <a:pt x="1678998" y="74143"/>
                        <a:pt x="1684622" y="65456"/>
                        <a:pt x="1694246" y="58913"/>
                      </a:cubicBezTo>
                      <a:cubicBezTo>
                        <a:pt x="1705972" y="50426"/>
                        <a:pt x="1715609" y="50835"/>
                        <a:pt x="1713684" y="64856"/>
                      </a:cubicBezTo>
                      <a:close/>
                    </a:path>
                  </a:pathLst>
                </a:custGeom>
                <a:solidFill>
                  <a:srgbClr val="000000"/>
                </a:solidFill>
                <a:ln w="12570" cap="flat">
                  <a:noFill/>
                  <a:prstDash val="solid"/>
                  <a:miter/>
                </a:ln>
              </p:spPr>
              <p:txBody>
                <a:bodyPr rtlCol="0" anchor="ctr"/>
                <a:lstStyle/>
                <a:p>
                  <a:endParaRPr lang="en-AU" sz="4000"/>
                </a:p>
              </p:txBody>
            </p:sp>
            <p:grpSp>
              <p:nvGrpSpPr>
                <p:cNvPr id="19" name="Graphic 11" descr="Curly haired woman raising hand">
                  <a:extLst>
                    <a:ext uri="{FF2B5EF4-FFF2-40B4-BE49-F238E27FC236}">
                      <a16:creationId xmlns:a16="http://schemas.microsoft.com/office/drawing/2014/main" id="{3639C49E-6E34-DD12-76B1-6EEF2B055478}"/>
                    </a:ext>
                  </a:extLst>
                </p:cNvPr>
                <p:cNvGrpSpPr/>
                <p:nvPr/>
              </p:nvGrpSpPr>
              <p:grpSpPr>
                <a:xfrm>
                  <a:off x="14609180" y="8031516"/>
                  <a:ext cx="653684" cy="233186"/>
                  <a:chOff x="14609180" y="8031516"/>
                  <a:chExt cx="653684" cy="233186"/>
                </a:xfrm>
                <a:solidFill>
                  <a:srgbClr val="000000"/>
                </a:solidFill>
              </p:grpSpPr>
              <p:sp>
                <p:nvSpPr>
                  <p:cNvPr id="20" name="Freeform: Shape 19">
                    <a:extLst>
                      <a:ext uri="{FF2B5EF4-FFF2-40B4-BE49-F238E27FC236}">
                        <a16:creationId xmlns:a16="http://schemas.microsoft.com/office/drawing/2014/main" id="{53A32F83-CD01-D67F-E6AB-FDFC89FF2692}"/>
                      </a:ext>
                    </a:extLst>
                  </p:cNvPr>
                  <p:cNvSpPr/>
                  <p:nvPr/>
                </p:nvSpPr>
                <p:spPr>
                  <a:xfrm>
                    <a:off x="14609180" y="8031516"/>
                    <a:ext cx="122718" cy="233186"/>
                  </a:xfrm>
                  <a:custGeom>
                    <a:avLst/>
                    <a:gdLst>
                      <a:gd name="connsiteX0" fmla="*/ 49917 w 122718"/>
                      <a:gd name="connsiteY0" fmla="*/ 116774 h 233186"/>
                      <a:gd name="connsiteX1" fmla="*/ 16602 w 122718"/>
                      <a:gd name="connsiteY1" fmla="*/ 27582 h 233186"/>
                      <a:gd name="connsiteX2" fmla="*/ 1630 w 122718"/>
                      <a:gd name="connsiteY2" fmla="*/ 1941 h 233186"/>
                      <a:gd name="connsiteX3" fmla="*/ 2372 w 122718"/>
                      <a:gd name="connsiteY3" fmla="*/ 30068 h 233186"/>
                      <a:gd name="connsiteX4" fmla="*/ 8978 w 122718"/>
                      <a:gd name="connsiteY4" fmla="*/ 58805 h 233186"/>
                      <a:gd name="connsiteX5" fmla="*/ 110219 w 122718"/>
                      <a:gd name="connsiteY5" fmla="*/ 231531 h 233186"/>
                      <a:gd name="connsiteX6" fmla="*/ 121618 w 122718"/>
                      <a:gd name="connsiteY6" fmla="*/ 224873 h 233186"/>
                      <a:gd name="connsiteX7" fmla="*/ 49917 w 122718"/>
                      <a:gd name="connsiteY7" fmla="*/ 116774 h 23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718" h="233186">
                        <a:moveTo>
                          <a:pt x="49917" y="116774"/>
                        </a:moveTo>
                        <a:cubicBezTo>
                          <a:pt x="35826" y="87732"/>
                          <a:pt x="24817" y="57872"/>
                          <a:pt x="16602" y="27582"/>
                        </a:cubicBezTo>
                        <a:cubicBezTo>
                          <a:pt x="15092" y="23591"/>
                          <a:pt x="10676" y="-8051"/>
                          <a:pt x="1630" y="1941"/>
                        </a:cubicBezTo>
                        <a:cubicBezTo>
                          <a:pt x="-1666" y="10828"/>
                          <a:pt x="800" y="21048"/>
                          <a:pt x="2372" y="30068"/>
                        </a:cubicBezTo>
                        <a:cubicBezTo>
                          <a:pt x="4058" y="39726"/>
                          <a:pt x="6197" y="49290"/>
                          <a:pt x="8978" y="58805"/>
                        </a:cubicBezTo>
                        <a:cubicBezTo>
                          <a:pt x="28491" y="119813"/>
                          <a:pt x="55994" y="182916"/>
                          <a:pt x="110219" y="231531"/>
                        </a:cubicBezTo>
                        <a:cubicBezTo>
                          <a:pt x="115641" y="236180"/>
                          <a:pt x="126134" y="230093"/>
                          <a:pt x="121618" y="224873"/>
                        </a:cubicBezTo>
                        <a:cubicBezTo>
                          <a:pt x="92341" y="191088"/>
                          <a:pt x="68122" y="154760"/>
                          <a:pt x="49917" y="116774"/>
                        </a:cubicBezTo>
                        <a:close/>
                      </a:path>
                    </a:pathLst>
                  </a:custGeom>
                  <a:solidFill>
                    <a:srgbClr val="000000"/>
                  </a:solidFill>
                  <a:ln w="12570" cap="flat">
                    <a:noFill/>
                    <a:prstDash val="solid"/>
                    <a:miter/>
                  </a:ln>
                </p:spPr>
                <p:txBody>
                  <a:bodyPr rtlCol="0" anchor="ctr"/>
                  <a:lstStyle/>
                  <a:p>
                    <a:endParaRPr lang="en-AU" sz="4000"/>
                  </a:p>
                </p:txBody>
              </p:sp>
              <p:sp>
                <p:nvSpPr>
                  <p:cNvPr id="21" name="Freeform: Shape 20">
                    <a:extLst>
                      <a:ext uri="{FF2B5EF4-FFF2-40B4-BE49-F238E27FC236}">
                        <a16:creationId xmlns:a16="http://schemas.microsoft.com/office/drawing/2014/main" id="{1E644F05-3839-3E3F-E735-989AE794314F}"/>
                      </a:ext>
                    </a:extLst>
                  </p:cNvPr>
                  <p:cNvSpPr/>
                  <p:nvPr/>
                </p:nvSpPr>
                <p:spPr>
                  <a:xfrm>
                    <a:off x="15138722" y="8066669"/>
                    <a:ext cx="54928" cy="181304"/>
                  </a:xfrm>
                  <a:custGeom>
                    <a:avLst/>
                    <a:gdLst>
                      <a:gd name="connsiteX0" fmla="*/ 44899 w 54928"/>
                      <a:gd name="connsiteY0" fmla="*/ 1288 h 181304"/>
                      <a:gd name="connsiteX1" fmla="*/ 37980 w 54928"/>
                      <a:gd name="connsiteY1" fmla="*/ 43512 h 181304"/>
                      <a:gd name="connsiteX2" fmla="*/ 28821 w 54928"/>
                      <a:gd name="connsiteY2" fmla="*/ 87441 h 181304"/>
                      <a:gd name="connsiteX3" fmla="*/ 161 w 54928"/>
                      <a:gd name="connsiteY3" fmla="*/ 173795 h 181304"/>
                      <a:gd name="connsiteX4" fmla="*/ 14226 w 54928"/>
                      <a:gd name="connsiteY4" fmla="*/ 178281 h 181304"/>
                      <a:gd name="connsiteX5" fmla="*/ 47466 w 54928"/>
                      <a:gd name="connsiteY5" fmla="*/ 90042 h 181304"/>
                      <a:gd name="connsiteX6" fmla="*/ 49504 w 54928"/>
                      <a:gd name="connsiteY6" fmla="*/ 1278 h 181304"/>
                      <a:gd name="connsiteX7" fmla="*/ 44899 w 54928"/>
                      <a:gd name="connsiteY7" fmla="*/ 1288 h 1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28" h="181304">
                        <a:moveTo>
                          <a:pt x="44899" y="1288"/>
                        </a:moveTo>
                        <a:cubicBezTo>
                          <a:pt x="40169" y="14956"/>
                          <a:pt x="40181" y="29539"/>
                          <a:pt x="37980" y="43512"/>
                        </a:cubicBezTo>
                        <a:cubicBezTo>
                          <a:pt x="35652" y="58266"/>
                          <a:pt x="32884" y="72906"/>
                          <a:pt x="28821" y="87441"/>
                        </a:cubicBezTo>
                        <a:cubicBezTo>
                          <a:pt x="20693" y="116531"/>
                          <a:pt x="8250" y="144734"/>
                          <a:pt x="161" y="173795"/>
                        </a:cubicBezTo>
                        <a:cubicBezTo>
                          <a:pt x="-1525" y="179834"/>
                          <a:pt x="10540" y="184682"/>
                          <a:pt x="14226" y="178281"/>
                        </a:cubicBezTo>
                        <a:cubicBezTo>
                          <a:pt x="30393" y="150287"/>
                          <a:pt x="40836" y="120160"/>
                          <a:pt x="47466" y="90042"/>
                        </a:cubicBezTo>
                        <a:cubicBezTo>
                          <a:pt x="52914" y="61600"/>
                          <a:pt x="60047" y="29339"/>
                          <a:pt x="49504" y="1278"/>
                        </a:cubicBezTo>
                        <a:cubicBezTo>
                          <a:pt x="48800" y="-351"/>
                          <a:pt x="45528" y="-503"/>
                          <a:pt x="44899" y="1288"/>
                        </a:cubicBezTo>
                        <a:close/>
                      </a:path>
                    </a:pathLst>
                  </a:custGeom>
                  <a:solidFill>
                    <a:srgbClr val="000000"/>
                  </a:solidFill>
                  <a:ln w="12570" cap="flat">
                    <a:noFill/>
                    <a:prstDash val="solid"/>
                    <a:miter/>
                  </a:ln>
                </p:spPr>
                <p:txBody>
                  <a:bodyPr rtlCol="0" anchor="ctr"/>
                  <a:lstStyle/>
                  <a:p>
                    <a:endParaRPr lang="en-AU" sz="4000"/>
                  </a:p>
                </p:txBody>
              </p:sp>
              <p:sp>
                <p:nvSpPr>
                  <p:cNvPr id="22" name="Freeform: Shape 21">
                    <a:extLst>
                      <a:ext uri="{FF2B5EF4-FFF2-40B4-BE49-F238E27FC236}">
                        <a16:creationId xmlns:a16="http://schemas.microsoft.com/office/drawing/2014/main" id="{6BA4C335-C4B0-3841-AEC3-8380E037DF0A}"/>
                      </a:ext>
                    </a:extLst>
                  </p:cNvPr>
                  <p:cNvSpPr/>
                  <p:nvPr/>
                </p:nvSpPr>
                <p:spPr>
                  <a:xfrm>
                    <a:off x="15206996" y="8080876"/>
                    <a:ext cx="55868" cy="175089"/>
                  </a:xfrm>
                  <a:custGeom>
                    <a:avLst/>
                    <a:gdLst>
                      <a:gd name="connsiteX0" fmla="*/ 46376 w 55868"/>
                      <a:gd name="connsiteY0" fmla="*/ 1873 h 175089"/>
                      <a:gd name="connsiteX1" fmla="*/ 31668 w 55868"/>
                      <a:gd name="connsiteY1" fmla="*/ 85979 h 175089"/>
                      <a:gd name="connsiteX2" fmla="*/ 329 w 55868"/>
                      <a:gd name="connsiteY2" fmla="*/ 168275 h 175089"/>
                      <a:gd name="connsiteX3" fmla="*/ 13426 w 55868"/>
                      <a:gd name="connsiteY3" fmla="*/ 172456 h 175089"/>
                      <a:gd name="connsiteX4" fmla="*/ 48892 w 55868"/>
                      <a:gd name="connsiteY4" fmla="*/ 88303 h 175089"/>
                      <a:gd name="connsiteX5" fmla="*/ 53019 w 55868"/>
                      <a:gd name="connsiteY5" fmla="*/ 1863 h 175089"/>
                      <a:gd name="connsiteX6" fmla="*/ 46376 w 55868"/>
                      <a:gd name="connsiteY6" fmla="*/ 1873 h 17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68" h="175089">
                        <a:moveTo>
                          <a:pt x="46376" y="1873"/>
                        </a:moveTo>
                        <a:cubicBezTo>
                          <a:pt x="40790" y="29848"/>
                          <a:pt x="38915" y="58166"/>
                          <a:pt x="31668" y="85979"/>
                        </a:cubicBezTo>
                        <a:cubicBezTo>
                          <a:pt x="24321" y="114173"/>
                          <a:pt x="11727" y="140957"/>
                          <a:pt x="329" y="168275"/>
                        </a:cubicBezTo>
                        <a:cubicBezTo>
                          <a:pt x="-2100" y="174104"/>
                          <a:pt x="9601" y="177904"/>
                          <a:pt x="13426" y="172456"/>
                        </a:cubicBezTo>
                        <a:cubicBezTo>
                          <a:pt x="31681" y="146453"/>
                          <a:pt x="42325" y="117202"/>
                          <a:pt x="48892" y="88303"/>
                        </a:cubicBezTo>
                        <a:cubicBezTo>
                          <a:pt x="55359" y="59861"/>
                          <a:pt x="58580" y="30534"/>
                          <a:pt x="53019" y="1863"/>
                        </a:cubicBezTo>
                        <a:cubicBezTo>
                          <a:pt x="52541" y="-623"/>
                          <a:pt x="46867" y="-623"/>
                          <a:pt x="46376" y="1873"/>
                        </a:cubicBezTo>
                        <a:close/>
                      </a:path>
                    </a:pathLst>
                  </a:custGeom>
                  <a:solidFill>
                    <a:srgbClr val="000000"/>
                  </a:solidFill>
                  <a:ln w="12570" cap="flat">
                    <a:noFill/>
                    <a:prstDash val="solid"/>
                    <a:miter/>
                  </a:ln>
                </p:spPr>
                <p:txBody>
                  <a:bodyPr rtlCol="0" anchor="ctr"/>
                  <a:lstStyle/>
                  <a:p>
                    <a:endParaRPr lang="en-AU" sz="4000"/>
                  </a:p>
                </p:txBody>
              </p:sp>
            </p:grpSp>
          </p:grpSp>
        </p:grpSp>
        <p:grpSp>
          <p:nvGrpSpPr>
            <p:cNvPr id="23" name="Graphic 11" descr="Curly haired woman raising hand">
              <a:extLst>
                <a:ext uri="{FF2B5EF4-FFF2-40B4-BE49-F238E27FC236}">
                  <a16:creationId xmlns:a16="http://schemas.microsoft.com/office/drawing/2014/main" id="{6875F21F-B8B3-24AB-6365-004D60AED8C6}"/>
                </a:ext>
              </a:extLst>
            </p:cNvPr>
            <p:cNvGrpSpPr/>
            <p:nvPr/>
          </p:nvGrpSpPr>
          <p:grpSpPr>
            <a:xfrm>
              <a:off x="14251307" y="7218791"/>
              <a:ext cx="1246781" cy="839106"/>
              <a:chOff x="14251307" y="7218791"/>
              <a:chExt cx="1246781" cy="839106"/>
            </a:xfrm>
          </p:grpSpPr>
          <p:sp>
            <p:nvSpPr>
              <p:cNvPr id="24" name="Freeform: Shape 23">
                <a:extLst>
                  <a:ext uri="{FF2B5EF4-FFF2-40B4-BE49-F238E27FC236}">
                    <a16:creationId xmlns:a16="http://schemas.microsoft.com/office/drawing/2014/main" id="{28BD5A67-2129-0552-A7D6-9137DB3EB392}"/>
                  </a:ext>
                </a:extLst>
              </p:cNvPr>
              <p:cNvSpPr/>
              <p:nvPr/>
            </p:nvSpPr>
            <p:spPr>
              <a:xfrm>
                <a:off x="14518465" y="7416895"/>
                <a:ext cx="772151" cy="578966"/>
              </a:xfrm>
              <a:custGeom>
                <a:avLst/>
                <a:gdLst>
                  <a:gd name="connsiteX0" fmla="*/ 590034 w 772151"/>
                  <a:gd name="connsiteY0" fmla="*/ 73808 h 578966"/>
                  <a:gd name="connsiteX1" fmla="*/ 134216 w 772151"/>
                  <a:gd name="connsiteY1" fmla="*/ 49709 h 578966"/>
                  <a:gd name="connsiteX2" fmla="*/ 6514 w 772151"/>
                  <a:gd name="connsiteY2" fmla="*/ 430805 h 578966"/>
                  <a:gd name="connsiteX3" fmla="*/ 176487 w 772151"/>
                  <a:gd name="connsiteY3" fmla="*/ 551107 h 578966"/>
                  <a:gd name="connsiteX4" fmla="*/ 226186 w 772151"/>
                  <a:gd name="connsiteY4" fmla="*/ 544058 h 578966"/>
                  <a:gd name="connsiteX5" fmla="*/ 286573 w 772151"/>
                  <a:gd name="connsiteY5" fmla="*/ 544344 h 578966"/>
                  <a:gd name="connsiteX6" fmla="*/ 411507 w 772151"/>
                  <a:gd name="connsiteY6" fmla="*/ 574824 h 578966"/>
                  <a:gd name="connsiteX7" fmla="*/ 646020 w 772151"/>
                  <a:gd name="connsiteY7" fmla="*/ 545486 h 578966"/>
                  <a:gd name="connsiteX8" fmla="*/ 590034 w 772151"/>
                  <a:gd name="connsiteY8" fmla="*/ 73808 h 57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151" h="578966">
                    <a:moveTo>
                      <a:pt x="590034" y="73808"/>
                    </a:moveTo>
                    <a:cubicBezTo>
                      <a:pt x="465982" y="-2583"/>
                      <a:pt x="267075" y="-27346"/>
                      <a:pt x="134216" y="49709"/>
                    </a:cubicBezTo>
                    <a:cubicBezTo>
                      <a:pt x="30924" y="122005"/>
                      <a:pt x="-11728" y="327460"/>
                      <a:pt x="6514" y="430805"/>
                    </a:cubicBezTo>
                    <a:cubicBezTo>
                      <a:pt x="11549" y="497005"/>
                      <a:pt x="78356" y="572061"/>
                      <a:pt x="176487" y="551107"/>
                    </a:cubicBezTo>
                    <a:cubicBezTo>
                      <a:pt x="193221" y="549867"/>
                      <a:pt x="209326" y="545009"/>
                      <a:pt x="226186" y="544058"/>
                    </a:cubicBezTo>
                    <a:cubicBezTo>
                      <a:pt x="246314" y="542154"/>
                      <a:pt x="266571" y="542342"/>
                      <a:pt x="286573" y="544344"/>
                    </a:cubicBezTo>
                    <a:cubicBezTo>
                      <a:pt x="330356" y="549107"/>
                      <a:pt x="369107" y="566631"/>
                      <a:pt x="411507" y="574824"/>
                    </a:cubicBezTo>
                    <a:cubicBezTo>
                      <a:pt x="490392" y="590158"/>
                      <a:pt x="578209" y="579872"/>
                      <a:pt x="646020" y="545486"/>
                    </a:cubicBezTo>
                    <a:cubicBezTo>
                      <a:pt x="870093" y="433949"/>
                      <a:pt x="768561" y="181727"/>
                      <a:pt x="590034" y="73808"/>
                    </a:cubicBezTo>
                    <a:close/>
                  </a:path>
                </a:pathLst>
              </a:custGeom>
              <a:solidFill>
                <a:srgbClr val="FFFFFF"/>
              </a:solidFill>
              <a:ln w="12570" cap="flat">
                <a:noFill/>
                <a:prstDash val="solid"/>
                <a:miter/>
              </a:ln>
            </p:spPr>
            <p:txBody>
              <a:bodyPr rtlCol="0" anchor="ctr"/>
              <a:lstStyle/>
              <a:p>
                <a:endParaRPr lang="en-AU" sz="4000"/>
              </a:p>
            </p:txBody>
          </p:sp>
          <p:sp>
            <p:nvSpPr>
              <p:cNvPr id="25" name="Freeform: Shape 24">
                <a:extLst>
                  <a:ext uri="{FF2B5EF4-FFF2-40B4-BE49-F238E27FC236}">
                    <a16:creationId xmlns:a16="http://schemas.microsoft.com/office/drawing/2014/main" id="{3D9F018B-0482-2BC6-B311-0272BED9A4A0}"/>
                  </a:ext>
                </a:extLst>
              </p:cNvPr>
              <p:cNvSpPr/>
              <p:nvPr/>
            </p:nvSpPr>
            <p:spPr>
              <a:xfrm>
                <a:off x="14251307" y="7218791"/>
                <a:ext cx="1246781" cy="839106"/>
              </a:xfrm>
              <a:custGeom>
                <a:avLst/>
                <a:gdLst>
                  <a:gd name="connsiteX0" fmla="*/ 254174 w 1246781"/>
                  <a:gd name="connsiteY0" fmla="*/ 841889 h 839106"/>
                  <a:gd name="connsiteX1" fmla="*/ 200200 w 1246781"/>
                  <a:gd name="connsiteY1" fmla="*/ 822743 h 839106"/>
                  <a:gd name="connsiteX2" fmla="*/ 137546 w 1246781"/>
                  <a:gd name="connsiteY2" fmla="*/ 823029 h 839106"/>
                  <a:gd name="connsiteX3" fmla="*/ 81182 w 1246781"/>
                  <a:gd name="connsiteY3" fmla="*/ 786166 h 839106"/>
                  <a:gd name="connsiteX4" fmla="*/ 38782 w 1246781"/>
                  <a:gd name="connsiteY4" fmla="*/ 732542 h 839106"/>
                  <a:gd name="connsiteX5" fmla="*/ 36896 w 1246781"/>
                  <a:gd name="connsiteY5" fmla="*/ 627290 h 839106"/>
                  <a:gd name="connsiteX6" fmla="*/ 59918 w 1246781"/>
                  <a:gd name="connsiteY6" fmla="*/ 555853 h 839106"/>
                  <a:gd name="connsiteX7" fmla="*/ 106219 w 1246781"/>
                  <a:gd name="connsiteY7" fmla="*/ 445171 h 839106"/>
                  <a:gd name="connsiteX8" fmla="*/ 110494 w 1246781"/>
                  <a:gd name="connsiteY8" fmla="*/ 438599 h 839106"/>
                  <a:gd name="connsiteX9" fmla="*/ 110494 w 1246781"/>
                  <a:gd name="connsiteY9" fmla="*/ 438599 h 839106"/>
                  <a:gd name="connsiteX10" fmla="*/ 228130 w 1246781"/>
                  <a:gd name="connsiteY10" fmla="*/ 325825 h 839106"/>
                  <a:gd name="connsiteX11" fmla="*/ 325635 w 1246781"/>
                  <a:gd name="connsiteY11" fmla="*/ 258864 h 839106"/>
                  <a:gd name="connsiteX12" fmla="*/ 399359 w 1246781"/>
                  <a:gd name="connsiteY12" fmla="*/ 208571 h 839106"/>
                  <a:gd name="connsiteX13" fmla="*/ 433079 w 1246781"/>
                  <a:gd name="connsiteY13" fmla="*/ 149896 h 839106"/>
                  <a:gd name="connsiteX14" fmla="*/ 479755 w 1246781"/>
                  <a:gd name="connsiteY14" fmla="*/ 94176 h 839106"/>
                  <a:gd name="connsiteX15" fmla="*/ 557129 w 1246781"/>
                  <a:gd name="connsiteY15" fmla="*/ 63887 h 839106"/>
                  <a:gd name="connsiteX16" fmla="*/ 643563 w 1246781"/>
                  <a:gd name="connsiteY16" fmla="*/ 26452 h 839106"/>
                  <a:gd name="connsiteX17" fmla="*/ 667844 w 1246781"/>
                  <a:gd name="connsiteY17" fmla="*/ 20453 h 839106"/>
                  <a:gd name="connsiteX18" fmla="*/ 773151 w 1246781"/>
                  <a:gd name="connsiteY18" fmla="*/ 8260 h 839106"/>
                  <a:gd name="connsiteX19" fmla="*/ 873297 w 1246781"/>
                  <a:gd name="connsiteY19" fmla="*/ 29120 h 839106"/>
                  <a:gd name="connsiteX20" fmla="*/ 970802 w 1246781"/>
                  <a:gd name="connsiteY20" fmla="*/ 79317 h 839106"/>
                  <a:gd name="connsiteX21" fmla="*/ 1069437 w 1246781"/>
                  <a:gd name="connsiteY21" fmla="*/ 98653 h 839106"/>
                  <a:gd name="connsiteX22" fmla="*/ 1080636 w 1246781"/>
                  <a:gd name="connsiteY22" fmla="*/ 134562 h 839106"/>
                  <a:gd name="connsiteX23" fmla="*/ 1107306 w 1246781"/>
                  <a:gd name="connsiteY23" fmla="*/ 136657 h 839106"/>
                  <a:gd name="connsiteX24" fmla="*/ 1156375 w 1246781"/>
                  <a:gd name="connsiteY24" fmla="*/ 197237 h 839106"/>
                  <a:gd name="connsiteX25" fmla="*/ 1157757 w 1246781"/>
                  <a:gd name="connsiteY25" fmla="*/ 212762 h 839106"/>
                  <a:gd name="connsiteX26" fmla="*/ 1191099 w 1246781"/>
                  <a:gd name="connsiteY26" fmla="*/ 298106 h 839106"/>
                  <a:gd name="connsiteX27" fmla="*/ 1187828 w 1246781"/>
                  <a:gd name="connsiteY27" fmla="*/ 418217 h 839106"/>
                  <a:gd name="connsiteX28" fmla="*/ 1180404 w 1246781"/>
                  <a:gd name="connsiteY28" fmla="*/ 428884 h 839106"/>
                  <a:gd name="connsiteX29" fmla="*/ 1199906 w 1246781"/>
                  <a:gd name="connsiteY29" fmla="*/ 518039 h 839106"/>
                  <a:gd name="connsiteX30" fmla="*/ 1248845 w 1246781"/>
                  <a:gd name="connsiteY30" fmla="*/ 661486 h 839106"/>
                  <a:gd name="connsiteX31" fmla="*/ 1158135 w 1246781"/>
                  <a:gd name="connsiteY31" fmla="*/ 807216 h 839106"/>
                  <a:gd name="connsiteX32" fmla="*/ 1086800 w 1246781"/>
                  <a:gd name="connsiteY32" fmla="*/ 820648 h 839106"/>
                  <a:gd name="connsiteX33" fmla="*/ 1043018 w 1246781"/>
                  <a:gd name="connsiteY33" fmla="*/ 828838 h 839106"/>
                  <a:gd name="connsiteX34" fmla="*/ 996342 w 1246781"/>
                  <a:gd name="connsiteY34" fmla="*/ 825792 h 839106"/>
                  <a:gd name="connsiteX35" fmla="*/ 996342 w 1246781"/>
                  <a:gd name="connsiteY35" fmla="*/ 825792 h 839106"/>
                  <a:gd name="connsiteX36" fmla="*/ 996216 w 1246781"/>
                  <a:gd name="connsiteY36" fmla="*/ 825792 h 839106"/>
                  <a:gd name="connsiteX37" fmla="*/ 987910 w 1246781"/>
                  <a:gd name="connsiteY37" fmla="*/ 825697 h 839106"/>
                  <a:gd name="connsiteX38" fmla="*/ 970046 w 1246781"/>
                  <a:gd name="connsiteY38" fmla="*/ 836840 h 839106"/>
                  <a:gd name="connsiteX39" fmla="*/ 953060 w 1246781"/>
                  <a:gd name="connsiteY39" fmla="*/ 829315 h 839106"/>
                  <a:gd name="connsiteX40" fmla="*/ 924752 w 1246781"/>
                  <a:gd name="connsiteY40" fmla="*/ 829506 h 839106"/>
                  <a:gd name="connsiteX41" fmla="*/ 896070 w 1246781"/>
                  <a:gd name="connsiteY41" fmla="*/ 811028 h 839106"/>
                  <a:gd name="connsiteX42" fmla="*/ 869522 w 1246781"/>
                  <a:gd name="connsiteY42" fmla="*/ 801121 h 839106"/>
                  <a:gd name="connsiteX43" fmla="*/ 814666 w 1246781"/>
                  <a:gd name="connsiteY43" fmla="*/ 788071 h 839106"/>
                  <a:gd name="connsiteX44" fmla="*/ 808754 w 1246781"/>
                  <a:gd name="connsiteY44" fmla="*/ 781309 h 839106"/>
                  <a:gd name="connsiteX45" fmla="*/ 639410 w 1246781"/>
                  <a:gd name="connsiteY45" fmla="*/ 760068 h 839106"/>
                  <a:gd name="connsiteX46" fmla="*/ 612992 w 1246781"/>
                  <a:gd name="connsiteY46" fmla="*/ 735018 h 839106"/>
                  <a:gd name="connsiteX47" fmla="*/ 622550 w 1246781"/>
                  <a:gd name="connsiteY47" fmla="*/ 731684 h 839106"/>
                  <a:gd name="connsiteX48" fmla="*/ 665203 w 1246781"/>
                  <a:gd name="connsiteY48" fmla="*/ 743781 h 839106"/>
                  <a:gd name="connsiteX49" fmla="*/ 932932 w 1246781"/>
                  <a:gd name="connsiteY49" fmla="*/ 693298 h 839106"/>
                  <a:gd name="connsiteX50" fmla="*/ 967908 w 1246781"/>
                  <a:gd name="connsiteY50" fmla="*/ 589953 h 839106"/>
                  <a:gd name="connsiteX51" fmla="*/ 972436 w 1246781"/>
                  <a:gd name="connsiteY51" fmla="*/ 433455 h 839106"/>
                  <a:gd name="connsiteX52" fmla="*/ 922740 w 1246781"/>
                  <a:gd name="connsiteY52" fmla="*/ 405643 h 839106"/>
                  <a:gd name="connsiteX53" fmla="*/ 902483 w 1246781"/>
                  <a:gd name="connsiteY53" fmla="*/ 401548 h 839106"/>
                  <a:gd name="connsiteX54" fmla="*/ 858074 w 1246781"/>
                  <a:gd name="connsiteY54" fmla="*/ 379259 h 839106"/>
                  <a:gd name="connsiteX55" fmla="*/ 719051 w 1246781"/>
                  <a:gd name="connsiteY55" fmla="*/ 351446 h 839106"/>
                  <a:gd name="connsiteX56" fmla="*/ 658660 w 1246781"/>
                  <a:gd name="connsiteY56" fmla="*/ 343349 h 839106"/>
                  <a:gd name="connsiteX57" fmla="*/ 604812 w 1246781"/>
                  <a:gd name="connsiteY57" fmla="*/ 324204 h 839106"/>
                  <a:gd name="connsiteX58" fmla="*/ 532470 w 1246781"/>
                  <a:gd name="connsiteY58" fmla="*/ 318014 h 839106"/>
                  <a:gd name="connsiteX59" fmla="*/ 531462 w 1246781"/>
                  <a:gd name="connsiteY59" fmla="*/ 334301 h 839106"/>
                  <a:gd name="connsiteX60" fmla="*/ 509697 w 1246781"/>
                  <a:gd name="connsiteY60" fmla="*/ 400213 h 839106"/>
                  <a:gd name="connsiteX61" fmla="*/ 504540 w 1246781"/>
                  <a:gd name="connsiteY61" fmla="*/ 410787 h 839106"/>
                  <a:gd name="connsiteX62" fmla="*/ 513724 w 1246781"/>
                  <a:gd name="connsiteY62" fmla="*/ 461079 h 839106"/>
                  <a:gd name="connsiteX63" fmla="*/ 496489 w 1246781"/>
                  <a:gd name="connsiteY63" fmla="*/ 529087 h 839106"/>
                  <a:gd name="connsiteX64" fmla="*/ 475351 w 1246781"/>
                  <a:gd name="connsiteY64" fmla="*/ 596334 h 839106"/>
                  <a:gd name="connsiteX65" fmla="*/ 461639 w 1246781"/>
                  <a:gd name="connsiteY65" fmla="*/ 649959 h 839106"/>
                  <a:gd name="connsiteX66" fmla="*/ 465162 w 1246781"/>
                  <a:gd name="connsiteY66" fmla="*/ 677582 h 839106"/>
                  <a:gd name="connsiteX67" fmla="*/ 466922 w 1246781"/>
                  <a:gd name="connsiteY67" fmla="*/ 678440 h 839106"/>
                  <a:gd name="connsiteX68" fmla="*/ 535237 w 1246781"/>
                  <a:gd name="connsiteY68" fmla="*/ 769784 h 839106"/>
                  <a:gd name="connsiteX69" fmla="*/ 523034 w 1246781"/>
                  <a:gd name="connsiteY69" fmla="*/ 800740 h 839106"/>
                  <a:gd name="connsiteX70" fmla="*/ 462769 w 1246781"/>
                  <a:gd name="connsiteY70" fmla="*/ 823697 h 839106"/>
                  <a:gd name="connsiteX71" fmla="*/ 444401 w 1246781"/>
                  <a:gd name="connsiteY71" fmla="*/ 823980 h 839106"/>
                  <a:gd name="connsiteX72" fmla="*/ 408669 w 1246781"/>
                  <a:gd name="connsiteY72" fmla="*/ 830078 h 839106"/>
                  <a:gd name="connsiteX73" fmla="*/ 319092 w 1246781"/>
                  <a:gd name="connsiteY73" fmla="*/ 826362 h 839106"/>
                  <a:gd name="connsiteX74" fmla="*/ 254174 w 1246781"/>
                  <a:gd name="connsiteY74" fmla="*/ 841889 h 839106"/>
                  <a:gd name="connsiteX75" fmla="*/ 254174 w 1246781"/>
                  <a:gd name="connsiteY75" fmla="*/ 841889 h 839106"/>
                  <a:gd name="connsiteX76" fmla="*/ 254174 w 1246781"/>
                  <a:gd name="connsiteY76" fmla="*/ 841889 h 83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46781" h="839106">
                    <a:moveTo>
                      <a:pt x="254174" y="841889"/>
                    </a:moveTo>
                    <a:cubicBezTo>
                      <a:pt x="233665" y="841889"/>
                      <a:pt x="213033" y="835031"/>
                      <a:pt x="200200" y="822743"/>
                    </a:cubicBezTo>
                    <a:cubicBezTo>
                      <a:pt x="180573" y="829410"/>
                      <a:pt x="157044" y="830268"/>
                      <a:pt x="137546" y="823029"/>
                    </a:cubicBezTo>
                    <a:cubicBezTo>
                      <a:pt x="110998" y="821981"/>
                      <a:pt x="83950" y="806933"/>
                      <a:pt x="81182" y="786166"/>
                    </a:cubicBezTo>
                    <a:cubicBezTo>
                      <a:pt x="51111" y="779976"/>
                      <a:pt x="32365" y="755496"/>
                      <a:pt x="38782" y="732542"/>
                    </a:cubicBezTo>
                    <a:cubicBezTo>
                      <a:pt x="-13429" y="709680"/>
                      <a:pt x="-5252" y="654151"/>
                      <a:pt x="36896" y="627290"/>
                    </a:cubicBezTo>
                    <a:cubicBezTo>
                      <a:pt x="13368" y="603573"/>
                      <a:pt x="36896" y="574045"/>
                      <a:pt x="59918" y="555853"/>
                    </a:cubicBezTo>
                    <a:cubicBezTo>
                      <a:pt x="36770" y="519180"/>
                      <a:pt x="64448" y="468509"/>
                      <a:pt x="106219" y="445171"/>
                    </a:cubicBezTo>
                    <a:cubicBezTo>
                      <a:pt x="107601" y="442980"/>
                      <a:pt x="108986" y="440695"/>
                      <a:pt x="110494" y="438599"/>
                    </a:cubicBezTo>
                    <a:lnTo>
                      <a:pt x="110494" y="438599"/>
                    </a:lnTo>
                    <a:cubicBezTo>
                      <a:pt x="84202" y="388307"/>
                      <a:pt x="163839" y="333920"/>
                      <a:pt x="228130" y="325825"/>
                    </a:cubicBezTo>
                    <a:cubicBezTo>
                      <a:pt x="217561" y="283627"/>
                      <a:pt x="273547" y="252290"/>
                      <a:pt x="325635" y="258864"/>
                    </a:cubicBezTo>
                    <a:cubicBezTo>
                      <a:pt x="326265" y="232289"/>
                      <a:pt x="368410" y="214190"/>
                      <a:pt x="399359" y="208571"/>
                    </a:cubicBezTo>
                    <a:cubicBezTo>
                      <a:pt x="393195" y="186187"/>
                      <a:pt x="409173" y="162946"/>
                      <a:pt x="433079" y="149896"/>
                    </a:cubicBezTo>
                    <a:cubicBezTo>
                      <a:pt x="418987" y="124274"/>
                      <a:pt x="447169" y="101797"/>
                      <a:pt x="479755" y="94176"/>
                    </a:cubicBezTo>
                    <a:cubicBezTo>
                      <a:pt x="489569" y="69696"/>
                      <a:pt x="526305" y="60553"/>
                      <a:pt x="557129" y="63887"/>
                    </a:cubicBezTo>
                    <a:cubicBezTo>
                      <a:pt x="574744" y="41121"/>
                      <a:pt x="608839" y="27120"/>
                      <a:pt x="643563" y="26452"/>
                    </a:cubicBezTo>
                    <a:cubicBezTo>
                      <a:pt x="651110" y="24262"/>
                      <a:pt x="659290" y="22262"/>
                      <a:pt x="667844" y="20453"/>
                    </a:cubicBezTo>
                    <a:cubicBezTo>
                      <a:pt x="691999" y="-7550"/>
                      <a:pt x="737671" y="5402"/>
                      <a:pt x="773151" y="8260"/>
                    </a:cubicBezTo>
                    <a:cubicBezTo>
                      <a:pt x="808001" y="7879"/>
                      <a:pt x="852410" y="2258"/>
                      <a:pt x="873297" y="29120"/>
                    </a:cubicBezTo>
                    <a:cubicBezTo>
                      <a:pt x="914942" y="29406"/>
                      <a:pt x="957087" y="48932"/>
                      <a:pt x="970802" y="79317"/>
                    </a:cubicBezTo>
                    <a:cubicBezTo>
                      <a:pt x="1005526" y="74268"/>
                      <a:pt x="1047545" y="72173"/>
                      <a:pt x="1069437" y="98653"/>
                    </a:cubicBezTo>
                    <a:cubicBezTo>
                      <a:pt x="1077994" y="109891"/>
                      <a:pt x="1073463" y="123228"/>
                      <a:pt x="1080636" y="134562"/>
                    </a:cubicBezTo>
                    <a:cubicBezTo>
                      <a:pt x="1087808" y="139229"/>
                      <a:pt x="1098626" y="135325"/>
                      <a:pt x="1107306" y="136657"/>
                    </a:cubicBezTo>
                    <a:cubicBezTo>
                      <a:pt x="1144423" y="139611"/>
                      <a:pt x="1169208" y="170853"/>
                      <a:pt x="1156375" y="197237"/>
                    </a:cubicBezTo>
                    <a:cubicBezTo>
                      <a:pt x="1154990" y="202474"/>
                      <a:pt x="1151215" y="208667"/>
                      <a:pt x="1157757" y="212762"/>
                    </a:cubicBezTo>
                    <a:cubicBezTo>
                      <a:pt x="1207204" y="228954"/>
                      <a:pt x="1190344" y="266008"/>
                      <a:pt x="1191099" y="298106"/>
                    </a:cubicBezTo>
                    <a:cubicBezTo>
                      <a:pt x="1195501" y="337159"/>
                      <a:pt x="1225446" y="384498"/>
                      <a:pt x="1187828" y="418217"/>
                    </a:cubicBezTo>
                    <a:cubicBezTo>
                      <a:pt x="1184179" y="421740"/>
                      <a:pt x="1177133" y="426121"/>
                      <a:pt x="1180404" y="428884"/>
                    </a:cubicBezTo>
                    <a:cubicBezTo>
                      <a:pt x="1229473" y="446887"/>
                      <a:pt x="1212865" y="487273"/>
                      <a:pt x="1199906" y="518039"/>
                    </a:cubicBezTo>
                    <a:cubicBezTo>
                      <a:pt x="1244570" y="557662"/>
                      <a:pt x="1241424" y="612049"/>
                      <a:pt x="1248845" y="661486"/>
                    </a:cubicBezTo>
                    <a:cubicBezTo>
                      <a:pt x="1252117" y="705967"/>
                      <a:pt x="1233371" y="806647"/>
                      <a:pt x="1158135" y="807216"/>
                    </a:cubicBezTo>
                    <a:cubicBezTo>
                      <a:pt x="1141653" y="823790"/>
                      <a:pt x="1111711" y="827124"/>
                      <a:pt x="1086800" y="820648"/>
                    </a:cubicBezTo>
                    <a:cubicBezTo>
                      <a:pt x="1074723" y="828552"/>
                      <a:pt x="1058618" y="830078"/>
                      <a:pt x="1043018" y="828838"/>
                    </a:cubicBezTo>
                    <a:cubicBezTo>
                      <a:pt x="1028296" y="835791"/>
                      <a:pt x="1010557" y="831315"/>
                      <a:pt x="996342" y="825792"/>
                    </a:cubicBezTo>
                    <a:lnTo>
                      <a:pt x="996342" y="825792"/>
                    </a:lnTo>
                    <a:lnTo>
                      <a:pt x="996216" y="825792"/>
                    </a:lnTo>
                    <a:cubicBezTo>
                      <a:pt x="993574" y="825697"/>
                      <a:pt x="990804" y="825697"/>
                      <a:pt x="987910" y="825697"/>
                    </a:cubicBezTo>
                    <a:cubicBezTo>
                      <a:pt x="987032" y="832268"/>
                      <a:pt x="978348" y="836840"/>
                      <a:pt x="970046" y="836840"/>
                    </a:cubicBezTo>
                    <a:cubicBezTo>
                      <a:pt x="962496" y="837317"/>
                      <a:pt x="958976" y="831696"/>
                      <a:pt x="953060" y="829315"/>
                    </a:cubicBezTo>
                    <a:cubicBezTo>
                      <a:pt x="945135" y="835031"/>
                      <a:pt x="933562" y="832650"/>
                      <a:pt x="924752" y="829506"/>
                    </a:cubicBezTo>
                    <a:cubicBezTo>
                      <a:pt x="909529" y="831887"/>
                      <a:pt x="892673" y="823790"/>
                      <a:pt x="896070" y="811028"/>
                    </a:cubicBezTo>
                    <a:cubicBezTo>
                      <a:pt x="886382" y="809314"/>
                      <a:pt x="877072" y="806075"/>
                      <a:pt x="869522" y="801121"/>
                    </a:cubicBezTo>
                    <a:cubicBezTo>
                      <a:pt x="850020" y="804551"/>
                      <a:pt x="827248" y="800168"/>
                      <a:pt x="814666" y="788071"/>
                    </a:cubicBezTo>
                    <a:cubicBezTo>
                      <a:pt x="816429" y="794931"/>
                      <a:pt x="809509" y="783309"/>
                      <a:pt x="808754" y="781309"/>
                    </a:cubicBezTo>
                    <a:cubicBezTo>
                      <a:pt x="751508" y="789501"/>
                      <a:pt x="690239" y="781595"/>
                      <a:pt x="639410" y="760068"/>
                    </a:cubicBezTo>
                    <a:cubicBezTo>
                      <a:pt x="629093" y="754640"/>
                      <a:pt x="609720" y="745590"/>
                      <a:pt x="612992" y="735018"/>
                    </a:cubicBezTo>
                    <a:cubicBezTo>
                      <a:pt x="615004" y="732447"/>
                      <a:pt x="618779" y="731207"/>
                      <a:pt x="622550" y="731684"/>
                    </a:cubicBezTo>
                    <a:cubicBezTo>
                      <a:pt x="637525" y="733874"/>
                      <a:pt x="651614" y="738923"/>
                      <a:pt x="665203" y="743781"/>
                    </a:cubicBezTo>
                    <a:cubicBezTo>
                      <a:pt x="755409" y="779881"/>
                      <a:pt x="877573" y="759687"/>
                      <a:pt x="932932" y="693298"/>
                    </a:cubicBezTo>
                    <a:cubicBezTo>
                      <a:pt x="959980" y="663486"/>
                      <a:pt x="966019" y="624814"/>
                      <a:pt x="967908" y="589953"/>
                    </a:cubicBezTo>
                    <a:cubicBezTo>
                      <a:pt x="972184" y="538230"/>
                      <a:pt x="969794" y="485843"/>
                      <a:pt x="972436" y="433455"/>
                    </a:cubicBezTo>
                    <a:cubicBezTo>
                      <a:pt x="950418" y="430504"/>
                      <a:pt x="935825" y="418121"/>
                      <a:pt x="922740" y="405643"/>
                    </a:cubicBezTo>
                    <a:cubicBezTo>
                      <a:pt x="917205" y="402120"/>
                      <a:pt x="909403" y="402404"/>
                      <a:pt x="902483" y="401548"/>
                    </a:cubicBezTo>
                    <a:cubicBezTo>
                      <a:pt x="884115" y="399262"/>
                      <a:pt x="868011" y="391165"/>
                      <a:pt x="858074" y="379259"/>
                    </a:cubicBezTo>
                    <a:cubicBezTo>
                      <a:pt x="807623" y="383354"/>
                      <a:pt x="765349" y="361734"/>
                      <a:pt x="719051" y="351446"/>
                    </a:cubicBezTo>
                    <a:cubicBezTo>
                      <a:pt x="700053" y="344303"/>
                      <a:pt x="679043" y="345635"/>
                      <a:pt x="658660" y="343349"/>
                    </a:cubicBezTo>
                    <a:cubicBezTo>
                      <a:pt x="639033" y="340112"/>
                      <a:pt x="621168" y="332683"/>
                      <a:pt x="604812" y="324204"/>
                    </a:cubicBezTo>
                    <a:cubicBezTo>
                      <a:pt x="582165" y="334110"/>
                      <a:pt x="550964" y="332492"/>
                      <a:pt x="532470" y="318014"/>
                    </a:cubicBezTo>
                    <a:cubicBezTo>
                      <a:pt x="532344" y="323444"/>
                      <a:pt x="531714" y="328776"/>
                      <a:pt x="531462" y="334301"/>
                    </a:cubicBezTo>
                    <a:cubicBezTo>
                      <a:pt x="548700" y="357446"/>
                      <a:pt x="537627" y="383449"/>
                      <a:pt x="509697" y="400213"/>
                    </a:cubicBezTo>
                    <a:cubicBezTo>
                      <a:pt x="507685" y="403643"/>
                      <a:pt x="506051" y="407166"/>
                      <a:pt x="504540" y="410787"/>
                    </a:cubicBezTo>
                    <a:cubicBezTo>
                      <a:pt x="516995" y="425742"/>
                      <a:pt x="519763" y="444220"/>
                      <a:pt x="513724" y="461079"/>
                    </a:cubicBezTo>
                    <a:cubicBezTo>
                      <a:pt x="535993" y="483748"/>
                      <a:pt x="511460" y="510132"/>
                      <a:pt x="496489" y="529087"/>
                    </a:cubicBezTo>
                    <a:cubicBezTo>
                      <a:pt x="502024" y="552518"/>
                      <a:pt x="493845" y="577189"/>
                      <a:pt x="475351" y="596334"/>
                    </a:cubicBezTo>
                    <a:cubicBezTo>
                      <a:pt x="477743" y="614907"/>
                      <a:pt x="472961" y="633480"/>
                      <a:pt x="461639" y="649959"/>
                    </a:cubicBezTo>
                    <a:cubicBezTo>
                      <a:pt x="468682" y="658056"/>
                      <a:pt x="468934" y="668534"/>
                      <a:pt x="465162" y="677582"/>
                    </a:cubicBezTo>
                    <a:cubicBezTo>
                      <a:pt x="465789" y="677868"/>
                      <a:pt x="466292" y="678154"/>
                      <a:pt x="466922" y="678440"/>
                    </a:cubicBezTo>
                    <a:cubicBezTo>
                      <a:pt x="500513" y="693679"/>
                      <a:pt x="543669" y="738732"/>
                      <a:pt x="535237" y="769784"/>
                    </a:cubicBezTo>
                    <a:cubicBezTo>
                      <a:pt x="541528" y="781213"/>
                      <a:pt x="538257" y="796168"/>
                      <a:pt x="523034" y="800740"/>
                    </a:cubicBezTo>
                    <a:cubicBezTo>
                      <a:pt x="504666" y="810170"/>
                      <a:pt x="487554" y="829506"/>
                      <a:pt x="462769" y="823697"/>
                    </a:cubicBezTo>
                    <a:cubicBezTo>
                      <a:pt x="456731" y="824553"/>
                      <a:pt x="450566" y="824553"/>
                      <a:pt x="444401" y="823980"/>
                    </a:cubicBezTo>
                    <a:cubicBezTo>
                      <a:pt x="433958" y="829220"/>
                      <a:pt x="421002" y="831696"/>
                      <a:pt x="408669" y="830078"/>
                    </a:cubicBezTo>
                    <a:cubicBezTo>
                      <a:pt x="381495" y="842935"/>
                      <a:pt x="342996" y="844079"/>
                      <a:pt x="319092" y="826362"/>
                    </a:cubicBezTo>
                    <a:cubicBezTo>
                      <a:pt x="298709" y="833982"/>
                      <a:pt x="277448" y="841889"/>
                      <a:pt x="254174" y="841889"/>
                    </a:cubicBezTo>
                    <a:lnTo>
                      <a:pt x="254174" y="841889"/>
                    </a:lnTo>
                    <a:lnTo>
                      <a:pt x="254174" y="841889"/>
                    </a:lnTo>
                    <a:close/>
                  </a:path>
                </a:pathLst>
              </a:custGeom>
              <a:solidFill>
                <a:srgbClr val="000000"/>
              </a:solidFill>
              <a:ln w="12570" cap="flat">
                <a:noFill/>
                <a:prstDash val="solid"/>
                <a:miter/>
              </a:ln>
            </p:spPr>
            <p:txBody>
              <a:bodyPr rtlCol="0" anchor="ctr"/>
              <a:lstStyle/>
              <a:p>
                <a:endParaRPr lang="en-AU" sz="4000"/>
              </a:p>
            </p:txBody>
          </p:sp>
        </p:grpSp>
        <p:grpSp>
          <p:nvGrpSpPr>
            <p:cNvPr id="26" name="Graphic 11" descr="Curly haired woman raising hand">
              <a:extLst>
                <a:ext uri="{FF2B5EF4-FFF2-40B4-BE49-F238E27FC236}">
                  <a16:creationId xmlns:a16="http://schemas.microsoft.com/office/drawing/2014/main" id="{70108917-3E75-5DF8-F483-602B9BAFA54A}"/>
                </a:ext>
              </a:extLst>
            </p:cNvPr>
            <p:cNvGrpSpPr/>
            <p:nvPr/>
          </p:nvGrpSpPr>
          <p:grpSpPr>
            <a:xfrm>
              <a:off x="14836785" y="7636124"/>
              <a:ext cx="342676" cy="287311"/>
              <a:chOff x="14836785" y="7636124"/>
              <a:chExt cx="342676" cy="287311"/>
            </a:xfrm>
          </p:grpSpPr>
          <p:sp>
            <p:nvSpPr>
              <p:cNvPr id="27" name="Freeform: Shape 26">
                <a:extLst>
                  <a:ext uri="{FF2B5EF4-FFF2-40B4-BE49-F238E27FC236}">
                    <a16:creationId xmlns:a16="http://schemas.microsoft.com/office/drawing/2014/main" id="{84430381-2B9C-A611-6651-052A78B399EB}"/>
                  </a:ext>
                </a:extLst>
              </p:cNvPr>
              <p:cNvSpPr/>
              <p:nvPr/>
            </p:nvSpPr>
            <p:spPr>
              <a:xfrm>
                <a:off x="14935520" y="7852400"/>
                <a:ext cx="156221" cy="67323"/>
              </a:xfrm>
              <a:custGeom>
                <a:avLst/>
                <a:gdLst>
                  <a:gd name="connsiteX0" fmla="*/ 0 w 156221"/>
                  <a:gd name="connsiteY0" fmla="*/ 15198 h 67323"/>
                  <a:gd name="connsiteX1" fmla="*/ 79476 w 156221"/>
                  <a:gd name="connsiteY1" fmla="*/ 596 h 67323"/>
                  <a:gd name="connsiteX2" fmla="*/ 96460 w 156221"/>
                  <a:gd name="connsiteY2" fmla="*/ 12026 h 67323"/>
                  <a:gd name="connsiteX3" fmla="*/ 122881 w 156221"/>
                  <a:gd name="connsiteY3" fmla="*/ 4568 h 67323"/>
                  <a:gd name="connsiteX4" fmla="*/ 156221 w 156221"/>
                  <a:gd name="connsiteY4" fmla="*/ 22503 h 67323"/>
                  <a:gd name="connsiteX5" fmla="*/ 117848 w 156221"/>
                  <a:gd name="connsiteY5" fmla="*/ 62032 h 67323"/>
                  <a:gd name="connsiteX6" fmla="*/ 25162 w 156221"/>
                  <a:gd name="connsiteY6" fmla="*/ 48221 h 67323"/>
                  <a:gd name="connsiteX7" fmla="*/ 0 w 156221"/>
                  <a:gd name="connsiteY7" fmla="*/ 15198 h 6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21" h="67323">
                    <a:moveTo>
                      <a:pt x="0" y="15198"/>
                    </a:moveTo>
                    <a:cubicBezTo>
                      <a:pt x="0" y="15198"/>
                      <a:pt x="58918" y="-3538"/>
                      <a:pt x="79476" y="596"/>
                    </a:cubicBezTo>
                    <a:cubicBezTo>
                      <a:pt x="90648" y="2844"/>
                      <a:pt x="96460" y="12026"/>
                      <a:pt x="96460" y="12026"/>
                    </a:cubicBezTo>
                    <a:cubicBezTo>
                      <a:pt x="96460" y="12026"/>
                      <a:pt x="109256" y="2339"/>
                      <a:pt x="122881" y="4568"/>
                    </a:cubicBezTo>
                    <a:cubicBezTo>
                      <a:pt x="132292" y="6101"/>
                      <a:pt x="156221" y="22503"/>
                      <a:pt x="156221" y="22503"/>
                    </a:cubicBezTo>
                    <a:cubicBezTo>
                      <a:pt x="156221" y="22503"/>
                      <a:pt x="150975" y="48697"/>
                      <a:pt x="117848" y="62032"/>
                    </a:cubicBezTo>
                    <a:cubicBezTo>
                      <a:pt x="92334" y="72300"/>
                      <a:pt x="48023" y="67585"/>
                      <a:pt x="25162" y="48221"/>
                    </a:cubicBezTo>
                    <a:cubicBezTo>
                      <a:pt x="8266" y="33895"/>
                      <a:pt x="0" y="15198"/>
                      <a:pt x="0" y="15198"/>
                    </a:cubicBezTo>
                    <a:close/>
                  </a:path>
                </a:pathLst>
              </a:custGeom>
              <a:solidFill>
                <a:srgbClr val="FFFFFF"/>
              </a:solidFill>
              <a:ln w="12570" cap="flat">
                <a:noFill/>
                <a:prstDash val="solid"/>
                <a:miter/>
              </a:ln>
            </p:spPr>
            <p:txBody>
              <a:bodyPr rtlCol="0" anchor="ctr"/>
              <a:lstStyle/>
              <a:p>
                <a:endParaRPr lang="en-AU" sz="4000"/>
              </a:p>
            </p:txBody>
          </p:sp>
          <p:grpSp>
            <p:nvGrpSpPr>
              <p:cNvPr id="28" name="Graphic 11" descr="Curly haired woman raising hand">
                <a:extLst>
                  <a:ext uri="{FF2B5EF4-FFF2-40B4-BE49-F238E27FC236}">
                    <a16:creationId xmlns:a16="http://schemas.microsoft.com/office/drawing/2014/main" id="{53EB9A25-002A-F5FD-1F4A-644FEA66BEF3}"/>
                  </a:ext>
                </a:extLst>
              </p:cNvPr>
              <p:cNvGrpSpPr/>
              <p:nvPr/>
            </p:nvGrpSpPr>
            <p:grpSpPr>
              <a:xfrm>
                <a:off x="14836785" y="7636124"/>
                <a:ext cx="342676" cy="287311"/>
                <a:chOff x="14836785" y="7636124"/>
                <a:chExt cx="342676" cy="287311"/>
              </a:xfrm>
              <a:solidFill>
                <a:srgbClr val="000000"/>
              </a:solidFill>
            </p:grpSpPr>
            <p:sp>
              <p:nvSpPr>
                <p:cNvPr id="29" name="Freeform: Shape 28">
                  <a:extLst>
                    <a:ext uri="{FF2B5EF4-FFF2-40B4-BE49-F238E27FC236}">
                      <a16:creationId xmlns:a16="http://schemas.microsoft.com/office/drawing/2014/main" id="{72412C4B-4A42-68C9-6C41-8921E7E69529}"/>
                    </a:ext>
                  </a:extLst>
                </p:cNvPr>
                <p:cNvSpPr/>
                <p:nvPr/>
              </p:nvSpPr>
              <p:spPr>
                <a:xfrm>
                  <a:off x="14930032" y="7847462"/>
                  <a:ext cx="167891" cy="75973"/>
                </a:xfrm>
                <a:custGeom>
                  <a:avLst/>
                  <a:gdLst>
                    <a:gd name="connsiteX0" fmla="*/ 164841 w 167891"/>
                    <a:gd name="connsiteY0" fmla="*/ 25394 h 75973"/>
                    <a:gd name="connsiteX1" fmla="*/ 153128 w 167891"/>
                    <a:gd name="connsiteY1" fmla="*/ 16936 h 75973"/>
                    <a:gd name="connsiteX2" fmla="*/ 134194 w 167891"/>
                    <a:gd name="connsiteY2" fmla="*/ 7858 h 75973"/>
                    <a:gd name="connsiteX3" fmla="*/ 103898 w 167891"/>
                    <a:gd name="connsiteY3" fmla="*/ 12297 h 75973"/>
                    <a:gd name="connsiteX4" fmla="*/ 66154 w 167891"/>
                    <a:gd name="connsiteY4" fmla="*/ 429 h 75973"/>
                    <a:gd name="connsiteX5" fmla="*/ 37419 w 167891"/>
                    <a:gd name="connsiteY5" fmla="*/ 6763 h 75973"/>
                    <a:gd name="connsiteX6" fmla="*/ 4393 w 167891"/>
                    <a:gd name="connsiteY6" fmla="*/ 15488 h 75973"/>
                    <a:gd name="connsiteX7" fmla="*/ 3852 w 167891"/>
                    <a:gd name="connsiteY7" fmla="*/ 15821 h 75973"/>
                    <a:gd name="connsiteX8" fmla="*/ 2279 w 167891"/>
                    <a:gd name="connsiteY8" fmla="*/ 22108 h 75973"/>
                    <a:gd name="connsiteX9" fmla="*/ 59260 w 167891"/>
                    <a:gd name="connsiteY9" fmla="*/ 71600 h 75973"/>
                    <a:gd name="connsiteX10" fmla="*/ 156727 w 167891"/>
                    <a:gd name="connsiteY10" fmla="*/ 48968 h 75973"/>
                    <a:gd name="connsiteX11" fmla="*/ 165559 w 167891"/>
                    <a:gd name="connsiteY11" fmla="*/ 35881 h 75973"/>
                    <a:gd name="connsiteX12" fmla="*/ 166817 w 167891"/>
                    <a:gd name="connsiteY12" fmla="*/ 31242 h 75973"/>
                    <a:gd name="connsiteX13" fmla="*/ 166980 w 167891"/>
                    <a:gd name="connsiteY13" fmla="*/ 30471 h 75973"/>
                    <a:gd name="connsiteX14" fmla="*/ 167244 w 167891"/>
                    <a:gd name="connsiteY14" fmla="*/ 30261 h 75973"/>
                    <a:gd name="connsiteX15" fmla="*/ 164841 w 167891"/>
                    <a:gd name="connsiteY15" fmla="*/ 25394 h 75973"/>
                    <a:gd name="connsiteX16" fmla="*/ 56894 w 167891"/>
                    <a:gd name="connsiteY16" fmla="*/ 13888 h 75973"/>
                    <a:gd name="connsiteX17" fmla="*/ 79339 w 167891"/>
                    <a:gd name="connsiteY17" fmla="*/ 11763 h 75973"/>
                    <a:gd name="connsiteX18" fmla="*/ 100124 w 167891"/>
                    <a:gd name="connsiteY18" fmla="*/ 21041 h 75973"/>
                    <a:gd name="connsiteX19" fmla="*/ 105823 w 167891"/>
                    <a:gd name="connsiteY19" fmla="*/ 19726 h 75973"/>
                    <a:gd name="connsiteX20" fmla="*/ 139943 w 167891"/>
                    <a:gd name="connsiteY20" fmla="*/ 19822 h 75973"/>
                    <a:gd name="connsiteX21" fmla="*/ 153330 w 167891"/>
                    <a:gd name="connsiteY21" fmla="*/ 26842 h 75973"/>
                    <a:gd name="connsiteX22" fmla="*/ 139000 w 167891"/>
                    <a:gd name="connsiteY22" fmla="*/ 30118 h 75973"/>
                    <a:gd name="connsiteX23" fmla="*/ 114579 w 167891"/>
                    <a:gd name="connsiteY23" fmla="*/ 32690 h 75973"/>
                    <a:gd name="connsiteX24" fmla="*/ 63072 w 167891"/>
                    <a:gd name="connsiteY24" fmla="*/ 28747 h 75973"/>
                    <a:gd name="connsiteX25" fmla="*/ 21579 w 167891"/>
                    <a:gd name="connsiteY25" fmla="*/ 20250 h 75973"/>
                    <a:gd name="connsiteX26" fmla="*/ 56894 w 167891"/>
                    <a:gd name="connsiteY26" fmla="*/ 13888 h 75973"/>
                    <a:gd name="connsiteX27" fmla="*/ 146083 w 167891"/>
                    <a:gd name="connsiteY27" fmla="*/ 45653 h 75973"/>
                    <a:gd name="connsiteX28" fmla="*/ 94563 w 167891"/>
                    <a:gd name="connsiteY28" fmla="*/ 67599 h 75973"/>
                    <a:gd name="connsiteX29" fmla="*/ 14105 w 167891"/>
                    <a:gd name="connsiteY29" fmla="*/ 26737 h 75973"/>
                    <a:gd name="connsiteX30" fmla="*/ 63562 w 167891"/>
                    <a:gd name="connsiteY30" fmla="*/ 40405 h 75973"/>
                    <a:gd name="connsiteX31" fmla="*/ 118228 w 167891"/>
                    <a:gd name="connsiteY31" fmla="*/ 44434 h 75973"/>
                    <a:gd name="connsiteX32" fmla="*/ 151216 w 167891"/>
                    <a:gd name="connsiteY32" fmla="*/ 39215 h 75973"/>
                    <a:gd name="connsiteX33" fmla="*/ 146083 w 167891"/>
                    <a:gd name="connsiteY33" fmla="*/ 45653 h 7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891" h="75973">
                      <a:moveTo>
                        <a:pt x="164841" y="25394"/>
                      </a:moveTo>
                      <a:cubicBezTo>
                        <a:pt x="162011" y="22117"/>
                        <a:pt x="156978" y="19222"/>
                        <a:pt x="153128" y="16936"/>
                      </a:cubicBezTo>
                      <a:cubicBezTo>
                        <a:pt x="147291" y="13468"/>
                        <a:pt x="141050" y="10049"/>
                        <a:pt x="134194" y="7858"/>
                      </a:cubicBezTo>
                      <a:cubicBezTo>
                        <a:pt x="122329" y="4067"/>
                        <a:pt x="111837" y="6087"/>
                        <a:pt x="103898" y="12297"/>
                      </a:cubicBezTo>
                      <a:cubicBezTo>
                        <a:pt x="97708" y="2134"/>
                        <a:pt x="80673" y="-1305"/>
                        <a:pt x="66154" y="429"/>
                      </a:cubicBezTo>
                      <a:cubicBezTo>
                        <a:pt x="56316" y="1610"/>
                        <a:pt x="46704" y="4115"/>
                        <a:pt x="37419" y="6763"/>
                      </a:cubicBezTo>
                      <a:cubicBezTo>
                        <a:pt x="26511" y="9868"/>
                        <a:pt x="15238" y="12316"/>
                        <a:pt x="4393" y="15488"/>
                      </a:cubicBezTo>
                      <a:cubicBezTo>
                        <a:pt x="4154" y="15554"/>
                        <a:pt x="4041" y="15707"/>
                        <a:pt x="3852" y="15821"/>
                      </a:cubicBezTo>
                      <a:cubicBezTo>
                        <a:pt x="191" y="16516"/>
                        <a:pt x="-1835" y="20298"/>
                        <a:pt x="2279" y="22108"/>
                      </a:cubicBezTo>
                      <a:cubicBezTo>
                        <a:pt x="9878" y="43825"/>
                        <a:pt x="31505" y="63532"/>
                        <a:pt x="59260" y="71600"/>
                      </a:cubicBezTo>
                      <a:cubicBezTo>
                        <a:pt x="95393" y="82115"/>
                        <a:pt x="135263" y="73324"/>
                        <a:pt x="156727" y="48968"/>
                      </a:cubicBezTo>
                      <a:cubicBezTo>
                        <a:pt x="160274" y="44939"/>
                        <a:pt x="163646" y="40538"/>
                        <a:pt x="165559" y="35881"/>
                      </a:cubicBezTo>
                      <a:cubicBezTo>
                        <a:pt x="166188" y="34338"/>
                        <a:pt x="166540" y="32842"/>
                        <a:pt x="166817" y="31242"/>
                      </a:cubicBezTo>
                      <a:cubicBezTo>
                        <a:pt x="166842" y="31099"/>
                        <a:pt x="166905" y="30804"/>
                        <a:pt x="166980" y="30471"/>
                      </a:cubicBezTo>
                      <a:cubicBezTo>
                        <a:pt x="167056" y="30394"/>
                        <a:pt x="167169" y="30337"/>
                        <a:pt x="167244" y="30261"/>
                      </a:cubicBezTo>
                      <a:cubicBezTo>
                        <a:pt x="168842" y="28623"/>
                        <a:pt x="167270" y="26080"/>
                        <a:pt x="164841" y="25394"/>
                      </a:cubicBezTo>
                      <a:close/>
                      <a:moveTo>
                        <a:pt x="56894" y="13888"/>
                      </a:moveTo>
                      <a:cubicBezTo>
                        <a:pt x="64103" y="12345"/>
                        <a:pt x="71803" y="10801"/>
                        <a:pt x="79339" y="11763"/>
                      </a:cubicBezTo>
                      <a:cubicBezTo>
                        <a:pt x="87655" y="12821"/>
                        <a:pt x="93103" y="17974"/>
                        <a:pt x="100124" y="21041"/>
                      </a:cubicBezTo>
                      <a:cubicBezTo>
                        <a:pt x="102048" y="21879"/>
                        <a:pt x="104841" y="21203"/>
                        <a:pt x="105823" y="19726"/>
                      </a:cubicBezTo>
                      <a:cubicBezTo>
                        <a:pt x="117511" y="11630"/>
                        <a:pt x="127412" y="13154"/>
                        <a:pt x="139943" y="19822"/>
                      </a:cubicBezTo>
                      <a:cubicBezTo>
                        <a:pt x="143478" y="21708"/>
                        <a:pt x="148284" y="24851"/>
                        <a:pt x="153330" y="26842"/>
                      </a:cubicBezTo>
                      <a:cubicBezTo>
                        <a:pt x="148524" y="27927"/>
                        <a:pt x="143743" y="29223"/>
                        <a:pt x="139000" y="30118"/>
                      </a:cubicBezTo>
                      <a:cubicBezTo>
                        <a:pt x="131023" y="31614"/>
                        <a:pt x="122782" y="32404"/>
                        <a:pt x="114579" y="32690"/>
                      </a:cubicBezTo>
                      <a:cubicBezTo>
                        <a:pt x="97280" y="33290"/>
                        <a:pt x="79956" y="31499"/>
                        <a:pt x="63072" y="28747"/>
                      </a:cubicBezTo>
                      <a:cubicBezTo>
                        <a:pt x="49635" y="26556"/>
                        <a:pt x="34965" y="23746"/>
                        <a:pt x="21579" y="20250"/>
                      </a:cubicBezTo>
                      <a:cubicBezTo>
                        <a:pt x="33606" y="19498"/>
                        <a:pt x="45697" y="16288"/>
                        <a:pt x="56894" y="13888"/>
                      </a:cubicBezTo>
                      <a:close/>
                      <a:moveTo>
                        <a:pt x="146083" y="45653"/>
                      </a:moveTo>
                      <a:cubicBezTo>
                        <a:pt x="134093" y="58674"/>
                        <a:pt x="115674" y="66932"/>
                        <a:pt x="94563" y="67599"/>
                      </a:cubicBezTo>
                      <a:cubicBezTo>
                        <a:pt x="55510" y="68837"/>
                        <a:pt x="30813" y="50206"/>
                        <a:pt x="14105" y="26737"/>
                      </a:cubicBezTo>
                      <a:cubicBezTo>
                        <a:pt x="29908" y="32595"/>
                        <a:pt x="46477" y="37243"/>
                        <a:pt x="63562" y="40405"/>
                      </a:cubicBezTo>
                      <a:cubicBezTo>
                        <a:pt x="81327" y="43682"/>
                        <a:pt x="99947" y="45377"/>
                        <a:pt x="118228" y="44434"/>
                      </a:cubicBezTo>
                      <a:cubicBezTo>
                        <a:pt x="128318" y="43920"/>
                        <a:pt x="140736" y="42634"/>
                        <a:pt x="151216" y="39215"/>
                      </a:cubicBezTo>
                      <a:cubicBezTo>
                        <a:pt x="149643" y="41405"/>
                        <a:pt x="147995" y="43586"/>
                        <a:pt x="146083" y="45653"/>
                      </a:cubicBezTo>
                      <a:close/>
                    </a:path>
                  </a:pathLst>
                </a:custGeom>
                <a:solidFill>
                  <a:srgbClr val="000000"/>
                </a:solidFill>
                <a:ln w="12570" cap="flat">
                  <a:noFill/>
                  <a:prstDash val="solid"/>
                  <a:miter/>
                </a:ln>
              </p:spPr>
              <p:txBody>
                <a:bodyPr rtlCol="0" anchor="ctr"/>
                <a:lstStyle/>
                <a:p>
                  <a:endParaRPr lang="en-AU" sz="4000"/>
                </a:p>
              </p:txBody>
            </p:sp>
            <p:sp>
              <p:nvSpPr>
                <p:cNvPr id="30" name="Freeform: Shape 29">
                  <a:extLst>
                    <a:ext uri="{FF2B5EF4-FFF2-40B4-BE49-F238E27FC236}">
                      <a16:creationId xmlns:a16="http://schemas.microsoft.com/office/drawing/2014/main" id="{675A8B76-5E7E-9887-8661-25E93634E48B}"/>
                    </a:ext>
                  </a:extLst>
                </p:cNvPr>
                <p:cNvSpPr/>
                <p:nvPr/>
              </p:nvSpPr>
              <p:spPr>
                <a:xfrm>
                  <a:off x="15003181" y="7738559"/>
                  <a:ext cx="80298" cy="74978"/>
                </a:xfrm>
                <a:custGeom>
                  <a:avLst/>
                  <a:gdLst>
                    <a:gd name="connsiteX0" fmla="*/ 5750 w 80298"/>
                    <a:gd name="connsiteY0" fmla="*/ 69184 h 74978"/>
                    <a:gd name="connsiteX1" fmla="*/ 78319 w 80298"/>
                    <a:gd name="connsiteY1" fmla="*/ 58268 h 74978"/>
                    <a:gd name="connsiteX2" fmla="*/ 75237 w 80298"/>
                    <a:gd name="connsiteY2" fmla="*/ 43543 h 74978"/>
                    <a:gd name="connsiteX3" fmla="*/ 63838 w 80298"/>
                    <a:gd name="connsiteY3" fmla="*/ 27322 h 74978"/>
                    <a:gd name="connsiteX4" fmla="*/ 45394 w 80298"/>
                    <a:gd name="connsiteY4" fmla="*/ 1461 h 74978"/>
                    <a:gd name="connsiteX5" fmla="*/ 38436 w 80298"/>
                    <a:gd name="connsiteY5" fmla="*/ 1461 h 74978"/>
                    <a:gd name="connsiteX6" fmla="*/ 40814 w 80298"/>
                    <a:gd name="connsiteY6" fmla="*/ 17939 h 74978"/>
                    <a:gd name="connsiteX7" fmla="*/ 56855 w 80298"/>
                    <a:gd name="connsiteY7" fmla="*/ 42552 h 74978"/>
                    <a:gd name="connsiteX8" fmla="*/ 56541 w 80298"/>
                    <a:gd name="connsiteY8" fmla="*/ 50820 h 74978"/>
                    <a:gd name="connsiteX9" fmla="*/ 45180 w 80298"/>
                    <a:gd name="connsiteY9" fmla="*/ 55592 h 74978"/>
                    <a:gd name="connsiteX10" fmla="*/ 17690 w 80298"/>
                    <a:gd name="connsiteY10" fmla="*/ 53696 h 74978"/>
                    <a:gd name="connsiteX11" fmla="*/ 5750 w 80298"/>
                    <a:gd name="connsiteY11" fmla="*/ 69184 h 7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298" h="74978">
                      <a:moveTo>
                        <a:pt x="5750" y="69184"/>
                      </a:moveTo>
                      <a:cubicBezTo>
                        <a:pt x="27679" y="78890"/>
                        <a:pt x="65008" y="77147"/>
                        <a:pt x="78319" y="58268"/>
                      </a:cubicBezTo>
                      <a:cubicBezTo>
                        <a:pt x="82320" y="52582"/>
                        <a:pt x="79728" y="48277"/>
                        <a:pt x="75237" y="43543"/>
                      </a:cubicBezTo>
                      <a:cubicBezTo>
                        <a:pt x="70531" y="38580"/>
                        <a:pt x="67235" y="32827"/>
                        <a:pt x="63838" y="27322"/>
                      </a:cubicBezTo>
                      <a:cubicBezTo>
                        <a:pt x="58352" y="18406"/>
                        <a:pt x="52615" y="9167"/>
                        <a:pt x="45394" y="1461"/>
                      </a:cubicBezTo>
                      <a:cubicBezTo>
                        <a:pt x="43519" y="-539"/>
                        <a:pt x="40336" y="-434"/>
                        <a:pt x="38436" y="1461"/>
                      </a:cubicBezTo>
                      <a:cubicBezTo>
                        <a:pt x="33052" y="6824"/>
                        <a:pt x="37417" y="12386"/>
                        <a:pt x="40814" y="17939"/>
                      </a:cubicBezTo>
                      <a:cubicBezTo>
                        <a:pt x="45897" y="26245"/>
                        <a:pt x="52012" y="34170"/>
                        <a:pt x="56855" y="42552"/>
                      </a:cubicBezTo>
                      <a:cubicBezTo>
                        <a:pt x="59296" y="46762"/>
                        <a:pt x="61322" y="47934"/>
                        <a:pt x="56541" y="50820"/>
                      </a:cubicBezTo>
                      <a:cubicBezTo>
                        <a:pt x="53119" y="52868"/>
                        <a:pt x="49332" y="54573"/>
                        <a:pt x="45180" y="55592"/>
                      </a:cubicBezTo>
                      <a:cubicBezTo>
                        <a:pt x="35895" y="57878"/>
                        <a:pt x="26195" y="57325"/>
                        <a:pt x="17690" y="53696"/>
                      </a:cubicBezTo>
                      <a:cubicBezTo>
                        <a:pt x="4404" y="48029"/>
                        <a:pt x="-7435" y="63355"/>
                        <a:pt x="5750" y="69184"/>
                      </a:cubicBezTo>
                      <a:close/>
                    </a:path>
                  </a:pathLst>
                </a:custGeom>
                <a:solidFill>
                  <a:srgbClr val="000000"/>
                </a:solidFill>
                <a:ln w="12570" cap="flat">
                  <a:noFill/>
                  <a:prstDash val="solid"/>
                  <a:miter/>
                </a:ln>
              </p:spPr>
              <p:txBody>
                <a:bodyPr rtlCol="0" anchor="ctr"/>
                <a:lstStyle/>
                <a:p>
                  <a:endParaRPr lang="en-AU" sz="4000"/>
                </a:p>
              </p:txBody>
            </p:sp>
            <p:sp>
              <p:nvSpPr>
                <p:cNvPr id="31" name="Freeform: Shape 30">
                  <a:extLst>
                    <a:ext uri="{FF2B5EF4-FFF2-40B4-BE49-F238E27FC236}">
                      <a16:creationId xmlns:a16="http://schemas.microsoft.com/office/drawing/2014/main" id="{80F4CD3B-967B-8648-82BB-FF866A7F05BD}"/>
                    </a:ext>
                  </a:extLst>
                </p:cNvPr>
                <p:cNvSpPr/>
                <p:nvPr/>
              </p:nvSpPr>
              <p:spPr>
                <a:xfrm>
                  <a:off x="14836785" y="7636124"/>
                  <a:ext cx="134338" cy="40302"/>
                </a:xfrm>
                <a:custGeom>
                  <a:avLst/>
                  <a:gdLst>
                    <a:gd name="connsiteX0" fmla="*/ 63231 w 134338"/>
                    <a:gd name="connsiteY0" fmla="*/ 13122 h 40302"/>
                    <a:gd name="connsiteX1" fmla="*/ 98911 w 134338"/>
                    <a:gd name="connsiteY1" fmla="*/ 19142 h 40302"/>
                    <a:gd name="connsiteX2" fmla="*/ 112398 w 134338"/>
                    <a:gd name="connsiteY2" fmla="*/ 25629 h 40302"/>
                    <a:gd name="connsiteX3" fmla="*/ 122576 w 134338"/>
                    <a:gd name="connsiteY3" fmla="*/ 34449 h 40302"/>
                    <a:gd name="connsiteX4" fmla="*/ 133447 w 134338"/>
                    <a:gd name="connsiteY4" fmla="*/ 32277 h 40302"/>
                    <a:gd name="connsiteX5" fmla="*/ 113115 w 134338"/>
                    <a:gd name="connsiteY5" fmla="*/ 10703 h 40302"/>
                    <a:gd name="connsiteX6" fmla="*/ 68993 w 134338"/>
                    <a:gd name="connsiteY6" fmla="*/ 178 h 40302"/>
                    <a:gd name="connsiteX7" fmla="*/ 1759 w 134338"/>
                    <a:gd name="connsiteY7" fmla="*/ 31134 h 40302"/>
                    <a:gd name="connsiteX8" fmla="*/ 11610 w 134338"/>
                    <a:gd name="connsiteY8" fmla="*/ 38592 h 40302"/>
                    <a:gd name="connsiteX9" fmla="*/ 63231 w 134338"/>
                    <a:gd name="connsiteY9" fmla="*/ 13122 h 4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38" h="40302">
                      <a:moveTo>
                        <a:pt x="63231" y="13122"/>
                      </a:moveTo>
                      <a:cubicBezTo>
                        <a:pt x="76328" y="11217"/>
                        <a:pt x="87877" y="13780"/>
                        <a:pt x="98911" y="19142"/>
                      </a:cubicBezTo>
                      <a:cubicBezTo>
                        <a:pt x="103365" y="21314"/>
                        <a:pt x="108158" y="23209"/>
                        <a:pt x="112398" y="25629"/>
                      </a:cubicBezTo>
                      <a:cubicBezTo>
                        <a:pt x="116789" y="28143"/>
                        <a:pt x="118563" y="31772"/>
                        <a:pt x="122576" y="34449"/>
                      </a:cubicBezTo>
                      <a:cubicBezTo>
                        <a:pt x="126426" y="37021"/>
                        <a:pt x="131698" y="35840"/>
                        <a:pt x="133447" y="32277"/>
                      </a:cubicBezTo>
                      <a:cubicBezTo>
                        <a:pt x="138278" y="22381"/>
                        <a:pt x="122337" y="14980"/>
                        <a:pt x="113115" y="10703"/>
                      </a:cubicBezTo>
                      <a:cubicBezTo>
                        <a:pt x="99012" y="4169"/>
                        <a:pt x="86116" y="-1041"/>
                        <a:pt x="68993" y="178"/>
                      </a:cubicBezTo>
                      <a:cubicBezTo>
                        <a:pt x="41214" y="2150"/>
                        <a:pt x="19121" y="15561"/>
                        <a:pt x="1759" y="31134"/>
                      </a:cubicBezTo>
                      <a:cubicBezTo>
                        <a:pt x="-3953" y="36259"/>
                        <a:pt x="5558" y="43688"/>
                        <a:pt x="11610" y="38592"/>
                      </a:cubicBezTo>
                      <a:cubicBezTo>
                        <a:pt x="25663" y="26743"/>
                        <a:pt x="41968" y="16209"/>
                        <a:pt x="63231" y="13122"/>
                      </a:cubicBezTo>
                      <a:close/>
                    </a:path>
                  </a:pathLst>
                </a:custGeom>
                <a:solidFill>
                  <a:srgbClr val="000000"/>
                </a:solidFill>
                <a:ln w="12570" cap="flat">
                  <a:noFill/>
                  <a:prstDash val="solid"/>
                  <a:miter/>
                </a:ln>
              </p:spPr>
              <p:txBody>
                <a:bodyPr rtlCol="0" anchor="ctr"/>
                <a:lstStyle/>
                <a:p>
                  <a:endParaRPr lang="en-AU" sz="4000"/>
                </a:p>
              </p:txBody>
            </p:sp>
            <p:sp>
              <p:nvSpPr>
                <p:cNvPr id="32" name="Freeform: Shape 31">
                  <a:extLst>
                    <a:ext uri="{FF2B5EF4-FFF2-40B4-BE49-F238E27FC236}">
                      <a16:creationId xmlns:a16="http://schemas.microsoft.com/office/drawing/2014/main" id="{A5C7D451-DF74-04D2-0A78-E7175E485A43}"/>
                    </a:ext>
                  </a:extLst>
                </p:cNvPr>
                <p:cNvSpPr/>
                <p:nvPr/>
              </p:nvSpPr>
              <p:spPr>
                <a:xfrm>
                  <a:off x="15082198" y="7639678"/>
                  <a:ext cx="92767" cy="47115"/>
                </a:xfrm>
                <a:custGeom>
                  <a:avLst/>
                  <a:gdLst>
                    <a:gd name="connsiteX0" fmla="*/ 11204 w 92767"/>
                    <a:gd name="connsiteY0" fmla="*/ 19541 h 47115"/>
                    <a:gd name="connsiteX1" fmla="*/ 58056 w 92767"/>
                    <a:gd name="connsiteY1" fmla="*/ 17798 h 47115"/>
                    <a:gd name="connsiteX2" fmla="*/ 73166 w 92767"/>
                    <a:gd name="connsiteY2" fmla="*/ 32009 h 47115"/>
                    <a:gd name="connsiteX3" fmla="*/ 82703 w 92767"/>
                    <a:gd name="connsiteY3" fmla="*/ 46611 h 47115"/>
                    <a:gd name="connsiteX4" fmla="*/ 88893 w 92767"/>
                    <a:gd name="connsiteY4" fmla="*/ 46011 h 47115"/>
                    <a:gd name="connsiteX5" fmla="*/ 86490 w 92767"/>
                    <a:gd name="connsiteY5" fmla="*/ 22827 h 47115"/>
                    <a:gd name="connsiteX6" fmla="*/ 60497 w 92767"/>
                    <a:gd name="connsiteY6" fmla="*/ 4110 h 47115"/>
                    <a:gd name="connsiteX7" fmla="*/ 661 w 92767"/>
                    <a:gd name="connsiteY7" fmla="*/ 14874 h 47115"/>
                    <a:gd name="connsiteX8" fmla="*/ 11204 w 92767"/>
                    <a:gd name="connsiteY8" fmla="*/ 19541 h 4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67" h="47115">
                      <a:moveTo>
                        <a:pt x="11204" y="19541"/>
                      </a:moveTo>
                      <a:cubicBezTo>
                        <a:pt x="20740" y="9130"/>
                        <a:pt x="46129" y="11883"/>
                        <a:pt x="58056" y="17798"/>
                      </a:cubicBezTo>
                      <a:cubicBezTo>
                        <a:pt x="64963" y="21217"/>
                        <a:pt x="70109" y="26218"/>
                        <a:pt x="73166" y="32009"/>
                      </a:cubicBezTo>
                      <a:cubicBezTo>
                        <a:pt x="75922" y="37229"/>
                        <a:pt x="75582" y="43563"/>
                        <a:pt x="82703" y="46611"/>
                      </a:cubicBezTo>
                      <a:cubicBezTo>
                        <a:pt x="84703" y="47468"/>
                        <a:pt x="87245" y="47211"/>
                        <a:pt x="88893" y="46011"/>
                      </a:cubicBezTo>
                      <a:cubicBezTo>
                        <a:pt x="96857" y="40153"/>
                        <a:pt x="90755" y="29161"/>
                        <a:pt x="86490" y="22827"/>
                      </a:cubicBezTo>
                      <a:cubicBezTo>
                        <a:pt x="80954" y="14597"/>
                        <a:pt x="71506" y="7987"/>
                        <a:pt x="60497" y="4110"/>
                      </a:cubicBezTo>
                      <a:cubicBezTo>
                        <a:pt x="41021" y="-2757"/>
                        <a:pt x="10776" y="-2186"/>
                        <a:pt x="661" y="14874"/>
                      </a:cubicBezTo>
                      <a:cubicBezTo>
                        <a:pt x="-2535" y="20274"/>
                        <a:pt x="6662" y="24494"/>
                        <a:pt x="11204" y="19541"/>
                      </a:cubicBezTo>
                      <a:close/>
                    </a:path>
                  </a:pathLst>
                </a:custGeom>
                <a:solidFill>
                  <a:srgbClr val="000000"/>
                </a:solidFill>
                <a:ln w="12570" cap="flat">
                  <a:noFill/>
                  <a:prstDash val="solid"/>
                  <a:miter/>
                </a:ln>
              </p:spPr>
              <p:txBody>
                <a:bodyPr rtlCol="0" anchor="ctr"/>
                <a:lstStyle/>
                <a:p>
                  <a:endParaRPr lang="en-AU" sz="4000"/>
                </a:p>
              </p:txBody>
            </p:sp>
            <p:sp>
              <p:nvSpPr>
                <p:cNvPr id="33" name="Freeform: Shape 32">
                  <a:extLst>
                    <a:ext uri="{FF2B5EF4-FFF2-40B4-BE49-F238E27FC236}">
                      <a16:creationId xmlns:a16="http://schemas.microsoft.com/office/drawing/2014/main" id="{B86AFDDF-4FFC-EDBA-0C4A-F392ED00DD28}"/>
                    </a:ext>
                  </a:extLst>
                </p:cNvPr>
                <p:cNvSpPr/>
                <p:nvPr/>
              </p:nvSpPr>
              <p:spPr>
                <a:xfrm>
                  <a:off x="15081223" y="7702116"/>
                  <a:ext cx="98238" cy="63233"/>
                </a:xfrm>
                <a:custGeom>
                  <a:avLst/>
                  <a:gdLst>
                    <a:gd name="connsiteX0" fmla="*/ 89655 w 98238"/>
                    <a:gd name="connsiteY0" fmla="*/ 6195 h 63233"/>
                    <a:gd name="connsiteX1" fmla="*/ 73362 w 98238"/>
                    <a:gd name="connsiteY1" fmla="*/ 16101 h 63233"/>
                    <a:gd name="connsiteX2" fmla="*/ 78533 w 98238"/>
                    <a:gd name="connsiteY2" fmla="*/ 5919 h 63233"/>
                    <a:gd name="connsiteX3" fmla="*/ 66505 w 98238"/>
                    <a:gd name="connsiteY3" fmla="*/ 3414 h 63233"/>
                    <a:gd name="connsiteX4" fmla="*/ 59799 w 98238"/>
                    <a:gd name="connsiteY4" fmla="*/ 13863 h 63233"/>
                    <a:gd name="connsiteX5" fmla="*/ 57837 w 98238"/>
                    <a:gd name="connsiteY5" fmla="*/ 15092 h 63233"/>
                    <a:gd name="connsiteX6" fmla="*/ 36235 w 98238"/>
                    <a:gd name="connsiteY6" fmla="*/ 14663 h 63233"/>
                    <a:gd name="connsiteX7" fmla="*/ 63 w 98238"/>
                    <a:gd name="connsiteY7" fmla="*/ 37733 h 63233"/>
                    <a:gd name="connsiteX8" fmla="*/ 8053 w 98238"/>
                    <a:gd name="connsiteY8" fmla="*/ 41200 h 63233"/>
                    <a:gd name="connsiteX9" fmla="*/ 14406 w 98238"/>
                    <a:gd name="connsiteY9" fmla="*/ 36961 h 63233"/>
                    <a:gd name="connsiteX10" fmla="*/ 15262 w 98238"/>
                    <a:gd name="connsiteY10" fmla="*/ 43562 h 63233"/>
                    <a:gd name="connsiteX11" fmla="*/ 34662 w 98238"/>
                    <a:gd name="connsiteY11" fmla="*/ 62612 h 63233"/>
                    <a:gd name="connsiteX12" fmla="*/ 58642 w 98238"/>
                    <a:gd name="connsiteY12" fmla="*/ 51468 h 63233"/>
                    <a:gd name="connsiteX13" fmla="*/ 55484 w 98238"/>
                    <a:gd name="connsiteY13" fmla="*/ 27036 h 63233"/>
                    <a:gd name="connsiteX14" fmla="*/ 55534 w 98238"/>
                    <a:gd name="connsiteY14" fmla="*/ 26874 h 63233"/>
                    <a:gd name="connsiteX15" fmla="*/ 57371 w 98238"/>
                    <a:gd name="connsiteY15" fmla="*/ 26693 h 63233"/>
                    <a:gd name="connsiteX16" fmla="*/ 78797 w 98238"/>
                    <a:gd name="connsiteY16" fmla="*/ 25855 h 63233"/>
                    <a:gd name="connsiteX17" fmla="*/ 98009 w 98238"/>
                    <a:gd name="connsiteY17" fmla="*/ 8872 h 63233"/>
                    <a:gd name="connsiteX18" fmla="*/ 89655 w 98238"/>
                    <a:gd name="connsiteY18" fmla="*/ 6195 h 6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238" h="63233">
                      <a:moveTo>
                        <a:pt x="89655" y="6195"/>
                      </a:moveTo>
                      <a:cubicBezTo>
                        <a:pt x="85603" y="12311"/>
                        <a:pt x="80042" y="15273"/>
                        <a:pt x="73362" y="16101"/>
                      </a:cubicBezTo>
                      <a:cubicBezTo>
                        <a:pt x="75866" y="12977"/>
                        <a:pt x="77677" y="9548"/>
                        <a:pt x="78533" y="5919"/>
                      </a:cubicBezTo>
                      <a:cubicBezTo>
                        <a:pt x="79929" y="4"/>
                        <a:pt x="68090" y="-2587"/>
                        <a:pt x="66505" y="3414"/>
                      </a:cubicBezTo>
                      <a:cubicBezTo>
                        <a:pt x="65473" y="7319"/>
                        <a:pt x="63448" y="10939"/>
                        <a:pt x="59799" y="13863"/>
                      </a:cubicBezTo>
                      <a:cubicBezTo>
                        <a:pt x="59221" y="14320"/>
                        <a:pt x="58516" y="14701"/>
                        <a:pt x="57837" y="15092"/>
                      </a:cubicBezTo>
                      <a:cubicBezTo>
                        <a:pt x="50741" y="13854"/>
                        <a:pt x="43431" y="13939"/>
                        <a:pt x="36235" y="14663"/>
                      </a:cubicBezTo>
                      <a:cubicBezTo>
                        <a:pt x="21011" y="16187"/>
                        <a:pt x="-1346" y="23702"/>
                        <a:pt x="63" y="37733"/>
                      </a:cubicBezTo>
                      <a:cubicBezTo>
                        <a:pt x="340" y="40476"/>
                        <a:pt x="4505" y="43124"/>
                        <a:pt x="8053" y="41200"/>
                      </a:cubicBezTo>
                      <a:cubicBezTo>
                        <a:pt x="10393" y="39923"/>
                        <a:pt x="12431" y="38457"/>
                        <a:pt x="14406" y="36961"/>
                      </a:cubicBezTo>
                      <a:cubicBezTo>
                        <a:pt x="14406" y="39352"/>
                        <a:pt x="14721" y="41657"/>
                        <a:pt x="15262" y="43562"/>
                      </a:cubicBezTo>
                      <a:cubicBezTo>
                        <a:pt x="17489" y="51277"/>
                        <a:pt x="24069" y="60145"/>
                        <a:pt x="34662" y="62612"/>
                      </a:cubicBezTo>
                      <a:cubicBezTo>
                        <a:pt x="45671" y="65184"/>
                        <a:pt x="55798" y="59440"/>
                        <a:pt x="58642" y="51468"/>
                      </a:cubicBezTo>
                      <a:cubicBezTo>
                        <a:pt x="61674" y="42991"/>
                        <a:pt x="56906" y="35294"/>
                        <a:pt x="55484" y="27036"/>
                      </a:cubicBezTo>
                      <a:cubicBezTo>
                        <a:pt x="55484" y="26979"/>
                        <a:pt x="55534" y="26931"/>
                        <a:pt x="55534" y="26874"/>
                      </a:cubicBezTo>
                      <a:cubicBezTo>
                        <a:pt x="56151" y="26865"/>
                        <a:pt x="56755" y="26798"/>
                        <a:pt x="57371" y="26693"/>
                      </a:cubicBezTo>
                      <a:cubicBezTo>
                        <a:pt x="64555" y="27551"/>
                        <a:pt x="71160" y="28513"/>
                        <a:pt x="78797" y="25855"/>
                      </a:cubicBezTo>
                      <a:cubicBezTo>
                        <a:pt x="88195" y="22578"/>
                        <a:pt x="94775" y="16159"/>
                        <a:pt x="98009" y="8872"/>
                      </a:cubicBezTo>
                      <a:cubicBezTo>
                        <a:pt x="99657" y="5176"/>
                        <a:pt x="91982" y="2671"/>
                        <a:pt x="89655" y="6195"/>
                      </a:cubicBezTo>
                      <a:close/>
                    </a:path>
                  </a:pathLst>
                </a:custGeom>
                <a:solidFill>
                  <a:srgbClr val="000000"/>
                </a:solidFill>
                <a:ln w="12570" cap="flat">
                  <a:noFill/>
                  <a:prstDash val="solid"/>
                  <a:miter/>
                </a:ln>
              </p:spPr>
              <p:txBody>
                <a:bodyPr rtlCol="0" anchor="ctr"/>
                <a:lstStyle/>
                <a:p>
                  <a:endParaRPr lang="en-AU" sz="4000"/>
                </a:p>
              </p:txBody>
            </p:sp>
            <p:sp>
              <p:nvSpPr>
                <p:cNvPr id="34" name="Freeform: Shape 33">
                  <a:extLst>
                    <a:ext uri="{FF2B5EF4-FFF2-40B4-BE49-F238E27FC236}">
                      <a16:creationId xmlns:a16="http://schemas.microsoft.com/office/drawing/2014/main" id="{A745307E-8A96-C60B-64E9-DF586904C89C}"/>
                    </a:ext>
                  </a:extLst>
                </p:cNvPr>
                <p:cNvSpPr/>
                <p:nvPr/>
              </p:nvSpPr>
              <p:spPr>
                <a:xfrm>
                  <a:off x="14851396" y="7702636"/>
                  <a:ext cx="109814" cy="64702"/>
                </a:xfrm>
                <a:custGeom>
                  <a:avLst/>
                  <a:gdLst>
                    <a:gd name="connsiteX0" fmla="*/ 92251 w 109814"/>
                    <a:gd name="connsiteY0" fmla="*/ 30783 h 64702"/>
                    <a:gd name="connsiteX1" fmla="*/ 101813 w 109814"/>
                    <a:gd name="connsiteY1" fmla="*/ 35765 h 64702"/>
                    <a:gd name="connsiteX2" fmla="*/ 109802 w 109814"/>
                    <a:gd name="connsiteY2" fmla="*/ 32298 h 64702"/>
                    <a:gd name="connsiteX3" fmla="*/ 67894 w 109814"/>
                    <a:gd name="connsiteY3" fmla="*/ 11657 h 64702"/>
                    <a:gd name="connsiteX4" fmla="*/ 44128 w 109814"/>
                    <a:gd name="connsiteY4" fmla="*/ 13867 h 64702"/>
                    <a:gd name="connsiteX5" fmla="*/ 41448 w 109814"/>
                    <a:gd name="connsiteY5" fmla="*/ 12638 h 64702"/>
                    <a:gd name="connsiteX6" fmla="*/ 33132 w 109814"/>
                    <a:gd name="connsiteY6" fmla="*/ 3294 h 64702"/>
                    <a:gd name="connsiteX7" fmla="*/ 21104 w 109814"/>
                    <a:gd name="connsiteY7" fmla="*/ 5809 h 64702"/>
                    <a:gd name="connsiteX8" fmla="*/ 28678 w 109814"/>
                    <a:gd name="connsiteY8" fmla="*/ 16153 h 64702"/>
                    <a:gd name="connsiteX9" fmla="*/ 8447 w 109814"/>
                    <a:gd name="connsiteY9" fmla="*/ 7695 h 64702"/>
                    <a:gd name="connsiteX10" fmla="*/ 546 w 109814"/>
                    <a:gd name="connsiteY10" fmla="*/ 11190 h 64702"/>
                    <a:gd name="connsiteX11" fmla="*/ 22614 w 109814"/>
                    <a:gd name="connsiteY11" fmla="*/ 25935 h 64702"/>
                    <a:gd name="connsiteX12" fmla="*/ 45789 w 109814"/>
                    <a:gd name="connsiteY12" fmla="*/ 25354 h 64702"/>
                    <a:gd name="connsiteX13" fmla="*/ 50595 w 109814"/>
                    <a:gd name="connsiteY13" fmla="*/ 25145 h 64702"/>
                    <a:gd name="connsiteX14" fmla="*/ 75417 w 109814"/>
                    <a:gd name="connsiteY14" fmla="*/ 64502 h 64702"/>
                    <a:gd name="connsiteX15" fmla="*/ 92251 w 109814"/>
                    <a:gd name="connsiteY15" fmla="*/ 30783 h 6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14" h="64702">
                      <a:moveTo>
                        <a:pt x="92251" y="30783"/>
                      </a:moveTo>
                      <a:cubicBezTo>
                        <a:pt x="95271" y="32507"/>
                        <a:pt x="98278" y="34269"/>
                        <a:pt x="101813" y="35765"/>
                      </a:cubicBezTo>
                      <a:cubicBezTo>
                        <a:pt x="105122" y="37156"/>
                        <a:pt x="110091" y="35441"/>
                        <a:pt x="109802" y="32298"/>
                      </a:cubicBezTo>
                      <a:cubicBezTo>
                        <a:pt x="108443" y="17391"/>
                        <a:pt x="84400" y="12057"/>
                        <a:pt x="67894" y="11657"/>
                      </a:cubicBezTo>
                      <a:cubicBezTo>
                        <a:pt x="60043" y="11467"/>
                        <a:pt x="51576" y="11914"/>
                        <a:pt x="44128" y="13867"/>
                      </a:cubicBezTo>
                      <a:cubicBezTo>
                        <a:pt x="43159" y="13486"/>
                        <a:pt x="42203" y="13105"/>
                        <a:pt x="41448" y="12638"/>
                      </a:cubicBezTo>
                      <a:cubicBezTo>
                        <a:pt x="37498" y="10200"/>
                        <a:pt x="34654" y="6961"/>
                        <a:pt x="33132" y="3294"/>
                      </a:cubicBezTo>
                      <a:cubicBezTo>
                        <a:pt x="30729" y="-2468"/>
                        <a:pt x="18827" y="-59"/>
                        <a:pt x="21104" y="5809"/>
                      </a:cubicBezTo>
                      <a:cubicBezTo>
                        <a:pt x="22601" y="9638"/>
                        <a:pt x="25344" y="13076"/>
                        <a:pt x="28678" y="16153"/>
                      </a:cubicBezTo>
                      <a:cubicBezTo>
                        <a:pt x="20941" y="16153"/>
                        <a:pt x="13895" y="13934"/>
                        <a:pt x="8447" y="7695"/>
                      </a:cubicBezTo>
                      <a:cubicBezTo>
                        <a:pt x="5176" y="3951"/>
                        <a:pt x="-2033" y="7180"/>
                        <a:pt x="546" y="11190"/>
                      </a:cubicBezTo>
                      <a:cubicBezTo>
                        <a:pt x="4975" y="18077"/>
                        <a:pt x="12977" y="23449"/>
                        <a:pt x="22614" y="25935"/>
                      </a:cubicBezTo>
                      <a:cubicBezTo>
                        <a:pt x="31056" y="28116"/>
                        <a:pt x="38164" y="26735"/>
                        <a:pt x="45789" y="25354"/>
                      </a:cubicBezTo>
                      <a:cubicBezTo>
                        <a:pt x="47462" y="25602"/>
                        <a:pt x="49085" y="25564"/>
                        <a:pt x="50595" y="25145"/>
                      </a:cubicBezTo>
                      <a:cubicBezTo>
                        <a:pt x="47638" y="37098"/>
                        <a:pt x="51714" y="67455"/>
                        <a:pt x="75417" y="64502"/>
                      </a:cubicBezTo>
                      <a:cubicBezTo>
                        <a:pt x="93258" y="62273"/>
                        <a:pt x="95296" y="44480"/>
                        <a:pt x="92251" y="30783"/>
                      </a:cubicBezTo>
                      <a:close/>
                    </a:path>
                  </a:pathLst>
                </a:custGeom>
                <a:solidFill>
                  <a:srgbClr val="000000"/>
                </a:solidFill>
                <a:ln w="12570" cap="flat">
                  <a:noFill/>
                  <a:prstDash val="solid"/>
                  <a:miter/>
                </a:ln>
              </p:spPr>
              <p:txBody>
                <a:bodyPr rtlCol="0" anchor="ctr"/>
                <a:lstStyle/>
                <a:p>
                  <a:endParaRPr lang="en-AU" sz="4000"/>
                </a:p>
              </p:txBody>
            </p:sp>
          </p:grpSp>
        </p:grpSp>
      </p:grpSp>
      <p:pic>
        <p:nvPicPr>
          <p:cNvPr id="36" name="Graphic 35" descr="Woman holding a laptop">
            <a:extLst>
              <a:ext uri="{FF2B5EF4-FFF2-40B4-BE49-F238E27FC236}">
                <a16:creationId xmlns:a16="http://schemas.microsoft.com/office/drawing/2014/main" id="{F03058CD-C76B-8FC6-5861-BC7BF3AC1DD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537547" y="5696231"/>
            <a:ext cx="2374900" cy="2413000"/>
          </a:xfrm>
          <a:prstGeom prst="rect">
            <a:avLst/>
          </a:prstGeom>
        </p:spPr>
      </p:pic>
    </p:spTree>
    <p:extLst>
      <p:ext uri="{BB962C8B-B14F-4D97-AF65-F5344CB8AC3E}">
        <p14:creationId xmlns:p14="http://schemas.microsoft.com/office/powerpoint/2010/main" val="108011115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2FB2441-2BC8-F711-A8E2-FBC77332CCB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886C4D8-56FC-AD3D-7DA5-4ADEA2223C48}"/>
              </a:ext>
            </a:extLst>
          </p:cNvPr>
          <p:cNvSpPr/>
          <p:nvPr/>
        </p:nvSpPr>
        <p:spPr>
          <a:xfrm>
            <a:off x="19903845" y="274737"/>
            <a:ext cx="3777771" cy="2829168"/>
          </a:xfrm>
          <a:custGeom>
            <a:avLst/>
            <a:gdLst/>
            <a:ahLst/>
            <a:cxnLst/>
            <a:rect l="l" t="t" r="r" b="b"/>
            <a:pathLst>
              <a:path w="2833328" h="2121876">
                <a:moveTo>
                  <a:pt x="0" y="0"/>
                </a:moveTo>
                <a:lnTo>
                  <a:pt x="2833328" y="0"/>
                </a:lnTo>
                <a:lnTo>
                  <a:pt x="2833328" y="2121875"/>
                </a:lnTo>
                <a:lnTo>
                  <a:pt x="0" y="2121875"/>
                </a:lnTo>
                <a:lnTo>
                  <a:pt x="0" y="0"/>
                </a:lnTo>
                <a:close/>
              </a:path>
            </a:pathLst>
          </a:custGeom>
          <a:blipFill>
            <a:blip r:embed="rId2"/>
            <a:stretch>
              <a:fillRect/>
            </a:stretch>
          </a:blipFill>
        </p:spPr>
        <p:txBody>
          <a:bodyPr/>
          <a:lstStyle/>
          <a:p>
            <a:endParaRPr lang="en-AU" sz="4000"/>
          </a:p>
        </p:txBody>
      </p:sp>
      <p:grpSp>
        <p:nvGrpSpPr>
          <p:cNvPr id="3" name="Group 3">
            <a:extLst>
              <a:ext uri="{FF2B5EF4-FFF2-40B4-BE49-F238E27FC236}">
                <a16:creationId xmlns:a16="http://schemas.microsoft.com/office/drawing/2014/main" id="{59B0EF35-DCFA-072B-8303-395FAE0F0BAA}"/>
              </a:ext>
            </a:extLst>
          </p:cNvPr>
          <p:cNvGrpSpPr/>
          <p:nvPr/>
        </p:nvGrpSpPr>
        <p:grpSpPr>
          <a:xfrm>
            <a:off x="-2063775" y="752536"/>
            <a:ext cx="21247156" cy="1716621"/>
            <a:chOff x="0" y="0"/>
            <a:chExt cx="4196969" cy="339086"/>
          </a:xfrm>
        </p:grpSpPr>
        <p:sp>
          <p:nvSpPr>
            <p:cNvPr id="4" name="Freeform 4">
              <a:extLst>
                <a:ext uri="{FF2B5EF4-FFF2-40B4-BE49-F238E27FC236}">
                  <a16:creationId xmlns:a16="http://schemas.microsoft.com/office/drawing/2014/main" id="{271718EE-8C89-F951-2DC8-630B526563A6}"/>
                </a:ext>
              </a:extLst>
            </p:cNvPr>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solidFill>
              <a:srgbClr val="46739C"/>
            </a:solidFill>
          </p:spPr>
          <p:txBody>
            <a:bodyPr/>
            <a:lstStyle/>
            <a:p>
              <a:endParaRPr lang="en-AU" sz="4000"/>
            </a:p>
          </p:txBody>
        </p:sp>
        <p:sp>
          <p:nvSpPr>
            <p:cNvPr id="5" name="TextBox 5">
              <a:extLst>
                <a:ext uri="{FF2B5EF4-FFF2-40B4-BE49-F238E27FC236}">
                  <a16:creationId xmlns:a16="http://schemas.microsoft.com/office/drawing/2014/main" id="{9EAE5750-9205-D230-4792-19521BF3A392}"/>
                </a:ext>
              </a:extLst>
            </p:cNvPr>
            <p:cNvSpPr txBox="1"/>
            <p:nvPr/>
          </p:nvSpPr>
          <p:spPr>
            <a:xfrm>
              <a:off x="0" y="-38100"/>
              <a:ext cx="4196969" cy="377186"/>
            </a:xfrm>
            <a:prstGeom prst="rect">
              <a:avLst/>
            </a:prstGeom>
          </p:spPr>
          <p:txBody>
            <a:bodyPr lIns="67733" tIns="67733" rIns="67733" bIns="67733" rtlCol="0" anchor="ctr"/>
            <a:lstStyle/>
            <a:p>
              <a:pPr algn="ctr">
                <a:lnSpc>
                  <a:spcPts val="3545"/>
                </a:lnSpc>
                <a:spcBef>
                  <a:spcPct val="0"/>
                </a:spcBef>
              </a:pPr>
              <a:endParaRPr sz="4000"/>
            </a:p>
          </p:txBody>
        </p:sp>
      </p:grpSp>
      <p:sp>
        <p:nvSpPr>
          <p:cNvPr id="6" name="TextBox 6">
            <a:extLst>
              <a:ext uri="{FF2B5EF4-FFF2-40B4-BE49-F238E27FC236}">
                <a16:creationId xmlns:a16="http://schemas.microsoft.com/office/drawing/2014/main" id="{E6E26595-5825-6E27-B198-A1527F3230AC}"/>
              </a:ext>
            </a:extLst>
          </p:cNvPr>
          <p:cNvSpPr txBox="1"/>
          <p:nvPr/>
        </p:nvSpPr>
        <p:spPr>
          <a:xfrm>
            <a:off x="1371600" y="940288"/>
            <a:ext cx="17526000" cy="1181670"/>
          </a:xfrm>
          <a:prstGeom prst="rect">
            <a:avLst/>
          </a:prstGeom>
        </p:spPr>
        <p:txBody>
          <a:bodyPr wrap="square" lIns="0" tIns="0" rIns="0" bIns="0" rtlCol="0" anchor="t">
            <a:spAutoFit/>
          </a:bodyPr>
          <a:lstStyle/>
          <a:p>
            <a:pPr>
              <a:lnSpc>
                <a:spcPts val="10078"/>
              </a:lnSpc>
            </a:pPr>
            <a:r>
              <a:rPr lang="en-US" sz="7198" b="1" dirty="0">
                <a:solidFill>
                  <a:srgbClr val="FDFEFF"/>
                </a:solidFill>
                <a:latin typeface="Proxima Nova Bold"/>
                <a:ea typeface="Proxima Nova Bold"/>
                <a:cs typeface="Proxima Nova Bold"/>
                <a:sym typeface="Proxima Nova Bold"/>
              </a:rPr>
              <a:t>GPM framework for BPD Co Team</a:t>
            </a:r>
          </a:p>
        </p:txBody>
      </p:sp>
      <p:sp>
        <p:nvSpPr>
          <p:cNvPr id="13" name="TextBox 7">
            <a:extLst>
              <a:ext uri="{FF2B5EF4-FFF2-40B4-BE49-F238E27FC236}">
                <a16:creationId xmlns:a16="http://schemas.microsoft.com/office/drawing/2014/main" id="{ABE1A1A2-4F40-6023-5FD4-CA8CBB7E67C1}"/>
              </a:ext>
            </a:extLst>
          </p:cNvPr>
          <p:cNvSpPr txBox="1"/>
          <p:nvPr/>
        </p:nvSpPr>
        <p:spPr>
          <a:xfrm>
            <a:off x="1571624" y="3103905"/>
            <a:ext cx="10972801" cy="859210"/>
          </a:xfrm>
          <a:prstGeom prst="rect">
            <a:avLst/>
          </a:prstGeom>
        </p:spPr>
        <p:txBody>
          <a:bodyPr wrap="square" lIns="0" tIns="0" rIns="0" bIns="0" rtlCol="0" anchor="t">
            <a:spAutoFit/>
          </a:bodyPr>
          <a:lstStyle/>
          <a:p>
            <a:pPr>
              <a:lnSpc>
                <a:spcPts val="6720"/>
              </a:lnSpc>
            </a:pPr>
            <a:r>
              <a:rPr lang="en-US" sz="5867" b="1" dirty="0" err="1">
                <a:solidFill>
                  <a:srgbClr val="000000"/>
                </a:solidFill>
                <a:latin typeface="Proxima Nova"/>
                <a:ea typeface="Proxima Nova"/>
                <a:cs typeface="Proxima Nova"/>
                <a:sym typeface="Proxima Nova"/>
              </a:rPr>
              <a:t>Organising</a:t>
            </a:r>
            <a:r>
              <a:rPr lang="en-US" sz="5867" b="1" dirty="0">
                <a:solidFill>
                  <a:srgbClr val="000000"/>
                </a:solidFill>
                <a:latin typeface="Proxima Nova"/>
                <a:ea typeface="Proxima Nova"/>
                <a:cs typeface="Proxima Nova"/>
                <a:sym typeface="Proxima Nova"/>
              </a:rPr>
              <a:t> framework</a:t>
            </a:r>
          </a:p>
        </p:txBody>
      </p:sp>
      <p:sp>
        <p:nvSpPr>
          <p:cNvPr id="15" name="TextBox 9">
            <a:extLst>
              <a:ext uri="{FF2B5EF4-FFF2-40B4-BE49-F238E27FC236}">
                <a16:creationId xmlns:a16="http://schemas.microsoft.com/office/drawing/2014/main" id="{24596D3C-90C0-CEB8-526E-2BC222ED691F}"/>
              </a:ext>
            </a:extLst>
          </p:cNvPr>
          <p:cNvSpPr txBox="1"/>
          <p:nvPr/>
        </p:nvSpPr>
        <p:spPr>
          <a:xfrm>
            <a:off x="682625" y="4012853"/>
            <a:ext cx="14376400" cy="11480066"/>
          </a:xfrm>
          <a:prstGeom prst="rect">
            <a:avLst/>
          </a:prstGeom>
        </p:spPr>
        <p:txBody>
          <a:bodyPr wrap="square" lIns="0" tIns="0" rIns="0" bIns="0" rtlCol="0" anchor="t">
            <a:spAutoFit/>
          </a:bodyPr>
          <a:lstStyle/>
          <a:p>
            <a:pPr marL="1300441" lvl="2" indent="-345429">
              <a:lnSpc>
                <a:spcPct val="150000"/>
              </a:lnSpc>
              <a:buFont typeface="Arial"/>
              <a:buChar char="•"/>
            </a:pPr>
            <a:r>
              <a:rPr lang="en-US" sz="4533" dirty="0">
                <a:solidFill>
                  <a:srgbClr val="000000"/>
                </a:solidFill>
                <a:latin typeface="Proxima Nova"/>
                <a:ea typeface="Proxima Nova"/>
                <a:cs typeface="Proxima Nova"/>
                <a:sym typeface="Proxima Nova"/>
              </a:rPr>
              <a:t>Shared language</a:t>
            </a:r>
          </a:p>
          <a:p>
            <a:pPr marL="1300441" lvl="2" indent="-345429">
              <a:lnSpc>
                <a:spcPct val="150000"/>
              </a:lnSpc>
              <a:buFont typeface="Arial"/>
              <a:buChar char="•"/>
            </a:pPr>
            <a:r>
              <a:rPr lang="en-US" sz="4533" dirty="0">
                <a:solidFill>
                  <a:srgbClr val="000000"/>
                </a:solidFill>
                <a:latin typeface="Proxima Nova"/>
                <a:ea typeface="Proxima Nova"/>
                <a:cs typeface="Proxima Nova"/>
                <a:sym typeface="Proxima Nova"/>
              </a:rPr>
              <a:t>Scaffolding and integration of diverse specialist therapies</a:t>
            </a:r>
          </a:p>
          <a:p>
            <a:pPr marL="1300441" lvl="2" indent="-345429">
              <a:lnSpc>
                <a:spcPct val="150000"/>
              </a:lnSpc>
              <a:buFont typeface="Arial"/>
              <a:buChar char="•"/>
            </a:pPr>
            <a:r>
              <a:rPr lang="en-US" sz="4533" dirty="0">
                <a:solidFill>
                  <a:srgbClr val="000000"/>
                </a:solidFill>
                <a:latin typeface="Proxima Nova"/>
                <a:ea typeface="Proxima Nova"/>
                <a:cs typeface="Proxima Nova"/>
                <a:sym typeface="Proxima Nova"/>
              </a:rPr>
              <a:t>Clarity of roles and responsibilities</a:t>
            </a:r>
          </a:p>
          <a:p>
            <a:pPr marL="1300441" lvl="2" indent="-345429">
              <a:lnSpc>
                <a:spcPct val="150000"/>
              </a:lnSpc>
              <a:buFont typeface="Arial"/>
              <a:buChar char="•"/>
            </a:pPr>
            <a:r>
              <a:rPr lang="en-US" sz="4533" dirty="0">
                <a:solidFill>
                  <a:srgbClr val="000000"/>
                </a:solidFill>
                <a:latin typeface="Proxima Nova"/>
                <a:ea typeface="Proxima Nova"/>
                <a:cs typeface="Proxima Nova"/>
                <a:sym typeface="Proxima Nova"/>
              </a:rPr>
              <a:t>Realistic expectations</a:t>
            </a:r>
          </a:p>
          <a:p>
            <a:pPr marL="1300441" lvl="2" indent="-345429">
              <a:lnSpc>
                <a:spcPct val="150000"/>
              </a:lnSpc>
              <a:buFont typeface="Arial"/>
              <a:buChar char="•"/>
            </a:pPr>
            <a:r>
              <a:rPr lang="en-US" sz="4533" dirty="0">
                <a:solidFill>
                  <a:srgbClr val="000000"/>
                </a:solidFill>
                <a:latin typeface="Proxima Nova"/>
                <a:ea typeface="Proxima Nova"/>
                <a:cs typeface="Proxima Nova"/>
                <a:sym typeface="Proxima Nova"/>
              </a:rPr>
              <a:t>Helps manage countertransference</a:t>
            </a:r>
          </a:p>
          <a:p>
            <a:pPr marL="1300441" lvl="2" indent="-345429">
              <a:lnSpc>
                <a:spcPct val="150000"/>
              </a:lnSpc>
              <a:buFont typeface="Arial"/>
              <a:buChar char="•"/>
            </a:pPr>
            <a:r>
              <a:rPr lang="en-US" sz="4533" dirty="0">
                <a:solidFill>
                  <a:srgbClr val="000000"/>
                </a:solidFill>
                <a:latin typeface="Proxima Nova"/>
                <a:ea typeface="Proxima Nova"/>
                <a:cs typeface="Proxima Nova"/>
                <a:sym typeface="Proxima Nova"/>
              </a:rPr>
              <a:t>Maintaining limits</a:t>
            </a:r>
          </a:p>
          <a:p>
            <a:pPr marL="1300441" lvl="2" indent="-345429">
              <a:lnSpc>
                <a:spcPts val="4479"/>
              </a:lnSpc>
              <a:buFont typeface="Arial"/>
              <a:buChar char="•"/>
            </a:pPr>
            <a:endParaRPr lang="en-US" sz="3199" dirty="0">
              <a:solidFill>
                <a:srgbClr val="000000"/>
              </a:solidFill>
              <a:latin typeface="Proxima Nova"/>
              <a:ea typeface="Proxima Nova"/>
              <a:cs typeface="Proxima Nova"/>
              <a:sym typeface="Proxima Nova"/>
            </a:endParaRPr>
          </a:p>
          <a:p>
            <a:pPr marL="690856" lvl="1" indent="-345429">
              <a:lnSpc>
                <a:spcPts val="4479"/>
              </a:lnSpc>
              <a:buFont typeface="Arial"/>
              <a:buChar char="•"/>
            </a:pPr>
            <a:endParaRPr lang="en-US" sz="3199" dirty="0">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83313150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41688B"/>
        </a:solidFill>
        <a:effectLst/>
      </p:bgPr>
    </p:bg>
    <p:spTree>
      <p:nvGrpSpPr>
        <p:cNvPr id="1" name=""/>
        <p:cNvGrpSpPr/>
        <p:nvPr/>
      </p:nvGrpSpPr>
      <p:grpSpPr>
        <a:xfrm>
          <a:off x="0" y="0"/>
          <a:ext cx="0" cy="0"/>
          <a:chOff x="0" y="0"/>
          <a:chExt cx="0" cy="0"/>
        </a:xfrm>
      </p:grpSpPr>
      <p:sp>
        <p:nvSpPr>
          <p:cNvPr id="2778" name="thank you…"/>
          <p:cNvSpPr txBox="1"/>
          <p:nvPr/>
        </p:nvSpPr>
        <p:spPr>
          <a:xfrm>
            <a:off x="603340" y="4673395"/>
            <a:ext cx="9982386" cy="798628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80000"/>
              </a:lnSpc>
              <a:spcBef>
                <a:spcPts val="3900"/>
              </a:spcBef>
              <a:defRPr sz="11800" cap="all">
                <a:solidFill>
                  <a:schemeClr val="accent1"/>
                </a:solidFill>
                <a:latin typeface="+mn-lt"/>
                <a:ea typeface="+mn-ea"/>
                <a:cs typeface="+mn-cs"/>
                <a:sym typeface="DIN Condensed"/>
              </a:defRPr>
            </a:pPr>
            <a:r>
              <a:rPr dirty="0">
                <a:solidFill>
                  <a:srgbClr val="41688B"/>
                </a:solidFill>
              </a:rPr>
              <a:t>thank you</a:t>
            </a:r>
            <a:endParaRPr lang="en-AU" dirty="0">
              <a:solidFill>
                <a:srgbClr val="41688B"/>
              </a:solidFill>
            </a:endParaRPr>
          </a:p>
          <a:p>
            <a:pPr>
              <a:lnSpc>
                <a:spcPct val="80000"/>
              </a:lnSpc>
              <a:spcBef>
                <a:spcPts val="3900"/>
              </a:spcBef>
              <a:defRPr sz="11800" cap="all">
                <a:solidFill>
                  <a:schemeClr val="accent1"/>
                </a:solidFill>
                <a:latin typeface="+mn-lt"/>
                <a:ea typeface="+mn-ea"/>
                <a:cs typeface="+mn-cs"/>
                <a:sym typeface="DIN Condensed"/>
              </a:defRPr>
            </a:pPr>
            <a:endParaRPr lang="en-AU" dirty="0">
              <a:solidFill>
                <a:srgbClr val="41688B"/>
              </a:solidFill>
            </a:endParaRPr>
          </a:p>
          <a:p>
            <a:pPr>
              <a:lnSpc>
                <a:spcPct val="80000"/>
              </a:lnSpc>
              <a:spcBef>
                <a:spcPts val="3900"/>
              </a:spcBef>
              <a:defRPr sz="6100" cap="all">
                <a:solidFill>
                  <a:schemeClr val="accent1"/>
                </a:solidFill>
                <a:latin typeface="+mn-lt"/>
                <a:ea typeface="+mn-ea"/>
                <a:cs typeface="+mn-cs"/>
                <a:sym typeface="DIN Condensed"/>
              </a:defRPr>
            </a:pPr>
            <a:r>
              <a:rPr lang="en-AU" sz="5000" dirty="0">
                <a:solidFill>
                  <a:srgbClr val="41688B"/>
                </a:solidFill>
                <a:hlinkClick r:id="rId3">
                  <a:extLst>
                    <a:ext uri="{A12FA001-AC4F-418D-AE19-62706E023703}">
                      <ahyp:hlinkClr xmlns:ahyp="http://schemas.microsoft.com/office/drawing/2018/hyperlinkcolor" val="tx"/>
                    </a:ext>
                  </a:extLst>
                </a:hlinkClick>
              </a:rPr>
              <a:t>HEALTH.BPDSERVICE@SA.GOV.AU</a:t>
            </a:r>
            <a:endParaRPr lang="en-AU" sz="5000" dirty="0">
              <a:solidFill>
                <a:srgbClr val="41688B"/>
              </a:solidFill>
            </a:endParaRPr>
          </a:p>
          <a:p>
            <a:pPr>
              <a:lnSpc>
                <a:spcPct val="80000"/>
              </a:lnSpc>
              <a:spcBef>
                <a:spcPts val="3900"/>
              </a:spcBef>
              <a:defRPr sz="6100" cap="all">
                <a:solidFill>
                  <a:schemeClr val="accent1"/>
                </a:solidFill>
                <a:latin typeface="+mn-lt"/>
                <a:ea typeface="+mn-ea"/>
                <a:cs typeface="+mn-cs"/>
                <a:sym typeface="DIN Condensed"/>
              </a:defRPr>
            </a:pPr>
            <a:endParaRPr lang="en-AU" sz="5000" u="sng" dirty="0">
              <a:solidFill>
                <a:srgbClr val="41688B"/>
              </a:solidFill>
            </a:endParaRPr>
          </a:p>
          <a:p>
            <a:pPr>
              <a:lnSpc>
                <a:spcPct val="80000"/>
              </a:lnSpc>
              <a:spcBef>
                <a:spcPts val="3900"/>
              </a:spcBef>
              <a:defRPr sz="6100" cap="all">
                <a:solidFill>
                  <a:schemeClr val="accent1"/>
                </a:solidFill>
                <a:latin typeface="+mn-lt"/>
                <a:ea typeface="+mn-ea"/>
                <a:cs typeface="+mn-cs"/>
                <a:sym typeface="DIN Condensed"/>
              </a:defRPr>
            </a:pPr>
            <a:endParaRPr lang="en-AU" sz="5000" u="sng" dirty="0">
              <a:solidFill>
                <a:srgbClr val="41688B"/>
              </a:solidFill>
            </a:endParaRPr>
          </a:p>
          <a:p>
            <a:pPr>
              <a:lnSpc>
                <a:spcPct val="80000"/>
              </a:lnSpc>
              <a:spcBef>
                <a:spcPts val="3900"/>
              </a:spcBef>
              <a:defRPr sz="6100" cap="all">
                <a:solidFill>
                  <a:schemeClr val="accent1"/>
                </a:solidFill>
                <a:latin typeface="+mn-lt"/>
                <a:ea typeface="+mn-ea"/>
                <a:cs typeface="+mn-cs"/>
                <a:sym typeface="DIN Condensed"/>
              </a:defRPr>
            </a:pPr>
            <a:r>
              <a:rPr sz="5000" u="sng" dirty="0">
                <a:solidFill>
                  <a:srgbClr val="41688B"/>
                </a:solidFill>
              </a:rPr>
              <a:t>GUNDERSONPDI@partners.org</a:t>
            </a:r>
          </a:p>
        </p:txBody>
      </p:sp>
      <p:pic>
        <p:nvPicPr>
          <p:cNvPr id="2779" name="McLean Hosp Gunderson T Front.jpg" descr="McLean Hosp Gunderson T Front.jpg"/>
          <p:cNvPicPr>
            <a:picLocks noChangeAspect="1"/>
          </p:cNvPicPr>
          <p:nvPr/>
        </p:nvPicPr>
        <p:blipFill>
          <a:blip r:embed="rId4"/>
          <a:stretch>
            <a:fillRect/>
          </a:stretch>
        </p:blipFill>
        <p:spPr>
          <a:xfrm>
            <a:off x="10876980" y="239502"/>
            <a:ext cx="13236996" cy="13236996"/>
          </a:xfrm>
          <a:prstGeom prst="rect">
            <a:avLst/>
          </a:prstGeom>
          <a:ln w="12700">
            <a:miter lim="400000"/>
          </a:ln>
        </p:spPr>
      </p:pic>
      <p:grpSp>
        <p:nvGrpSpPr>
          <p:cNvPr id="2783" name="Group"/>
          <p:cNvGrpSpPr/>
          <p:nvPr/>
        </p:nvGrpSpPr>
        <p:grpSpPr>
          <a:xfrm>
            <a:off x="916651" y="9956349"/>
            <a:ext cx="7064854" cy="1422490"/>
            <a:chOff x="690023" y="239306"/>
            <a:chExt cx="7064852" cy="1422488"/>
          </a:xfrm>
        </p:grpSpPr>
        <p:pic>
          <p:nvPicPr>
            <p:cNvPr id="2780" name="Image" descr="Image"/>
            <p:cNvPicPr>
              <a:picLocks noChangeAspect="1"/>
            </p:cNvPicPr>
            <p:nvPr/>
          </p:nvPicPr>
          <p:blipFill>
            <a:blip r:embed="rId5"/>
            <a:srcRect l="9080" t="4411" r="11950" b="4400"/>
            <a:stretch>
              <a:fillRect/>
            </a:stretch>
          </p:blipFill>
          <p:spPr>
            <a:xfrm>
              <a:off x="690023" y="258649"/>
              <a:ext cx="1181515" cy="1402161"/>
            </a:xfrm>
            <a:custGeom>
              <a:avLst/>
              <a:gdLst/>
              <a:ahLst/>
              <a:cxnLst>
                <a:cxn ang="0">
                  <a:pos x="wd2" y="hd2"/>
                </a:cxn>
                <a:cxn ang="5400000">
                  <a:pos x="wd2" y="hd2"/>
                </a:cxn>
                <a:cxn ang="10800000">
                  <a:pos x="wd2" y="hd2"/>
                </a:cxn>
                <a:cxn ang="16200000">
                  <a:pos x="wd2" y="hd2"/>
                </a:cxn>
              </a:cxnLst>
              <a:rect l="0" t="0" r="r" b="b"/>
              <a:pathLst>
                <a:path w="21589" h="21600" extrusionOk="0">
                  <a:moveTo>
                    <a:pt x="12002" y="0"/>
                  </a:moveTo>
                  <a:cubicBezTo>
                    <a:pt x="6582" y="0"/>
                    <a:pt x="3107" y="2519"/>
                    <a:pt x="2074" y="7202"/>
                  </a:cubicBezTo>
                  <a:cubicBezTo>
                    <a:pt x="1846" y="8235"/>
                    <a:pt x="1278" y="9829"/>
                    <a:pt x="812" y="10742"/>
                  </a:cubicBezTo>
                  <a:cubicBezTo>
                    <a:pt x="260" y="11823"/>
                    <a:pt x="-11" y="12544"/>
                    <a:pt x="0" y="13016"/>
                  </a:cubicBezTo>
                  <a:cubicBezTo>
                    <a:pt x="11" y="13488"/>
                    <a:pt x="306" y="13711"/>
                    <a:pt x="885" y="13780"/>
                  </a:cubicBezTo>
                  <a:cubicBezTo>
                    <a:pt x="1611" y="13867"/>
                    <a:pt x="1827" y="14139"/>
                    <a:pt x="1914" y="15089"/>
                  </a:cubicBezTo>
                  <a:cubicBezTo>
                    <a:pt x="2196" y="18157"/>
                    <a:pt x="3159" y="19210"/>
                    <a:pt x="5693" y="19210"/>
                  </a:cubicBezTo>
                  <a:cubicBezTo>
                    <a:pt x="7564" y="19210"/>
                    <a:pt x="7999" y="19704"/>
                    <a:pt x="7419" y="21172"/>
                  </a:cubicBezTo>
                  <a:lnTo>
                    <a:pt x="7252" y="21600"/>
                  </a:lnTo>
                  <a:lnTo>
                    <a:pt x="18108" y="21600"/>
                  </a:lnTo>
                  <a:lnTo>
                    <a:pt x="18007" y="18580"/>
                  </a:lnTo>
                  <a:lnTo>
                    <a:pt x="17890" y="15040"/>
                  </a:lnTo>
                  <a:lnTo>
                    <a:pt x="19181" y="13799"/>
                  </a:lnTo>
                  <a:cubicBezTo>
                    <a:pt x="20972" y="12083"/>
                    <a:pt x="21589" y="10648"/>
                    <a:pt x="21589" y="8223"/>
                  </a:cubicBezTo>
                  <a:cubicBezTo>
                    <a:pt x="21589" y="3360"/>
                    <a:pt x="17672" y="0"/>
                    <a:pt x="12002" y="0"/>
                  </a:cubicBezTo>
                  <a:close/>
                  <a:moveTo>
                    <a:pt x="15258" y="1730"/>
                  </a:moveTo>
                  <a:cubicBezTo>
                    <a:pt x="15355" y="1738"/>
                    <a:pt x="15452" y="1758"/>
                    <a:pt x="15548" y="1797"/>
                  </a:cubicBezTo>
                  <a:cubicBezTo>
                    <a:pt x="15644" y="1837"/>
                    <a:pt x="15741" y="1892"/>
                    <a:pt x="15831" y="1963"/>
                  </a:cubicBezTo>
                  <a:cubicBezTo>
                    <a:pt x="15876" y="1998"/>
                    <a:pt x="15919" y="2042"/>
                    <a:pt x="15961" y="2085"/>
                  </a:cubicBezTo>
                  <a:cubicBezTo>
                    <a:pt x="16004" y="2128"/>
                    <a:pt x="16046" y="2175"/>
                    <a:pt x="16085" y="2225"/>
                  </a:cubicBezTo>
                  <a:cubicBezTo>
                    <a:pt x="16124" y="2277"/>
                    <a:pt x="16159" y="2326"/>
                    <a:pt x="16194" y="2384"/>
                  </a:cubicBezTo>
                  <a:cubicBezTo>
                    <a:pt x="16228" y="2443"/>
                    <a:pt x="16265" y="2508"/>
                    <a:pt x="16295" y="2574"/>
                  </a:cubicBezTo>
                  <a:cubicBezTo>
                    <a:pt x="16336" y="2664"/>
                    <a:pt x="16373" y="2747"/>
                    <a:pt x="16411" y="2818"/>
                  </a:cubicBezTo>
                  <a:cubicBezTo>
                    <a:pt x="16487" y="2961"/>
                    <a:pt x="16558" y="3066"/>
                    <a:pt x="16636" y="3136"/>
                  </a:cubicBezTo>
                  <a:cubicBezTo>
                    <a:pt x="16792" y="3278"/>
                    <a:pt x="16974" y="3281"/>
                    <a:pt x="17245" y="3185"/>
                  </a:cubicBezTo>
                  <a:cubicBezTo>
                    <a:pt x="17313" y="3161"/>
                    <a:pt x="17382" y="3130"/>
                    <a:pt x="17463" y="3094"/>
                  </a:cubicBezTo>
                  <a:cubicBezTo>
                    <a:pt x="18325" y="2705"/>
                    <a:pt x="19014" y="3167"/>
                    <a:pt x="18957" y="3980"/>
                  </a:cubicBezTo>
                  <a:cubicBezTo>
                    <a:pt x="18948" y="4096"/>
                    <a:pt x="18924" y="4224"/>
                    <a:pt x="18884" y="4353"/>
                  </a:cubicBezTo>
                  <a:cubicBezTo>
                    <a:pt x="18864" y="4417"/>
                    <a:pt x="18849" y="4478"/>
                    <a:pt x="18840" y="4536"/>
                  </a:cubicBezTo>
                  <a:cubicBezTo>
                    <a:pt x="18823" y="4653"/>
                    <a:pt x="18827" y="4756"/>
                    <a:pt x="18855" y="4854"/>
                  </a:cubicBezTo>
                  <a:cubicBezTo>
                    <a:pt x="18883" y="4952"/>
                    <a:pt x="18932" y="5040"/>
                    <a:pt x="19007" y="5123"/>
                  </a:cubicBezTo>
                  <a:cubicBezTo>
                    <a:pt x="19082" y="5206"/>
                    <a:pt x="19180" y="5284"/>
                    <a:pt x="19305" y="5356"/>
                  </a:cubicBezTo>
                  <a:cubicBezTo>
                    <a:pt x="19367" y="5392"/>
                    <a:pt x="19440" y="5426"/>
                    <a:pt x="19515" y="5460"/>
                  </a:cubicBezTo>
                  <a:cubicBezTo>
                    <a:pt x="19661" y="5525"/>
                    <a:pt x="19785" y="5594"/>
                    <a:pt x="19892" y="5667"/>
                  </a:cubicBezTo>
                  <a:cubicBezTo>
                    <a:pt x="19946" y="5704"/>
                    <a:pt x="19993" y="5745"/>
                    <a:pt x="20037" y="5784"/>
                  </a:cubicBezTo>
                  <a:cubicBezTo>
                    <a:pt x="20168" y="5898"/>
                    <a:pt x="20255" y="6018"/>
                    <a:pt x="20298" y="6138"/>
                  </a:cubicBezTo>
                  <a:cubicBezTo>
                    <a:pt x="20313" y="6179"/>
                    <a:pt x="20322" y="6220"/>
                    <a:pt x="20327" y="6261"/>
                  </a:cubicBezTo>
                  <a:cubicBezTo>
                    <a:pt x="20346" y="6422"/>
                    <a:pt x="20287" y="6577"/>
                    <a:pt x="20153" y="6725"/>
                  </a:cubicBezTo>
                  <a:cubicBezTo>
                    <a:pt x="20120" y="6763"/>
                    <a:pt x="20087" y="6800"/>
                    <a:pt x="20044" y="6835"/>
                  </a:cubicBezTo>
                  <a:cubicBezTo>
                    <a:pt x="19873" y="6977"/>
                    <a:pt x="19625" y="7106"/>
                    <a:pt x="19305" y="7208"/>
                  </a:cubicBezTo>
                  <a:cubicBezTo>
                    <a:pt x="19192" y="7244"/>
                    <a:pt x="19095" y="7280"/>
                    <a:pt x="19007" y="7312"/>
                  </a:cubicBezTo>
                  <a:cubicBezTo>
                    <a:pt x="18920" y="7344"/>
                    <a:pt x="18839" y="7374"/>
                    <a:pt x="18775" y="7404"/>
                  </a:cubicBezTo>
                  <a:cubicBezTo>
                    <a:pt x="18680" y="7449"/>
                    <a:pt x="18610" y="7493"/>
                    <a:pt x="18565" y="7538"/>
                  </a:cubicBezTo>
                  <a:cubicBezTo>
                    <a:pt x="18550" y="7553"/>
                    <a:pt x="18539" y="7565"/>
                    <a:pt x="18529" y="7581"/>
                  </a:cubicBezTo>
                  <a:cubicBezTo>
                    <a:pt x="18509" y="7612"/>
                    <a:pt x="18499" y="7644"/>
                    <a:pt x="18500" y="7679"/>
                  </a:cubicBezTo>
                  <a:cubicBezTo>
                    <a:pt x="18502" y="7783"/>
                    <a:pt x="18596" y="7910"/>
                    <a:pt x="18761" y="8076"/>
                  </a:cubicBezTo>
                  <a:cubicBezTo>
                    <a:pt x="18867" y="8184"/>
                    <a:pt x="18944" y="8278"/>
                    <a:pt x="18993" y="8364"/>
                  </a:cubicBezTo>
                  <a:cubicBezTo>
                    <a:pt x="19017" y="8407"/>
                    <a:pt x="19034" y="8445"/>
                    <a:pt x="19044" y="8486"/>
                  </a:cubicBezTo>
                  <a:cubicBezTo>
                    <a:pt x="19063" y="8567"/>
                    <a:pt x="19055" y="8648"/>
                    <a:pt x="19015" y="8730"/>
                  </a:cubicBezTo>
                  <a:cubicBezTo>
                    <a:pt x="18954" y="8854"/>
                    <a:pt x="18818" y="8988"/>
                    <a:pt x="18616" y="9158"/>
                  </a:cubicBezTo>
                  <a:cubicBezTo>
                    <a:pt x="18550" y="9214"/>
                    <a:pt x="18493" y="9263"/>
                    <a:pt x="18434" y="9305"/>
                  </a:cubicBezTo>
                  <a:cubicBezTo>
                    <a:pt x="18376" y="9348"/>
                    <a:pt x="18320" y="9379"/>
                    <a:pt x="18268" y="9409"/>
                  </a:cubicBezTo>
                  <a:cubicBezTo>
                    <a:pt x="18163" y="9469"/>
                    <a:pt x="18065" y="9503"/>
                    <a:pt x="17970" y="9513"/>
                  </a:cubicBezTo>
                  <a:cubicBezTo>
                    <a:pt x="17876" y="9523"/>
                    <a:pt x="17780" y="9509"/>
                    <a:pt x="17680" y="9470"/>
                  </a:cubicBezTo>
                  <a:cubicBezTo>
                    <a:pt x="17580" y="9432"/>
                    <a:pt x="17475" y="9372"/>
                    <a:pt x="17354" y="9287"/>
                  </a:cubicBezTo>
                  <a:cubicBezTo>
                    <a:pt x="17292" y="9243"/>
                    <a:pt x="17235" y="9206"/>
                    <a:pt x="17180" y="9177"/>
                  </a:cubicBezTo>
                  <a:cubicBezTo>
                    <a:pt x="17097" y="9132"/>
                    <a:pt x="17021" y="9102"/>
                    <a:pt x="16948" y="9091"/>
                  </a:cubicBezTo>
                  <a:cubicBezTo>
                    <a:pt x="16826" y="9073"/>
                    <a:pt x="16717" y="9104"/>
                    <a:pt x="16592" y="9189"/>
                  </a:cubicBezTo>
                  <a:cubicBezTo>
                    <a:pt x="16543" y="9223"/>
                    <a:pt x="16487" y="9265"/>
                    <a:pt x="16433" y="9317"/>
                  </a:cubicBezTo>
                  <a:cubicBezTo>
                    <a:pt x="16379" y="9370"/>
                    <a:pt x="16320" y="9430"/>
                    <a:pt x="16259" y="9501"/>
                  </a:cubicBezTo>
                  <a:cubicBezTo>
                    <a:pt x="16198" y="9572"/>
                    <a:pt x="16133" y="9655"/>
                    <a:pt x="16063" y="9745"/>
                  </a:cubicBezTo>
                  <a:cubicBezTo>
                    <a:pt x="15969" y="9867"/>
                    <a:pt x="15869" y="9982"/>
                    <a:pt x="15773" y="10088"/>
                  </a:cubicBezTo>
                  <a:cubicBezTo>
                    <a:pt x="15699" y="10169"/>
                    <a:pt x="15632" y="10235"/>
                    <a:pt x="15563" y="10302"/>
                  </a:cubicBezTo>
                  <a:cubicBezTo>
                    <a:pt x="16221" y="10038"/>
                    <a:pt x="16385" y="10091"/>
                    <a:pt x="16556" y="10467"/>
                  </a:cubicBezTo>
                  <a:cubicBezTo>
                    <a:pt x="16682" y="10742"/>
                    <a:pt x="16931" y="10886"/>
                    <a:pt x="17115" y="10791"/>
                  </a:cubicBezTo>
                  <a:cubicBezTo>
                    <a:pt x="17298" y="10696"/>
                    <a:pt x="17700" y="11046"/>
                    <a:pt x="18007" y="11567"/>
                  </a:cubicBezTo>
                  <a:cubicBezTo>
                    <a:pt x="18460" y="12338"/>
                    <a:pt x="18467" y="12673"/>
                    <a:pt x="18050" y="13371"/>
                  </a:cubicBezTo>
                  <a:cubicBezTo>
                    <a:pt x="17768" y="13843"/>
                    <a:pt x="17364" y="14233"/>
                    <a:pt x="17151" y="14233"/>
                  </a:cubicBezTo>
                  <a:cubicBezTo>
                    <a:pt x="16938" y="14233"/>
                    <a:pt x="16623" y="14348"/>
                    <a:pt x="16455" y="14490"/>
                  </a:cubicBezTo>
                  <a:cubicBezTo>
                    <a:pt x="16030" y="14847"/>
                    <a:pt x="15569" y="14811"/>
                    <a:pt x="15265" y="14398"/>
                  </a:cubicBezTo>
                  <a:cubicBezTo>
                    <a:pt x="15124" y="14206"/>
                    <a:pt x="14847" y="14127"/>
                    <a:pt x="14656" y="14227"/>
                  </a:cubicBezTo>
                  <a:cubicBezTo>
                    <a:pt x="14465" y="14326"/>
                    <a:pt x="14057" y="13984"/>
                    <a:pt x="13750" y="13463"/>
                  </a:cubicBezTo>
                  <a:cubicBezTo>
                    <a:pt x="13107" y="12371"/>
                    <a:pt x="13554" y="11306"/>
                    <a:pt x="14917" y="10595"/>
                  </a:cubicBezTo>
                  <a:cubicBezTo>
                    <a:pt x="14914" y="10594"/>
                    <a:pt x="14913" y="10590"/>
                    <a:pt x="14910" y="10589"/>
                  </a:cubicBezTo>
                  <a:cubicBezTo>
                    <a:pt x="14877" y="10578"/>
                    <a:pt x="14843" y="10568"/>
                    <a:pt x="14808" y="10552"/>
                  </a:cubicBezTo>
                  <a:cubicBezTo>
                    <a:pt x="14773" y="10536"/>
                    <a:pt x="14742" y="10518"/>
                    <a:pt x="14707" y="10497"/>
                  </a:cubicBezTo>
                  <a:cubicBezTo>
                    <a:pt x="14286" y="10251"/>
                    <a:pt x="13837" y="9709"/>
                    <a:pt x="13837" y="9354"/>
                  </a:cubicBezTo>
                  <a:cubicBezTo>
                    <a:pt x="13837" y="9221"/>
                    <a:pt x="13822" y="9125"/>
                    <a:pt x="13786" y="9055"/>
                  </a:cubicBezTo>
                  <a:cubicBezTo>
                    <a:pt x="13768" y="9019"/>
                    <a:pt x="13751" y="8988"/>
                    <a:pt x="13721" y="8969"/>
                  </a:cubicBezTo>
                  <a:cubicBezTo>
                    <a:pt x="13715" y="8966"/>
                    <a:pt x="13705" y="8966"/>
                    <a:pt x="13699" y="8963"/>
                  </a:cubicBezTo>
                  <a:cubicBezTo>
                    <a:pt x="13672" y="8949"/>
                    <a:pt x="13641" y="8936"/>
                    <a:pt x="13605" y="8932"/>
                  </a:cubicBezTo>
                  <a:cubicBezTo>
                    <a:pt x="13471" y="8920"/>
                    <a:pt x="13268" y="8981"/>
                    <a:pt x="12966" y="9103"/>
                  </a:cubicBezTo>
                  <a:cubicBezTo>
                    <a:pt x="12866" y="9144"/>
                    <a:pt x="12756" y="9188"/>
                    <a:pt x="12633" y="9244"/>
                  </a:cubicBezTo>
                  <a:cubicBezTo>
                    <a:pt x="12511" y="9299"/>
                    <a:pt x="12384" y="9332"/>
                    <a:pt x="12263" y="9348"/>
                  </a:cubicBezTo>
                  <a:cubicBezTo>
                    <a:pt x="12081" y="9371"/>
                    <a:pt x="11907" y="9358"/>
                    <a:pt x="11748" y="9311"/>
                  </a:cubicBezTo>
                  <a:cubicBezTo>
                    <a:pt x="11483" y="9234"/>
                    <a:pt x="11263" y="9075"/>
                    <a:pt x="11153" y="8883"/>
                  </a:cubicBezTo>
                  <a:cubicBezTo>
                    <a:pt x="11022" y="8653"/>
                    <a:pt x="11048" y="8379"/>
                    <a:pt x="11327" y="8144"/>
                  </a:cubicBezTo>
                  <a:cubicBezTo>
                    <a:pt x="11507" y="7993"/>
                    <a:pt x="11635" y="7855"/>
                    <a:pt x="11705" y="7734"/>
                  </a:cubicBezTo>
                  <a:cubicBezTo>
                    <a:pt x="11722" y="7703"/>
                    <a:pt x="11730" y="7677"/>
                    <a:pt x="11741" y="7648"/>
                  </a:cubicBezTo>
                  <a:cubicBezTo>
                    <a:pt x="11761" y="7591"/>
                    <a:pt x="11771" y="7530"/>
                    <a:pt x="11763" y="7477"/>
                  </a:cubicBezTo>
                  <a:cubicBezTo>
                    <a:pt x="11743" y="7345"/>
                    <a:pt x="11635" y="7231"/>
                    <a:pt x="11429" y="7116"/>
                  </a:cubicBezTo>
                  <a:cubicBezTo>
                    <a:pt x="11265" y="7025"/>
                    <a:pt x="11035" y="6933"/>
                    <a:pt x="10747" y="6841"/>
                  </a:cubicBezTo>
                  <a:cubicBezTo>
                    <a:pt x="10667" y="6816"/>
                    <a:pt x="10592" y="6786"/>
                    <a:pt x="10522" y="6756"/>
                  </a:cubicBezTo>
                  <a:cubicBezTo>
                    <a:pt x="10453" y="6725"/>
                    <a:pt x="10393" y="6692"/>
                    <a:pt x="10334" y="6658"/>
                  </a:cubicBezTo>
                  <a:cubicBezTo>
                    <a:pt x="10157" y="6554"/>
                    <a:pt x="10024" y="6435"/>
                    <a:pt x="9942" y="6309"/>
                  </a:cubicBezTo>
                  <a:cubicBezTo>
                    <a:pt x="9833" y="6142"/>
                    <a:pt x="9808" y="5966"/>
                    <a:pt x="9863" y="5802"/>
                  </a:cubicBezTo>
                  <a:cubicBezTo>
                    <a:pt x="9866" y="5791"/>
                    <a:pt x="9873" y="5776"/>
                    <a:pt x="9877" y="5765"/>
                  </a:cubicBezTo>
                  <a:cubicBezTo>
                    <a:pt x="9621" y="6031"/>
                    <a:pt x="9455" y="6404"/>
                    <a:pt x="9485" y="6695"/>
                  </a:cubicBezTo>
                  <a:cubicBezTo>
                    <a:pt x="9535" y="7165"/>
                    <a:pt x="9320" y="7347"/>
                    <a:pt x="8760" y="7306"/>
                  </a:cubicBezTo>
                  <a:cubicBezTo>
                    <a:pt x="8323" y="7274"/>
                    <a:pt x="7761" y="7479"/>
                    <a:pt x="7513" y="7765"/>
                  </a:cubicBezTo>
                  <a:cubicBezTo>
                    <a:pt x="7112" y="8225"/>
                    <a:pt x="7002" y="8223"/>
                    <a:pt x="6519" y="7734"/>
                  </a:cubicBezTo>
                  <a:cubicBezTo>
                    <a:pt x="6221" y="7431"/>
                    <a:pt x="5678" y="7226"/>
                    <a:pt x="5316" y="7275"/>
                  </a:cubicBezTo>
                  <a:cubicBezTo>
                    <a:pt x="4892" y="7333"/>
                    <a:pt x="4656" y="7117"/>
                    <a:pt x="4656" y="6676"/>
                  </a:cubicBezTo>
                  <a:cubicBezTo>
                    <a:pt x="4656" y="6299"/>
                    <a:pt x="4383" y="5800"/>
                    <a:pt x="4046" y="5564"/>
                  </a:cubicBezTo>
                  <a:cubicBezTo>
                    <a:pt x="3505" y="5184"/>
                    <a:pt x="3516" y="5085"/>
                    <a:pt x="4119" y="4689"/>
                  </a:cubicBezTo>
                  <a:cubicBezTo>
                    <a:pt x="4494" y="4443"/>
                    <a:pt x="4767" y="3938"/>
                    <a:pt x="4728" y="3570"/>
                  </a:cubicBezTo>
                  <a:cubicBezTo>
                    <a:pt x="4680" y="3111"/>
                    <a:pt x="4914" y="2904"/>
                    <a:pt x="5475" y="2904"/>
                  </a:cubicBezTo>
                  <a:cubicBezTo>
                    <a:pt x="5924" y="2904"/>
                    <a:pt x="6526" y="2775"/>
                    <a:pt x="6817" y="2617"/>
                  </a:cubicBezTo>
                  <a:cubicBezTo>
                    <a:pt x="7121" y="2451"/>
                    <a:pt x="7580" y="2493"/>
                    <a:pt x="7897" y="2715"/>
                  </a:cubicBezTo>
                  <a:cubicBezTo>
                    <a:pt x="8200" y="2926"/>
                    <a:pt x="8695" y="3056"/>
                    <a:pt x="9000" y="3002"/>
                  </a:cubicBezTo>
                  <a:cubicBezTo>
                    <a:pt x="9319" y="2945"/>
                    <a:pt x="9558" y="3192"/>
                    <a:pt x="9558" y="3589"/>
                  </a:cubicBezTo>
                  <a:cubicBezTo>
                    <a:pt x="9558" y="3966"/>
                    <a:pt x="9830" y="4472"/>
                    <a:pt x="10167" y="4708"/>
                  </a:cubicBezTo>
                  <a:cubicBezTo>
                    <a:pt x="10543" y="4971"/>
                    <a:pt x="10648" y="5101"/>
                    <a:pt x="10479" y="5288"/>
                  </a:cubicBezTo>
                  <a:cubicBezTo>
                    <a:pt x="10599" y="5248"/>
                    <a:pt x="10732" y="5215"/>
                    <a:pt x="10885" y="5197"/>
                  </a:cubicBezTo>
                  <a:cubicBezTo>
                    <a:pt x="10944" y="5190"/>
                    <a:pt x="10998" y="5178"/>
                    <a:pt x="11052" y="5166"/>
                  </a:cubicBezTo>
                  <a:cubicBezTo>
                    <a:pt x="11106" y="5154"/>
                    <a:pt x="11163" y="5140"/>
                    <a:pt x="11211" y="5123"/>
                  </a:cubicBezTo>
                  <a:cubicBezTo>
                    <a:pt x="11260" y="5107"/>
                    <a:pt x="11299" y="5088"/>
                    <a:pt x="11342" y="5068"/>
                  </a:cubicBezTo>
                  <a:cubicBezTo>
                    <a:pt x="11385" y="5048"/>
                    <a:pt x="11428" y="5031"/>
                    <a:pt x="11465" y="5007"/>
                  </a:cubicBezTo>
                  <a:cubicBezTo>
                    <a:pt x="11614" y="4913"/>
                    <a:pt x="11714" y="4792"/>
                    <a:pt x="11763" y="4665"/>
                  </a:cubicBezTo>
                  <a:cubicBezTo>
                    <a:pt x="11775" y="4632"/>
                    <a:pt x="11786" y="4600"/>
                    <a:pt x="11792" y="4567"/>
                  </a:cubicBezTo>
                  <a:cubicBezTo>
                    <a:pt x="11813" y="4435"/>
                    <a:pt x="11783" y="4300"/>
                    <a:pt x="11690" y="4176"/>
                  </a:cubicBezTo>
                  <a:cubicBezTo>
                    <a:pt x="11643" y="4113"/>
                    <a:pt x="11579" y="4053"/>
                    <a:pt x="11501" y="3998"/>
                  </a:cubicBezTo>
                  <a:cubicBezTo>
                    <a:pt x="11462" y="3971"/>
                    <a:pt x="11418" y="3949"/>
                    <a:pt x="11371" y="3925"/>
                  </a:cubicBezTo>
                  <a:cubicBezTo>
                    <a:pt x="11319" y="3898"/>
                    <a:pt x="11276" y="3869"/>
                    <a:pt x="11240" y="3839"/>
                  </a:cubicBezTo>
                  <a:cubicBezTo>
                    <a:pt x="11205" y="3811"/>
                    <a:pt x="11174" y="3778"/>
                    <a:pt x="11153" y="3748"/>
                  </a:cubicBezTo>
                  <a:cubicBezTo>
                    <a:pt x="11110" y="3686"/>
                    <a:pt x="11100" y="3628"/>
                    <a:pt x="11110" y="3564"/>
                  </a:cubicBezTo>
                  <a:cubicBezTo>
                    <a:pt x="11115" y="3533"/>
                    <a:pt x="11122" y="3498"/>
                    <a:pt x="11139" y="3467"/>
                  </a:cubicBezTo>
                  <a:cubicBezTo>
                    <a:pt x="11172" y="3404"/>
                    <a:pt x="11233" y="3341"/>
                    <a:pt x="11306" y="3283"/>
                  </a:cubicBezTo>
                  <a:cubicBezTo>
                    <a:pt x="11452" y="3167"/>
                    <a:pt x="11666" y="3069"/>
                    <a:pt x="11922" y="3002"/>
                  </a:cubicBezTo>
                  <a:cubicBezTo>
                    <a:pt x="12050" y="2968"/>
                    <a:pt x="12192" y="2942"/>
                    <a:pt x="12335" y="2929"/>
                  </a:cubicBezTo>
                  <a:cubicBezTo>
                    <a:pt x="12550" y="2908"/>
                    <a:pt x="12778" y="2915"/>
                    <a:pt x="13003" y="2953"/>
                  </a:cubicBezTo>
                  <a:cubicBezTo>
                    <a:pt x="13230" y="2991"/>
                    <a:pt x="13413" y="3011"/>
                    <a:pt x="13568" y="3014"/>
                  </a:cubicBezTo>
                  <a:cubicBezTo>
                    <a:pt x="13724" y="3017"/>
                    <a:pt x="13851" y="2999"/>
                    <a:pt x="13953" y="2959"/>
                  </a:cubicBezTo>
                  <a:cubicBezTo>
                    <a:pt x="14054" y="2920"/>
                    <a:pt x="14128" y="2858"/>
                    <a:pt x="14192" y="2770"/>
                  </a:cubicBezTo>
                  <a:cubicBezTo>
                    <a:pt x="14256" y="2681"/>
                    <a:pt x="14307" y="2566"/>
                    <a:pt x="14352" y="2421"/>
                  </a:cubicBezTo>
                  <a:cubicBezTo>
                    <a:pt x="14429" y="2173"/>
                    <a:pt x="14562" y="1992"/>
                    <a:pt x="14721" y="1877"/>
                  </a:cubicBezTo>
                  <a:cubicBezTo>
                    <a:pt x="14880" y="1762"/>
                    <a:pt x="15065" y="1715"/>
                    <a:pt x="15258" y="1730"/>
                  </a:cubicBezTo>
                  <a:close/>
                  <a:moveTo>
                    <a:pt x="7129" y="4445"/>
                  </a:moveTo>
                  <a:cubicBezTo>
                    <a:pt x="6408" y="4445"/>
                    <a:pt x="5946" y="5013"/>
                    <a:pt x="6287" y="5478"/>
                  </a:cubicBezTo>
                  <a:cubicBezTo>
                    <a:pt x="6731" y="6082"/>
                    <a:pt x="7716" y="5846"/>
                    <a:pt x="7716" y="5136"/>
                  </a:cubicBezTo>
                  <a:cubicBezTo>
                    <a:pt x="7716" y="4758"/>
                    <a:pt x="7452" y="4445"/>
                    <a:pt x="7129" y="4445"/>
                  </a:cubicBezTo>
                  <a:close/>
                  <a:moveTo>
                    <a:pt x="15062" y="5478"/>
                  </a:moveTo>
                  <a:cubicBezTo>
                    <a:pt x="15013" y="5478"/>
                    <a:pt x="14970" y="5479"/>
                    <a:pt x="14924" y="5484"/>
                  </a:cubicBezTo>
                  <a:cubicBezTo>
                    <a:pt x="14660" y="5513"/>
                    <a:pt x="14458" y="5626"/>
                    <a:pt x="14344" y="5778"/>
                  </a:cubicBezTo>
                  <a:cubicBezTo>
                    <a:pt x="14281" y="5880"/>
                    <a:pt x="14250" y="6007"/>
                    <a:pt x="14250" y="6163"/>
                  </a:cubicBezTo>
                  <a:cubicBezTo>
                    <a:pt x="14250" y="6181"/>
                    <a:pt x="14249" y="6200"/>
                    <a:pt x="14250" y="6218"/>
                  </a:cubicBezTo>
                  <a:cubicBezTo>
                    <a:pt x="14282" y="6356"/>
                    <a:pt x="14368" y="6495"/>
                    <a:pt x="14518" y="6621"/>
                  </a:cubicBezTo>
                  <a:cubicBezTo>
                    <a:pt x="14669" y="6748"/>
                    <a:pt x="14840" y="6821"/>
                    <a:pt x="15004" y="6847"/>
                  </a:cubicBezTo>
                  <a:cubicBezTo>
                    <a:pt x="15025" y="6848"/>
                    <a:pt x="15041" y="6854"/>
                    <a:pt x="15062" y="6854"/>
                  </a:cubicBezTo>
                  <a:cubicBezTo>
                    <a:pt x="15249" y="6854"/>
                    <a:pt x="15404" y="6822"/>
                    <a:pt x="15526" y="6768"/>
                  </a:cubicBezTo>
                  <a:cubicBezTo>
                    <a:pt x="15705" y="6672"/>
                    <a:pt x="15832" y="6507"/>
                    <a:pt x="15867" y="6285"/>
                  </a:cubicBezTo>
                  <a:cubicBezTo>
                    <a:pt x="15873" y="6247"/>
                    <a:pt x="15882" y="6204"/>
                    <a:pt x="15882" y="6163"/>
                  </a:cubicBezTo>
                  <a:cubicBezTo>
                    <a:pt x="15882" y="5991"/>
                    <a:pt x="15842" y="5854"/>
                    <a:pt x="15766" y="5747"/>
                  </a:cubicBezTo>
                  <a:cubicBezTo>
                    <a:pt x="15740" y="5711"/>
                    <a:pt x="15705" y="5678"/>
                    <a:pt x="15671" y="5649"/>
                  </a:cubicBezTo>
                  <a:cubicBezTo>
                    <a:pt x="15657" y="5637"/>
                    <a:pt x="15644" y="5630"/>
                    <a:pt x="15628" y="5619"/>
                  </a:cubicBezTo>
                  <a:cubicBezTo>
                    <a:pt x="15581" y="5587"/>
                    <a:pt x="15522" y="5560"/>
                    <a:pt x="15461" y="5539"/>
                  </a:cubicBezTo>
                  <a:cubicBezTo>
                    <a:pt x="15446" y="5534"/>
                    <a:pt x="15433" y="5525"/>
                    <a:pt x="15418" y="5521"/>
                  </a:cubicBezTo>
                  <a:cubicBezTo>
                    <a:pt x="15405" y="5517"/>
                    <a:pt x="15393" y="5518"/>
                    <a:pt x="15381" y="5515"/>
                  </a:cubicBezTo>
                  <a:cubicBezTo>
                    <a:pt x="15288" y="5492"/>
                    <a:pt x="15182" y="5478"/>
                    <a:pt x="15062" y="5478"/>
                  </a:cubicBezTo>
                  <a:close/>
                  <a:moveTo>
                    <a:pt x="4460" y="7936"/>
                  </a:moveTo>
                  <a:cubicBezTo>
                    <a:pt x="4662" y="7929"/>
                    <a:pt x="4844" y="8064"/>
                    <a:pt x="5171" y="8339"/>
                  </a:cubicBezTo>
                  <a:cubicBezTo>
                    <a:pt x="5695" y="8781"/>
                    <a:pt x="5764" y="9061"/>
                    <a:pt x="5439" y="9495"/>
                  </a:cubicBezTo>
                  <a:cubicBezTo>
                    <a:pt x="4810" y="10334"/>
                    <a:pt x="4277" y="10380"/>
                    <a:pt x="3503" y="9660"/>
                  </a:cubicBezTo>
                  <a:cubicBezTo>
                    <a:pt x="2855" y="9058"/>
                    <a:pt x="2864" y="8984"/>
                    <a:pt x="3648" y="8388"/>
                  </a:cubicBezTo>
                  <a:cubicBezTo>
                    <a:pt x="4039" y="8090"/>
                    <a:pt x="4258" y="7942"/>
                    <a:pt x="4460" y="7936"/>
                  </a:cubicBezTo>
                  <a:close/>
                  <a:moveTo>
                    <a:pt x="15882" y="12001"/>
                  </a:moveTo>
                  <a:cubicBezTo>
                    <a:pt x="15428" y="12001"/>
                    <a:pt x="15062" y="12229"/>
                    <a:pt x="15062" y="12515"/>
                  </a:cubicBezTo>
                  <a:cubicBezTo>
                    <a:pt x="15062" y="12801"/>
                    <a:pt x="15428" y="13028"/>
                    <a:pt x="15882" y="13028"/>
                  </a:cubicBezTo>
                  <a:cubicBezTo>
                    <a:pt x="16335" y="13028"/>
                    <a:pt x="16694" y="12801"/>
                    <a:pt x="16694" y="12515"/>
                  </a:cubicBezTo>
                  <a:cubicBezTo>
                    <a:pt x="16694" y="12229"/>
                    <a:pt x="16335" y="12001"/>
                    <a:pt x="15882" y="12001"/>
                  </a:cubicBezTo>
                  <a:close/>
                </a:path>
              </a:pathLst>
            </a:custGeom>
            <a:ln w="12700" cap="flat">
              <a:noFill/>
              <a:miter lim="400000"/>
            </a:ln>
            <a:effectLst/>
          </p:spPr>
        </p:pic>
        <p:sp>
          <p:nvSpPr>
            <p:cNvPr id="2781" name="McLean Gunderson"/>
            <p:cNvSpPr txBox="1"/>
            <p:nvPr/>
          </p:nvSpPr>
          <p:spPr>
            <a:xfrm>
              <a:off x="2017796" y="239306"/>
              <a:ext cx="4991591" cy="8950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defTabSz="584200">
                <a:spcBef>
                  <a:spcPts val="0"/>
                </a:spcBef>
                <a:defRPr sz="4300">
                  <a:solidFill>
                    <a:srgbClr val="3F4C52"/>
                  </a:solidFill>
                  <a:latin typeface="Georgia"/>
                  <a:ea typeface="Georgia"/>
                  <a:cs typeface="Georgia"/>
                  <a:sym typeface="Georgia"/>
                </a:defRPr>
              </a:pPr>
              <a:r>
                <a:rPr dirty="0"/>
                <a:t>McLean </a:t>
              </a:r>
              <a:r>
                <a:rPr i="1" dirty="0">
                  <a:solidFill>
                    <a:srgbClr val="929292"/>
                  </a:solidFill>
                </a:rPr>
                <a:t>Gunderson</a:t>
              </a:r>
            </a:p>
          </p:txBody>
        </p:sp>
        <p:sp>
          <p:nvSpPr>
            <p:cNvPr id="2782" name="Personality Disorders Institute"/>
            <p:cNvSpPr txBox="1"/>
            <p:nvPr/>
          </p:nvSpPr>
          <p:spPr>
            <a:xfrm>
              <a:off x="2021794" y="1059011"/>
              <a:ext cx="5733083" cy="6027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defTabSz="584200">
                <a:spcBef>
                  <a:spcPts val="0"/>
                </a:spcBef>
                <a:defRPr sz="3100" i="1">
                  <a:solidFill>
                    <a:srgbClr val="929292"/>
                  </a:solidFill>
                  <a:latin typeface="Georgia"/>
                  <a:ea typeface="Georgia"/>
                  <a:cs typeface="Georgia"/>
                  <a:sym typeface="Georgia"/>
                </a:defRPr>
              </a:lvl1pPr>
            </a:lstStyle>
            <a:p>
              <a:r>
                <a:rPr dirty="0"/>
                <a:t>Personality Disorders Institute</a:t>
              </a:r>
            </a:p>
          </p:txBody>
        </p:sp>
      </p:grpSp>
      <p:pic>
        <p:nvPicPr>
          <p:cNvPr id="2" name="Picture 1">
            <a:extLst>
              <a:ext uri="{FF2B5EF4-FFF2-40B4-BE49-F238E27FC236}">
                <a16:creationId xmlns:a16="http://schemas.microsoft.com/office/drawing/2014/main" id="{E1A697A1-CFD0-6959-960A-955155EC5851}"/>
              </a:ext>
            </a:extLst>
          </p:cNvPr>
          <p:cNvPicPr>
            <a:picLocks noChangeAspect="1"/>
          </p:cNvPicPr>
          <p:nvPr/>
        </p:nvPicPr>
        <p:blipFill>
          <a:blip r:embed="rId6"/>
          <a:stretch>
            <a:fillRect/>
          </a:stretch>
        </p:blipFill>
        <p:spPr>
          <a:xfrm>
            <a:off x="872706" y="6095714"/>
            <a:ext cx="3471665" cy="25981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778"/>
                                        </p:tgtEl>
                                        <p:attrNameLst>
                                          <p:attrName>style.visibility</p:attrName>
                                        </p:attrNameLst>
                                      </p:cBhvr>
                                      <p:to>
                                        <p:strVal val="visible"/>
                                      </p:to>
                                    </p:set>
                                    <p:animEffect transition="in" filter="dissolve">
                                      <p:cBhvr>
                                        <p:cTn id="7" dur="500"/>
                                        <p:tgtEl>
                                          <p:spTgt spid="27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779"/>
                                        </p:tgtEl>
                                        <p:attrNameLst>
                                          <p:attrName>style.visibility</p:attrName>
                                        </p:attrNameLst>
                                      </p:cBhvr>
                                      <p:to>
                                        <p:strVal val="visible"/>
                                      </p:to>
                                    </p:set>
                                    <p:animEffect transition="in" filter="wipe(left)">
                                      <p:cBhvr>
                                        <p:cTn id="12" dur="1000"/>
                                        <p:tgtEl>
                                          <p:spTgt spid="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8" grpId="1" animBg="1" advAuto="0"/>
      <p:bldP spid="2779"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FB1374D-F658-33EC-CBF4-4CC4B1BA219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46F753-27CF-2B51-BB1C-5C0348B605A5}"/>
              </a:ext>
            </a:extLst>
          </p:cNvPr>
          <p:cNvSpPr/>
          <p:nvPr/>
        </p:nvSpPr>
        <p:spPr>
          <a:xfrm>
            <a:off x="19903845" y="274737"/>
            <a:ext cx="3777771" cy="2829168"/>
          </a:xfrm>
          <a:custGeom>
            <a:avLst/>
            <a:gdLst/>
            <a:ahLst/>
            <a:cxnLst/>
            <a:rect l="l" t="t" r="r" b="b"/>
            <a:pathLst>
              <a:path w="2833328" h="2121876">
                <a:moveTo>
                  <a:pt x="0" y="0"/>
                </a:moveTo>
                <a:lnTo>
                  <a:pt x="2833328" y="0"/>
                </a:lnTo>
                <a:lnTo>
                  <a:pt x="2833328" y="2121875"/>
                </a:lnTo>
                <a:lnTo>
                  <a:pt x="0" y="2121875"/>
                </a:lnTo>
                <a:lnTo>
                  <a:pt x="0" y="0"/>
                </a:lnTo>
                <a:close/>
              </a:path>
            </a:pathLst>
          </a:custGeom>
          <a:blipFill>
            <a:blip r:embed="rId3"/>
            <a:stretch>
              <a:fillRect/>
            </a:stretch>
          </a:blipFill>
        </p:spPr>
        <p:txBody>
          <a:bodyPr/>
          <a:lstStyle/>
          <a:p>
            <a:endParaRPr lang="en-AU" sz="4000"/>
          </a:p>
        </p:txBody>
      </p:sp>
      <p:grpSp>
        <p:nvGrpSpPr>
          <p:cNvPr id="3" name="Group 3">
            <a:extLst>
              <a:ext uri="{FF2B5EF4-FFF2-40B4-BE49-F238E27FC236}">
                <a16:creationId xmlns:a16="http://schemas.microsoft.com/office/drawing/2014/main" id="{14ECFC5C-A5EA-B2BF-7D4D-AF6A3CA902F0}"/>
              </a:ext>
            </a:extLst>
          </p:cNvPr>
          <p:cNvGrpSpPr/>
          <p:nvPr/>
        </p:nvGrpSpPr>
        <p:grpSpPr>
          <a:xfrm>
            <a:off x="-2063775" y="752536"/>
            <a:ext cx="21247156" cy="1716621"/>
            <a:chOff x="0" y="0"/>
            <a:chExt cx="4196969" cy="339086"/>
          </a:xfrm>
        </p:grpSpPr>
        <p:sp>
          <p:nvSpPr>
            <p:cNvPr id="4" name="Freeform 4">
              <a:extLst>
                <a:ext uri="{FF2B5EF4-FFF2-40B4-BE49-F238E27FC236}">
                  <a16:creationId xmlns:a16="http://schemas.microsoft.com/office/drawing/2014/main" id="{8C96A86A-6F03-04C7-6F83-76A40A7F5746}"/>
                </a:ext>
              </a:extLst>
            </p:cNvPr>
            <p:cNvSpPr/>
            <p:nvPr/>
          </p:nvSpPr>
          <p:spPr>
            <a:xfrm>
              <a:off x="0" y="0"/>
              <a:ext cx="4196969" cy="339086"/>
            </a:xfrm>
            <a:custGeom>
              <a:avLst/>
              <a:gdLst/>
              <a:ahLst/>
              <a:cxnLst/>
              <a:rect l="l" t="t" r="r" b="b"/>
              <a:pathLst>
                <a:path w="4196969" h="339086">
                  <a:moveTo>
                    <a:pt x="0" y="0"/>
                  </a:moveTo>
                  <a:lnTo>
                    <a:pt x="4196969" y="0"/>
                  </a:lnTo>
                  <a:lnTo>
                    <a:pt x="4196969" y="339086"/>
                  </a:lnTo>
                  <a:lnTo>
                    <a:pt x="0" y="339086"/>
                  </a:lnTo>
                  <a:close/>
                </a:path>
              </a:pathLst>
            </a:custGeom>
            <a:solidFill>
              <a:srgbClr val="46739C"/>
            </a:solidFill>
          </p:spPr>
          <p:txBody>
            <a:bodyPr/>
            <a:lstStyle/>
            <a:p>
              <a:endParaRPr lang="en-AU" sz="4000"/>
            </a:p>
          </p:txBody>
        </p:sp>
        <p:sp>
          <p:nvSpPr>
            <p:cNvPr id="5" name="TextBox 5">
              <a:extLst>
                <a:ext uri="{FF2B5EF4-FFF2-40B4-BE49-F238E27FC236}">
                  <a16:creationId xmlns:a16="http://schemas.microsoft.com/office/drawing/2014/main" id="{8F54CDAB-C4DA-6995-221D-E8F030858058}"/>
                </a:ext>
              </a:extLst>
            </p:cNvPr>
            <p:cNvSpPr txBox="1"/>
            <p:nvPr/>
          </p:nvSpPr>
          <p:spPr>
            <a:xfrm>
              <a:off x="0" y="-38100"/>
              <a:ext cx="4196969" cy="377186"/>
            </a:xfrm>
            <a:prstGeom prst="rect">
              <a:avLst/>
            </a:prstGeom>
          </p:spPr>
          <p:txBody>
            <a:bodyPr lIns="67733" tIns="67733" rIns="67733" bIns="67733" rtlCol="0" anchor="ctr"/>
            <a:lstStyle/>
            <a:p>
              <a:pPr algn="ctr">
                <a:lnSpc>
                  <a:spcPts val="3545"/>
                </a:lnSpc>
                <a:spcBef>
                  <a:spcPct val="0"/>
                </a:spcBef>
              </a:pPr>
              <a:endParaRPr sz="4000"/>
            </a:p>
          </p:txBody>
        </p:sp>
      </p:grpSp>
      <p:sp>
        <p:nvSpPr>
          <p:cNvPr id="6" name="TextBox 6">
            <a:extLst>
              <a:ext uri="{FF2B5EF4-FFF2-40B4-BE49-F238E27FC236}">
                <a16:creationId xmlns:a16="http://schemas.microsoft.com/office/drawing/2014/main" id="{03BCD47A-9FAE-A6A6-2931-36B06CB02831}"/>
              </a:ext>
            </a:extLst>
          </p:cNvPr>
          <p:cNvSpPr txBox="1"/>
          <p:nvPr/>
        </p:nvSpPr>
        <p:spPr>
          <a:xfrm>
            <a:off x="1371601" y="940287"/>
            <a:ext cx="15152145" cy="1181670"/>
          </a:xfrm>
          <a:prstGeom prst="rect">
            <a:avLst/>
          </a:prstGeom>
        </p:spPr>
        <p:txBody>
          <a:bodyPr lIns="0" tIns="0" rIns="0" bIns="0" rtlCol="0" anchor="t">
            <a:spAutoFit/>
          </a:bodyPr>
          <a:lstStyle/>
          <a:p>
            <a:pPr>
              <a:lnSpc>
                <a:spcPts val="10078"/>
              </a:lnSpc>
            </a:pPr>
            <a:r>
              <a:rPr lang="en-US" sz="7198" b="1" dirty="0">
                <a:solidFill>
                  <a:srgbClr val="FDFEFF"/>
                </a:solidFill>
                <a:latin typeface="Proxima Nova Bold"/>
                <a:ea typeface="Proxima Nova Bold"/>
                <a:cs typeface="Proxima Nova Bold"/>
                <a:sym typeface="Proxima Nova Bold"/>
              </a:rPr>
              <a:t>Implementation Process</a:t>
            </a:r>
          </a:p>
        </p:txBody>
      </p:sp>
      <p:sp>
        <p:nvSpPr>
          <p:cNvPr id="13" name="TextBox 7">
            <a:extLst>
              <a:ext uri="{FF2B5EF4-FFF2-40B4-BE49-F238E27FC236}">
                <a16:creationId xmlns:a16="http://schemas.microsoft.com/office/drawing/2014/main" id="{783B693D-6EC1-6EF5-C9F2-816C03C89F15}"/>
              </a:ext>
            </a:extLst>
          </p:cNvPr>
          <p:cNvSpPr txBox="1"/>
          <p:nvPr/>
        </p:nvSpPr>
        <p:spPr>
          <a:xfrm>
            <a:off x="1371600" y="3015004"/>
            <a:ext cx="7975600" cy="784574"/>
          </a:xfrm>
          <a:prstGeom prst="rect">
            <a:avLst/>
          </a:prstGeom>
        </p:spPr>
        <p:txBody>
          <a:bodyPr wrap="square" lIns="0" tIns="0" rIns="0" bIns="0" rtlCol="0" anchor="t">
            <a:spAutoFit/>
          </a:bodyPr>
          <a:lstStyle/>
          <a:p>
            <a:pPr>
              <a:lnSpc>
                <a:spcPts val="6720"/>
              </a:lnSpc>
            </a:pPr>
            <a:r>
              <a:rPr lang="en-US" sz="4800" dirty="0">
                <a:solidFill>
                  <a:srgbClr val="000000"/>
                </a:solidFill>
                <a:latin typeface="Proxima Nova"/>
                <a:ea typeface="Proxima Nova"/>
                <a:cs typeface="Proxima Nova"/>
                <a:sym typeface="Proxima Nova"/>
              </a:rPr>
              <a:t>Subtitle</a:t>
            </a:r>
          </a:p>
        </p:txBody>
      </p:sp>
      <p:sp>
        <p:nvSpPr>
          <p:cNvPr id="14" name="TextBox 8">
            <a:extLst>
              <a:ext uri="{FF2B5EF4-FFF2-40B4-BE49-F238E27FC236}">
                <a16:creationId xmlns:a16="http://schemas.microsoft.com/office/drawing/2014/main" id="{15E2F5CD-FE7F-82CF-6F71-40A97DC41C10}"/>
              </a:ext>
            </a:extLst>
          </p:cNvPr>
          <p:cNvSpPr txBox="1"/>
          <p:nvPr/>
        </p:nvSpPr>
        <p:spPr>
          <a:xfrm>
            <a:off x="1371601" y="4417084"/>
            <a:ext cx="2019617" cy="526234"/>
          </a:xfrm>
          <a:prstGeom prst="rect">
            <a:avLst/>
          </a:prstGeom>
        </p:spPr>
        <p:txBody>
          <a:bodyPr lIns="0" tIns="0" rIns="0" bIns="0" rtlCol="0" anchor="t">
            <a:spAutoFit/>
          </a:bodyPr>
          <a:lstStyle/>
          <a:p>
            <a:pPr>
              <a:lnSpc>
                <a:spcPts val="4479"/>
              </a:lnSpc>
            </a:pPr>
            <a:r>
              <a:rPr lang="en-US" sz="3199" dirty="0">
                <a:solidFill>
                  <a:srgbClr val="000000"/>
                </a:solidFill>
                <a:latin typeface="Proxima Nova"/>
                <a:ea typeface="Proxima Nova"/>
                <a:cs typeface="Proxima Nova"/>
                <a:sym typeface="Proxima Nova"/>
              </a:rPr>
              <a:t>Heading</a:t>
            </a:r>
          </a:p>
        </p:txBody>
      </p:sp>
      <p:sp>
        <p:nvSpPr>
          <p:cNvPr id="15" name="TextBox 9">
            <a:extLst>
              <a:ext uri="{FF2B5EF4-FFF2-40B4-BE49-F238E27FC236}">
                <a16:creationId xmlns:a16="http://schemas.microsoft.com/office/drawing/2014/main" id="{992297CC-2EDB-3107-46C0-48F40AA28C44}"/>
              </a:ext>
            </a:extLst>
          </p:cNvPr>
          <p:cNvSpPr txBox="1"/>
          <p:nvPr/>
        </p:nvSpPr>
        <p:spPr>
          <a:xfrm>
            <a:off x="1371601" y="5847105"/>
            <a:ext cx="11885644" cy="1539332"/>
          </a:xfrm>
          <a:prstGeom prst="rect">
            <a:avLst/>
          </a:prstGeom>
        </p:spPr>
        <p:txBody>
          <a:bodyPr lIns="0" tIns="0" rIns="0" bIns="0" rtlCol="0" anchor="t">
            <a:spAutoFit/>
          </a:bodyPr>
          <a:lstStyle/>
          <a:p>
            <a:pPr marL="690856" lvl="1" indent="-345429">
              <a:lnSpc>
                <a:spcPts val="4479"/>
              </a:lnSpc>
              <a:buFont typeface="Arial"/>
              <a:buChar char="•"/>
            </a:pPr>
            <a:r>
              <a:rPr lang="en-US" sz="3199" dirty="0">
                <a:solidFill>
                  <a:srgbClr val="000000"/>
                </a:solidFill>
                <a:latin typeface="Proxima Nova"/>
                <a:ea typeface="Proxima Nova"/>
                <a:cs typeface="Proxima Nova"/>
                <a:sym typeface="Proxima Nova"/>
              </a:rPr>
              <a:t>dot points </a:t>
            </a:r>
          </a:p>
          <a:p>
            <a:pPr marL="690856" lvl="1" indent="-345429">
              <a:lnSpc>
                <a:spcPts val="4479"/>
              </a:lnSpc>
              <a:buFont typeface="Arial"/>
              <a:buChar char="•"/>
            </a:pPr>
            <a:r>
              <a:rPr lang="en-US" sz="3199" dirty="0">
                <a:solidFill>
                  <a:srgbClr val="000000"/>
                </a:solidFill>
                <a:latin typeface="Proxima Nova"/>
                <a:ea typeface="Proxima Nova"/>
                <a:cs typeface="Proxima Nova"/>
                <a:sym typeface="Proxima Nova"/>
              </a:rPr>
              <a:t>dot points</a:t>
            </a:r>
          </a:p>
        </p:txBody>
      </p:sp>
      <p:graphicFrame>
        <p:nvGraphicFramePr>
          <p:cNvPr id="8" name="Content Placeholder 2">
            <a:extLst>
              <a:ext uri="{FF2B5EF4-FFF2-40B4-BE49-F238E27FC236}">
                <a16:creationId xmlns:a16="http://schemas.microsoft.com/office/drawing/2014/main" id="{5E1C6F6E-1FB9-2135-7537-E283EDE02717}"/>
              </a:ext>
            </a:extLst>
          </p:cNvPr>
          <p:cNvGraphicFramePr>
            <a:graphicFrameLocks/>
          </p:cNvGraphicFramePr>
          <p:nvPr>
            <p:extLst>
              <p:ext uri="{D42A27DB-BD31-4B8C-83A1-F6EECF244321}">
                <p14:modId xmlns:p14="http://schemas.microsoft.com/office/powerpoint/2010/main" val="2572033977"/>
              </p:ext>
            </p:extLst>
          </p:nvPr>
        </p:nvGraphicFramePr>
        <p:xfrm>
          <a:off x="11279198" y="2899273"/>
          <a:ext cx="12944735" cy="104262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A diagram of a plant&#10;&#10;AI-generated content may be incorrect.">
            <a:extLst>
              <a:ext uri="{FF2B5EF4-FFF2-40B4-BE49-F238E27FC236}">
                <a16:creationId xmlns:a16="http://schemas.microsoft.com/office/drawing/2014/main" id="{FD038578-1727-6622-43EB-598EE2197E4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871" b="23975"/>
          <a:stretch/>
        </p:blipFill>
        <p:spPr bwMode="auto">
          <a:xfrm>
            <a:off x="702384" y="3030619"/>
            <a:ext cx="9598398" cy="99328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219185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1" name="Overall principles"/>
          <p:cNvSpPr txBox="1">
            <a:spLocks noGrp="1"/>
          </p:cNvSpPr>
          <p:nvPr>
            <p:ph type="ctrTitle"/>
          </p:nvPr>
        </p:nvSpPr>
        <p:spPr>
          <a:prstGeom prst="rect">
            <a:avLst/>
          </a:prstGeom>
        </p:spPr>
        <p:txBody>
          <a:bodyPr>
            <a:normAutofit/>
          </a:bodyPr>
          <a:lstStyle>
            <a:lvl1pPr defTabSz="734694">
              <a:defRPr sz="26966"/>
            </a:lvl1pPr>
          </a:lstStyle>
          <a:p>
            <a:r>
              <a:rPr sz="20000" dirty="0">
                <a:solidFill>
                  <a:srgbClr val="46739C"/>
                </a:solidFill>
              </a:rPr>
              <a:t>Overall principles</a:t>
            </a:r>
          </a:p>
        </p:txBody>
      </p:sp>
      <p:sp>
        <p:nvSpPr>
          <p:cNvPr id="882" name="Section 3"/>
          <p:cNvSpPr txBox="1">
            <a:spLocks noGrp="1"/>
          </p:cNvSpPr>
          <p:nvPr>
            <p:ph type="subTitle" sz="quarter" idx="1"/>
          </p:nvPr>
        </p:nvSpPr>
        <p:spPr>
          <a:prstGeom prst="rect">
            <a:avLst/>
          </a:prstGeom>
        </p:spPr>
        <p:txBody>
          <a:bodyPr/>
          <a:lstStyle/>
          <a:p>
            <a:r>
              <a:rPr lang="en-US" dirty="0">
                <a:solidFill>
                  <a:srgbClr val="46739C"/>
                </a:solidFill>
              </a:rPr>
              <a:t>Good Psychiatric Management</a:t>
            </a:r>
            <a:endParaRPr dirty="0">
              <a:solidFill>
                <a:srgbClr val="46739C"/>
              </a:solidFill>
            </a:endParaRPr>
          </a:p>
        </p:txBody>
      </p:sp>
      <p:grpSp>
        <p:nvGrpSpPr>
          <p:cNvPr id="886" name="Group"/>
          <p:cNvGrpSpPr/>
          <p:nvPr/>
        </p:nvGrpSpPr>
        <p:grpSpPr>
          <a:xfrm>
            <a:off x="149362" y="12515850"/>
            <a:ext cx="4822688" cy="1204694"/>
            <a:chOff x="416338" y="144389"/>
            <a:chExt cx="4262704" cy="893133"/>
          </a:xfrm>
        </p:grpSpPr>
        <p:pic>
          <p:nvPicPr>
            <p:cNvPr id="883" name="Image" descr="Image"/>
            <p:cNvPicPr>
              <a:picLocks noChangeAspect="1"/>
            </p:cNvPicPr>
            <p:nvPr/>
          </p:nvPicPr>
          <p:blipFill>
            <a:blip r:embed="rId3">
              <a:alphaModFix amt="68871"/>
            </a:blip>
            <a:srcRect l="9080" t="4411" r="10400" b="580"/>
            <a:stretch>
              <a:fillRect/>
            </a:stretch>
          </p:blipFill>
          <p:spPr>
            <a:xfrm>
              <a:off x="416338" y="156060"/>
              <a:ext cx="726880" cy="881464"/>
            </a:xfrm>
            <a:custGeom>
              <a:avLst/>
              <a:gdLst/>
              <a:ahLst/>
              <a:cxnLst>
                <a:cxn ang="0">
                  <a:pos x="wd2" y="hd2"/>
                </a:cxn>
                <a:cxn ang="5400000">
                  <a:pos x="wd2" y="hd2"/>
                </a:cxn>
                <a:cxn ang="10800000">
                  <a:pos x="wd2" y="hd2"/>
                </a:cxn>
                <a:cxn ang="16200000">
                  <a:pos x="wd2" y="hd2"/>
                </a:cxn>
              </a:cxnLst>
              <a:rect l="0" t="0" r="r" b="b"/>
              <a:pathLst>
                <a:path w="19817" h="21597" extrusionOk="0">
                  <a:moveTo>
                    <a:pt x="10810" y="0"/>
                  </a:moveTo>
                  <a:cubicBezTo>
                    <a:pt x="5930" y="0"/>
                    <a:pt x="2803" y="2420"/>
                    <a:pt x="1873" y="6914"/>
                  </a:cubicBezTo>
                  <a:cubicBezTo>
                    <a:pt x="1668" y="7905"/>
                    <a:pt x="1156" y="9432"/>
                    <a:pt x="736" y="10308"/>
                  </a:cubicBezTo>
                  <a:cubicBezTo>
                    <a:pt x="240" y="11345"/>
                    <a:pt x="-9" y="12043"/>
                    <a:pt x="1" y="12496"/>
                  </a:cubicBezTo>
                  <a:cubicBezTo>
                    <a:pt x="10" y="12948"/>
                    <a:pt x="270" y="13158"/>
                    <a:pt x="791" y="13225"/>
                  </a:cubicBezTo>
                  <a:cubicBezTo>
                    <a:pt x="1444" y="13308"/>
                    <a:pt x="1643" y="13567"/>
                    <a:pt x="1721" y="14479"/>
                  </a:cubicBezTo>
                  <a:cubicBezTo>
                    <a:pt x="1974" y="17424"/>
                    <a:pt x="2849" y="18437"/>
                    <a:pt x="5129" y="18437"/>
                  </a:cubicBezTo>
                  <a:cubicBezTo>
                    <a:pt x="6815" y="18437"/>
                    <a:pt x="7199" y="18905"/>
                    <a:pt x="6677" y="20314"/>
                  </a:cubicBezTo>
                  <a:lnTo>
                    <a:pt x="6341" y="21238"/>
                  </a:lnTo>
                  <a:lnTo>
                    <a:pt x="1959" y="21413"/>
                  </a:lnTo>
                  <a:cubicBezTo>
                    <a:pt x="-449" y="21512"/>
                    <a:pt x="3205" y="21595"/>
                    <a:pt x="10074" y="21597"/>
                  </a:cubicBezTo>
                  <a:cubicBezTo>
                    <a:pt x="16944" y="21600"/>
                    <a:pt x="21151" y="21524"/>
                    <a:pt x="19434" y="21422"/>
                  </a:cubicBezTo>
                  <a:lnTo>
                    <a:pt x="16317" y="21238"/>
                  </a:lnTo>
                  <a:lnTo>
                    <a:pt x="16209" y="17834"/>
                  </a:lnTo>
                  <a:lnTo>
                    <a:pt x="16101" y="14431"/>
                  </a:lnTo>
                  <a:lnTo>
                    <a:pt x="17270" y="13244"/>
                  </a:lnTo>
                  <a:cubicBezTo>
                    <a:pt x="18882" y="11597"/>
                    <a:pt x="19434" y="10224"/>
                    <a:pt x="19434" y="7896"/>
                  </a:cubicBezTo>
                  <a:cubicBezTo>
                    <a:pt x="19434" y="3229"/>
                    <a:pt x="15915" y="0"/>
                    <a:pt x="10810" y="0"/>
                  </a:cubicBezTo>
                  <a:close/>
                  <a:moveTo>
                    <a:pt x="13742" y="1663"/>
                  </a:moveTo>
                  <a:cubicBezTo>
                    <a:pt x="13829" y="1670"/>
                    <a:pt x="13915" y="1693"/>
                    <a:pt x="14002" y="1731"/>
                  </a:cubicBezTo>
                  <a:cubicBezTo>
                    <a:pt x="14089" y="1769"/>
                    <a:pt x="14170" y="1819"/>
                    <a:pt x="14251" y="1886"/>
                  </a:cubicBezTo>
                  <a:cubicBezTo>
                    <a:pt x="14291" y="1920"/>
                    <a:pt x="14332" y="1962"/>
                    <a:pt x="14370" y="2003"/>
                  </a:cubicBezTo>
                  <a:cubicBezTo>
                    <a:pt x="14408" y="2045"/>
                    <a:pt x="14443" y="2081"/>
                    <a:pt x="14478" y="2130"/>
                  </a:cubicBezTo>
                  <a:cubicBezTo>
                    <a:pt x="14513" y="2179"/>
                    <a:pt x="14555" y="2239"/>
                    <a:pt x="14586" y="2295"/>
                  </a:cubicBezTo>
                  <a:cubicBezTo>
                    <a:pt x="14618" y="2351"/>
                    <a:pt x="14646" y="2406"/>
                    <a:pt x="14673" y="2470"/>
                  </a:cubicBezTo>
                  <a:cubicBezTo>
                    <a:pt x="14710" y="2557"/>
                    <a:pt x="14736" y="2635"/>
                    <a:pt x="14770" y="2703"/>
                  </a:cubicBezTo>
                  <a:cubicBezTo>
                    <a:pt x="14839" y="2840"/>
                    <a:pt x="14906" y="2937"/>
                    <a:pt x="14976" y="3005"/>
                  </a:cubicBezTo>
                  <a:cubicBezTo>
                    <a:pt x="15116" y="3141"/>
                    <a:pt x="15284" y="3145"/>
                    <a:pt x="15528" y="3053"/>
                  </a:cubicBezTo>
                  <a:cubicBezTo>
                    <a:pt x="15589" y="3030"/>
                    <a:pt x="15650" y="3001"/>
                    <a:pt x="15722" y="2966"/>
                  </a:cubicBezTo>
                  <a:cubicBezTo>
                    <a:pt x="16499" y="2593"/>
                    <a:pt x="17115" y="3042"/>
                    <a:pt x="17064" y="3822"/>
                  </a:cubicBezTo>
                  <a:cubicBezTo>
                    <a:pt x="17057" y="3933"/>
                    <a:pt x="17035" y="4048"/>
                    <a:pt x="16999" y="4172"/>
                  </a:cubicBezTo>
                  <a:cubicBezTo>
                    <a:pt x="16981" y="4233"/>
                    <a:pt x="16975" y="4291"/>
                    <a:pt x="16967" y="4347"/>
                  </a:cubicBezTo>
                  <a:cubicBezTo>
                    <a:pt x="16951" y="4459"/>
                    <a:pt x="16953" y="4564"/>
                    <a:pt x="16978" y="4658"/>
                  </a:cubicBezTo>
                  <a:cubicBezTo>
                    <a:pt x="17002" y="4752"/>
                    <a:pt x="17051" y="4841"/>
                    <a:pt x="17118" y="4920"/>
                  </a:cubicBezTo>
                  <a:cubicBezTo>
                    <a:pt x="17186" y="5000"/>
                    <a:pt x="17266" y="5075"/>
                    <a:pt x="17378" y="5144"/>
                  </a:cubicBezTo>
                  <a:cubicBezTo>
                    <a:pt x="17434" y="5179"/>
                    <a:pt x="17495" y="5209"/>
                    <a:pt x="17562" y="5241"/>
                  </a:cubicBezTo>
                  <a:cubicBezTo>
                    <a:pt x="17693" y="5305"/>
                    <a:pt x="17812" y="5375"/>
                    <a:pt x="17908" y="5446"/>
                  </a:cubicBezTo>
                  <a:cubicBezTo>
                    <a:pt x="17956" y="5481"/>
                    <a:pt x="17999" y="5516"/>
                    <a:pt x="18038" y="5552"/>
                  </a:cubicBezTo>
                  <a:cubicBezTo>
                    <a:pt x="18155" y="5662"/>
                    <a:pt x="18237" y="5777"/>
                    <a:pt x="18276" y="5893"/>
                  </a:cubicBezTo>
                  <a:cubicBezTo>
                    <a:pt x="18289" y="5932"/>
                    <a:pt x="18293" y="5971"/>
                    <a:pt x="18298" y="6010"/>
                  </a:cubicBezTo>
                  <a:cubicBezTo>
                    <a:pt x="18315" y="6164"/>
                    <a:pt x="18266" y="6314"/>
                    <a:pt x="18146" y="6457"/>
                  </a:cubicBezTo>
                  <a:cubicBezTo>
                    <a:pt x="18116" y="6493"/>
                    <a:pt x="18077" y="6530"/>
                    <a:pt x="18038" y="6564"/>
                  </a:cubicBezTo>
                  <a:cubicBezTo>
                    <a:pt x="17884" y="6700"/>
                    <a:pt x="17667" y="6815"/>
                    <a:pt x="17378" y="6914"/>
                  </a:cubicBezTo>
                  <a:cubicBezTo>
                    <a:pt x="17277" y="6948"/>
                    <a:pt x="17186" y="6980"/>
                    <a:pt x="17107" y="7011"/>
                  </a:cubicBezTo>
                  <a:cubicBezTo>
                    <a:pt x="17029" y="7042"/>
                    <a:pt x="16959" y="7080"/>
                    <a:pt x="16902" y="7108"/>
                  </a:cubicBezTo>
                  <a:cubicBezTo>
                    <a:pt x="16816" y="7151"/>
                    <a:pt x="16759" y="7191"/>
                    <a:pt x="16718" y="7235"/>
                  </a:cubicBezTo>
                  <a:cubicBezTo>
                    <a:pt x="16704" y="7249"/>
                    <a:pt x="16694" y="7259"/>
                    <a:pt x="16685" y="7274"/>
                  </a:cubicBezTo>
                  <a:cubicBezTo>
                    <a:pt x="16668" y="7304"/>
                    <a:pt x="16652" y="7338"/>
                    <a:pt x="16653" y="7371"/>
                  </a:cubicBezTo>
                  <a:cubicBezTo>
                    <a:pt x="16655" y="7471"/>
                    <a:pt x="16743" y="7590"/>
                    <a:pt x="16891" y="7750"/>
                  </a:cubicBezTo>
                  <a:cubicBezTo>
                    <a:pt x="16987" y="7854"/>
                    <a:pt x="17052" y="7940"/>
                    <a:pt x="17097" y="8022"/>
                  </a:cubicBezTo>
                  <a:cubicBezTo>
                    <a:pt x="17119" y="8064"/>
                    <a:pt x="17131" y="8110"/>
                    <a:pt x="17140" y="8149"/>
                  </a:cubicBezTo>
                  <a:cubicBezTo>
                    <a:pt x="17158" y="8227"/>
                    <a:pt x="17155" y="8293"/>
                    <a:pt x="17118" y="8372"/>
                  </a:cubicBezTo>
                  <a:cubicBezTo>
                    <a:pt x="17063" y="8491"/>
                    <a:pt x="16944" y="8627"/>
                    <a:pt x="16761" y="8791"/>
                  </a:cubicBezTo>
                  <a:cubicBezTo>
                    <a:pt x="16702" y="8844"/>
                    <a:pt x="16651" y="8886"/>
                    <a:pt x="16599" y="8927"/>
                  </a:cubicBezTo>
                  <a:cubicBezTo>
                    <a:pt x="16546" y="8968"/>
                    <a:pt x="16495" y="9005"/>
                    <a:pt x="16447" y="9034"/>
                  </a:cubicBezTo>
                  <a:cubicBezTo>
                    <a:pt x="16353" y="9091"/>
                    <a:pt x="16262" y="9122"/>
                    <a:pt x="16177" y="9131"/>
                  </a:cubicBezTo>
                  <a:cubicBezTo>
                    <a:pt x="16092" y="9140"/>
                    <a:pt x="16007" y="9129"/>
                    <a:pt x="15917" y="9092"/>
                  </a:cubicBezTo>
                  <a:cubicBezTo>
                    <a:pt x="15827" y="9055"/>
                    <a:pt x="15734" y="8999"/>
                    <a:pt x="15625" y="8917"/>
                  </a:cubicBezTo>
                  <a:cubicBezTo>
                    <a:pt x="15569" y="8875"/>
                    <a:pt x="15512" y="8839"/>
                    <a:pt x="15463" y="8810"/>
                  </a:cubicBezTo>
                  <a:cubicBezTo>
                    <a:pt x="15388" y="8767"/>
                    <a:pt x="15323" y="8733"/>
                    <a:pt x="15257" y="8723"/>
                  </a:cubicBezTo>
                  <a:cubicBezTo>
                    <a:pt x="15148" y="8705"/>
                    <a:pt x="15044" y="8738"/>
                    <a:pt x="14933" y="8820"/>
                  </a:cubicBezTo>
                  <a:cubicBezTo>
                    <a:pt x="14888" y="8852"/>
                    <a:pt x="14841" y="8896"/>
                    <a:pt x="14792" y="8946"/>
                  </a:cubicBezTo>
                  <a:cubicBezTo>
                    <a:pt x="14743" y="8997"/>
                    <a:pt x="14695" y="9053"/>
                    <a:pt x="14640" y="9121"/>
                  </a:cubicBezTo>
                  <a:cubicBezTo>
                    <a:pt x="14585" y="9190"/>
                    <a:pt x="14520" y="9268"/>
                    <a:pt x="14456" y="9355"/>
                  </a:cubicBezTo>
                  <a:cubicBezTo>
                    <a:pt x="14371" y="9471"/>
                    <a:pt x="14283" y="9584"/>
                    <a:pt x="14197" y="9685"/>
                  </a:cubicBezTo>
                  <a:cubicBezTo>
                    <a:pt x="14130" y="9763"/>
                    <a:pt x="14076" y="9826"/>
                    <a:pt x="14013" y="9889"/>
                  </a:cubicBezTo>
                  <a:cubicBezTo>
                    <a:pt x="14605" y="9636"/>
                    <a:pt x="14746" y="9684"/>
                    <a:pt x="14900" y="10045"/>
                  </a:cubicBezTo>
                  <a:cubicBezTo>
                    <a:pt x="15013" y="10309"/>
                    <a:pt x="15244" y="10448"/>
                    <a:pt x="15409" y="10356"/>
                  </a:cubicBezTo>
                  <a:cubicBezTo>
                    <a:pt x="15574" y="10265"/>
                    <a:pt x="15933" y="10605"/>
                    <a:pt x="16209" y="11105"/>
                  </a:cubicBezTo>
                  <a:cubicBezTo>
                    <a:pt x="16618" y="11845"/>
                    <a:pt x="16628" y="12166"/>
                    <a:pt x="16253" y="12836"/>
                  </a:cubicBezTo>
                  <a:cubicBezTo>
                    <a:pt x="15999" y="13289"/>
                    <a:pt x="15633" y="13662"/>
                    <a:pt x="15441" y="13662"/>
                  </a:cubicBezTo>
                  <a:cubicBezTo>
                    <a:pt x="15249" y="13662"/>
                    <a:pt x="14965" y="13770"/>
                    <a:pt x="14813" y="13906"/>
                  </a:cubicBezTo>
                  <a:cubicBezTo>
                    <a:pt x="14431" y="14248"/>
                    <a:pt x="14015" y="14214"/>
                    <a:pt x="13742" y="13818"/>
                  </a:cubicBezTo>
                  <a:cubicBezTo>
                    <a:pt x="13615" y="13634"/>
                    <a:pt x="13374" y="13557"/>
                    <a:pt x="13201" y="13653"/>
                  </a:cubicBezTo>
                  <a:cubicBezTo>
                    <a:pt x="13029" y="13748"/>
                    <a:pt x="12655" y="13424"/>
                    <a:pt x="12379" y="12923"/>
                  </a:cubicBezTo>
                  <a:cubicBezTo>
                    <a:pt x="11802" y="11878"/>
                    <a:pt x="12197" y="10844"/>
                    <a:pt x="13418" y="10162"/>
                  </a:cubicBezTo>
                  <a:cubicBezTo>
                    <a:pt x="13388" y="10151"/>
                    <a:pt x="13362" y="10138"/>
                    <a:pt x="13331" y="10123"/>
                  </a:cubicBezTo>
                  <a:cubicBezTo>
                    <a:pt x="13300" y="10107"/>
                    <a:pt x="13265" y="10094"/>
                    <a:pt x="13234" y="10074"/>
                  </a:cubicBezTo>
                  <a:cubicBezTo>
                    <a:pt x="12855" y="9838"/>
                    <a:pt x="12455" y="9316"/>
                    <a:pt x="12455" y="8975"/>
                  </a:cubicBezTo>
                  <a:cubicBezTo>
                    <a:pt x="12455" y="8847"/>
                    <a:pt x="12444" y="8751"/>
                    <a:pt x="12411" y="8684"/>
                  </a:cubicBezTo>
                  <a:cubicBezTo>
                    <a:pt x="12395" y="8650"/>
                    <a:pt x="12374" y="8625"/>
                    <a:pt x="12346" y="8606"/>
                  </a:cubicBezTo>
                  <a:cubicBezTo>
                    <a:pt x="12341" y="8603"/>
                    <a:pt x="12341" y="8599"/>
                    <a:pt x="12336" y="8596"/>
                  </a:cubicBezTo>
                  <a:cubicBezTo>
                    <a:pt x="12311" y="8583"/>
                    <a:pt x="12282" y="8580"/>
                    <a:pt x="12249" y="8577"/>
                  </a:cubicBezTo>
                  <a:cubicBezTo>
                    <a:pt x="12128" y="8565"/>
                    <a:pt x="11947" y="8614"/>
                    <a:pt x="11676" y="8732"/>
                  </a:cubicBezTo>
                  <a:cubicBezTo>
                    <a:pt x="11585" y="8772"/>
                    <a:pt x="11484" y="8825"/>
                    <a:pt x="11373" y="8878"/>
                  </a:cubicBezTo>
                  <a:cubicBezTo>
                    <a:pt x="11263" y="8931"/>
                    <a:pt x="11146" y="8960"/>
                    <a:pt x="11037" y="8975"/>
                  </a:cubicBezTo>
                  <a:cubicBezTo>
                    <a:pt x="10874" y="8998"/>
                    <a:pt x="10715" y="8981"/>
                    <a:pt x="10572" y="8936"/>
                  </a:cubicBezTo>
                  <a:cubicBezTo>
                    <a:pt x="10333" y="8862"/>
                    <a:pt x="10141" y="8712"/>
                    <a:pt x="10042" y="8528"/>
                  </a:cubicBezTo>
                  <a:cubicBezTo>
                    <a:pt x="9923" y="8307"/>
                    <a:pt x="9941" y="8034"/>
                    <a:pt x="10193" y="7808"/>
                  </a:cubicBezTo>
                  <a:cubicBezTo>
                    <a:pt x="10355" y="7664"/>
                    <a:pt x="10477" y="7536"/>
                    <a:pt x="10540" y="7420"/>
                  </a:cubicBezTo>
                  <a:cubicBezTo>
                    <a:pt x="10555" y="7390"/>
                    <a:pt x="10563" y="7369"/>
                    <a:pt x="10572" y="7342"/>
                  </a:cubicBezTo>
                  <a:cubicBezTo>
                    <a:pt x="10591" y="7286"/>
                    <a:pt x="10601" y="7227"/>
                    <a:pt x="10594" y="7176"/>
                  </a:cubicBezTo>
                  <a:cubicBezTo>
                    <a:pt x="10576" y="7050"/>
                    <a:pt x="10476" y="6937"/>
                    <a:pt x="10291" y="6826"/>
                  </a:cubicBezTo>
                  <a:cubicBezTo>
                    <a:pt x="10143" y="6738"/>
                    <a:pt x="9933" y="6652"/>
                    <a:pt x="9674" y="6564"/>
                  </a:cubicBezTo>
                  <a:cubicBezTo>
                    <a:pt x="9602" y="6539"/>
                    <a:pt x="9542" y="6515"/>
                    <a:pt x="9479" y="6486"/>
                  </a:cubicBezTo>
                  <a:cubicBezTo>
                    <a:pt x="9417" y="6457"/>
                    <a:pt x="9359" y="6422"/>
                    <a:pt x="9306" y="6389"/>
                  </a:cubicBezTo>
                  <a:cubicBezTo>
                    <a:pt x="9147" y="6289"/>
                    <a:pt x="9023" y="6179"/>
                    <a:pt x="8949" y="6058"/>
                  </a:cubicBezTo>
                  <a:cubicBezTo>
                    <a:pt x="8850" y="5897"/>
                    <a:pt x="8835" y="5720"/>
                    <a:pt x="8884" y="5562"/>
                  </a:cubicBezTo>
                  <a:cubicBezTo>
                    <a:pt x="8665" y="5815"/>
                    <a:pt x="8511" y="6157"/>
                    <a:pt x="8538" y="6428"/>
                  </a:cubicBezTo>
                  <a:cubicBezTo>
                    <a:pt x="8582" y="6879"/>
                    <a:pt x="8392" y="7051"/>
                    <a:pt x="7889" y="7011"/>
                  </a:cubicBezTo>
                  <a:cubicBezTo>
                    <a:pt x="7495" y="6980"/>
                    <a:pt x="6987" y="7184"/>
                    <a:pt x="6763" y="7458"/>
                  </a:cubicBezTo>
                  <a:cubicBezTo>
                    <a:pt x="6403" y="7901"/>
                    <a:pt x="6299" y="7889"/>
                    <a:pt x="5865" y="7420"/>
                  </a:cubicBezTo>
                  <a:cubicBezTo>
                    <a:pt x="5596" y="7129"/>
                    <a:pt x="5110" y="6934"/>
                    <a:pt x="4783" y="6982"/>
                  </a:cubicBezTo>
                  <a:cubicBezTo>
                    <a:pt x="4402" y="7038"/>
                    <a:pt x="4199" y="6831"/>
                    <a:pt x="4199" y="6408"/>
                  </a:cubicBezTo>
                  <a:cubicBezTo>
                    <a:pt x="4199" y="6046"/>
                    <a:pt x="3950" y="5565"/>
                    <a:pt x="3647" y="5339"/>
                  </a:cubicBezTo>
                  <a:cubicBezTo>
                    <a:pt x="3160" y="4974"/>
                    <a:pt x="3158" y="4882"/>
                    <a:pt x="3701" y="4502"/>
                  </a:cubicBezTo>
                  <a:cubicBezTo>
                    <a:pt x="4039" y="4266"/>
                    <a:pt x="4288" y="3776"/>
                    <a:pt x="4253" y="3423"/>
                  </a:cubicBezTo>
                  <a:cubicBezTo>
                    <a:pt x="4210" y="2982"/>
                    <a:pt x="4419" y="2791"/>
                    <a:pt x="4924" y="2791"/>
                  </a:cubicBezTo>
                  <a:cubicBezTo>
                    <a:pt x="5328" y="2791"/>
                    <a:pt x="5874" y="2660"/>
                    <a:pt x="6136" y="2509"/>
                  </a:cubicBezTo>
                  <a:cubicBezTo>
                    <a:pt x="6410" y="2350"/>
                    <a:pt x="6824" y="2393"/>
                    <a:pt x="7110" y="2606"/>
                  </a:cubicBezTo>
                  <a:cubicBezTo>
                    <a:pt x="7382" y="2809"/>
                    <a:pt x="7831" y="2930"/>
                    <a:pt x="8105" y="2878"/>
                  </a:cubicBezTo>
                  <a:cubicBezTo>
                    <a:pt x="8393" y="2824"/>
                    <a:pt x="8603" y="3061"/>
                    <a:pt x="8603" y="3442"/>
                  </a:cubicBezTo>
                  <a:cubicBezTo>
                    <a:pt x="8603" y="3805"/>
                    <a:pt x="8852" y="4286"/>
                    <a:pt x="9155" y="4512"/>
                  </a:cubicBezTo>
                  <a:cubicBezTo>
                    <a:pt x="9493" y="4765"/>
                    <a:pt x="9588" y="4896"/>
                    <a:pt x="9436" y="5076"/>
                  </a:cubicBezTo>
                  <a:cubicBezTo>
                    <a:pt x="9544" y="5037"/>
                    <a:pt x="9666" y="5006"/>
                    <a:pt x="9804" y="4988"/>
                  </a:cubicBezTo>
                  <a:cubicBezTo>
                    <a:pt x="9857" y="4982"/>
                    <a:pt x="9907" y="4971"/>
                    <a:pt x="9955" y="4959"/>
                  </a:cubicBezTo>
                  <a:cubicBezTo>
                    <a:pt x="10004" y="4948"/>
                    <a:pt x="10052" y="4936"/>
                    <a:pt x="10096" y="4920"/>
                  </a:cubicBezTo>
                  <a:cubicBezTo>
                    <a:pt x="10139" y="4905"/>
                    <a:pt x="10176" y="4881"/>
                    <a:pt x="10215" y="4862"/>
                  </a:cubicBezTo>
                  <a:cubicBezTo>
                    <a:pt x="10254" y="4843"/>
                    <a:pt x="10290" y="4826"/>
                    <a:pt x="10323" y="4804"/>
                  </a:cubicBezTo>
                  <a:cubicBezTo>
                    <a:pt x="10457" y="4713"/>
                    <a:pt x="10550" y="4595"/>
                    <a:pt x="10594" y="4473"/>
                  </a:cubicBezTo>
                  <a:cubicBezTo>
                    <a:pt x="10605" y="4442"/>
                    <a:pt x="10610" y="4417"/>
                    <a:pt x="10615" y="4386"/>
                  </a:cubicBezTo>
                  <a:cubicBezTo>
                    <a:pt x="10635" y="4259"/>
                    <a:pt x="10602" y="4125"/>
                    <a:pt x="10518" y="4006"/>
                  </a:cubicBezTo>
                  <a:cubicBezTo>
                    <a:pt x="10476" y="3946"/>
                    <a:pt x="10425" y="3893"/>
                    <a:pt x="10356" y="3841"/>
                  </a:cubicBezTo>
                  <a:cubicBezTo>
                    <a:pt x="10320" y="3814"/>
                    <a:pt x="10279" y="3787"/>
                    <a:pt x="10237" y="3763"/>
                  </a:cubicBezTo>
                  <a:cubicBezTo>
                    <a:pt x="10190" y="3737"/>
                    <a:pt x="10150" y="3713"/>
                    <a:pt x="10118" y="3685"/>
                  </a:cubicBezTo>
                  <a:cubicBezTo>
                    <a:pt x="10086" y="3658"/>
                    <a:pt x="10061" y="3627"/>
                    <a:pt x="10042" y="3598"/>
                  </a:cubicBezTo>
                  <a:cubicBezTo>
                    <a:pt x="10003" y="3539"/>
                    <a:pt x="9989" y="3474"/>
                    <a:pt x="9999" y="3413"/>
                  </a:cubicBezTo>
                  <a:cubicBezTo>
                    <a:pt x="10003" y="3383"/>
                    <a:pt x="10016" y="3356"/>
                    <a:pt x="10031" y="3326"/>
                  </a:cubicBezTo>
                  <a:cubicBezTo>
                    <a:pt x="10061" y="3265"/>
                    <a:pt x="10117" y="3206"/>
                    <a:pt x="10182" y="3151"/>
                  </a:cubicBezTo>
                  <a:cubicBezTo>
                    <a:pt x="10314" y="3039"/>
                    <a:pt x="10503" y="2942"/>
                    <a:pt x="10734" y="2878"/>
                  </a:cubicBezTo>
                  <a:cubicBezTo>
                    <a:pt x="10850" y="2846"/>
                    <a:pt x="10973" y="2823"/>
                    <a:pt x="11102" y="2810"/>
                  </a:cubicBezTo>
                  <a:cubicBezTo>
                    <a:pt x="11295" y="2791"/>
                    <a:pt x="11506" y="2793"/>
                    <a:pt x="11708" y="2830"/>
                  </a:cubicBezTo>
                  <a:cubicBezTo>
                    <a:pt x="11912" y="2866"/>
                    <a:pt x="12077" y="2885"/>
                    <a:pt x="12217" y="2888"/>
                  </a:cubicBezTo>
                  <a:cubicBezTo>
                    <a:pt x="12357" y="2891"/>
                    <a:pt x="12472" y="2877"/>
                    <a:pt x="12563" y="2839"/>
                  </a:cubicBezTo>
                  <a:cubicBezTo>
                    <a:pt x="12654" y="2801"/>
                    <a:pt x="12721" y="2740"/>
                    <a:pt x="12779" y="2655"/>
                  </a:cubicBezTo>
                  <a:cubicBezTo>
                    <a:pt x="12837" y="2570"/>
                    <a:pt x="12880" y="2463"/>
                    <a:pt x="12920" y="2324"/>
                  </a:cubicBezTo>
                  <a:cubicBezTo>
                    <a:pt x="12989" y="2086"/>
                    <a:pt x="13112" y="1909"/>
                    <a:pt x="13255" y="1799"/>
                  </a:cubicBezTo>
                  <a:cubicBezTo>
                    <a:pt x="13399" y="1689"/>
                    <a:pt x="13568" y="1648"/>
                    <a:pt x="13742" y="1663"/>
                  </a:cubicBezTo>
                  <a:close/>
                  <a:moveTo>
                    <a:pt x="6417" y="4269"/>
                  </a:moveTo>
                  <a:cubicBezTo>
                    <a:pt x="5768" y="4269"/>
                    <a:pt x="5352" y="4815"/>
                    <a:pt x="5660" y="5261"/>
                  </a:cubicBezTo>
                  <a:cubicBezTo>
                    <a:pt x="6059" y="5840"/>
                    <a:pt x="6947" y="5612"/>
                    <a:pt x="6947" y="4930"/>
                  </a:cubicBezTo>
                  <a:cubicBezTo>
                    <a:pt x="6947" y="4568"/>
                    <a:pt x="6708" y="4269"/>
                    <a:pt x="6417" y="4269"/>
                  </a:cubicBezTo>
                  <a:close/>
                  <a:moveTo>
                    <a:pt x="13429" y="5261"/>
                  </a:moveTo>
                  <a:cubicBezTo>
                    <a:pt x="13190" y="5289"/>
                    <a:pt x="13012" y="5398"/>
                    <a:pt x="12909" y="5543"/>
                  </a:cubicBezTo>
                  <a:cubicBezTo>
                    <a:pt x="12852" y="5642"/>
                    <a:pt x="12823" y="5762"/>
                    <a:pt x="12823" y="5912"/>
                  </a:cubicBezTo>
                  <a:cubicBezTo>
                    <a:pt x="12823" y="5930"/>
                    <a:pt x="12833" y="5944"/>
                    <a:pt x="12833" y="5961"/>
                  </a:cubicBezTo>
                  <a:cubicBezTo>
                    <a:pt x="12862" y="6094"/>
                    <a:pt x="12936" y="6238"/>
                    <a:pt x="13071" y="6360"/>
                  </a:cubicBezTo>
                  <a:cubicBezTo>
                    <a:pt x="13207" y="6481"/>
                    <a:pt x="13356" y="6548"/>
                    <a:pt x="13504" y="6574"/>
                  </a:cubicBezTo>
                  <a:cubicBezTo>
                    <a:pt x="13523" y="6574"/>
                    <a:pt x="13539" y="6574"/>
                    <a:pt x="13558" y="6574"/>
                  </a:cubicBezTo>
                  <a:cubicBezTo>
                    <a:pt x="13726" y="6574"/>
                    <a:pt x="13870" y="6547"/>
                    <a:pt x="13980" y="6496"/>
                  </a:cubicBezTo>
                  <a:cubicBezTo>
                    <a:pt x="14141" y="6404"/>
                    <a:pt x="14252" y="6242"/>
                    <a:pt x="14283" y="6029"/>
                  </a:cubicBezTo>
                  <a:cubicBezTo>
                    <a:pt x="14289" y="5992"/>
                    <a:pt x="14294" y="5952"/>
                    <a:pt x="14294" y="5912"/>
                  </a:cubicBezTo>
                  <a:cubicBezTo>
                    <a:pt x="14294" y="5748"/>
                    <a:pt x="14266" y="5617"/>
                    <a:pt x="14197" y="5514"/>
                  </a:cubicBezTo>
                  <a:cubicBezTo>
                    <a:pt x="14174" y="5479"/>
                    <a:pt x="14141" y="5454"/>
                    <a:pt x="14110" y="5426"/>
                  </a:cubicBezTo>
                  <a:cubicBezTo>
                    <a:pt x="14097" y="5414"/>
                    <a:pt x="14082" y="5398"/>
                    <a:pt x="14067" y="5387"/>
                  </a:cubicBezTo>
                  <a:cubicBezTo>
                    <a:pt x="14024" y="5357"/>
                    <a:pt x="13981" y="5329"/>
                    <a:pt x="13926" y="5309"/>
                  </a:cubicBezTo>
                  <a:cubicBezTo>
                    <a:pt x="13913" y="5304"/>
                    <a:pt x="13897" y="5304"/>
                    <a:pt x="13883" y="5300"/>
                  </a:cubicBezTo>
                  <a:cubicBezTo>
                    <a:pt x="13872" y="5297"/>
                    <a:pt x="13861" y="5293"/>
                    <a:pt x="13850" y="5290"/>
                  </a:cubicBezTo>
                  <a:cubicBezTo>
                    <a:pt x="13766" y="5269"/>
                    <a:pt x="13667" y="5261"/>
                    <a:pt x="13558" y="5261"/>
                  </a:cubicBezTo>
                  <a:cubicBezTo>
                    <a:pt x="13514" y="5261"/>
                    <a:pt x="13469" y="5256"/>
                    <a:pt x="13429" y="5261"/>
                  </a:cubicBezTo>
                  <a:close/>
                  <a:moveTo>
                    <a:pt x="4015" y="7614"/>
                  </a:moveTo>
                  <a:cubicBezTo>
                    <a:pt x="4197" y="7608"/>
                    <a:pt x="4359" y="7739"/>
                    <a:pt x="4653" y="8003"/>
                  </a:cubicBezTo>
                  <a:cubicBezTo>
                    <a:pt x="5126" y="8427"/>
                    <a:pt x="5184" y="8695"/>
                    <a:pt x="4891" y="9112"/>
                  </a:cubicBezTo>
                  <a:cubicBezTo>
                    <a:pt x="4325" y="9917"/>
                    <a:pt x="3847" y="9958"/>
                    <a:pt x="3149" y="9267"/>
                  </a:cubicBezTo>
                  <a:cubicBezTo>
                    <a:pt x="2567" y="8690"/>
                    <a:pt x="2574" y="8624"/>
                    <a:pt x="3279" y="8052"/>
                  </a:cubicBezTo>
                  <a:cubicBezTo>
                    <a:pt x="3632" y="7765"/>
                    <a:pt x="3833" y="7620"/>
                    <a:pt x="4015" y="7614"/>
                  </a:cubicBezTo>
                  <a:close/>
                  <a:moveTo>
                    <a:pt x="14294" y="11513"/>
                  </a:moveTo>
                  <a:cubicBezTo>
                    <a:pt x="13886" y="11513"/>
                    <a:pt x="13558" y="11735"/>
                    <a:pt x="13558" y="12009"/>
                  </a:cubicBezTo>
                  <a:cubicBezTo>
                    <a:pt x="13558" y="12284"/>
                    <a:pt x="13886" y="12505"/>
                    <a:pt x="14294" y="12505"/>
                  </a:cubicBezTo>
                  <a:cubicBezTo>
                    <a:pt x="14702" y="12505"/>
                    <a:pt x="15030" y="12284"/>
                    <a:pt x="15030" y="12009"/>
                  </a:cubicBezTo>
                  <a:cubicBezTo>
                    <a:pt x="15030" y="11735"/>
                    <a:pt x="14702" y="11513"/>
                    <a:pt x="14294" y="11513"/>
                  </a:cubicBezTo>
                  <a:close/>
                </a:path>
              </a:pathLst>
            </a:custGeom>
            <a:ln w="12700" cap="flat">
              <a:noFill/>
              <a:miter lim="400000"/>
            </a:ln>
            <a:effectLst/>
          </p:spPr>
        </p:pic>
        <p:sp>
          <p:nvSpPr>
            <p:cNvPr id="884" name="McLean Gunderson"/>
            <p:cNvSpPr txBox="1"/>
            <p:nvPr/>
          </p:nvSpPr>
          <p:spPr>
            <a:xfrm>
              <a:off x="1217473" y="144389"/>
              <a:ext cx="3011766" cy="540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defTabSz="584200">
                <a:spcBef>
                  <a:spcPts val="0"/>
                </a:spcBef>
                <a:defRPr sz="2500">
                  <a:solidFill>
                    <a:srgbClr val="3F4C52"/>
                  </a:solidFill>
                  <a:latin typeface="Georgia"/>
                  <a:ea typeface="Georgia"/>
                  <a:cs typeface="Georgia"/>
                  <a:sym typeface="Georgia"/>
                </a:defRPr>
              </a:pPr>
              <a:r>
                <a:rPr dirty="0"/>
                <a:t>McLean </a:t>
              </a:r>
              <a:r>
                <a:rPr i="1" dirty="0">
                  <a:solidFill>
                    <a:srgbClr val="929292"/>
                  </a:solidFill>
                </a:rPr>
                <a:t>Gunderson</a:t>
              </a:r>
            </a:p>
          </p:txBody>
        </p:sp>
        <p:sp>
          <p:nvSpPr>
            <p:cNvPr id="885" name="Personality Disorders Institute"/>
            <p:cNvSpPr txBox="1"/>
            <p:nvPr/>
          </p:nvSpPr>
          <p:spPr>
            <a:xfrm>
              <a:off x="1219885" y="638973"/>
              <a:ext cx="3459158" cy="363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spcBef>
                  <a:spcPts val="0"/>
                </a:spcBef>
                <a:defRPr sz="1900" i="1">
                  <a:solidFill>
                    <a:srgbClr val="929292"/>
                  </a:solidFill>
                  <a:latin typeface="Georgia"/>
                  <a:ea typeface="Georgia"/>
                  <a:cs typeface="Georgia"/>
                  <a:sym typeface="Georgia"/>
                </a:defRPr>
              </a:lvl1pPr>
            </a:lstStyle>
            <a:p>
              <a:r>
                <a:t>Personality Disorders Institute</a:t>
              </a:r>
            </a:p>
          </p:txBody>
        </p:sp>
      </p:grpSp>
      <p:pic>
        <p:nvPicPr>
          <p:cNvPr id="2" name="Picture 1">
            <a:extLst>
              <a:ext uri="{FF2B5EF4-FFF2-40B4-BE49-F238E27FC236}">
                <a16:creationId xmlns:a16="http://schemas.microsoft.com/office/drawing/2014/main" id="{60DE2A7A-03DF-5F44-670F-E9FAC68CCB24}"/>
              </a:ext>
            </a:extLst>
          </p:cNvPr>
          <p:cNvPicPr>
            <a:picLocks noChangeAspect="1"/>
          </p:cNvPicPr>
          <p:nvPr/>
        </p:nvPicPr>
        <p:blipFill>
          <a:blip r:embed="rId4"/>
          <a:stretch>
            <a:fillRect/>
          </a:stretch>
        </p:blipFill>
        <p:spPr>
          <a:xfrm>
            <a:off x="0" y="0"/>
            <a:ext cx="3913971" cy="3944454"/>
          </a:xfrm>
          <a:prstGeom prst="rect">
            <a:avLst/>
          </a:prstGeom>
        </p:spPr>
      </p:pic>
    </p:spTree>
    <p:extLst>
      <p:ext uri="{BB962C8B-B14F-4D97-AF65-F5344CB8AC3E}">
        <p14:creationId xmlns:p14="http://schemas.microsoft.com/office/powerpoint/2010/main" val="33601448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8" name="Six Principles of GPM"/>
          <p:cNvSpPr txBox="1"/>
          <p:nvPr/>
        </p:nvSpPr>
        <p:spPr>
          <a:xfrm>
            <a:off x="-1" y="225768"/>
            <a:ext cx="24384001" cy="197422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ctr">
              <a:lnSpc>
                <a:spcPct val="80000"/>
              </a:lnSpc>
              <a:spcBef>
                <a:spcPts val="3900"/>
              </a:spcBef>
              <a:defRPr sz="14400" cap="all">
                <a:solidFill>
                  <a:schemeClr val="accent1"/>
                </a:solidFill>
                <a:latin typeface="+mn-lt"/>
                <a:ea typeface="+mn-ea"/>
                <a:cs typeface="+mn-cs"/>
                <a:sym typeface="DIN Condensed"/>
              </a:defRPr>
            </a:lvl1pPr>
          </a:lstStyle>
          <a:p>
            <a:r>
              <a:rPr dirty="0">
                <a:solidFill>
                  <a:srgbClr val="46739C"/>
                </a:solidFill>
              </a:rPr>
              <a:t>Six Principles of GPM</a:t>
            </a:r>
          </a:p>
        </p:txBody>
      </p:sp>
      <p:sp>
        <p:nvSpPr>
          <p:cNvPr id="890" name="Challenge passivity, avoidance, silences, diversions…"/>
          <p:cNvSpPr txBox="1">
            <a:spLocks noGrp="1"/>
          </p:cNvSpPr>
          <p:nvPr>
            <p:ph type="body" sz="half" idx="4294967295"/>
          </p:nvPr>
        </p:nvSpPr>
        <p:spPr>
          <a:xfrm>
            <a:off x="13976588" y="2199990"/>
            <a:ext cx="9446023" cy="8883646"/>
          </a:xfrm>
          <a:prstGeom prst="rect">
            <a:avLst/>
          </a:prstGeom>
          <a:solidFill>
            <a:srgbClr val="46739C"/>
          </a:solidFill>
          <a:ln w="50800">
            <a:solidFill>
              <a:srgbClr val="46739C"/>
            </a:solidFill>
          </a:ln>
        </p:spPr>
        <p:txBody>
          <a:bodyPr>
            <a:normAutofit fontScale="92500" lnSpcReduction="10000"/>
          </a:bodyPr>
          <a:lstStyle/>
          <a:p>
            <a:pPr marL="952500" indent="-952500">
              <a:buClr>
                <a:schemeClr val="accent1"/>
              </a:buClr>
              <a:buFont typeface="Avenir Next"/>
              <a:buChar char="▸"/>
              <a:defRPr sz="6000">
                <a:solidFill>
                  <a:srgbClr val="FFFFFF"/>
                </a:solidFill>
              </a:defRPr>
            </a:pPr>
            <a:r>
              <a:rPr lang="en-US" dirty="0"/>
              <a:t>Seek to understand, develop treatment plans and procedures around key problems</a:t>
            </a:r>
          </a:p>
          <a:p>
            <a:pPr marL="952500" indent="-952500">
              <a:buClr>
                <a:schemeClr val="accent1"/>
              </a:buClr>
              <a:buFont typeface="Avenir Next"/>
              <a:buChar char="▸"/>
              <a:defRPr sz="6000">
                <a:solidFill>
                  <a:srgbClr val="FFFFFF"/>
                </a:solidFill>
              </a:defRPr>
            </a:pPr>
            <a:r>
              <a:rPr lang="en-US" dirty="0"/>
              <a:t>Challenge passivity, avoidance, silences, diversions in </a:t>
            </a:r>
            <a:r>
              <a:rPr lang="en-US" dirty="0" err="1"/>
              <a:t>pt</a:t>
            </a:r>
            <a:r>
              <a:rPr lang="en-US" dirty="0"/>
              <a:t> &amp; team </a:t>
            </a:r>
          </a:p>
          <a:p>
            <a:pPr marL="952500" indent="-952500">
              <a:buClr>
                <a:schemeClr val="accent1"/>
              </a:buClr>
              <a:buChar char="▸"/>
              <a:defRPr sz="6000">
                <a:solidFill>
                  <a:srgbClr val="FFFFFF"/>
                </a:solidFill>
              </a:defRPr>
            </a:pPr>
            <a:r>
              <a:rPr dirty="0"/>
              <a:t>You are the “container” (cautious, thoughtful, “hold” projections)</a:t>
            </a:r>
          </a:p>
        </p:txBody>
      </p:sp>
      <p:grpSp>
        <p:nvGrpSpPr>
          <p:cNvPr id="894" name="Group"/>
          <p:cNvGrpSpPr/>
          <p:nvPr/>
        </p:nvGrpSpPr>
        <p:grpSpPr>
          <a:xfrm>
            <a:off x="961389" y="1549399"/>
            <a:ext cx="11967105" cy="5308601"/>
            <a:chOff x="0" y="0"/>
            <a:chExt cx="11967103" cy="5308600"/>
          </a:xfrm>
        </p:grpSpPr>
        <p:sp>
          <p:nvSpPr>
            <p:cNvPr id="891" name="Rectangle"/>
            <p:cNvSpPr/>
            <p:nvPr/>
          </p:nvSpPr>
          <p:spPr>
            <a:xfrm>
              <a:off x="0" y="734100"/>
              <a:ext cx="11967104" cy="3840400"/>
            </a:xfrm>
            <a:prstGeom prst="rect">
              <a:avLst/>
            </a:prstGeom>
            <a:solidFill>
              <a:srgbClr val="46739C"/>
            </a:solidFill>
            <a:ln w="12700" cap="flat">
              <a:noFill/>
              <a:miter lim="400000"/>
            </a:ln>
            <a:effectLst/>
          </p:spPr>
          <p:txBody>
            <a:bodyPr wrap="square" lIns="71437" tIns="71437" rIns="71437" bIns="71437"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892" name="BE ACTIVE (responsive, curious), not reactive"/>
            <p:cNvSpPr txBox="1"/>
            <p:nvPr/>
          </p:nvSpPr>
          <p:spPr>
            <a:xfrm>
              <a:off x="3083473" y="1693862"/>
              <a:ext cx="8814849" cy="19208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p>
              <a:pPr>
                <a:spcBef>
                  <a:spcPts val="3900"/>
                </a:spcBef>
                <a:defRPr sz="4200">
                  <a:solidFill>
                    <a:srgbClr val="FFFFFF"/>
                  </a:solidFill>
                </a:defRPr>
              </a:pPr>
              <a:r>
                <a:rPr sz="5100" b="1" dirty="0">
                  <a:latin typeface="Avenir Next"/>
                  <a:ea typeface="Avenir Next"/>
                  <a:cs typeface="Avenir Next"/>
                  <a:sym typeface="Avenir Next"/>
                </a:rPr>
                <a:t>BE ACTIVE </a:t>
              </a:r>
              <a:r>
                <a:rPr sz="5100" dirty="0"/>
                <a:t>(responsive, curious), not reactive</a:t>
              </a:r>
            </a:p>
          </p:txBody>
        </p:sp>
        <p:sp>
          <p:nvSpPr>
            <p:cNvPr id="893" name="1"/>
            <p:cNvSpPr txBox="1"/>
            <p:nvPr/>
          </p:nvSpPr>
          <p:spPr>
            <a:xfrm>
              <a:off x="365975" y="-1"/>
              <a:ext cx="2524778" cy="530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30000" b="1">
                  <a:solidFill>
                    <a:srgbClr val="FFFFFF"/>
                  </a:solidFill>
                  <a:latin typeface="Avenir Next"/>
                  <a:ea typeface="Avenir Next"/>
                  <a:cs typeface="Avenir Next"/>
                  <a:sym typeface="Avenir Next"/>
                </a:defRPr>
              </a:lvl1pPr>
            </a:lstStyle>
            <a:p>
              <a:r>
                <a:t>1</a:t>
              </a:r>
            </a:p>
          </p:txBody>
        </p:sp>
      </p:grpSp>
      <p:pic>
        <p:nvPicPr>
          <p:cNvPr id="2" name="Picture 1">
            <a:extLst>
              <a:ext uri="{FF2B5EF4-FFF2-40B4-BE49-F238E27FC236}">
                <a16:creationId xmlns:a16="http://schemas.microsoft.com/office/drawing/2014/main" id="{39C9B57A-9207-E0F8-133B-F90DB73F7603}"/>
              </a:ext>
            </a:extLst>
          </p:cNvPr>
          <p:cNvPicPr>
            <a:picLocks noChangeAspect="1"/>
          </p:cNvPicPr>
          <p:nvPr/>
        </p:nvPicPr>
        <p:blipFill>
          <a:blip r:embed="rId3"/>
          <a:stretch>
            <a:fillRect/>
          </a:stretch>
        </p:blipFill>
        <p:spPr>
          <a:xfrm rot="16200000">
            <a:off x="15241" y="9817863"/>
            <a:ext cx="3913971" cy="3944454"/>
          </a:xfrm>
          <a:prstGeom prst="rect">
            <a:avLst/>
          </a:prstGeom>
        </p:spPr>
      </p:pic>
    </p:spTree>
    <p:extLst>
      <p:ext uri="{BB962C8B-B14F-4D97-AF65-F5344CB8AC3E}">
        <p14:creationId xmlns:p14="http://schemas.microsoft.com/office/powerpoint/2010/main" val="4266327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9" name="Six Principles of GPM"/>
          <p:cNvSpPr txBox="1"/>
          <p:nvPr/>
        </p:nvSpPr>
        <p:spPr>
          <a:xfrm>
            <a:off x="-1" y="225768"/>
            <a:ext cx="24384001" cy="197422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ctr">
              <a:lnSpc>
                <a:spcPct val="80000"/>
              </a:lnSpc>
              <a:spcBef>
                <a:spcPts val="3900"/>
              </a:spcBef>
              <a:defRPr sz="14400" cap="all">
                <a:solidFill>
                  <a:schemeClr val="accent1"/>
                </a:solidFill>
                <a:latin typeface="+mn-lt"/>
                <a:ea typeface="+mn-ea"/>
                <a:cs typeface="+mn-cs"/>
                <a:sym typeface="DIN Condensed"/>
              </a:defRPr>
            </a:lvl1pPr>
          </a:lstStyle>
          <a:p>
            <a:r>
              <a:rPr dirty="0">
                <a:solidFill>
                  <a:srgbClr val="46739C"/>
                </a:solidFill>
              </a:rPr>
              <a:t>Six Principles of GPM</a:t>
            </a:r>
          </a:p>
        </p:txBody>
      </p:sp>
      <p:grpSp>
        <p:nvGrpSpPr>
          <p:cNvPr id="903" name="Group"/>
          <p:cNvGrpSpPr/>
          <p:nvPr/>
        </p:nvGrpSpPr>
        <p:grpSpPr>
          <a:xfrm>
            <a:off x="815003" y="3562153"/>
            <a:ext cx="11967106" cy="3840402"/>
            <a:chOff x="0" y="734099"/>
            <a:chExt cx="11967104" cy="3840401"/>
          </a:xfrm>
          <a:solidFill>
            <a:srgbClr val="46739C"/>
          </a:solidFill>
        </p:grpSpPr>
        <p:sp>
          <p:nvSpPr>
            <p:cNvPr id="900" name="Rectangle"/>
            <p:cNvSpPr/>
            <p:nvPr/>
          </p:nvSpPr>
          <p:spPr>
            <a:xfrm>
              <a:off x="0" y="734100"/>
              <a:ext cx="11967104" cy="3840400"/>
            </a:xfrm>
            <a:prstGeom prst="rect">
              <a:avLst/>
            </a:prstGeom>
            <a:grpFill/>
            <a:ln w="12700" cap="flat">
              <a:noFill/>
              <a:miter lim="400000"/>
            </a:ln>
            <a:effectLst/>
          </p:spPr>
          <p:txBody>
            <a:bodyPr wrap="square" lIns="71437" tIns="71437" rIns="71437" bIns="71437"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901" name="SUPPORT via listening, interest, selective validation"/>
            <p:cNvSpPr txBox="1"/>
            <p:nvPr/>
          </p:nvSpPr>
          <p:spPr>
            <a:xfrm>
              <a:off x="2981873" y="1615280"/>
              <a:ext cx="8814849" cy="2078039"/>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p>
              <a:pPr>
                <a:spcBef>
                  <a:spcPts val="3900"/>
                </a:spcBef>
                <a:defRPr sz="4200" b="1">
                  <a:solidFill>
                    <a:srgbClr val="FFFFFF"/>
                  </a:solidFill>
                  <a:latin typeface="Avenir Next"/>
                  <a:ea typeface="Avenir Next"/>
                  <a:cs typeface="Avenir Next"/>
                  <a:sym typeface="Avenir Next"/>
                </a:defRPr>
              </a:pPr>
              <a:r>
                <a:rPr sz="5100"/>
                <a:t>SUPPORT </a:t>
              </a:r>
              <a:r>
                <a:rPr sz="5100" b="0">
                  <a:latin typeface="Avenir Next Medium"/>
                  <a:ea typeface="Avenir Next Medium"/>
                  <a:cs typeface="Avenir Next Medium"/>
                  <a:sym typeface="Avenir Next Medium"/>
                </a:rPr>
                <a:t>via listening, interest, selective validation</a:t>
              </a:r>
            </a:p>
          </p:txBody>
        </p:sp>
        <p:sp>
          <p:nvSpPr>
            <p:cNvPr id="902" name="2"/>
            <p:cNvSpPr txBox="1"/>
            <p:nvPr/>
          </p:nvSpPr>
          <p:spPr>
            <a:xfrm>
              <a:off x="365975" y="734099"/>
              <a:ext cx="2524778" cy="3840400"/>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30000" b="1">
                  <a:solidFill>
                    <a:srgbClr val="FFFFFF"/>
                  </a:solidFill>
                  <a:latin typeface="Avenir Next"/>
                  <a:ea typeface="Avenir Next"/>
                  <a:cs typeface="Avenir Next"/>
                  <a:sym typeface="Avenir Next"/>
                </a:defRPr>
              </a:lvl1pPr>
            </a:lstStyle>
            <a:p>
              <a:r>
                <a:rPr dirty="0"/>
                <a:t>2</a:t>
              </a:r>
            </a:p>
          </p:txBody>
        </p:sp>
      </p:grpSp>
      <p:sp>
        <p:nvSpPr>
          <p:cNvPr id="904" name="SUPPORT: VALIDATION…"/>
          <p:cNvSpPr txBox="1"/>
          <p:nvPr/>
        </p:nvSpPr>
        <p:spPr>
          <a:xfrm>
            <a:off x="13417847" y="3747492"/>
            <a:ext cx="10459443" cy="8555344"/>
          </a:xfrm>
          <a:prstGeom prst="rect">
            <a:avLst/>
          </a:prstGeom>
          <a:solidFill>
            <a:srgbClr val="46739C"/>
          </a:solidFill>
          <a:ln w="50800">
            <a:solidFill>
              <a:srgbClr val="46739C"/>
            </a:solidFill>
            <a:miter lim="400000"/>
          </a:ln>
          <a:extLst>
            <a:ext uri="{C572A759-6A51-4108-AA02-DFA0A04FC94B}">
              <ma14:wrappingTextBoxFlag xmlns="" xmlns:ma14="http://schemas.microsoft.com/office/mac/drawingml/2011/main" val="1"/>
            </a:ext>
          </a:extLst>
        </p:spPr>
        <p:txBody>
          <a:bodyPr lIns="50800" tIns="50800" rIns="50800" bIns="50800">
            <a:normAutofit/>
          </a:bodyPr>
          <a:lstStyle/>
          <a:p>
            <a:pPr algn="ctr" defTabSz="668655">
              <a:spcBef>
                <a:spcPts val="3100"/>
              </a:spcBef>
              <a:defRPr sz="4860" b="1">
                <a:solidFill>
                  <a:srgbClr val="FFFFFF"/>
                </a:solidFill>
                <a:latin typeface="Avenir Next"/>
                <a:ea typeface="Avenir Next"/>
                <a:cs typeface="Avenir Next"/>
                <a:sym typeface="Avenir Next"/>
              </a:defRPr>
            </a:pPr>
            <a:r>
              <a:rPr dirty="0"/>
              <a:t>SUPPORT: VALIDATION</a:t>
            </a:r>
          </a:p>
          <a:p>
            <a:pPr marL="771525" indent="-771525" defTabSz="668655">
              <a:spcBef>
                <a:spcPts val="3100"/>
              </a:spcBef>
              <a:buClr>
                <a:schemeClr val="accent1"/>
              </a:buClr>
              <a:buSzPct val="104999"/>
              <a:buFont typeface="Avenir Next"/>
              <a:buChar char="▸"/>
              <a:defRPr sz="4860">
                <a:solidFill>
                  <a:srgbClr val="FFFFFF"/>
                </a:solidFill>
              </a:defRPr>
            </a:pPr>
            <a:r>
              <a:rPr dirty="0"/>
              <a:t>Seeing the </a:t>
            </a:r>
            <a:r>
              <a:rPr lang="en-US" dirty="0"/>
              <a:t>everyone’s</a:t>
            </a:r>
            <a:r>
              <a:rPr dirty="0"/>
              <a:t> description as legitimate and understandable </a:t>
            </a:r>
            <a:endParaRPr lang="en-US" dirty="0"/>
          </a:p>
          <a:p>
            <a:pPr marL="771525" indent="-771525" defTabSz="668655">
              <a:spcBef>
                <a:spcPts val="3100"/>
              </a:spcBef>
              <a:buClr>
                <a:schemeClr val="accent1"/>
              </a:buClr>
              <a:buSzPct val="104999"/>
              <a:buFont typeface="Avenir Next"/>
              <a:buChar char="▸"/>
              <a:defRPr sz="4860">
                <a:solidFill>
                  <a:srgbClr val="FFFFFF"/>
                </a:solidFill>
              </a:defRPr>
            </a:pPr>
            <a:r>
              <a:rPr dirty="0"/>
              <a:t>NOT the same as agreeing — requires “not knowing”</a:t>
            </a:r>
            <a:r>
              <a:rPr lang="en-US" dirty="0"/>
              <a:t> or being right or wrong</a:t>
            </a:r>
            <a:endParaRPr dirty="0"/>
          </a:p>
          <a:p>
            <a:pPr marL="771525" indent="-771525" defTabSz="668655">
              <a:spcBef>
                <a:spcPts val="3100"/>
              </a:spcBef>
              <a:buClr>
                <a:schemeClr val="accent1"/>
              </a:buClr>
              <a:buSzPct val="104999"/>
              <a:buFont typeface="Avenir Next"/>
              <a:buChar char="▸"/>
              <a:defRPr sz="4860">
                <a:solidFill>
                  <a:srgbClr val="FFFFFF"/>
                </a:solidFill>
              </a:defRPr>
            </a:pPr>
            <a:r>
              <a:rPr dirty="0"/>
              <a:t>Orients t</a:t>
            </a:r>
            <a:r>
              <a:rPr lang="en-US" dirty="0"/>
              <a:t>eam </a:t>
            </a:r>
            <a:r>
              <a:rPr dirty="0"/>
              <a:t>and patient to collaboratively “make sense”</a:t>
            </a:r>
            <a:r>
              <a:rPr lang="en-US" dirty="0"/>
              <a:t> as a first step of good general care</a:t>
            </a:r>
            <a:endParaRPr dirty="0"/>
          </a:p>
        </p:txBody>
      </p:sp>
      <p:sp>
        <p:nvSpPr>
          <p:cNvPr id="905" name="1 - BE ACTIVE"/>
          <p:cNvSpPr/>
          <p:nvPr/>
        </p:nvSpPr>
        <p:spPr>
          <a:xfrm>
            <a:off x="781987" y="1972036"/>
            <a:ext cx="12033136" cy="1270001"/>
          </a:xfrm>
          <a:prstGeom prst="rect">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800" cap="all">
                <a:solidFill>
                  <a:srgbClr val="FFFFFF"/>
                </a:solidFill>
                <a:latin typeface="Avenir Heavy"/>
                <a:ea typeface="Avenir Heavy"/>
                <a:cs typeface="Avenir Heavy"/>
                <a:sym typeface="Avenir Heavy"/>
              </a:defRPr>
            </a:lvl1pPr>
          </a:lstStyle>
          <a:p>
            <a:r>
              <a:t>1 - BE ACTIVE</a:t>
            </a:r>
          </a:p>
        </p:txBody>
      </p:sp>
    </p:spTree>
    <p:extLst>
      <p:ext uri="{BB962C8B-B14F-4D97-AF65-F5344CB8AC3E}">
        <p14:creationId xmlns:p14="http://schemas.microsoft.com/office/powerpoint/2010/main" val="1425822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0" name="Six Principles of GPM"/>
          <p:cNvSpPr txBox="1"/>
          <p:nvPr/>
        </p:nvSpPr>
        <p:spPr>
          <a:xfrm>
            <a:off x="-1" y="225768"/>
            <a:ext cx="24384001" cy="197422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ctr">
              <a:lnSpc>
                <a:spcPct val="80000"/>
              </a:lnSpc>
              <a:spcBef>
                <a:spcPts val="3900"/>
              </a:spcBef>
              <a:defRPr sz="14400" cap="all">
                <a:solidFill>
                  <a:schemeClr val="accent1"/>
                </a:solidFill>
                <a:latin typeface="+mn-lt"/>
                <a:ea typeface="+mn-ea"/>
                <a:cs typeface="+mn-cs"/>
                <a:sym typeface="DIN Condensed"/>
              </a:defRPr>
            </a:lvl1pPr>
          </a:lstStyle>
          <a:p>
            <a:r>
              <a:rPr dirty="0">
                <a:solidFill>
                  <a:srgbClr val="46739C"/>
                </a:solidFill>
              </a:rPr>
              <a:t>Six Principles of GPM</a:t>
            </a:r>
          </a:p>
        </p:txBody>
      </p:sp>
      <p:sp>
        <p:nvSpPr>
          <p:cNvPr id="911" name="1 - BE ACTIVE"/>
          <p:cNvSpPr/>
          <p:nvPr/>
        </p:nvSpPr>
        <p:spPr>
          <a:xfrm>
            <a:off x="781987" y="1972036"/>
            <a:ext cx="12033136" cy="1270001"/>
          </a:xfrm>
          <a:prstGeom prst="rect">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800" cap="all">
                <a:solidFill>
                  <a:srgbClr val="FFFFFF"/>
                </a:solidFill>
                <a:latin typeface="Avenir Heavy"/>
                <a:ea typeface="Avenir Heavy"/>
                <a:cs typeface="Avenir Heavy"/>
                <a:sym typeface="Avenir Heavy"/>
              </a:defRPr>
            </a:lvl1pPr>
          </a:lstStyle>
          <a:p>
            <a:r>
              <a:t>1 - BE ACTIVE</a:t>
            </a:r>
          </a:p>
        </p:txBody>
      </p:sp>
      <p:grpSp>
        <p:nvGrpSpPr>
          <p:cNvPr id="915" name="Group"/>
          <p:cNvGrpSpPr/>
          <p:nvPr/>
        </p:nvGrpSpPr>
        <p:grpSpPr>
          <a:xfrm>
            <a:off x="815003" y="4203699"/>
            <a:ext cx="11967105" cy="5308601"/>
            <a:chOff x="0" y="0"/>
            <a:chExt cx="11967103" cy="5308600"/>
          </a:xfrm>
        </p:grpSpPr>
        <p:sp>
          <p:nvSpPr>
            <p:cNvPr id="912" name="Rectangle"/>
            <p:cNvSpPr/>
            <p:nvPr/>
          </p:nvSpPr>
          <p:spPr>
            <a:xfrm>
              <a:off x="0" y="734100"/>
              <a:ext cx="11967104" cy="3840400"/>
            </a:xfrm>
            <a:prstGeom prst="rect">
              <a:avLst/>
            </a:prstGeom>
            <a:solidFill>
              <a:srgbClr val="46739C"/>
            </a:solidFill>
            <a:ln w="12700" cap="flat">
              <a:noFill/>
              <a:miter lim="400000"/>
            </a:ln>
            <a:effectLst/>
          </p:spPr>
          <p:txBody>
            <a:bodyPr wrap="square" lIns="71437" tIns="71437" rIns="71437" bIns="71437"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913" name="FOCUS ON LIFE SITUATIONS, relationships and vocation"/>
            <p:cNvSpPr txBox="1"/>
            <p:nvPr/>
          </p:nvSpPr>
          <p:spPr>
            <a:xfrm>
              <a:off x="2956473" y="618678"/>
              <a:ext cx="8814849" cy="40712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p>
              <a:pPr>
                <a:spcBef>
                  <a:spcPts val="3900"/>
                </a:spcBef>
                <a:defRPr sz="4200">
                  <a:solidFill>
                    <a:srgbClr val="FFFFFF"/>
                  </a:solidFill>
                </a:defRPr>
              </a:pPr>
              <a:r>
                <a:rPr sz="5100" b="1" dirty="0">
                  <a:latin typeface="Avenir Next"/>
                  <a:ea typeface="Avenir Next"/>
                  <a:cs typeface="Avenir Next"/>
                  <a:sym typeface="Avenir Next"/>
                </a:rPr>
                <a:t>FOCUS ON LIFE SITUATIONS, </a:t>
              </a:r>
              <a:r>
                <a:rPr sz="5100" dirty="0"/>
                <a:t>relationships and vocation</a:t>
              </a:r>
            </a:p>
          </p:txBody>
        </p:sp>
        <p:sp>
          <p:nvSpPr>
            <p:cNvPr id="914" name="3"/>
            <p:cNvSpPr txBox="1"/>
            <p:nvPr/>
          </p:nvSpPr>
          <p:spPr>
            <a:xfrm>
              <a:off x="365975" y="-1"/>
              <a:ext cx="2524778" cy="530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30000" b="1">
                  <a:solidFill>
                    <a:srgbClr val="FFFFFF"/>
                  </a:solidFill>
                  <a:latin typeface="Avenir Next"/>
                  <a:ea typeface="Avenir Next"/>
                  <a:cs typeface="Avenir Next"/>
                  <a:sym typeface="Avenir Next"/>
                </a:defRPr>
              </a:lvl1pPr>
            </a:lstStyle>
            <a:p>
              <a:r>
                <a:t>3</a:t>
              </a:r>
            </a:p>
          </p:txBody>
        </p:sp>
      </p:grpSp>
      <p:sp>
        <p:nvSpPr>
          <p:cNvPr id="916" name="WORK BEFORE LOVE!…"/>
          <p:cNvSpPr txBox="1"/>
          <p:nvPr/>
        </p:nvSpPr>
        <p:spPr>
          <a:xfrm>
            <a:off x="13469878" y="4701623"/>
            <a:ext cx="10093276" cy="8266232"/>
          </a:xfrm>
          <a:prstGeom prst="rect">
            <a:avLst/>
          </a:prstGeom>
          <a:solidFill>
            <a:srgbClr val="46739C"/>
          </a:solidFill>
          <a:ln w="50800">
            <a:solidFill>
              <a:srgbClr val="46739C"/>
            </a:solidFill>
            <a:miter lim="400000"/>
          </a:ln>
          <a:extLst>
            <a:ext uri="{C572A759-6A51-4108-AA02-DFA0A04FC94B}">
              <ma14:wrappingTextBoxFlag xmlns="" xmlns:ma14="http://schemas.microsoft.com/office/mac/drawingml/2011/main" val="1"/>
            </a:ext>
          </a:extLst>
        </p:spPr>
        <p:txBody>
          <a:bodyPr lIns="50800" tIns="50800" rIns="50800" bIns="50800" anchor="ctr">
            <a:normAutofit lnSpcReduction="10000"/>
          </a:bodyPr>
          <a:lstStyle/>
          <a:p>
            <a:pPr algn="ctr" defTabSz="808990">
              <a:spcBef>
                <a:spcPts val="3800"/>
              </a:spcBef>
              <a:defRPr sz="4900" b="1">
                <a:solidFill>
                  <a:srgbClr val="FFFFFF"/>
                </a:solidFill>
                <a:latin typeface="Avenir Next"/>
                <a:ea typeface="Avenir Next"/>
                <a:cs typeface="Avenir Next"/>
                <a:sym typeface="Avenir Next"/>
              </a:defRPr>
            </a:pPr>
            <a:r>
              <a:rPr dirty="0"/>
              <a:t>WORK BEFORE </a:t>
            </a:r>
            <a:r>
              <a:rPr lang="en-US" dirty="0"/>
              <a:t>THERAPY</a:t>
            </a:r>
            <a:r>
              <a:rPr dirty="0"/>
              <a:t>!</a:t>
            </a:r>
          </a:p>
          <a:p>
            <a:pPr marL="777874" indent="-777874" defTabSz="808990">
              <a:spcBef>
                <a:spcPts val="3800"/>
              </a:spcBef>
              <a:buClr>
                <a:schemeClr val="accent1"/>
              </a:buClr>
              <a:buSzPct val="104999"/>
              <a:buFont typeface="Avenir Next"/>
              <a:buChar char="‣"/>
              <a:defRPr sz="4900">
                <a:solidFill>
                  <a:srgbClr val="FFFFFF"/>
                </a:solidFill>
              </a:defRPr>
            </a:pPr>
            <a:r>
              <a:rPr lang="en-US" dirty="0"/>
              <a:t>Therapeutic protocols that require a robust alliance and reflective process requires a frame to be safe and effective</a:t>
            </a:r>
          </a:p>
          <a:p>
            <a:pPr marL="777874" indent="-777874" defTabSz="808990">
              <a:spcBef>
                <a:spcPts val="3800"/>
              </a:spcBef>
              <a:buClr>
                <a:schemeClr val="accent1"/>
              </a:buClr>
              <a:buSzPct val="104999"/>
              <a:buFont typeface="Avenir Next"/>
              <a:buChar char="‣"/>
              <a:defRPr sz="4900">
                <a:solidFill>
                  <a:srgbClr val="FFFFFF"/>
                </a:solidFill>
              </a:defRPr>
            </a:pPr>
            <a:r>
              <a:rPr lang="en-US" dirty="0"/>
              <a:t>Understand what is working or not and why</a:t>
            </a:r>
            <a:endParaRPr dirty="0"/>
          </a:p>
          <a:p>
            <a:pPr marL="777874" indent="-777874" defTabSz="808990">
              <a:spcBef>
                <a:spcPts val="3800"/>
              </a:spcBef>
              <a:buClr>
                <a:schemeClr val="accent1"/>
              </a:buClr>
              <a:buSzPct val="104999"/>
              <a:buFont typeface="Avenir Next"/>
              <a:buChar char="‣"/>
              <a:defRPr sz="4900">
                <a:solidFill>
                  <a:srgbClr val="FFFFFF"/>
                </a:solidFill>
              </a:defRPr>
            </a:pPr>
            <a:r>
              <a:rPr lang="en-US" dirty="0"/>
              <a:t>Constructive collaboration is required as a basic first step</a:t>
            </a:r>
            <a:endParaRPr dirty="0"/>
          </a:p>
        </p:txBody>
      </p:sp>
      <p:sp>
        <p:nvSpPr>
          <p:cNvPr id="917" name="2 - support"/>
          <p:cNvSpPr/>
          <p:nvPr/>
        </p:nvSpPr>
        <p:spPr>
          <a:xfrm>
            <a:off x="748972" y="3465096"/>
            <a:ext cx="12033136" cy="1270001"/>
          </a:xfrm>
          <a:prstGeom prst="rect">
            <a:avLst/>
          </a:prstGeom>
          <a:solidFill>
            <a:srgbClr val="46739C"/>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lnSpc>
                <a:spcPct val="80000"/>
              </a:lnSpc>
              <a:spcBef>
                <a:spcPts val="0"/>
              </a:spcBef>
              <a:defRPr sz="4800" cap="all">
                <a:solidFill>
                  <a:srgbClr val="FFFFFF"/>
                </a:solidFill>
                <a:latin typeface="Avenir Heavy"/>
                <a:ea typeface="Avenir Heavy"/>
                <a:cs typeface="Avenir Heavy"/>
                <a:sym typeface="Avenir Heavy"/>
              </a:defRPr>
            </a:lvl1pPr>
          </a:lstStyle>
          <a:p>
            <a:r>
              <a:t>2 - support</a:t>
            </a:r>
          </a:p>
        </p:txBody>
      </p:sp>
    </p:spTree>
    <p:extLst>
      <p:ext uri="{BB962C8B-B14F-4D97-AF65-F5344CB8AC3E}">
        <p14:creationId xmlns:p14="http://schemas.microsoft.com/office/powerpoint/2010/main" val="1896465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C19B858CCCE540A2EF666D8D51C216" ma:contentTypeVersion="3" ma:contentTypeDescription="Create a new document." ma:contentTypeScope="" ma:versionID="8a9d8b5754613ebb55aaefe2b050a41a">
  <xsd:schema xmlns:xsd="http://www.w3.org/2001/XMLSchema" xmlns:xs="http://www.w3.org/2001/XMLSchema" xmlns:p="http://schemas.microsoft.com/office/2006/metadata/properties" xmlns:ns2="5d306b3e-4368-4af6-8d04-bfec1c73e42d" targetNamespace="http://schemas.microsoft.com/office/2006/metadata/properties" ma:root="true" ma:fieldsID="c5805c7ae051bb0d582e1b144e6b0abd" ns2:_="">
    <xsd:import namespace="5d306b3e-4368-4af6-8d04-bfec1c73e42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06b3e-4368-4af6-8d04-bfec1c73e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9C0451-D027-4896-8D64-0FDAEDD987DB}"/>
</file>

<file path=customXml/itemProps2.xml><?xml version="1.0" encoding="utf-8"?>
<ds:datastoreItem xmlns:ds="http://schemas.openxmlformats.org/officeDocument/2006/customXml" ds:itemID="{86A632BE-CE7B-4C7B-ACEB-735439E6B7B1}"/>
</file>

<file path=customXml/itemProps3.xml><?xml version="1.0" encoding="utf-8"?>
<ds:datastoreItem xmlns:ds="http://schemas.openxmlformats.org/officeDocument/2006/customXml" ds:itemID="{D02A007D-77F7-4477-9124-A66FEE65F5B1}"/>
</file>

<file path=docMetadata/LabelInfo.xml><?xml version="1.0" encoding="utf-8"?>
<clbl:labelList xmlns:clbl="http://schemas.microsoft.com/office/2020/mipLabelMetadata">
  <clbl:label id="{77274858-3b1d-4431-8679-d878f40e28fd}" enabled="1" method="Privileged" siteId="{bda528f7-fca9-432f-bc98-bd7e90d40906}" contentBits="3" removed="0"/>
</clbl:labelList>
</file>

<file path=docProps/app.xml><?xml version="1.0" encoding="utf-8"?>
<Properties xmlns="http://schemas.openxmlformats.org/officeDocument/2006/extended-properties" xmlns:vt="http://schemas.openxmlformats.org/officeDocument/2006/docPropsVTypes">
  <Template/>
  <TotalTime>6774</TotalTime>
  <Words>4736</Words>
  <Application>Microsoft Office PowerPoint</Application>
  <PresentationFormat>Custom</PresentationFormat>
  <Paragraphs>571</Paragraphs>
  <Slides>44</Slides>
  <Notes>32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44</vt:i4>
      </vt:variant>
    </vt:vector>
  </HeadingPairs>
  <TitlesOfParts>
    <vt:vector size="61" baseType="lpstr">
      <vt:lpstr>Arial</vt:lpstr>
      <vt:lpstr>Avenir Next</vt:lpstr>
      <vt:lpstr>Avenir Next Medium</vt:lpstr>
      <vt:lpstr>Avenir Next Regular</vt:lpstr>
      <vt:lpstr>Calibri</vt:lpstr>
      <vt:lpstr>Courier New</vt:lpstr>
      <vt:lpstr>DIN Alternate</vt:lpstr>
      <vt:lpstr>DIN Condensed</vt:lpstr>
      <vt:lpstr>Helvetica</vt:lpstr>
      <vt:lpstr>Helvetica Light</vt:lpstr>
      <vt:lpstr>Helvetica Neue</vt:lpstr>
      <vt:lpstr>Helvetica Neue Medium</vt:lpstr>
      <vt:lpstr>Proxima Nova</vt:lpstr>
      <vt:lpstr>Proxima Nova Bold</vt:lpstr>
      <vt:lpstr>Proxima Nova Light</vt:lpstr>
      <vt:lpstr>Roboto</vt:lpstr>
      <vt:lpstr>New_Template7</vt:lpstr>
      <vt:lpstr>PowerPoint Presentation</vt:lpstr>
      <vt:lpstr>PowerPoint Presentation</vt:lpstr>
      <vt:lpstr>PowerPoint Presentation</vt:lpstr>
      <vt:lpstr>PowerPoint Presentation</vt:lpstr>
      <vt:lpstr>PowerPoint Presentation</vt:lpstr>
      <vt:lpstr>Overall principles</vt:lpstr>
      <vt:lpstr>PowerPoint Presentation</vt:lpstr>
      <vt:lpstr>PowerPoint Presentation</vt:lpstr>
      <vt:lpstr>PowerPoint Presentation</vt:lpstr>
      <vt:lpstr>PowerPoint Presentation</vt:lpstr>
      <vt:lpstr>PowerPoint Presentation</vt:lpstr>
      <vt:lpstr>PowerPoint Presentation</vt:lpstr>
      <vt:lpstr>Stepped care MODEL</vt:lpstr>
      <vt:lpstr>PowerPoint Presentation</vt:lpstr>
      <vt:lpstr>Interpersonal hypersensitivity</vt:lpstr>
      <vt:lpstr>PowerPoint Presentation</vt:lpstr>
      <vt:lpstr>PowerPoint Presentation</vt:lpstr>
      <vt:lpstr>PowerPoint Presentation</vt:lpstr>
      <vt:lpstr>PowerPoint Presentation</vt:lpstr>
      <vt:lpstr>PowerPoint Presentation</vt:lpstr>
      <vt:lpstr>COMORBIDITY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Rules for partnership in split treatment</vt:lpstr>
      <vt:lpstr>PowerPoint Presentation</vt:lpstr>
      <vt:lpstr>PowerPoint Presentation</vt:lpstr>
      <vt:lpstr>PowerPoint Presentation</vt:lpstr>
      <vt:lpstr>Team provides interpersonal coherence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Psychiatric Management (GPM)   for Borderline Personality Disorder (BPD)</dc:title>
  <dc:creator>McLeod Everitt, Cathy</dc:creator>
  <cp:lastModifiedBy>McLeod Everitt, Cathy (Health)</cp:lastModifiedBy>
  <cp:revision>92</cp:revision>
  <dcterms:modified xsi:type="dcterms:W3CDTF">2026-05-05T21:11:42Z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New_Template7:7</vt:lpwstr>
  </property>
  <property fmtid="{D5CDD505-2E9C-101B-9397-08002B2CF9AE}" pid="3" name="ClassificationContentMarkingHeaderText">
    <vt:lpwstr>OFFICIAL</vt:lpwstr>
  </property>
  <property fmtid="{D5CDD505-2E9C-101B-9397-08002B2CF9AE}" pid="4" name="ContentTypeId">
    <vt:lpwstr>0x01010091C19B858CCCE540A2EF666D8D51C216</vt:lpwstr>
  </property>
</Properties>
</file>