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webextensions/webextension1.xml" ContentType="application/vnd.ms-office.webextension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webextensions/webextension2.xml" ContentType="application/vnd.ms-office.webextension+xml"/>
  <Override PartName="/ppt/notesSlides/notesSlide9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10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webextensions/webextension3.xml" ContentType="application/vnd.ms-office.webextension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18.xml" ContentType="application/vnd.openxmlformats-officedocument.presentationml.notesSlide+xml"/>
  <Override PartName="/ppt/webextensions/webextension4.xml" ContentType="application/vnd.ms-office.webextension+xml"/>
  <Override PartName="/ppt/webextensions/webextension5.xml" ContentType="application/vnd.ms-office.webextension+xml"/>
  <Override PartName="/ppt/notesSlides/notesSlide19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8"/>
  </p:notesMasterIdLst>
  <p:sldIdLst>
    <p:sldId id="256" r:id="rId2"/>
    <p:sldId id="260" r:id="rId3"/>
    <p:sldId id="307" r:id="rId4"/>
    <p:sldId id="311" r:id="rId5"/>
    <p:sldId id="303" r:id="rId6"/>
    <p:sldId id="306" r:id="rId7"/>
    <p:sldId id="304" r:id="rId8"/>
    <p:sldId id="257" r:id="rId9"/>
    <p:sldId id="318" r:id="rId10"/>
    <p:sldId id="319" r:id="rId11"/>
    <p:sldId id="265" r:id="rId12"/>
    <p:sldId id="316" r:id="rId13"/>
    <p:sldId id="308" r:id="rId14"/>
    <p:sldId id="309" r:id="rId15"/>
    <p:sldId id="317" r:id="rId16"/>
    <p:sldId id="320" r:id="rId17"/>
    <p:sldId id="312" r:id="rId18"/>
    <p:sldId id="290" r:id="rId19"/>
    <p:sldId id="291" r:id="rId20"/>
    <p:sldId id="313" r:id="rId21"/>
    <p:sldId id="292" r:id="rId22"/>
    <p:sldId id="293" r:id="rId23"/>
    <p:sldId id="294" r:id="rId24"/>
    <p:sldId id="296" r:id="rId25"/>
    <p:sldId id="263" r:id="rId26"/>
    <p:sldId id="321" r:id="rId27"/>
    <p:sldId id="271" r:id="rId28"/>
    <p:sldId id="283" r:id="rId29"/>
    <p:sldId id="310" r:id="rId30"/>
    <p:sldId id="297" r:id="rId31"/>
    <p:sldId id="299" r:id="rId32"/>
    <p:sldId id="300" r:id="rId33"/>
    <p:sldId id="301" r:id="rId34"/>
    <p:sldId id="314" r:id="rId35"/>
    <p:sldId id="315" r:id="rId36"/>
    <p:sldId id="280" r:id="rId37"/>
  </p:sldIdLst>
  <p:sldSz cx="12192000" cy="6858000"/>
  <p:notesSz cx="6858000" cy="9144000"/>
  <p:custDataLst>
    <p:tags r:id="rId3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8EC20E35-A176-4012-BC5E-935CFFF8708E}" styleName="Medium Style 3">
    <a:wholeTbl>
      <a:tcTxStyle>
        <a:fontRef idx="minor"/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1288" autoAdjust="0"/>
    <p:restoredTop sz="70097" autoAdjust="0"/>
  </p:normalViewPr>
  <p:slideViewPr>
    <p:cSldViewPr snapToGrid="0">
      <p:cViewPr varScale="1">
        <p:scale>
          <a:sx n="77" d="100"/>
          <a:sy n="77" d="100"/>
        </p:scale>
        <p:origin x="1116" y="9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tags" Target="tags/tag1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obert Dudas" userId="1e7cb8ef112fe142" providerId="LiveId" clId="{6FD527C2-857C-4FAD-967B-58A1E90C39B5}"/>
    <pc:docChg chg="undo custSel modSld">
      <pc:chgData name="Robert Dudas" userId="1e7cb8ef112fe142" providerId="LiveId" clId="{6FD527C2-857C-4FAD-967B-58A1E90C39B5}" dt="2026-04-30T22:02:22.054" v="285" actId="20577"/>
      <pc:docMkLst>
        <pc:docMk/>
      </pc:docMkLst>
      <pc:sldChg chg="modNotesTx">
        <pc:chgData name="Robert Dudas" userId="1e7cb8ef112fe142" providerId="LiveId" clId="{6FD527C2-857C-4FAD-967B-58A1E90C39B5}" dt="2026-04-30T21:47:39.025" v="0" actId="20577"/>
        <pc:sldMkLst>
          <pc:docMk/>
          <pc:sldMk cId="0" sldId="257"/>
        </pc:sldMkLst>
      </pc:sldChg>
      <pc:sldChg chg="modNotesTx">
        <pc:chgData name="Robert Dudas" userId="1e7cb8ef112fe142" providerId="LiveId" clId="{6FD527C2-857C-4FAD-967B-58A1E90C39B5}" dt="2026-04-30T22:01:44.692" v="280" actId="20577"/>
        <pc:sldMkLst>
          <pc:docMk/>
          <pc:sldMk cId="773173172" sldId="263"/>
        </pc:sldMkLst>
      </pc:sldChg>
      <pc:sldChg chg="modSp mod modNotesTx">
        <pc:chgData name="Robert Dudas" userId="1e7cb8ef112fe142" providerId="LiveId" clId="{6FD527C2-857C-4FAD-967B-58A1E90C39B5}" dt="2026-04-30T21:49:11.864" v="86" actId="313"/>
        <pc:sldMkLst>
          <pc:docMk/>
          <pc:sldMk cId="3715682791" sldId="265"/>
        </pc:sldMkLst>
        <pc:spChg chg="mod">
          <ac:chgData name="Robert Dudas" userId="1e7cb8ef112fe142" providerId="LiveId" clId="{6FD527C2-857C-4FAD-967B-58A1E90C39B5}" dt="2026-04-30T21:49:11.864" v="86" actId="313"/>
          <ac:spMkLst>
            <pc:docMk/>
            <pc:sldMk cId="3715682791" sldId="265"/>
            <ac:spMk id="3" creationId="{00CA9706-506A-1687-9CDA-C549AC7EFE26}"/>
          </ac:spMkLst>
        </pc:spChg>
      </pc:sldChg>
      <pc:sldChg chg="modNotesTx">
        <pc:chgData name="Robert Dudas" userId="1e7cb8ef112fe142" providerId="LiveId" clId="{6FD527C2-857C-4FAD-967B-58A1E90C39B5}" dt="2026-04-30T22:01:51.704" v="281" actId="20577"/>
        <pc:sldMkLst>
          <pc:docMk/>
          <pc:sldMk cId="4120974692" sldId="271"/>
        </pc:sldMkLst>
      </pc:sldChg>
      <pc:sldChg chg="modNotesTx">
        <pc:chgData name="Robert Dudas" userId="1e7cb8ef112fe142" providerId="LiveId" clId="{6FD527C2-857C-4FAD-967B-58A1E90C39B5}" dt="2026-04-30T22:02:22.054" v="285" actId="20577"/>
        <pc:sldMkLst>
          <pc:docMk/>
          <pc:sldMk cId="1255034590" sldId="280"/>
        </pc:sldMkLst>
      </pc:sldChg>
      <pc:sldChg chg="modNotesTx">
        <pc:chgData name="Robert Dudas" userId="1e7cb8ef112fe142" providerId="LiveId" clId="{6FD527C2-857C-4FAD-967B-58A1E90C39B5}" dt="2026-04-30T22:01:58.545" v="282" actId="20577"/>
        <pc:sldMkLst>
          <pc:docMk/>
          <pc:sldMk cId="2567081284" sldId="283"/>
        </pc:sldMkLst>
      </pc:sldChg>
      <pc:sldChg chg="modNotesTx">
        <pc:chgData name="Robert Dudas" userId="1e7cb8ef112fe142" providerId="LiveId" clId="{6FD527C2-857C-4FAD-967B-58A1E90C39B5}" dt="2026-04-30T22:01:14.675" v="275" actId="20577"/>
        <pc:sldMkLst>
          <pc:docMk/>
          <pc:sldMk cId="3842915816" sldId="290"/>
        </pc:sldMkLst>
      </pc:sldChg>
      <pc:sldChg chg="modNotesTx">
        <pc:chgData name="Robert Dudas" userId="1e7cb8ef112fe142" providerId="LiveId" clId="{6FD527C2-857C-4FAD-967B-58A1E90C39B5}" dt="2026-04-30T22:01:19.521" v="276" actId="20577"/>
        <pc:sldMkLst>
          <pc:docMk/>
          <pc:sldMk cId="1693556003" sldId="291"/>
        </pc:sldMkLst>
      </pc:sldChg>
      <pc:sldChg chg="modNotesTx">
        <pc:chgData name="Robert Dudas" userId="1e7cb8ef112fe142" providerId="LiveId" clId="{6FD527C2-857C-4FAD-967B-58A1E90C39B5}" dt="2026-04-30T22:01:27.570" v="277" actId="20577"/>
        <pc:sldMkLst>
          <pc:docMk/>
          <pc:sldMk cId="2297319625" sldId="293"/>
        </pc:sldMkLst>
      </pc:sldChg>
      <pc:sldChg chg="modNotesTx">
        <pc:chgData name="Robert Dudas" userId="1e7cb8ef112fe142" providerId="LiveId" clId="{6FD527C2-857C-4FAD-967B-58A1E90C39B5}" dt="2026-04-30T22:01:32.908" v="278" actId="20577"/>
        <pc:sldMkLst>
          <pc:docMk/>
          <pc:sldMk cId="2111982229" sldId="294"/>
        </pc:sldMkLst>
      </pc:sldChg>
      <pc:sldChg chg="modNotesTx">
        <pc:chgData name="Robert Dudas" userId="1e7cb8ef112fe142" providerId="LiveId" clId="{6FD527C2-857C-4FAD-967B-58A1E90C39B5}" dt="2026-04-30T22:01:39.059" v="279" actId="20577"/>
        <pc:sldMkLst>
          <pc:docMk/>
          <pc:sldMk cId="1423335755" sldId="296"/>
        </pc:sldMkLst>
      </pc:sldChg>
      <pc:sldChg chg="modNotesTx">
        <pc:chgData name="Robert Dudas" userId="1e7cb8ef112fe142" providerId="LiveId" clId="{6FD527C2-857C-4FAD-967B-58A1E90C39B5}" dt="2026-04-30T22:02:05.725" v="283" actId="20577"/>
        <pc:sldMkLst>
          <pc:docMk/>
          <pc:sldMk cId="2076236414" sldId="297"/>
        </pc:sldMkLst>
      </pc:sldChg>
      <pc:sldChg chg="modNotesTx">
        <pc:chgData name="Robert Dudas" userId="1e7cb8ef112fe142" providerId="LiveId" clId="{6FD527C2-857C-4FAD-967B-58A1E90C39B5}" dt="2026-04-30T22:02:15.152" v="284" actId="20577"/>
        <pc:sldMkLst>
          <pc:docMk/>
          <pc:sldMk cId="2095116132" sldId="301"/>
        </pc:sldMkLst>
      </pc:sldChg>
      <pc:sldChg chg="modSp mod modNotesTx">
        <pc:chgData name="Robert Dudas" userId="1e7cb8ef112fe142" providerId="LiveId" clId="{6FD527C2-857C-4FAD-967B-58A1E90C39B5}" dt="2026-04-30T21:57:56.430" v="270" actId="20577"/>
        <pc:sldMkLst>
          <pc:docMk/>
          <pc:sldMk cId="2953936960" sldId="308"/>
        </pc:sldMkLst>
        <pc:spChg chg="mod">
          <ac:chgData name="Robert Dudas" userId="1e7cb8ef112fe142" providerId="LiveId" clId="{6FD527C2-857C-4FAD-967B-58A1E90C39B5}" dt="2026-04-30T21:57:56.430" v="270" actId="20577"/>
          <ac:spMkLst>
            <pc:docMk/>
            <pc:sldMk cId="2953936960" sldId="308"/>
            <ac:spMk id="3" creationId="{47597E17-1D3D-4499-3E5E-A4A533C8B57C}"/>
          </ac:spMkLst>
        </pc:spChg>
      </pc:sldChg>
      <pc:sldChg chg="modSp mod modNotesTx">
        <pc:chgData name="Robert Dudas" userId="1e7cb8ef112fe142" providerId="LiveId" clId="{6FD527C2-857C-4FAD-967B-58A1E90C39B5}" dt="2026-04-30T21:59:42.302" v="273" actId="20577"/>
        <pc:sldMkLst>
          <pc:docMk/>
          <pc:sldMk cId="1469937973" sldId="309"/>
        </pc:sldMkLst>
        <pc:spChg chg="mod">
          <ac:chgData name="Robert Dudas" userId="1e7cb8ef112fe142" providerId="LiveId" clId="{6FD527C2-857C-4FAD-967B-58A1E90C39B5}" dt="2026-04-30T21:59:34.325" v="272" actId="403"/>
          <ac:spMkLst>
            <pc:docMk/>
            <pc:sldMk cId="1469937973" sldId="309"/>
            <ac:spMk id="3" creationId="{723097FA-05F7-8AD3-C46C-5EA10BC207A1}"/>
          </ac:spMkLst>
        </pc:spChg>
      </pc:sldChg>
      <pc:sldChg chg="modNotesTx">
        <pc:chgData name="Robert Dudas" userId="1e7cb8ef112fe142" providerId="LiveId" clId="{6FD527C2-857C-4FAD-967B-58A1E90C39B5}" dt="2026-04-30T21:49:19.260" v="87" actId="20577"/>
        <pc:sldMkLst>
          <pc:docMk/>
          <pc:sldMk cId="3009232397" sldId="316"/>
        </pc:sldMkLst>
      </pc:sldChg>
      <pc:sldChg chg="modNotesTx">
        <pc:chgData name="Robert Dudas" userId="1e7cb8ef112fe142" providerId="LiveId" clId="{6FD527C2-857C-4FAD-967B-58A1E90C39B5}" dt="2026-04-30T22:01:08.148" v="274" actId="20577"/>
        <pc:sldMkLst>
          <pc:docMk/>
          <pc:sldMk cId="3383984699" sldId="317"/>
        </pc:sldMkLst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9C40B91-C0DD-4F76-81F1-7CB9874C4C06}" type="doc">
      <dgm:prSet loTypeId="urn:microsoft.com/office/officeart/2008/layout/LinedList" loCatId="list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A37DB1A9-9BD5-4E82-A3DF-21B9E0807B2D}">
      <dgm:prSet/>
      <dgm:spPr/>
      <dgm:t>
        <a:bodyPr/>
        <a:lstStyle/>
        <a:p>
          <a:r>
            <a:rPr lang="en-US"/>
            <a:t>Inflexible thinking and behaviour </a:t>
          </a:r>
        </a:p>
      </dgm:t>
    </dgm:pt>
    <dgm:pt modelId="{FEFCC02A-4F90-4743-85B6-23779A1854FE}" type="parTrans" cxnId="{A7FB0026-F93E-41A8-8F27-A95B5727FE7E}">
      <dgm:prSet/>
      <dgm:spPr/>
      <dgm:t>
        <a:bodyPr/>
        <a:lstStyle/>
        <a:p>
          <a:endParaRPr lang="en-US"/>
        </a:p>
      </dgm:t>
    </dgm:pt>
    <dgm:pt modelId="{C6D2EE74-1813-414B-88C0-FEE5D6CE7D98}" type="sibTrans" cxnId="{A7FB0026-F93E-41A8-8F27-A95B5727FE7E}">
      <dgm:prSet/>
      <dgm:spPr/>
      <dgm:t>
        <a:bodyPr/>
        <a:lstStyle/>
        <a:p>
          <a:endParaRPr lang="en-US"/>
        </a:p>
      </dgm:t>
    </dgm:pt>
    <dgm:pt modelId="{7E8B4566-AE6D-4A96-8FB4-877CD0A4E118}">
      <dgm:prSet/>
      <dgm:spPr/>
      <dgm:t>
        <a:bodyPr/>
        <a:lstStyle/>
        <a:p>
          <a:r>
            <a:rPr lang="en-US"/>
            <a:t>Intense and restricted interests</a:t>
          </a:r>
        </a:p>
      </dgm:t>
    </dgm:pt>
    <dgm:pt modelId="{98388B85-FE10-4C67-8548-6AD179EBAF3E}" type="parTrans" cxnId="{868C58B6-206D-4D69-B97A-F7C37B9F0693}">
      <dgm:prSet/>
      <dgm:spPr/>
      <dgm:t>
        <a:bodyPr/>
        <a:lstStyle/>
        <a:p>
          <a:endParaRPr lang="en-US"/>
        </a:p>
      </dgm:t>
    </dgm:pt>
    <dgm:pt modelId="{8A7B7AF4-72F7-43CD-AD4F-10A1039AB26F}" type="sibTrans" cxnId="{868C58B6-206D-4D69-B97A-F7C37B9F0693}">
      <dgm:prSet/>
      <dgm:spPr/>
      <dgm:t>
        <a:bodyPr/>
        <a:lstStyle/>
        <a:p>
          <a:endParaRPr lang="en-US"/>
        </a:p>
      </dgm:t>
    </dgm:pt>
    <dgm:pt modelId="{3571221F-E4E6-4A28-A841-75A2E972004A}">
      <dgm:prSet/>
      <dgm:spPr/>
      <dgm:t>
        <a:bodyPr/>
        <a:lstStyle/>
        <a:p>
          <a:r>
            <a:rPr lang="en-GB"/>
            <a:t>Social interaction/communication difficulties </a:t>
          </a:r>
          <a:endParaRPr lang="en-US"/>
        </a:p>
      </dgm:t>
    </dgm:pt>
    <dgm:pt modelId="{E4D5B46C-E7F3-4FDE-8FF0-FDBA21A1EF91}" type="parTrans" cxnId="{EB2318E8-5418-429E-B5CF-0651C077CFC4}">
      <dgm:prSet/>
      <dgm:spPr/>
      <dgm:t>
        <a:bodyPr/>
        <a:lstStyle/>
        <a:p>
          <a:endParaRPr lang="en-US"/>
        </a:p>
      </dgm:t>
    </dgm:pt>
    <dgm:pt modelId="{AC670E3C-6240-4B56-BA10-41E3264CA39F}" type="sibTrans" cxnId="{EB2318E8-5418-429E-B5CF-0651C077CFC4}">
      <dgm:prSet/>
      <dgm:spPr/>
      <dgm:t>
        <a:bodyPr/>
        <a:lstStyle/>
        <a:p>
          <a:endParaRPr lang="en-US"/>
        </a:p>
      </dgm:t>
    </dgm:pt>
    <dgm:pt modelId="{07A2AA24-F26A-4D81-9896-361E70DE8931}">
      <dgm:prSet/>
      <dgm:spPr/>
      <dgm:t>
        <a:bodyPr/>
        <a:lstStyle/>
        <a:p>
          <a:r>
            <a:rPr lang="en-GB"/>
            <a:t>Mentalizing/ToM difficulties</a:t>
          </a:r>
          <a:endParaRPr lang="en-US"/>
        </a:p>
      </dgm:t>
    </dgm:pt>
    <dgm:pt modelId="{52DB229E-E936-4F4B-9639-A18EBE49D552}" type="parTrans" cxnId="{67B67789-EB38-4840-8C62-510BDCC222DD}">
      <dgm:prSet/>
      <dgm:spPr/>
      <dgm:t>
        <a:bodyPr/>
        <a:lstStyle/>
        <a:p>
          <a:endParaRPr lang="en-US"/>
        </a:p>
      </dgm:t>
    </dgm:pt>
    <dgm:pt modelId="{A6E3D729-A699-40E8-B44E-393956339DC6}" type="sibTrans" cxnId="{67B67789-EB38-4840-8C62-510BDCC222DD}">
      <dgm:prSet/>
      <dgm:spPr/>
      <dgm:t>
        <a:bodyPr/>
        <a:lstStyle/>
        <a:p>
          <a:endParaRPr lang="en-US"/>
        </a:p>
      </dgm:t>
    </dgm:pt>
    <dgm:pt modelId="{F2A538DF-12F3-40D3-B1AD-6BC6BE3D6DCF}">
      <dgm:prSet/>
      <dgm:spPr/>
      <dgm:t>
        <a:bodyPr/>
        <a:lstStyle/>
        <a:p>
          <a:r>
            <a:rPr lang="en-GB"/>
            <a:t>Emotional dysregulation</a:t>
          </a:r>
          <a:endParaRPr lang="en-US"/>
        </a:p>
      </dgm:t>
    </dgm:pt>
    <dgm:pt modelId="{6DD40B09-17B1-4914-99CD-D96C2ED7B411}" type="parTrans" cxnId="{2C886EE0-224E-47EA-8D7B-A484F1E7EA34}">
      <dgm:prSet/>
      <dgm:spPr/>
      <dgm:t>
        <a:bodyPr/>
        <a:lstStyle/>
        <a:p>
          <a:endParaRPr lang="en-US"/>
        </a:p>
      </dgm:t>
    </dgm:pt>
    <dgm:pt modelId="{2208AA36-06C0-483E-8692-04E8A5815CCC}" type="sibTrans" cxnId="{2C886EE0-224E-47EA-8D7B-A484F1E7EA34}">
      <dgm:prSet/>
      <dgm:spPr/>
      <dgm:t>
        <a:bodyPr/>
        <a:lstStyle/>
        <a:p>
          <a:endParaRPr lang="en-US"/>
        </a:p>
      </dgm:t>
    </dgm:pt>
    <dgm:pt modelId="{39C26BD3-264B-4C06-A26B-02686AC0DC24}">
      <dgm:prSet/>
      <dgm:spPr/>
      <dgm:t>
        <a:bodyPr/>
        <a:lstStyle/>
        <a:p>
          <a:r>
            <a:rPr lang="en-GB"/>
            <a:t>Executive dysfunction </a:t>
          </a:r>
          <a:endParaRPr lang="en-US"/>
        </a:p>
      </dgm:t>
    </dgm:pt>
    <dgm:pt modelId="{0C86D503-F783-41D0-A6D3-441E0976F9EA}" type="parTrans" cxnId="{1566A972-54DE-49B6-8CCF-CB20698E82C5}">
      <dgm:prSet/>
      <dgm:spPr/>
      <dgm:t>
        <a:bodyPr/>
        <a:lstStyle/>
        <a:p>
          <a:endParaRPr lang="en-US"/>
        </a:p>
      </dgm:t>
    </dgm:pt>
    <dgm:pt modelId="{7E0F0C54-C612-4D36-B9A4-E5FD4E4747C8}" type="sibTrans" cxnId="{1566A972-54DE-49B6-8CCF-CB20698E82C5}">
      <dgm:prSet/>
      <dgm:spPr/>
      <dgm:t>
        <a:bodyPr/>
        <a:lstStyle/>
        <a:p>
          <a:endParaRPr lang="en-US"/>
        </a:p>
      </dgm:t>
    </dgm:pt>
    <dgm:pt modelId="{74FACD5C-0335-490F-9288-1E0D488259A3}" type="pres">
      <dgm:prSet presAssocID="{D9C40B91-C0DD-4F76-81F1-7CB9874C4C06}" presName="vert0" presStyleCnt="0">
        <dgm:presLayoutVars>
          <dgm:dir/>
          <dgm:animOne val="branch"/>
          <dgm:animLvl val="lvl"/>
        </dgm:presLayoutVars>
      </dgm:prSet>
      <dgm:spPr/>
    </dgm:pt>
    <dgm:pt modelId="{D849EA34-0C06-4772-9B46-F0AFEC25AAB9}" type="pres">
      <dgm:prSet presAssocID="{A37DB1A9-9BD5-4E82-A3DF-21B9E0807B2D}" presName="thickLine" presStyleLbl="alignNode1" presStyleIdx="0" presStyleCnt="6"/>
      <dgm:spPr/>
    </dgm:pt>
    <dgm:pt modelId="{EB98D940-0F97-4005-B843-BC5BA11E1501}" type="pres">
      <dgm:prSet presAssocID="{A37DB1A9-9BD5-4E82-A3DF-21B9E0807B2D}" presName="horz1" presStyleCnt="0"/>
      <dgm:spPr/>
    </dgm:pt>
    <dgm:pt modelId="{F0C228D4-FC31-487E-A5F4-AB5D21BC1046}" type="pres">
      <dgm:prSet presAssocID="{A37DB1A9-9BD5-4E82-A3DF-21B9E0807B2D}" presName="tx1" presStyleLbl="revTx" presStyleIdx="0" presStyleCnt="6"/>
      <dgm:spPr/>
    </dgm:pt>
    <dgm:pt modelId="{E2248B92-52C0-446E-8B0F-D7112AF26263}" type="pres">
      <dgm:prSet presAssocID="{A37DB1A9-9BD5-4E82-A3DF-21B9E0807B2D}" presName="vert1" presStyleCnt="0"/>
      <dgm:spPr/>
    </dgm:pt>
    <dgm:pt modelId="{2775BD73-7445-4F91-A723-F637489D6262}" type="pres">
      <dgm:prSet presAssocID="{7E8B4566-AE6D-4A96-8FB4-877CD0A4E118}" presName="thickLine" presStyleLbl="alignNode1" presStyleIdx="1" presStyleCnt="6"/>
      <dgm:spPr/>
    </dgm:pt>
    <dgm:pt modelId="{A948A93C-19F2-4DB7-9296-BE373DE1038A}" type="pres">
      <dgm:prSet presAssocID="{7E8B4566-AE6D-4A96-8FB4-877CD0A4E118}" presName="horz1" presStyleCnt="0"/>
      <dgm:spPr/>
    </dgm:pt>
    <dgm:pt modelId="{611946C8-BF56-4478-AEFF-A78194C887C9}" type="pres">
      <dgm:prSet presAssocID="{7E8B4566-AE6D-4A96-8FB4-877CD0A4E118}" presName="tx1" presStyleLbl="revTx" presStyleIdx="1" presStyleCnt="6"/>
      <dgm:spPr/>
    </dgm:pt>
    <dgm:pt modelId="{D902D810-02F4-483C-90AE-A2F5834ABDCB}" type="pres">
      <dgm:prSet presAssocID="{7E8B4566-AE6D-4A96-8FB4-877CD0A4E118}" presName="vert1" presStyleCnt="0"/>
      <dgm:spPr/>
    </dgm:pt>
    <dgm:pt modelId="{0FE8A91D-FD62-4ECA-A742-83F483E9D698}" type="pres">
      <dgm:prSet presAssocID="{3571221F-E4E6-4A28-A841-75A2E972004A}" presName="thickLine" presStyleLbl="alignNode1" presStyleIdx="2" presStyleCnt="6"/>
      <dgm:spPr/>
    </dgm:pt>
    <dgm:pt modelId="{D885AA51-8FC7-4ADA-B4DC-9F4C1D7FC311}" type="pres">
      <dgm:prSet presAssocID="{3571221F-E4E6-4A28-A841-75A2E972004A}" presName="horz1" presStyleCnt="0"/>
      <dgm:spPr/>
    </dgm:pt>
    <dgm:pt modelId="{4F8F5011-57DF-4E84-A2E1-425814C8B6B6}" type="pres">
      <dgm:prSet presAssocID="{3571221F-E4E6-4A28-A841-75A2E972004A}" presName="tx1" presStyleLbl="revTx" presStyleIdx="2" presStyleCnt="6"/>
      <dgm:spPr/>
    </dgm:pt>
    <dgm:pt modelId="{69213203-BD06-4663-A97D-380ED5AD0BB4}" type="pres">
      <dgm:prSet presAssocID="{3571221F-E4E6-4A28-A841-75A2E972004A}" presName="vert1" presStyleCnt="0"/>
      <dgm:spPr/>
    </dgm:pt>
    <dgm:pt modelId="{A03DA181-DF98-45DB-82B9-B139308F0A52}" type="pres">
      <dgm:prSet presAssocID="{07A2AA24-F26A-4D81-9896-361E70DE8931}" presName="thickLine" presStyleLbl="alignNode1" presStyleIdx="3" presStyleCnt="6"/>
      <dgm:spPr/>
    </dgm:pt>
    <dgm:pt modelId="{239FAC76-9D9D-497B-931C-37863E77D12F}" type="pres">
      <dgm:prSet presAssocID="{07A2AA24-F26A-4D81-9896-361E70DE8931}" presName="horz1" presStyleCnt="0"/>
      <dgm:spPr/>
    </dgm:pt>
    <dgm:pt modelId="{0B09E776-7C20-48EC-AD1E-0F74F326D071}" type="pres">
      <dgm:prSet presAssocID="{07A2AA24-F26A-4D81-9896-361E70DE8931}" presName="tx1" presStyleLbl="revTx" presStyleIdx="3" presStyleCnt="6"/>
      <dgm:spPr/>
    </dgm:pt>
    <dgm:pt modelId="{FCC317F9-077C-41CA-9DA2-DC3A5F9B4E22}" type="pres">
      <dgm:prSet presAssocID="{07A2AA24-F26A-4D81-9896-361E70DE8931}" presName="vert1" presStyleCnt="0"/>
      <dgm:spPr/>
    </dgm:pt>
    <dgm:pt modelId="{7612B79D-E937-43C7-99FE-0C49E27C5E9C}" type="pres">
      <dgm:prSet presAssocID="{F2A538DF-12F3-40D3-B1AD-6BC6BE3D6DCF}" presName="thickLine" presStyleLbl="alignNode1" presStyleIdx="4" presStyleCnt="6"/>
      <dgm:spPr/>
    </dgm:pt>
    <dgm:pt modelId="{AB5B3025-F52D-4714-87E0-2E722BD72311}" type="pres">
      <dgm:prSet presAssocID="{F2A538DF-12F3-40D3-B1AD-6BC6BE3D6DCF}" presName="horz1" presStyleCnt="0"/>
      <dgm:spPr/>
    </dgm:pt>
    <dgm:pt modelId="{B4057F29-C4C3-4031-88FA-C5583EE5828D}" type="pres">
      <dgm:prSet presAssocID="{F2A538DF-12F3-40D3-B1AD-6BC6BE3D6DCF}" presName="tx1" presStyleLbl="revTx" presStyleIdx="4" presStyleCnt="6"/>
      <dgm:spPr/>
    </dgm:pt>
    <dgm:pt modelId="{B22F8530-629C-43FE-B7C8-5CE939E14DCC}" type="pres">
      <dgm:prSet presAssocID="{F2A538DF-12F3-40D3-B1AD-6BC6BE3D6DCF}" presName="vert1" presStyleCnt="0"/>
      <dgm:spPr/>
    </dgm:pt>
    <dgm:pt modelId="{D23D4BB0-CC5E-45A8-B29C-176846C96473}" type="pres">
      <dgm:prSet presAssocID="{39C26BD3-264B-4C06-A26B-02686AC0DC24}" presName="thickLine" presStyleLbl="alignNode1" presStyleIdx="5" presStyleCnt="6"/>
      <dgm:spPr/>
    </dgm:pt>
    <dgm:pt modelId="{9BE21656-287B-4654-8E32-B464C8CD0F11}" type="pres">
      <dgm:prSet presAssocID="{39C26BD3-264B-4C06-A26B-02686AC0DC24}" presName="horz1" presStyleCnt="0"/>
      <dgm:spPr/>
    </dgm:pt>
    <dgm:pt modelId="{055849DC-7B3D-4CB4-ABCF-05D6DEAE5C9E}" type="pres">
      <dgm:prSet presAssocID="{39C26BD3-264B-4C06-A26B-02686AC0DC24}" presName="tx1" presStyleLbl="revTx" presStyleIdx="5" presStyleCnt="6"/>
      <dgm:spPr/>
    </dgm:pt>
    <dgm:pt modelId="{027698C1-6E5F-434B-BFF2-C0A8C2478481}" type="pres">
      <dgm:prSet presAssocID="{39C26BD3-264B-4C06-A26B-02686AC0DC24}" presName="vert1" presStyleCnt="0"/>
      <dgm:spPr/>
    </dgm:pt>
  </dgm:ptLst>
  <dgm:cxnLst>
    <dgm:cxn modelId="{A7FB0026-F93E-41A8-8F27-A95B5727FE7E}" srcId="{D9C40B91-C0DD-4F76-81F1-7CB9874C4C06}" destId="{A37DB1A9-9BD5-4E82-A3DF-21B9E0807B2D}" srcOrd="0" destOrd="0" parTransId="{FEFCC02A-4F90-4743-85B6-23779A1854FE}" sibTransId="{C6D2EE74-1813-414B-88C0-FEE5D6CE7D98}"/>
    <dgm:cxn modelId="{16E14A36-8908-4BF0-8D26-AFCC1468EFB1}" type="presOf" srcId="{A37DB1A9-9BD5-4E82-A3DF-21B9E0807B2D}" destId="{F0C228D4-FC31-487E-A5F4-AB5D21BC1046}" srcOrd="0" destOrd="0" presId="urn:microsoft.com/office/officeart/2008/layout/LinedList"/>
    <dgm:cxn modelId="{C43FE64A-65C9-4734-9BEB-7AF9CAEAD2B2}" type="presOf" srcId="{7E8B4566-AE6D-4A96-8FB4-877CD0A4E118}" destId="{611946C8-BF56-4478-AEFF-A78194C887C9}" srcOrd="0" destOrd="0" presId="urn:microsoft.com/office/officeart/2008/layout/LinedList"/>
    <dgm:cxn modelId="{1566A972-54DE-49B6-8CCF-CB20698E82C5}" srcId="{D9C40B91-C0DD-4F76-81F1-7CB9874C4C06}" destId="{39C26BD3-264B-4C06-A26B-02686AC0DC24}" srcOrd="5" destOrd="0" parTransId="{0C86D503-F783-41D0-A6D3-441E0976F9EA}" sibTransId="{7E0F0C54-C612-4D36-B9A4-E5FD4E4747C8}"/>
    <dgm:cxn modelId="{B9F67282-BEF0-42BF-9654-C8A106580295}" type="presOf" srcId="{07A2AA24-F26A-4D81-9896-361E70DE8931}" destId="{0B09E776-7C20-48EC-AD1E-0F74F326D071}" srcOrd="0" destOrd="0" presId="urn:microsoft.com/office/officeart/2008/layout/LinedList"/>
    <dgm:cxn modelId="{67B67789-EB38-4840-8C62-510BDCC222DD}" srcId="{D9C40B91-C0DD-4F76-81F1-7CB9874C4C06}" destId="{07A2AA24-F26A-4D81-9896-361E70DE8931}" srcOrd="3" destOrd="0" parTransId="{52DB229E-E936-4F4B-9639-A18EBE49D552}" sibTransId="{A6E3D729-A699-40E8-B44E-393956339DC6}"/>
    <dgm:cxn modelId="{FDC35592-4FBD-4F59-A273-BE4C7FB77A47}" type="presOf" srcId="{F2A538DF-12F3-40D3-B1AD-6BC6BE3D6DCF}" destId="{B4057F29-C4C3-4031-88FA-C5583EE5828D}" srcOrd="0" destOrd="0" presId="urn:microsoft.com/office/officeart/2008/layout/LinedList"/>
    <dgm:cxn modelId="{8B04B1A9-BD7D-4262-9F01-B54DC020FAB4}" type="presOf" srcId="{D9C40B91-C0DD-4F76-81F1-7CB9874C4C06}" destId="{74FACD5C-0335-490F-9288-1E0D488259A3}" srcOrd="0" destOrd="0" presId="urn:microsoft.com/office/officeart/2008/layout/LinedList"/>
    <dgm:cxn modelId="{868C58B6-206D-4D69-B97A-F7C37B9F0693}" srcId="{D9C40B91-C0DD-4F76-81F1-7CB9874C4C06}" destId="{7E8B4566-AE6D-4A96-8FB4-877CD0A4E118}" srcOrd="1" destOrd="0" parTransId="{98388B85-FE10-4C67-8548-6AD179EBAF3E}" sibTransId="{8A7B7AF4-72F7-43CD-AD4F-10A1039AB26F}"/>
    <dgm:cxn modelId="{2C886EE0-224E-47EA-8D7B-A484F1E7EA34}" srcId="{D9C40B91-C0DD-4F76-81F1-7CB9874C4C06}" destId="{F2A538DF-12F3-40D3-B1AD-6BC6BE3D6DCF}" srcOrd="4" destOrd="0" parTransId="{6DD40B09-17B1-4914-99CD-D96C2ED7B411}" sibTransId="{2208AA36-06C0-483E-8692-04E8A5815CCC}"/>
    <dgm:cxn modelId="{5354CFE3-CA7B-4EC4-BE0F-5CFD6E774383}" type="presOf" srcId="{3571221F-E4E6-4A28-A841-75A2E972004A}" destId="{4F8F5011-57DF-4E84-A2E1-425814C8B6B6}" srcOrd="0" destOrd="0" presId="urn:microsoft.com/office/officeart/2008/layout/LinedList"/>
    <dgm:cxn modelId="{EB2318E8-5418-429E-B5CF-0651C077CFC4}" srcId="{D9C40B91-C0DD-4F76-81F1-7CB9874C4C06}" destId="{3571221F-E4E6-4A28-A841-75A2E972004A}" srcOrd="2" destOrd="0" parTransId="{E4D5B46C-E7F3-4FDE-8FF0-FDBA21A1EF91}" sibTransId="{AC670E3C-6240-4B56-BA10-41E3264CA39F}"/>
    <dgm:cxn modelId="{44747CEB-BF49-4B70-AA73-B683A615770E}" type="presOf" srcId="{39C26BD3-264B-4C06-A26B-02686AC0DC24}" destId="{055849DC-7B3D-4CB4-ABCF-05D6DEAE5C9E}" srcOrd="0" destOrd="0" presId="urn:microsoft.com/office/officeart/2008/layout/LinedList"/>
    <dgm:cxn modelId="{F01D74E2-8F58-497E-917E-D743C74982FD}" type="presParOf" srcId="{74FACD5C-0335-490F-9288-1E0D488259A3}" destId="{D849EA34-0C06-4772-9B46-F0AFEC25AAB9}" srcOrd="0" destOrd="0" presId="urn:microsoft.com/office/officeart/2008/layout/LinedList"/>
    <dgm:cxn modelId="{D789DBC2-78DC-468B-BDAE-BB492B59820C}" type="presParOf" srcId="{74FACD5C-0335-490F-9288-1E0D488259A3}" destId="{EB98D940-0F97-4005-B843-BC5BA11E1501}" srcOrd="1" destOrd="0" presId="urn:microsoft.com/office/officeart/2008/layout/LinedList"/>
    <dgm:cxn modelId="{EB8D54F4-FF41-4BD9-9827-B42FDF3B0F36}" type="presParOf" srcId="{EB98D940-0F97-4005-B843-BC5BA11E1501}" destId="{F0C228D4-FC31-487E-A5F4-AB5D21BC1046}" srcOrd="0" destOrd="0" presId="urn:microsoft.com/office/officeart/2008/layout/LinedList"/>
    <dgm:cxn modelId="{3BF4F5E3-450F-4833-AD7B-473CE8A8F6A9}" type="presParOf" srcId="{EB98D940-0F97-4005-B843-BC5BA11E1501}" destId="{E2248B92-52C0-446E-8B0F-D7112AF26263}" srcOrd="1" destOrd="0" presId="urn:microsoft.com/office/officeart/2008/layout/LinedList"/>
    <dgm:cxn modelId="{EBEB8001-3C3D-47CC-AA4E-C36F97BFA9F4}" type="presParOf" srcId="{74FACD5C-0335-490F-9288-1E0D488259A3}" destId="{2775BD73-7445-4F91-A723-F637489D6262}" srcOrd="2" destOrd="0" presId="urn:microsoft.com/office/officeart/2008/layout/LinedList"/>
    <dgm:cxn modelId="{2D7507F8-173F-4B05-AEB5-2AE2AE57ADF1}" type="presParOf" srcId="{74FACD5C-0335-490F-9288-1E0D488259A3}" destId="{A948A93C-19F2-4DB7-9296-BE373DE1038A}" srcOrd="3" destOrd="0" presId="urn:microsoft.com/office/officeart/2008/layout/LinedList"/>
    <dgm:cxn modelId="{3F7B1F84-D1FC-4766-BDFA-C72A6BB51B3C}" type="presParOf" srcId="{A948A93C-19F2-4DB7-9296-BE373DE1038A}" destId="{611946C8-BF56-4478-AEFF-A78194C887C9}" srcOrd="0" destOrd="0" presId="urn:microsoft.com/office/officeart/2008/layout/LinedList"/>
    <dgm:cxn modelId="{540F2C6B-7CF2-4512-BC95-00EC5D1CC5D5}" type="presParOf" srcId="{A948A93C-19F2-4DB7-9296-BE373DE1038A}" destId="{D902D810-02F4-483C-90AE-A2F5834ABDCB}" srcOrd="1" destOrd="0" presId="urn:microsoft.com/office/officeart/2008/layout/LinedList"/>
    <dgm:cxn modelId="{FECCAD52-4F14-4932-91FB-6767CB1A79F6}" type="presParOf" srcId="{74FACD5C-0335-490F-9288-1E0D488259A3}" destId="{0FE8A91D-FD62-4ECA-A742-83F483E9D698}" srcOrd="4" destOrd="0" presId="urn:microsoft.com/office/officeart/2008/layout/LinedList"/>
    <dgm:cxn modelId="{58649612-7C74-49B3-86D8-D901F6900448}" type="presParOf" srcId="{74FACD5C-0335-490F-9288-1E0D488259A3}" destId="{D885AA51-8FC7-4ADA-B4DC-9F4C1D7FC311}" srcOrd="5" destOrd="0" presId="urn:microsoft.com/office/officeart/2008/layout/LinedList"/>
    <dgm:cxn modelId="{448EA0B5-269E-4012-9999-E8C302C19DCB}" type="presParOf" srcId="{D885AA51-8FC7-4ADA-B4DC-9F4C1D7FC311}" destId="{4F8F5011-57DF-4E84-A2E1-425814C8B6B6}" srcOrd="0" destOrd="0" presId="urn:microsoft.com/office/officeart/2008/layout/LinedList"/>
    <dgm:cxn modelId="{A7224485-0EB5-40E1-AC7C-B6F3D633ACCD}" type="presParOf" srcId="{D885AA51-8FC7-4ADA-B4DC-9F4C1D7FC311}" destId="{69213203-BD06-4663-A97D-380ED5AD0BB4}" srcOrd="1" destOrd="0" presId="urn:microsoft.com/office/officeart/2008/layout/LinedList"/>
    <dgm:cxn modelId="{11330982-A9BB-4518-A977-468732D5A3E1}" type="presParOf" srcId="{74FACD5C-0335-490F-9288-1E0D488259A3}" destId="{A03DA181-DF98-45DB-82B9-B139308F0A52}" srcOrd="6" destOrd="0" presId="urn:microsoft.com/office/officeart/2008/layout/LinedList"/>
    <dgm:cxn modelId="{21B93EC9-F53C-4860-82CA-D7F07553E3C8}" type="presParOf" srcId="{74FACD5C-0335-490F-9288-1E0D488259A3}" destId="{239FAC76-9D9D-497B-931C-37863E77D12F}" srcOrd="7" destOrd="0" presId="urn:microsoft.com/office/officeart/2008/layout/LinedList"/>
    <dgm:cxn modelId="{4ED0DF99-FB51-4D11-9E79-F407696241C5}" type="presParOf" srcId="{239FAC76-9D9D-497B-931C-37863E77D12F}" destId="{0B09E776-7C20-48EC-AD1E-0F74F326D071}" srcOrd="0" destOrd="0" presId="urn:microsoft.com/office/officeart/2008/layout/LinedList"/>
    <dgm:cxn modelId="{7A5C5AEE-9BB9-45EA-AEDE-91E959FC6065}" type="presParOf" srcId="{239FAC76-9D9D-497B-931C-37863E77D12F}" destId="{FCC317F9-077C-41CA-9DA2-DC3A5F9B4E22}" srcOrd="1" destOrd="0" presId="urn:microsoft.com/office/officeart/2008/layout/LinedList"/>
    <dgm:cxn modelId="{20877E1E-4551-4534-B2A6-30A37439EFF5}" type="presParOf" srcId="{74FACD5C-0335-490F-9288-1E0D488259A3}" destId="{7612B79D-E937-43C7-99FE-0C49E27C5E9C}" srcOrd="8" destOrd="0" presId="urn:microsoft.com/office/officeart/2008/layout/LinedList"/>
    <dgm:cxn modelId="{2D3AEEF2-8718-433D-B4CE-AE739839F6DE}" type="presParOf" srcId="{74FACD5C-0335-490F-9288-1E0D488259A3}" destId="{AB5B3025-F52D-4714-87E0-2E722BD72311}" srcOrd="9" destOrd="0" presId="urn:microsoft.com/office/officeart/2008/layout/LinedList"/>
    <dgm:cxn modelId="{261B869D-C6CD-4682-82B3-A2A70360F285}" type="presParOf" srcId="{AB5B3025-F52D-4714-87E0-2E722BD72311}" destId="{B4057F29-C4C3-4031-88FA-C5583EE5828D}" srcOrd="0" destOrd="0" presId="urn:microsoft.com/office/officeart/2008/layout/LinedList"/>
    <dgm:cxn modelId="{3D66F582-5AC4-4367-B9DB-52BDA283CD4A}" type="presParOf" srcId="{AB5B3025-F52D-4714-87E0-2E722BD72311}" destId="{B22F8530-629C-43FE-B7C8-5CE939E14DCC}" srcOrd="1" destOrd="0" presId="urn:microsoft.com/office/officeart/2008/layout/LinedList"/>
    <dgm:cxn modelId="{10E0A9F7-B6F2-4068-A0FC-DA09CAE0DC1B}" type="presParOf" srcId="{74FACD5C-0335-490F-9288-1E0D488259A3}" destId="{D23D4BB0-CC5E-45A8-B29C-176846C96473}" srcOrd="10" destOrd="0" presId="urn:microsoft.com/office/officeart/2008/layout/LinedList"/>
    <dgm:cxn modelId="{03DD9818-A20A-49FC-AA46-4A270C7B5162}" type="presParOf" srcId="{74FACD5C-0335-490F-9288-1E0D488259A3}" destId="{9BE21656-287B-4654-8E32-B464C8CD0F11}" srcOrd="11" destOrd="0" presId="urn:microsoft.com/office/officeart/2008/layout/LinedList"/>
    <dgm:cxn modelId="{F861562B-F439-45F5-9EDD-99CE6EA5526D}" type="presParOf" srcId="{9BE21656-287B-4654-8E32-B464C8CD0F11}" destId="{055849DC-7B3D-4CB4-ABCF-05D6DEAE5C9E}" srcOrd="0" destOrd="0" presId="urn:microsoft.com/office/officeart/2008/layout/LinedList"/>
    <dgm:cxn modelId="{303A13E9-9DFE-49A4-A64C-61C8693320F3}" type="presParOf" srcId="{9BE21656-287B-4654-8E32-B464C8CD0F11}" destId="{027698C1-6E5F-434B-BFF2-C0A8C2478481}" srcOrd="1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269DE94-289A-4CB7-BA6B-900695A6372F}" type="doc">
      <dgm:prSet loTypeId="urn:microsoft.com/office/officeart/2009/3/layout/HorizontalOrganizationChart" loCatId="hierarchy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545AEA9C-1937-439F-B9FD-185B5E259AA0}">
      <dgm:prSet/>
      <dgm:spPr/>
      <dgm:t>
        <a:bodyPr/>
        <a:lstStyle/>
        <a:p>
          <a:r>
            <a:rPr lang="en-US"/>
            <a:t>Expertise in both conditions </a:t>
          </a:r>
        </a:p>
      </dgm:t>
    </dgm:pt>
    <dgm:pt modelId="{4B0B22CF-E1ED-4142-B45D-C342CB6A7B46}" type="parTrans" cxnId="{7D78A161-E824-4F18-B437-4CC4480C3A90}">
      <dgm:prSet/>
      <dgm:spPr/>
      <dgm:t>
        <a:bodyPr/>
        <a:lstStyle/>
        <a:p>
          <a:endParaRPr lang="en-US"/>
        </a:p>
      </dgm:t>
    </dgm:pt>
    <dgm:pt modelId="{5645EA73-BE29-4FFC-8C39-7C2A5C826F89}" type="sibTrans" cxnId="{7D78A161-E824-4F18-B437-4CC4480C3A90}">
      <dgm:prSet/>
      <dgm:spPr/>
      <dgm:t>
        <a:bodyPr/>
        <a:lstStyle/>
        <a:p>
          <a:endParaRPr lang="en-US"/>
        </a:p>
      </dgm:t>
    </dgm:pt>
    <dgm:pt modelId="{03D1C07B-5E5C-4DF9-9ECE-4959C018880C}">
      <dgm:prSet/>
      <dgm:spPr/>
      <dgm:t>
        <a:bodyPr/>
        <a:lstStyle/>
        <a:p>
          <a:r>
            <a:rPr lang="en-US"/>
            <a:t>No specific tool available for co-occurrence</a:t>
          </a:r>
        </a:p>
      </dgm:t>
    </dgm:pt>
    <dgm:pt modelId="{38E07032-E6C6-4CAE-A443-0F8A864785D5}" type="parTrans" cxnId="{3FE41823-B8D8-48E7-99AF-F068C48EF1F6}">
      <dgm:prSet/>
      <dgm:spPr/>
      <dgm:t>
        <a:bodyPr/>
        <a:lstStyle/>
        <a:p>
          <a:endParaRPr lang="en-US"/>
        </a:p>
      </dgm:t>
    </dgm:pt>
    <dgm:pt modelId="{BC2A4D67-2A56-422D-9408-239E306BBDA2}" type="sibTrans" cxnId="{3FE41823-B8D8-48E7-99AF-F068C48EF1F6}">
      <dgm:prSet/>
      <dgm:spPr/>
      <dgm:t>
        <a:bodyPr/>
        <a:lstStyle/>
        <a:p>
          <a:endParaRPr lang="en-US"/>
        </a:p>
      </dgm:t>
    </dgm:pt>
    <dgm:pt modelId="{7D4C582A-16F9-45FC-B6D6-D0C3378171C2}">
      <dgm:prSet/>
      <dgm:spPr/>
      <dgm:t>
        <a:bodyPr/>
        <a:lstStyle/>
        <a:p>
          <a:r>
            <a:rPr lang="en-US" dirty="0"/>
            <a:t>Need for personal examples for features &amp; collateral history (longer assessment time, several sittings)</a:t>
          </a:r>
        </a:p>
      </dgm:t>
    </dgm:pt>
    <dgm:pt modelId="{6BD3CF61-2908-4645-9911-EE3D69FE68D2}" type="parTrans" cxnId="{DE5ABF74-01C6-4230-A3B9-AE56DCF5C370}">
      <dgm:prSet/>
      <dgm:spPr/>
      <dgm:t>
        <a:bodyPr/>
        <a:lstStyle/>
        <a:p>
          <a:endParaRPr lang="en-US"/>
        </a:p>
      </dgm:t>
    </dgm:pt>
    <dgm:pt modelId="{C033F462-BAF1-4119-9D9A-1BEF46E1807A}" type="sibTrans" cxnId="{DE5ABF74-01C6-4230-A3B9-AE56DCF5C370}">
      <dgm:prSet/>
      <dgm:spPr/>
      <dgm:t>
        <a:bodyPr/>
        <a:lstStyle/>
        <a:p>
          <a:endParaRPr lang="en-US"/>
        </a:p>
      </dgm:t>
    </dgm:pt>
    <dgm:pt modelId="{AB6F496F-8961-43C2-8F29-42814BB6ACD0}">
      <dgm:prSet/>
      <dgm:spPr/>
      <dgm:t>
        <a:bodyPr/>
        <a:lstStyle/>
        <a:p>
          <a:r>
            <a:rPr lang="en-US" dirty="0"/>
            <a:t>Specific considerations:</a:t>
          </a:r>
        </a:p>
      </dgm:t>
    </dgm:pt>
    <dgm:pt modelId="{E128F757-80D3-4D06-802E-06F7BC1B9ADF}" type="parTrans" cxnId="{B042A526-C5AE-459A-80A6-9400A2C73BD7}">
      <dgm:prSet/>
      <dgm:spPr/>
      <dgm:t>
        <a:bodyPr/>
        <a:lstStyle/>
        <a:p>
          <a:endParaRPr lang="en-US"/>
        </a:p>
      </dgm:t>
    </dgm:pt>
    <dgm:pt modelId="{8A6BA5D0-8E55-46E9-9375-DF31A8BA5A91}" type="sibTrans" cxnId="{B042A526-C5AE-459A-80A6-9400A2C73BD7}">
      <dgm:prSet/>
      <dgm:spPr/>
      <dgm:t>
        <a:bodyPr/>
        <a:lstStyle/>
        <a:p>
          <a:endParaRPr lang="en-US"/>
        </a:p>
      </dgm:t>
    </dgm:pt>
    <dgm:pt modelId="{E9942F0E-CB49-4644-8A21-E11916C8B1E2}">
      <dgm:prSet/>
      <dgm:spPr/>
      <dgm:t>
        <a:bodyPr/>
        <a:lstStyle/>
        <a:p>
          <a:r>
            <a:rPr lang="en-US"/>
            <a:t>developmental history &amp; symptom trajectory</a:t>
          </a:r>
        </a:p>
      </dgm:t>
    </dgm:pt>
    <dgm:pt modelId="{5911B1A3-B617-4FC3-8D27-E87365E14616}" type="parTrans" cxnId="{0078456F-AA8A-46BB-A5A8-93581CCA9F28}">
      <dgm:prSet/>
      <dgm:spPr/>
      <dgm:t>
        <a:bodyPr/>
        <a:lstStyle/>
        <a:p>
          <a:endParaRPr lang="en-US"/>
        </a:p>
      </dgm:t>
    </dgm:pt>
    <dgm:pt modelId="{374CB503-DA50-471F-83FE-0560DA500DB8}" type="sibTrans" cxnId="{0078456F-AA8A-46BB-A5A8-93581CCA9F28}">
      <dgm:prSet/>
      <dgm:spPr/>
      <dgm:t>
        <a:bodyPr/>
        <a:lstStyle/>
        <a:p>
          <a:endParaRPr lang="en-US"/>
        </a:p>
      </dgm:t>
    </dgm:pt>
    <dgm:pt modelId="{CFEB5572-993C-48FE-A188-B830C22E0C16}">
      <dgm:prSet/>
      <dgm:spPr/>
      <dgm:t>
        <a:bodyPr/>
        <a:lstStyle/>
        <a:p>
          <a:r>
            <a:rPr lang="en-US"/>
            <a:t>gender-specific differences</a:t>
          </a:r>
        </a:p>
      </dgm:t>
    </dgm:pt>
    <dgm:pt modelId="{531B4E5B-C16E-4AB8-AF2F-3B62E29F5555}" type="parTrans" cxnId="{F2348FB9-8F22-4BF3-84BB-275451D751C2}">
      <dgm:prSet/>
      <dgm:spPr/>
      <dgm:t>
        <a:bodyPr/>
        <a:lstStyle/>
        <a:p>
          <a:endParaRPr lang="en-US"/>
        </a:p>
      </dgm:t>
    </dgm:pt>
    <dgm:pt modelId="{BAA5CAA1-2FC3-4CC8-9CC6-9D61AB858D8C}" type="sibTrans" cxnId="{F2348FB9-8F22-4BF3-84BB-275451D751C2}">
      <dgm:prSet/>
      <dgm:spPr/>
      <dgm:t>
        <a:bodyPr/>
        <a:lstStyle/>
        <a:p>
          <a:endParaRPr lang="en-US"/>
        </a:p>
      </dgm:t>
    </dgm:pt>
    <dgm:pt modelId="{066AEBB7-E426-4F47-A61D-52DEC4922923}">
      <dgm:prSet/>
      <dgm:spPr/>
      <dgm:t>
        <a:bodyPr/>
        <a:lstStyle/>
        <a:p>
          <a:r>
            <a:rPr lang="en-US" dirty="0"/>
            <a:t>pros and cons of diagnosis / consequences of no diagnosis/ misdiagnosis</a:t>
          </a:r>
        </a:p>
      </dgm:t>
    </dgm:pt>
    <dgm:pt modelId="{A7E74341-E8C6-4F12-A2EE-3798579D83EA}" type="parTrans" cxnId="{9A8F95D1-4336-44D1-93E0-37FC7A3746F1}">
      <dgm:prSet/>
      <dgm:spPr/>
      <dgm:t>
        <a:bodyPr/>
        <a:lstStyle/>
        <a:p>
          <a:endParaRPr lang="en-US"/>
        </a:p>
      </dgm:t>
    </dgm:pt>
    <dgm:pt modelId="{CB8F567D-CAEB-4A06-AC2E-F38FA1D20248}" type="sibTrans" cxnId="{9A8F95D1-4336-44D1-93E0-37FC7A3746F1}">
      <dgm:prSet/>
      <dgm:spPr/>
      <dgm:t>
        <a:bodyPr/>
        <a:lstStyle/>
        <a:p>
          <a:endParaRPr lang="en-US"/>
        </a:p>
      </dgm:t>
    </dgm:pt>
    <dgm:pt modelId="{6A117924-D2C6-4995-96BC-DA9D4B29EF1D}">
      <dgm:prSet/>
      <dgm:spPr/>
      <dgm:t>
        <a:bodyPr/>
        <a:lstStyle/>
        <a:p>
          <a:r>
            <a:rPr lang="en-US"/>
            <a:t>Need for guidelines</a:t>
          </a:r>
        </a:p>
      </dgm:t>
    </dgm:pt>
    <dgm:pt modelId="{F45E6824-E692-4979-8107-466D3EA2AAF0}" type="parTrans" cxnId="{31176467-14E2-4306-83E8-24EB265ACF4F}">
      <dgm:prSet/>
      <dgm:spPr/>
      <dgm:t>
        <a:bodyPr/>
        <a:lstStyle/>
        <a:p>
          <a:endParaRPr lang="en-US"/>
        </a:p>
      </dgm:t>
    </dgm:pt>
    <dgm:pt modelId="{ED088034-5180-4694-99E4-049F8065C9F4}" type="sibTrans" cxnId="{31176467-14E2-4306-83E8-24EB265ACF4F}">
      <dgm:prSet/>
      <dgm:spPr/>
      <dgm:t>
        <a:bodyPr/>
        <a:lstStyle/>
        <a:p>
          <a:endParaRPr lang="en-US"/>
        </a:p>
      </dgm:t>
    </dgm:pt>
    <dgm:pt modelId="{02A2EEFD-1830-4745-8778-50ABA3D93E03}" type="pres">
      <dgm:prSet presAssocID="{3269DE94-289A-4CB7-BA6B-900695A6372F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87583958-2460-4195-A910-DD78E100067C}" type="pres">
      <dgm:prSet presAssocID="{545AEA9C-1937-439F-B9FD-185B5E259AA0}" presName="hierRoot1" presStyleCnt="0">
        <dgm:presLayoutVars>
          <dgm:hierBranch val="init"/>
        </dgm:presLayoutVars>
      </dgm:prSet>
      <dgm:spPr/>
    </dgm:pt>
    <dgm:pt modelId="{545B5109-6F4C-494C-A1ED-E087AACB319D}" type="pres">
      <dgm:prSet presAssocID="{545AEA9C-1937-439F-B9FD-185B5E259AA0}" presName="rootComposite1" presStyleCnt="0"/>
      <dgm:spPr/>
    </dgm:pt>
    <dgm:pt modelId="{CFB50821-4836-4C96-A68E-6A74FFA12362}" type="pres">
      <dgm:prSet presAssocID="{545AEA9C-1937-439F-B9FD-185B5E259AA0}" presName="rootText1" presStyleLbl="node0" presStyleIdx="0" presStyleCnt="5">
        <dgm:presLayoutVars>
          <dgm:chPref val="3"/>
        </dgm:presLayoutVars>
      </dgm:prSet>
      <dgm:spPr/>
    </dgm:pt>
    <dgm:pt modelId="{69C1D694-1AAF-4E87-BDD0-0D7D8DD07585}" type="pres">
      <dgm:prSet presAssocID="{545AEA9C-1937-439F-B9FD-185B5E259AA0}" presName="rootConnector1" presStyleLbl="node1" presStyleIdx="0" presStyleCnt="0"/>
      <dgm:spPr/>
    </dgm:pt>
    <dgm:pt modelId="{B82C4CEA-2227-4F85-B5D1-9B91FF94DE6D}" type="pres">
      <dgm:prSet presAssocID="{545AEA9C-1937-439F-B9FD-185B5E259AA0}" presName="hierChild2" presStyleCnt="0"/>
      <dgm:spPr/>
    </dgm:pt>
    <dgm:pt modelId="{B577848B-8B9E-44C2-B093-EA6A779E436B}" type="pres">
      <dgm:prSet presAssocID="{545AEA9C-1937-439F-B9FD-185B5E259AA0}" presName="hierChild3" presStyleCnt="0"/>
      <dgm:spPr/>
    </dgm:pt>
    <dgm:pt modelId="{07DF9C90-3A54-4457-9204-56A3C0900160}" type="pres">
      <dgm:prSet presAssocID="{03D1C07B-5E5C-4DF9-9ECE-4959C018880C}" presName="hierRoot1" presStyleCnt="0">
        <dgm:presLayoutVars>
          <dgm:hierBranch val="init"/>
        </dgm:presLayoutVars>
      </dgm:prSet>
      <dgm:spPr/>
    </dgm:pt>
    <dgm:pt modelId="{788AF4DA-A6C3-48C7-A109-638DBA2E5A56}" type="pres">
      <dgm:prSet presAssocID="{03D1C07B-5E5C-4DF9-9ECE-4959C018880C}" presName="rootComposite1" presStyleCnt="0"/>
      <dgm:spPr/>
    </dgm:pt>
    <dgm:pt modelId="{FF0A5D8B-4116-4849-8595-7B1CB92AA155}" type="pres">
      <dgm:prSet presAssocID="{03D1C07B-5E5C-4DF9-9ECE-4959C018880C}" presName="rootText1" presStyleLbl="node0" presStyleIdx="1" presStyleCnt="5">
        <dgm:presLayoutVars>
          <dgm:chPref val="3"/>
        </dgm:presLayoutVars>
      </dgm:prSet>
      <dgm:spPr/>
    </dgm:pt>
    <dgm:pt modelId="{40C84DCB-F7D3-4261-99E2-9A236C68BD46}" type="pres">
      <dgm:prSet presAssocID="{03D1C07B-5E5C-4DF9-9ECE-4959C018880C}" presName="rootConnector1" presStyleLbl="node1" presStyleIdx="0" presStyleCnt="0"/>
      <dgm:spPr/>
    </dgm:pt>
    <dgm:pt modelId="{D568C503-FFDB-46E9-928E-11B221592AE6}" type="pres">
      <dgm:prSet presAssocID="{03D1C07B-5E5C-4DF9-9ECE-4959C018880C}" presName="hierChild2" presStyleCnt="0"/>
      <dgm:spPr/>
    </dgm:pt>
    <dgm:pt modelId="{77DF4584-2564-4A92-ADFB-6E9EADDCF719}" type="pres">
      <dgm:prSet presAssocID="{03D1C07B-5E5C-4DF9-9ECE-4959C018880C}" presName="hierChild3" presStyleCnt="0"/>
      <dgm:spPr/>
    </dgm:pt>
    <dgm:pt modelId="{48F03770-8622-4E6C-A0FB-2A33D69E0BC5}" type="pres">
      <dgm:prSet presAssocID="{7D4C582A-16F9-45FC-B6D6-D0C3378171C2}" presName="hierRoot1" presStyleCnt="0">
        <dgm:presLayoutVars>
          <dgm:hierBranch val="init"/>
        </dgm:presLayoutVars>
      </dgm:prSet>
      <dgm:spPr/>
    </dgm:pt>
    <dgm:pt modelId="{0EA9AE2E-C02C-4F10-B8CB-72BFBA6CF128}" type="pres">
      <dgm:prSet presAssocID="{7D4C582A-16F9-45FC-B6D6-D0C3378171C2}" presName="rootComposite1" presStyleCnt="0"/>
      <dgm:spPr/>
    </dgm:pt>
    <dgm:pt modelId="{8BE8CA40-4C4B-4641-A568-8915F57A3A1A}" type="pres">
      <dgm:prSet presAssocID="{7D4C582A-16F9-45FC-B6D6-D0C3378171C2}" presName="rootText1" presStyleLbl="node0" presStyleIdx="2" presStyleCnt="5">
        <dgm:presLayoutVars>
          <dgm:chPref val="3"/>
        </dgm:presLayoutVars>
      </dgm:prSet>
      <dgm:spPr/>
    </dgm:pt>
    <dgm:pt modelId="{79987504-CA63-4025-B289-4AE49CC8E1BB}" type="pres">
      <dgm:prSet presAssocID="{7D4C582A-16F9-45FC-B6D6-D0C3378171C2}" presName="rootConnector1" presStyleLbl="node1" presStyleIdx="0" presStyleCnt="0"/>
      <dgm:spPr/>
    </dgm:pt>
    <dgm:pt modelId="{8DCD5501-F068-43DB-B1AF-B02D54009955}" type="pres">
      <dgm:prSet presAssocID="{7D4C582A-16F9-45FC-B6D6-D0C3378171C2}" presName="hierChild2" presStyleCnt="0"/>
      <dgm:spPr/>
    </dgm:pt>
    <dgm:pt modelId="{25EBF442-095A-4DC6-B5CB-2457923519B5}" type="pres">
      <dgm:prSet presAssocID="{7D4C582A-16F9-45FC-B6D6-D0C3378171C2}" presName="hierChild3" presStyleCnt="0"/>
      <dgm:spPr/>
    </dgm:pt>
    <dgm:pt modelId="{A3814F9D-CAD4-44C6-A6B3-DC20211CD369}" type="pres">
      <dgm:prSet presAssocID="{AB6F496F-8961-43C2-8F29-42814BB6ACD0}" presName="hierRoot1" presStyleCnt="0">
        <dgm:presLayoutVars>
          <dgm:hierBranch val="init"/>
        </dgm:presLayoutVars>
      </dgm:prSet>
      <dgm:spPr/>
    </dgm:pt>
    <dgm:pt modelId="{434DE6BC-5186-45D6-8FAE-AF9C5322EFFA}" type="pres">
      <dgm:prSet presAssocID="{AB6F496F-8961-43C2-8F29-42814BB6ACD0}" presName="rootComposite1" presStyleCnt="0"/>
      <dgm:spPr/>
    </dgm:pt>
    <dgm:pt modelId="{F0E7B0AB-434D-4357-A30A-2A537B6B62B3}" type="pres">
      <dgm:prSet presAssocID="{AB6F496F-8961-43C2-8F29-42814BB6ACD0}" presName="rootText1" presStyleLbl="node0" presStyleIdx="3" presStyleCnt="5">
        <dgm:presLayoutVars>
          <dgm:chPref val="3"/>
        </dgm:presLayoutVars>
      </dgm:prSet>
      <dgm:spPr/>
    </dgm:pt>
    <dgm:pt modelId="{92FD0B79-5F48-49DE-A88E-48342985235E}" type="pres">
      <dgm:prSet presAssocID="{AB6F496F-8961-43C2-8F29-42814BB6ACD0}" presName="rootConnector1" presStyleLbl="node1" presStyleIdx="0" presStyleCnt="0"/>
      <dgm:spPr/>
    </dgm:pt>
    <dgm:pt modelId="{C8C3035E-7C90-436F-9385-A6247D759E1D}" type="pres">
      <dgm:prSet presAssocID="{AB6F496F-8961-43C2-8F29-42814BB6ACD0}" presName="hierChild2" presStyleCnt="0"/>
      <dgm:spPr/>
    </dgm:pt>
    <dgm:pt modelId="{E00C121F-BE6A-48E6-BC1B-AF4AE58EB4AD}" type="pres">
      <dgm:prSet presAssocID="{5911B1A3-B617-4FC3-8D27-E87365E14616}" presName="Name64" presStyleLbl="parChTrans1D2" presStyleIdx="0" presStyleCnt="3"/>
      <dgm:spPr/>
    </dgm:pt>
    <dgm:pt modelId="{9FD895E3-E17E-4249-9531-B061D86C0CF0}" type="pres">
      <dgm:prSet presAssocID="{E9942F0E-CB49-4644-8A21-E11916C8B1E2}" presName="hierRoot2" presStyleCnt="0">
        <dgm:presLayoutVars>
          <dgm:hierBranch val="init"/>
        </dgm:presLayoutVars>
      </dgm:prSet>
      <dgm:spPr/>
    </dgm:pt>
    <dgm:pt modelId="{95BB8EA0-8EA0-4963-B140-4A30558F0B76}" type="pres">
      <dgm:prSet presAssocID="{E9942F0E-CB49-4644-8A21-E11916C8B1E2}" presName="rootComposite" presStyleCnt="0"/>
      <dgm:spPr/>
    </dgm:pt>
    <dgm:pt modelId="{083F9F9C-E5D6-4FA1-B255-28A8C183E439}" type="pres">
      <dgm:prSet presAssocID="{E9942F0E-CB49-4644-8A21-E11916C8B1E2}" presName="rootText" presStyleLbl="node2" presStyleIdx="0" presStyleCnt="3">
        <dgm:presLayoutVars>
          <dgm:chPref val="3"/>
        </dgm:presLayoutVars>
      </dgm:prSet>
      <dgm:spPr/>
    </dgm:pt>
    <dgm:pt modelId="{F5EA8B7B-5D6D-4F08-A2AB-AFECF4126517}" type="pres">
      <dgm:prSet presAssocID="{E9942F0E-CB49-4644-8A21-E11916C8B1E2}" presName="rootConnector" presStyleLbl="node2" presStyleIdx="0" presStyleCnt="3"/>
      <dgm:spPr/>
    </dgm:pt>
    <dgm:pt modelId="{6D378711-E898-4864-B518-730A282D4E19}" type="pres">
      <dgm:prSet presAssocID="{E9942F0E-CB49-4644-8A21-E11916C8B1E2}" presName="hierChild4" presStyleCnt="0"/>
      <dgm:spPr/>
    </dgm:pt>
    <dgm:pt modelId="{4E6D23B0-6AD5-4009-8662-26BCE626FF9B}" type="pres">
      <dgm:prSet presAssocID="{E9942F0E-CB49-4644-8A21-E11916C8B1E2}" presName="hierChild5" presStyleCnt="0"/>
      <dgm:spPr/>
    </dgm:pt>
    <dgm:pt modelId="{67BBE906-0070-43C2-AA07-698B30719AB8}" type="pres">
      <dgm:prSet presAssocID="{531B4E5B-C16E-4AB8-AF2F-3B62E29F5555}" presName="Name64" presStyleLbl="parChTrans1D2" presStyleIdx="1" presStyleCnt="3"/>
      <dgm:spPr/>
    </dgm:pt>
    <dgm:pt modelId="{2CE3E806-937C-4A66-ABEE-325C907BA303}" type="pres">
      <dgm:prSet presAssocID="{CFEB5572-993C-48FE-A188-B830C22E0C16}" presName="hierRoot2" presStyleCnt="0">
        <dgm:presLayoutVars>
          <dgm:hierBranch val="init"/>
        </dgm:presLayoutVars>
      </dgm:prSet>
      <dgm:spPr/>
    </dgm:pt>
    <dgm:pt modelId="{004522CA-AA80-4E09-BDF2-FF6E7584F937}" type="pres">
      <dgm:prSet presAssocID="{CFEB5572-993C-48FE-A188-B830C22E0C16}" presName="rootComposite" presStyleCnt="0"/>
      <dgm:spPr/>
    </dgm:pt>
    <dgm:pt modelId="{B5B5D250-2DC6-4DC3-8BAC-4CA3DCB29C46}" type="pres">
      <dgm:prSet presAssocID="{CFEB5572-993C-48FE-A188-B830C22E0C16}" presName="rootText" presStyleLbl="node2" presStyleIdx="1" presStyleCnt="3">
        <dgm:presLayoutVars>
          <dgm:chPref val="3"/>
        </dgm:presLayoutVars>
      </dgm:prSet>
      <dgm:spPr/>
    </dgm:pt>
    <dgm:pt modelId="{B6A853C2-DB93-48E6-9693-763E0F592155}" type="pres">
      <dgm:prSet presAssocID="{CFEB5572-993C-48FE-A188-B830C22E0C16}" presName="rootConnector" presStyleLbl="node2" presStyleIdx="1" presStyleCnt="3"/>
      <dgm:spPr/>
    </dgm:pt>
    <dgm:pt modelId="{FD1A3AB5-571D-4212-B74C-A06BD24244B3}" type="pres">
      <dgm:prSet presAssocID="{CFEB5572-993C-48FE-A188-B830C22E0C16}" presName="hierChild4" presStyleCnt="0"/>
      <dgm:spPr/>
    </dgm:pt>
    <dgm:pt modelId="{3FF0EE8A-C539-4C7A-95A5-542335BD3E7E}" type="pres">
      <dgm:prSet presAssocID="{CFEB5572-993C-48FE-A188-B830C22E0C16}" presName="hierChild5" presStyleCnt="0"/>
      <dgm:spPr/>
    </dgm:pt>
    <dgm:pt modelId="{1E67AF1C-785C-4153-9860-C59009FC88CE}" type="pres">
      <dgm:prSet presAssocID="{A7E74341-E8C6-4F12-A2EE-3798579D83EA}" presName="Name64" presStyleLbl="parChTrans1D2" presStyleIdx="2" presStyleCnt="3"/>
      <dgm:spPr/>
    </dgm:pt>
    <dgm:pt modelId="{7670522E-EA3D-46B2-9E7C-64D15E0D0AB2}" type="pres">
      <dgm:prSet presAssocID="{066AEBB7-E426-4F47-A61D-52DEC4922923}" presName="hierRoot2" presStyleCnt="0">
        <dgm:presLayoutVars>
          <dgm:hierBranch val="init"/>
        </dgm:presLayoutVars>
      </dgm:prSet>
      <dgm:spPr/>
    </dgm:pt>
    <dgm:pt modelId="{F45552C4-0FC3-47B7-AC58-A80F7F08A3B8}" type="pres">
      <dgm:prSet presAssocID="{066AEBB7-E426-4F47-A61D-52DEC4922923}" presName="rootComposite" presStyleCnt="0"/>
      <dgm:spPr/>
    </dgm:pt>
    <dgm:pt modelId="{62008D7E-6844-4472-9804-313EC43FD75F}" type="pres">
      <dgm:prSet presAssocID="{066AEBB7-E426-4F47-A61D-52DEC4922923}" presName="rootText" presStyleLbl="node2" presStyleIdx="2" presStyleCnt="3">
        <dgm:presLayoutVars>
          <dgm:chPref val="3"/>
        </dgm:presLayoutVars>
      </dgm:prSet>
      <dgm:spPr/>
    </dgm:pt>
    <dgm:pt modelId="{3733B9A6-D693-4951-B406-E9FEB3C0FDBC}" type="pres">
      <dgm:prSet presAssocID="{066AEBB7-E426-4F47-A61D-52DEC4922923}" presName="rootConnector" presStyleLbl="node2" presStyleIdx="2" presStyleCnt="3"/>
      <dgm:spPr/>
    </dgm:pt>
    <dgm:pt modelId="{77A52604-9C6A-45BC-9467-6FCAF3B07C1F}" type="pres">
      <dgm:prSet presAssocID="{066AEBB7-E426-4F47-A61D-52DEC4922923}" presName="hierChild4" presStyleCnt="0"/>
      <dgm:spPr/>
    </dgm:pt>
    <dgm:pt modelId="{81CCB605-4594-454D-895C-BB0E66B731EF}" type="pres">
      <dgm:prSet presAssocID="{066AEBB7-E426-4F47-A61D-52DEC4922923}" presName="hierChild5" presStyleCnt="0"/>
      <dgm:spPr/>
    </dgm:pt>
    <dgm:pt modelId="{CFD25343-C21D-4B51-86F3-2A0EBF7FD91C}" type="pres">
      <dgm:prSet presAssocID="{AB6F496F-8961-43C2-8F29-42814BB6ACD0}" presName="hierChild3" presStyleCnt="0"/>
      <dgm:spPr/>
    </dgm:pt>
    <dgm:pt modelId="{CB9F66C6-3C00-4ED5-9674-04DA41C86F7F}" type="pres">
      <dgm:prSet presAssocID="{6A117924-D2C6-4995-96BC-DA9D4B29EF1D}" presName="hierRoot1" presStyleCnt="0">
        <dgm:presLayoutVars>
          <dgm:hierBranch val="init"/>
        </dgm:presLayoutVars>
      </dgm:prSet>
      <dgm:spPr/>
    </dgm:pt>
    <dgm:pt modelId="{528848BB-18BB-4CA8-AD35-4D63E43EA06F}" type="pres">
      <dgm:prSet presAssocID="{6A117924-D2C6-4995-96BC-DA9D4B29EF1D}" presName="rootComposite1" presStyleCnt="0"/>
      <dgm:spPr/>
    </dgm:pt>
    <dgm:pt modelId="{7B14DA79-2757-44A1-984C-19A016FC3AAD}" type="pres">
      <dgm:prSet presAssocID="{6A117924-D2C6-4995-96BC-DA9D4B29EF1D}" presName="rootText1" presStyleLbl="node0" presStyleIdx="4" presStyleCnt="5">
        <dgm:presLayoutVars>
          <dgm:chPref val="3"/>
        </dgm:presLayoutVars>
      </dgm:prSet>
      <dgm:spPr/>
    </dgm:pt>
    <dgm:pt modelId="{6311720E-2E77-4A12-BFCC-CA2D8DCF42B0}" type="pres">
      <dgm:prSet presAssocID="{6A117924-D2C6-4995-96BC-DA9D4B29EF1D}" presName="rootConnector1" presStyleLbl="node1" presStyleIdx="0" presStyleCnt="0"/>
      <dgm:spPr/>
    </dgm:pt>
    <dgm:pt modelId="{4CD9113E-DABF-4D43-988A-0C8CC01EBB04}" type="pres">
      <dgm:prSet presAssocID="{6A117924-D2C6-4995-96BC-DA9D4B29EF1D}" presName="hierChild2" presStyleCnt="0"/>
      <dgm:spPr/>
    </dgm:pt>
    <dgm:pt modelId="{21999043-18FA-402F-AD05-E17E4D0A89DE}" type="pres">
      <dgm:prSet presAssocID="{6A117924-D2C6-4995-96BC-DA9D4B29EF1D}" presName="hierChild3" presStyleCnt="0"/>
      <dgm:spPr/>
    </dgm:pt>
  </dgm:ptLst>
  <dgm:cxnLst>
    <dgm:cxn modelId="{241DC70D-272D-4DB3-9B17-6786DE275F33}" type="presOf" srcId="{545AEA9C-1937-439F-B9FD-185B5E259AA0}" destId="{CFB50821-4836-4C96-A68E-6A74FFA12362}" srcOrd="0" destOrd="0" presId="urn:microsoft.com/office/officeart/2009/3/layout/HorizontalOrganizationChart"/>
    <dgm:cxn modelId="{A1339A20-6A84-4C2C-9456-F93A0F0388F7}" type="presOf" srcId="{7D4C582A-16F9-45FC-B6D6-D0C3378171C2}" destId="{8BE8CA40-4C4B-4641-A568-8915F57A3A1A}" srcOrd="0" destOrd="0" presId="urn:microsoft.com/office/officeart/2009/3/layout/HorizontalOrganizationChart"/>
    <dgm:cxn modelId="{3FE41823-B8D8-48E7-99AF-F068C48EF1F6}" srcId="{3269DE94-289A-4CB7-BA6B-900695A6372F}" destId="{03D1C07B-5E5C-4DF9-9ECE-4959C018880C}" srcOrd="1" destOrd="0" parTransId="{38E07032-E6C6-4CAE-A443-0F8A864785D5}" sibTransId="{BC2A4D67-2A56-422D-9408-239E306BBDA2}"/>
    <dgm:cxn modelId="{B042A526-C5AE-459A-80A6-9400A2C73BD7}" srcId="{3269DE94-289A-4CB7-BA6B-900695A6372F}" destId="{AB6F496F-8961-43C2-8F29-42814BB6ACD0}" srcOrd="3" destOrd="0" parTransId="{E128F757-80D3-4D06-802E-06F7BC1B9ADF}" sibTransId="{8A6BA5D0-8E55-46E9-9375-DF31A8BA5A91}"/>
    <dgm:cxn modelId="{193E2827-7CFE-4421-B135-86D0C84B9F71}" type="presOf" srcId="{AB6F496F-8961-43C2-8F29-42814BB6ACD0}" destId="{92FD0B79-5F48-49DE-A88E-48342985235E}" srcOrd="1" destOrd="0" presId="urn:microsoft.com/office/officeart/2009/3/layout/HorizontalOrganizationChart"/>
    <dgm:cxn modelId="{883DBF29-27A3-4F48-938B-7C2EFFD86458}" type="presOf" srcId="{531B4E5B-C16E-4AB8-AF2F-3B62E29F5555}" destId="{67BBE906-0070-43C2-AA07-698B30719AB8}" srcOrd="0" destOrd="0" presId="urn:microsoft.com/office/officeart/2009/3/layout/HorizontalOrganizationChart"/>
    <dgm:cxn modelId="{A7C3D72D-1205-498B-8539-03AB4B21DAF2}" type="presOf" srcId="{5911B1A3-B617-4FC3-8D27-E87365E14616}" destId="{E00C121F-BE6A-48E6-BC1B-AF4AE58EB4AD}" srcOrd="0" destOrd="0" presId="urn:microsoft.com/office/officeart/2009/3/layout/HorizontalOrganizationChart"/>
    <dgm:cxn modelId="{EAFA6230-DA85-4A8E-91B0-0346081F494D}" type="presOf" srcId="{A7E74341-E8C6-4F12-A2EE-3798579D83EA}" destId="{1E67AF1C-785C-4153-9860-C59009FC88CE}" srcOrd="0" destOrd="0" presId="urn:microsoft.com/office/officeart/2009/3/layout/HorizontalOrganizationChart"/>
    <dgm:cxn modelId="{7B607F37-905C-4086-B508-0FB9C6D9A024}" type="presOf" srcId="{545AEA9C-1937-439F-B9FD-185B5E259AA0}" destId="{69C1D694-1AAF-4E87-BDD0-0D7D8DD07585}" srcOrd="1" destOrd="0" presId="urn:microsoft.com/office/officeart/2009/3/layout/HorizontalOrganizationChart"/>
    <dgm:cxn modelId="{7D78A161-E824-4F18-B437-4CC4480C3A90}" srcId="{3269DE94-289A-4CB7-BA6B-900695A6372F}" destId="{545AEA9C-1937-439F-B9FD-185B5E259AA0}" srcOrd="0" destOrd="0" parTransId="{4B0B22CF-E1ED-4142-B45D-C342CB6A7B46}" sibTransId="{5645EA73-BE29-4FFC-8C39-7C2A5C826F89}"/>
    <dgm:cxn modelId="{31176467-14E2-4306-83E8-24EB265ACF4F}" srcId="{3269DE94-289A-4CB7-BA6B-900695A6372F}" destId="{6A117924-D2C6-4995-96BC-DA9D4B29EF1D}" srcOrd="4" destOrd="0" parTransId="{F45E6824-E692-4979-8107-466D3EA2AAF0}" sibTransId="{ED088034-5180-4694-99E4-049F8065C9F4}"/>
    <dgm:cxn modelId="{A4E23B69-96B2-4BD6-8EE8-91BD94C765EE}" type="presOf" srcId="{6A117924-D2C6-4995-96BC-DA9D4B29EF1D}" destId="{7B14DA79-2757-44A1-984C-19A016FC3AAD}" srcOrd="0" destOrd="0" presId="urn:microsoft.com/office/officeart/2009/3/layout/HorizontalOrganizationChart"/>
    <dgm:cxn modelId="{C4C5C149-3CA6-4B72-A0A0-E812A977DB7B}" type="presOf" srcId="{03D1C07B-5E5C-4DF9-9ECE-4959C018880C}" destId="{FF0A5D8B-4116-4849-8595-7B1CB92AA155}" srcOrd="0" destOrd="0" presId="urn:microsoft.com/office/officeart/2009/3/layout/HorizontalOrganizationChart"/>
    <dgm:cxn modelId="{0078456F-AA8A-46BB-A5A8-93581CCA9F28}" srcId="{AB6F496F-8961-43C2-8F29-42814BB6ACD0}" destId="{E9942F0E-CB49-4644-8A21-E11916C8B1E2}" srcOrd="0" destOrd="0" parTransId="{5911B1A3-B617-4FC3-8D27-E87365E14616}" sibTransId="{374CB503-DA50-471F-83FE-0560DA500DB8}"/>
    <dgm:cxn modelId="{403EC273-ADCF-4DC6-8880-239C354A4F39}" type="presOf" srcId="{E9942F0E-CB49-4644-8A21-E11916C8B1E2}" destId="{083F9F9C-E5D6-4FA1-B255-28A8C183E439}" srcOrd="0" destOrd="0" presId="urn:microsoft.com/office/officeart/2009/3/layout/HorizontalOrganizationChart"/>
    <dgm:cxn modelId="{DE5ABF74-01C6-4230-A3B9-AE56DCF5C370}" srcId="{3269DE94-289A-4CB7-BA6B-900695A6372F}" destId="{7D4C582A-16F9-45FC-B6D6-D0C3378171C2}" srcOrd="2" destOrd="0" parTransId="{6BD3CF61-2908-4645-9911-EE3D69FE68D2}" sibTransId="{C033F462-BAF1-4119-9D9A-1BEF46E1807A}"/>
    <dgm:cxn modelId="{F5F7A189-2BDA-4717-8C7C-C410034221B5}" type="presOf" srcId="{066AEBB7-E426-4F47-A61D-52DEC4922923}" destId="{3733B9A6-D693-4951-B406-E9FEB3C0FDBC}" srcOrd="1" destOrd="0" presId="urn:microsoft.com/office/officeart/2009/3/layout/HorizontalOrganizationChart"/>
    <dgm:cxn modelId="{05119593-F69A-45B8-96AC-B21CD3CEF62A}" type="presOf" srcId="{3269DE94-289A-4CB7-BA6B-900695A6372F}" destId="{02A2EEFD-1830-4745-8778-50ABA3D93E03}" srcOrd="0" destOrd="0" presId="urn:microsoft.com/office/officeart/2009/3/layout/HorizontalOrganizationChart"/>
    <dgm:cxn modelId="{172DE597-8E0F-45D4-8A9B-7763527A123B}" type="presOf" srcId="{CFEB5572-993C-48FE-A188-B830C22E0C16}" destId="{B6A853C2-DB93-48E6-9693-763E0F592155}" srcOrd="1" destOrd="0" presId="urn:microsoft.com/office/officeart/2009/3/layout/HorizontalOrganizationChart"/>
    <dgm:cxn modelId="{F2348FB9-8F22-4BF3-84BB-275451D751C2}" srcId="{AB6F496F-8961-43C2-8F29-42814BB6ACD0}" destId="{CFEB5572-993C-48FE-A188-B830C22E0C16}" srcOrd="1" destOrd="0" parTransId="{531B4E5B-C16E-4AB8-AF2F-3B62E29F5555}" sibTransId="{BAA5CAA1-2FC3-4CC8-9CC6-9D61AB858D8C}"/>
    <dgm:cxn modelId="{F13089BE-00B8-4247-B94F-D120BA883D78}" type="presOf" srcId="{03D1C07B-5E5C-4DF9-9ECE-4959C018880C}" destId="{40C84DCB-F7D3-4261-99E2-9A236C68BD46}" srcOrd="1" destOrd="0" presId="urn:microsoft.com/office/officeart/2009/3/layout/HorizontalOrganizationChart"/>
    <dgm:cxn modelId="{BC01E6C3-58D3-4965-AB2B-0C9325D8195B}" type="presOf" srcId="{CFEB5572-993C-48FE-A188-B830C22E0C16}" destId="{B5B5D250-2DC6-4DC3-8BAC-4CA3DCB29C46}" srcOrd="0" destOrd="0" presId="urn:microsoft.com/office/officeart/2009/3/layout/HorizontalOrganizationChart"/>
    <dgm:cxn modelId="{6CB558C8-0409-43DF-9BB9-B67BC09EB256}" type="presOf" srcId="{AB6F496F-8961-43C2-8F29-42814BB6ACD0}" destId="{F0E7B0AB-434D-4357-A30A-2A537B6B62B3}" srcOrd="0" destOrd="0" presId="urn:microsoft.com/office/officeart/2009/3/layout/HorizontalOrganizationChart"/>
    <dgm:cxn modelId="{9A8F95D1-4336-44D1-93E0-37FC7A3746F1}" srcId="{AB6F496F-8961-43C2-8F29-42814BB6ACD0}" destId="{066AEBB7-E426-4F47-A61D-52DEC4922923}" srcOrd="2" destOrd="0" parTransId="{A7E74341-E8C6-4F12-A2EE-3798579D83EA}" sibTransId="{CB8F567D-CAEB-4A06-AC2E-F38FA1D20248}"/>
    <dgm:cxn modelId="{0807ABDC-776F-4219-BC56-1EA3519A2469}" type="presOf" srcId="{E9942F0E-CB49-4644-8A21-E11916C8B1E2}" destId="{F5EA8B7B-5D6D-4F08-A2AB-AFECF4126517}" srcOrd="1" destOrd="0" presId="urn:microsoft.com/office/officeart/2009/3/layout/HorizontalOrganizationChart"/>
    <dgm:cxn modelId="{D60AA8DE-2472-4C71-85D5-D79A63967D03}" type="presOf" srcId="{066AEBB7-E426-4F47-A61D-52DEC4922923}" destId="{62008D7E-6844-4472-9804-313EC43FD75F}" srcOrd="0" destOrd="0" presId="urn:microsoft.com/office/officeart/2009/3/layout/HorizontalOrganizationChart"/>
    <dgm:cxn modelId="{EB4CD6EB-C304-4680-B5E4-93502A5F66A6}" type="presOf" srcId="{7D4C582A-16F9-45FC-B6D6-D0C3378171C2}" destId="{79987504-CA63-4025-B289-4AE49CC8E1BB}" srcOrd="1" destOrd="0" presId="urn:microsoft.com/office/officeart/2009/3/layout/HorizontalOrganizationChart"/>
    <dgm:cxn modelId="{331496F6-46AA-4671-BF34-06D6B160E65D}" type="presOf" srcId="{6A117924-D2C6-4995-96BC-DA9D4B29EF1D}" destId="{6311720E-2E77-4A12-BFCC-CA2D8DCF42B0}" srcOrd="1" destOrd="0" presId="urn:microsoft.com/office/officeart/2009/3/layout/HorizontalOrganizationChart"/>
    <dgm:cxn modelId="{EE6EF740-6DD4-4711-91F8-CB0DA02429B1}" type="presParOf" srcId="{02A2EEFD-1830-4745-8778-50ABA3D93E03}" destId="{87583958-2460-4195-A910-DD78E100067C}" srcOrd="0" destOrd="0" presId="urn:microsoft.com/office/officeart/2009/3/layout/HorizontalOrganizationChart"/>
    <dgm:cxn modelId="{D9FC0879-2C27-4355-8D17-947C274C5BD6}" type="presParOf" srcId="{87583958-2460-4195-A910-DD78E100067C}" destId="{545B5109-6F4C-494C-A1ED-E087AACB319D}" srcOrd="0" destOrd="0" presId="urn:microsoft.com/office/officeart/2009/3/layout/HorizontalOrganizationChart"/>
    <dgm:cxn modelId="{53881C96-4DDC-46FF-83FF-F7C8BA4FD006}" type="presParOf" srcId="{545B5109-6F4C-494C-A1ED-E087AACB319D}" destId="{CFB50821-4836-4C96-A68E-6A74FFA12362}" srcOrd="0" destOrd="0" presId="urn:microsoft.com/office/officeart/2009/3/layout/HorizontalOrganizationChart"/>
    <dgm:cxn modelId="{B8220BF5-264B-4464-94EA-C122802C8FDD}" type="presParOf" srcId="{545B5109-6F4C-494C-A1ED-E087AACB319D}" destId="{69C1D694-1AAF-4E87-BDD0-0D7D8DD07585}" srcOrd="1" destOrd="0" presId="urn:microsoft.com/office/officeart/2009/3/layout/HorizontalOrganizationChart"/>
    <dgm:cxn modelId="{02D69D27-CE80-4935-AE02-4BCC56F384AD}" type="presParOf" srcId="{87583958-2460-4195-A910-DD78E100067C}" destId="{B82C4CEA-2227-4F85-B5D1-9B91FF94DE6D}" srcOrd="1" destOrd="0" presId="urn:microsoft.com/office/officeart/2009/3/layout/HorizontalOrganizationChart"/>
    <dgm:cxn modelId="{FCE170A6-7DBC-4980-8DD0-03F6082B40BE}" type="presParOf" srcId="{87583958-2460-4195-A910-DD78E100067C}" destId="{B577848B-8B9E-44C2-B093-EA6A779E436B}" srcOrd="2" destOrd="0" presId="urn:microsoft.com/office/officeart/2009/3/layout/HorizontalOrganizationChart"/>
    <dgm:cxn modelId="{AB5D606C-90DB-4F05-A097-AC670E3D0E1F}" type="presParOf" srcId="{02A2EEFD-1830-4745-8778-50ABA3D93E03}" destId="{07DF9C90-3A54-4457-9204-56A3C0900160}" srcOrd="1" destOrd="0" presId="urn:microsoft.com/office/officeart/2009/3/layout/HorizontalOrganizationChart"/>
    <dgm:cxn modelId="{A5DC3FB1-758C-4729-920C-C8C5F98A8004}" type="presParOf" srcId="{07DF9C90-3A54-4457-9204-56A3C0900160}" destId="{788AF4DA-A6C3-48C7-A109-638DBA2E5A56}" srcOrd="0" destOrd="0" presId="urn:microsoft.com/office/officeart/2009/3/layout/HorizontalOrganizationChart"/>
    <dgm:cxn modelId="{A4A0A501-4C9F-49A9-837D-BA7B15CAA956}" type="presParOf" srcId="{788AF4DA-A6C3-48C7-A109-638DBA2E5A56}" destId="{FF0A5D8B-4116-4849-8595-7B1CB92AA155}" srcOrd="0" destOrd="0" presId="urn:microsoft.com/office/officeart/2009/3/layout/HorizontalOrganizationChart"/>
    <dgm:cxn modelId="{D2A0FA8D-C360-4AB1-9A66-63C0395C5D41}" type="presParOf" srcId="{788AF4DA-A6C3-48C7-A109-638DBA2E5A56}" destId="{40C84DCB-F7D3-4261-99E2-9A236C68BD46}" srcOrd="1" destOrd="0" presId="urn:microsoft.com/office/officeart/2009/3/layout/HorizontalOrganizationChart"/>
    <dgm:cxn modelId="{02431EDC-3AF6-4770-BE1F-2AF6C907EE6E}" type="presParOf" srcId="{07DF9C90-3A54-4457-9204-56A3C0900160}" destId="{D568C503-FFDB-46E9-928E-11B221592AE6}" srcOrd="1" destOrd="0" presId="urn:microsoft.com/office/officeart/2009/3/layout/HorizontalOrganizationChart"/>
    <dgm:cxn modelId="{DC1D0A5A-5D6A-4B7F-8705-6610C60A975C}" type="presParOf" srcId="{07DF9C90-3A54-4457-9204-56A3C0900160}" destId="{77DF4584-2564-4A92-ADFB-6E9EADDCF719}" srcOrd="2" destOrd="0" presId="urn:microsoft.com/office/officeart/2009/3/layout/HorizontalOrganizationChart"/>
    <dgm:cxn modelId="{8E401053-DCFB-4805-A6ED-868389CA3961}" type="presParOf" srcId="{02A2EEFD-1830-4745-8778-50ABA3D93E03}" destId="{48F03770-8622-4E6C-A0FB-2A33D69E0BC5}" srcOrd="2" destOrd="0" presId="urn:microsoft.com/office/officeart/2009/3/layout/HorizontalOrganizationChart"/>
    <dgm:cxn modelId="{E5B7DA3E-B957-4EDE-9483-32746126FF77}" type="presParOf" srcId="{48F03770-8622-4E6C-A0FB-2A33D69E0BC5}" destId="{0EA9AE2E-C02C-4F10-B8CB-72BFBA6CF128}" srcOrd="0" destOrd="0" presId="urn:microsoft.com/office/officeart/2009/3/layout/HorizontalOrganizationChart"/>
    <dgm:cxn modelId="{823DC36F-BDAB-430B-BCE6-B2B45DE2E48A}" type="presParOf" srcId="{0EA9AE2E-C02C-4F10-B8CB-72BFBA6CF128}" destId="{8BE8CA40-4C4B-4641-A568-8915F57A3A1A}" srcOrd="0" destOrd="0" presId="urn:microsoft.com/office/officeart/2009/3/layout/HorizontalOrganizationChart"/>
    <dgm:cxn modelId="{6B8F64FC-C299-42C8-86FB-A1482ED59363}" type="presParOf" srcId="{0EA9AE2E-C02C-4F10-B8CB-72BFBA6CF128}" destId="{79987504-CA63-4025-B289-4AE49CC8E1BB}" srcOrd="1" destOrd="0" presId="urn:microsoft.com/office/officeart/2009/3/layout/HorizontalOrganizationChart"/>
    <dgm:cxn modelId="{89548452-1138-4557-A399-EF830A2C79EC}" type="presParOf" srcId="{48F03770-8622-4E6C-A0FB-2A33D69E0BC5}" destId="{8DCD5501-F068-43DB-B1AF-B02D54009955}" srcOrd="1" destOrd="0" presId="urn:microsoft.com/office/officeart/2009/3/layout/HorizontalOrganizationChart"/>
    <dgm:cxn modelId="{4A48FA83-6319-4D4F-B182-4AB71C588E12}" type="presParOf" srcId="{48F03770-8622-4E6C-A0FB-2A33D69E0BC5}" destId="{25EBF442-095A-4DC6-B5CB-2457923519B5}" srcOrd="2" destOrd="0" presId="urn:microsoft.com/office/officeart/2009/3/layout/HorizontalOrganizationChart"/>
    <dgm:cxn modelId="{D5F30F2F-F143-4BC7-9B93-BA959AFB5F0A}" type="presParOf" srcId="{02A2EEFD-1830-4745-8778-50ABA3D93E03}" destId="{A3814F9D-CAD4-44C6-A6B3-DC20211CD369}" srcOrd="3" destOrd="0" presId="urn:microsoft.com/office/officeart/2009/3/layout/HorizontalOrganizationChart"/>
    <dgm:cxn modelId="{1AEF5A0B-8991-4A35-B972-C2FD0B97C3FB}" type="presParOf" srcId="{A3814F9D-CAD4-44C6-A6B3-DC20211CD369}" destId="{434DE6BC-5186-45D6-8FAE-AF9C5322EFFA}" srcOrd="0" destOrd="0" presId="urn:microsoft.com/office/officeart/2009/3/layout/HorizontalOrganizationChart"/>
    <dgm:cxn modelId="{702AC7AE-E8F1-456D-B1BC-78B7BFF7AFE0}" type="presParOf" srcId="{434DE6BC-5186-45D6-8FAE-AF9C5322EFFA}" destId="{F0E7B0AB-434D-4357-A30A-2A537B6B62B3}" srcOrd="0" destOrd="0" presId="urn:microsoft.com/office/officeart/2009/3/layout/HorizontalOrganizationChart"/>
    <dgm:cxn modelId="{95D2DBD6-9FFE-4F4C-8690-10F156EB4BD7}" type="presParOf" srcId="{434DE6BC-5186-45D6-8FAE-AF9C5322EFFA}" destId="{92FD0B79-5F48-49DE-A88E-48342985235E}" srcOrd="1" destOrd="0" presId="urn:microsoft.com/office/officeart/2009/3/layout/HorizontalOrganizationChart"/>
    <dgm:cxn modelId="{B3C4DA64-327D-419A-8C23-3ED516F603DD}" type="presParOf" srcId="{A3814F9D-CAD4-44C6-A6B3-DC20211CD369}" destId="{C8C3035E-7C90-436F-9385-A6247D759E1D}" srcOrd="1" destOrd="0" presId="urn:microsoft.com/office/officeart/2009/3/layout/HorizontalOrganizationChart"/>
    <dgm:cxn modelId="{4F35FB77-A4A0-4537-A06F-A749AD873DDD}" type="presParOf" srcId="{C8C3035E-7C90-436F-9385-A6247D759E1D}" destId="{E00C121F-BE6A-48E6-BC1B-AF4AE58EB4AD}" srcOrd="0" destOrd="0" presId="urn:microsoft.com/office/officeart/2009/3/layout/HorizontalOrganizationChart"/>
    <dgm:cxn modelId="{3AE2E3A6-89E9-4D74-A9AF-13A010379E58}" type="presParOf" srcId="{C8C3035E-7C90-436F-9385-A6247D759E1D}" destId="{9FD895E3-E17E-4249-9531-B061D86C0CF0}" srcOrd="1" destOrd="0" presId="urn:microsoft.com/office/officeart/2009/3/layout/HorizontalOrganizationChart"/>
    <dgm:cxn modelId="{F235EFEC-B9E3-4C76-8FC3-4FC6B695AEB8}" type="presParOf" srcId="{9FD895E3-E17E-4249-9531-B061D86C0CF0}" destId="{95BB8EA0-8EA0-4963-B140-4A30558F0B76}" srcOrd="0" destOrd="0" presId="urn:microsoft.com/office/officeart/2009/3/layout/HorizontalOrganizationChart"/>
    <dgm:cxn modelId="{22F2EF71-F579-4549-9599-912C8C1FF7F0}" type="presParOf" srcId="{95BB8EA0-8EA0-4963-B140-4A30558F0B76}" destId="{083F9F9C-E5D6-4FA1-B255-28A8C183E439}" srcOrd="0" destOrd="0" presId="urn:microsoft.com/office/officeart/2009/3/layout/HorizontalOrganizationChart"/>
    <dgm:cxn modelId="{BE323902-ABF8-4E7A-A971-A26903DC00E2}" type="presParOf" srcId="{95BB8EA0-8EA0-4963-B140-4A30558F0B76}" destId="{F5EA8B7B-5D6D-4F08-A2AB-AFECF4126517}" srcOrd="1" destOrd="0" presId="urn:microsoft.com/office/officeart/2009/3/layout/HorizontalOrganizationChart"/>
    <dgm:cxn modelId="{216F4CAC-7969-4DD5-8295-BBEB8E25ED02}" type="presParOf" srcId="{9FD895E3-E17E-4249-9531-B061D86C0CF0}" destId="{6D378711-E898-4864-B518-730A282D4E19}" srcOrd="1" destOrd="0" presId="urn:microsoft.com/office/officeart/2009/3/layout/HorizontalOrganizationChart"/>
    <dgm:cxn modelId="{DC0D980F-1047-451D-90F4-0B0E7A7F4B07}" type="presParOf" srcId="{9FD895E3-E17E-4249-9531-B061D86C0CF0}" destId="{4E6D23B0-6AD5-4009-8662-26BCE626FF9B}" srcOrd="2" destOrd="0" presId="urn:microsoft.com/office/officeart/2009/3/layout/HorizontalOrganizationChart"/>
    <dgm:cxn modelId="{F402D5E6-C780-4DEB-A42A-3F13DEF0971B}" type="presParOf" srcId="{C8C3035E-7C90-436F-9385-A6247D759E1D}" destId="{67BBE906-0070-43C2-AA07-698B30719AB8}" srcOrd="2" destOrd="0" presId="urn:microsoft.com/office/officeart/2009/3/layout/HorizontalOrganizationChart"/>
    <dgm:cxn modelId="{5E802045-D640-4DAB-BD91-4BB79F7690E8}" type="presParOf" srcId="{C8C3035E-7C90-436F-9385-A6247D759E1D}" destId="{2CE3E806-937C-4A66-ABEE-325C907BA303}" srcOrd="3" destOrd="0" presId="urn:microsoft.com/office/officeart/2009/3/layout/HorizontalOrganizationChart"/>
    <dgm:cxn modelId="{6E9C6D9B-E0A3-496E-81A4-06DFD7A00000}" type="presParOf" srcId="{2CE3E806-937C-4A66-ABEE-325C907BA303}" destId="{004522CA-AA80-4E09-BDF2-FF6E7584F937}" srcOrd="0" destOrd="0" presId="urn:microsoft.com/office/officeart/2009/3/layout/HorizontalOrganizationChart"/>
    <dgm:cxn modelId="{BBEB8364-FBD2-4958-B358-27A44DFB12FD}" type="presParOf" srcId="{004522CA-AA80-4E09-BDF2-FF6E7584F937}" destId="{B5B5D250-2DC6-4DC3-8BAC-4CA3DCB29C46}" srcOrd="0" destOrd="0" presId="urn:microsoft.com/office/officeart/2009/3/layout/HorizontalOrganizationChart"/>
    <dgm:cxn modelId="{590C9104-6D3E-4430-8079-F7CD115B1ABC}" type="presParOf" srcId="{004522CA-AA80-4E09-BDF2-FF6E7584F937}" destId="{B6A853C2-DB93-48E6-9693-763E0F592155}" srcOrd="1" destOrd="0" presId="urn:microsoft.com/office/officeart/2009/3/layout/HorizontalOrganizationChart"/>
    <dgm:cxn modelId="{D97A4486-CE98-43D9-BECC-359C4857031D}" type="presParOf" srcId="{2CE3E806-937C-4A66-ABEE-325C907BA303}" destId="{FD1A3AB5-571D-4212-B74C-A06BD24244B3}" srcOrd="1" destOrd="0" presId="urn:microsoft.com/office/officeart/2009/3/layout/HorizontalOrganizationChart"/>
    <dgm:cxn modelId="{55C8B022-4E9A-4862-89C4-37B9D8ED391B}" type="presParOf" srcId="{2CE3E806-937C-4A66-ABEE-325C907BA303}" destId="{3FF0EE8A-C539-4C7A-95A5-542335BD3E7E}" srcOrd="2" destOrd="0" presId="urn:microsoft.com/office/officeart/2009/3/layout/HorizontalOrganizationChart"/>
    <dgm:cxn modelId="{590C8CF4-51D4-48D5-9E9D-869ED6E731E2}" type="presParOf" srcId="{C8C3035E-7C90-436F-9385-A6247D759E1D}" destId="{1E67AF1C-785C-4153-9860-C59009FC88CE}" srcOrd="4" destOrd="0" presId="urn:microsoft.com/office/officeart/2009/3/layout/HorizontalOrganizationChart"/>
    <dgm:cxn modelId="{7ACCBF67-B7DC-460E-B374-F2BBA5BA5D3F}" type="presParOf" srcId="{C8C3035E-7C90-436F-9385-A6247D759E1D}" destId="{7670522E-EA3D-46B2-9E7C-64D15E0D0AB2}" srcOrd="5" destOrd="0" presId="urn:microsoft.com/office/officeart/2009/3/layout/HorizontalOrganizationChart"/>
    <dgm:cxn modelId="{838D279D-3C8B-4D4C-A342-7BB10F692B24}" type="presParOf" srcId="{7670522E-EA3D-46B2-9E7C-64D15E0D0AB2}" destId="{F45552C4-0FC3-47B7-AC58-A80F7F08A3B8}" srcOrd="0" destOrd="0" presId="urn:microsoft.com/office/officeart/2009/3/layout/HorizontalOrganizationChart"/>
    <dgm:cxn modelId="{C67BF13F-31A9-41F9-93C8-2217F164F211}" type="presParOf" srcId="{F45552C4-0FC3-47B7-AC58-A80F7F08A3B8}" destId="{62008D7E-6844-4472-9804-313EC43FD75F}" srcOrd="0" destOrd="0" presId="urn:microsoft.com/office/officeart/2009/3/layout/HorizontalOrganizationChart"/>
    <dgm:cxn modelId="{146E212A-52C2-4B40-8D8F-1ABB8B12754A}" type="presParOf" srcId="{F45552C4-0FC3-47B7-AC58-A80F7F08A3B8}" destId="{3733B9A6-D693-4951-B406-E9FEB3C0FDBC}" srcOrd="1" destOrd="0" presId="urn:microsoft.com/office/officeart/2009/3/layout/HorizontalOrganizationChart"/>
    <dgm:cxn modelId="{B571FDA9-0A87-433C-A538-F2BD88C4F42F}" type="presParOf" srcId="{7670522E-EA3D-46B2-9E7C-64D15E0D0AB2}" destId="{77A52604-9C6A-45BC-9467-6FCAF3B07C1F}" srcOrd="1" destOrd="0" presId="urn:microsoft.com/office/officeart/2009/3/layout/HorizontalOrganizationChart"/>
    <dgm:cxn modelId="{10842473-310B-4AE9-8464-17C7911C093C}" type="presParOf" srcId="{7670522E-EA3D-46B2-9E7C-64D15E0D0AB2}" destId="{81CCB605-4594-454D-895C-BB0E66B731EF}" srcOrd="2" destOrd="0" presId="urn:microsoft.com/office/officeart/2009/3/layout/HorizontalOrganizationChart"/>
    <dgm:cxn modelId="{9305471D-C8C6-4EE6-8981-9487C976CC2C}" type="presParOf" srcId="{A3814F9D-CAD4-44C6-A6B3-DC20211CD369}" destId="{CFD25343-C21D-4B51-86F3-2A0EBF7FD91C}" srcOrd="2" destOrd="0" presId="urn:microsoft.com/office/officeart/2009/3/layout/HorizontalOrganizationChart"/>
    <dgm:cxn modelId="{47C01B14-4331-472C-8E28-A597ABBF6958}" type="presParOf" srcId="{02A2EEFD-1830-4745-8778-50ABA3D93E03}" destId="{CB9F66C6-3C00-4ED5-9674-04DA41C86F7F}" srcOrd="4" destOrd="0" presId="urn:microsoft.com/office/officeart/2009/3/layout/HorizontalOrganizationChart"/>
    <dgm:cxn modelId="{8E90237E-2C1E-41AB-93A2-7436F54CA987}" type="presParOf" srcId="{CB9F66C6-3C00-4ED5-9674-04DA41C86F7F}" destId="{528848BB-18BB-4CA8-AD35-4D63E43EA06F}" srcOrd="0" destOrd="0" presId="urn:microsoft.com/office/officeart/2009/3/layout/HorizontalOrganizationChart"/>
    <dgm:cxn modelId="{D35D9C39-76D9-4035-AF02-741A362D22BE}" type="presParOf" srcId="{528848BB-18BB-4CA8-AD35-4D63E43EA06F}" destId="{7B14DA79-2757-44A1-984C-19A016FC3AAD}" srcOrd="0" destOrd="0" presId="urn:microsoft.com/office/officeart/2009/3/layout/HorizontalOrganizationChart"/>
    <dgm:cxn modelId="{22C00A28-38E5-4737-9612-E98BDEB9BFC6}" type="presParOf" srcId="{528848BB-18BB-4CA8-AD35-4D63E43EA06F}" destId="{6311720E-2E77-4A12-BFCC-CA2D8DCF42B0}" srcOrd="1" destOrd="0" presId="urn:microsoft.com/office/officeart/2009/3/layout/HorizontalOrganizationChart"/>
    <dgm:cxn modelId="{57D7249D-A786-4430-A4E8-B4E56E72C86B}" type="presParOf" srcId="{CB9F66C6-3C00-4ED5-9674-04DA41C86F7F}" destId="{4CD9113E-DABF-4D43-988A-0C8CC01EBB04}" srcOrd="1" destOrd="0" presId="urn:microsoft.com/office/officeart/2009/3/layout/HorizontalOrganizationChart"/>
    <dgm:cxn modelId="{A9C373AD-FA10-4892-B0DE-8EE00672754B}" type="presParOf" srcId="{CB9F66C6-3C00-4ED5-9674-04DA41C86F7F}" destId="{21999043-18FA-402F-AD05-E17E4D0A89DE}" srcOrd="2" destOrd="0" presId="urn:microsoft.com/office/officeart/2009/3/layout/HorizontalOrganizationChar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A3A74792-D381-42BA-AA33-D953EC7661A0}" type="doc">
      <dgm:prSet loTypeId="urn:microsoft.com/office/officeart/2005/8/layout/vList2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EBCF1F03-5D67-4A9D-BF6E-964577447BBD}">
      <dgm:prSet/>
      <dgm:spPr/>
      <dgm:t>
        <a:bodyPr/>
        <a:lstStyle/>
        <a:p>
          <a:r>
            <a:rPr lang="en-GB" dirty="0"/>
            <a:t>Establish rapport/epistemic trust whilst considering autistic needs and preferences</a:t>
          </a:r>
          <a:endParaRPr lang="en-US" dirty="0"/>
        </a:p>
      </dgm:t>
    </dgm:pt>
    <dgm:pt modelId="{08563400-DF7A-443B-B99B-4D38103A6AAA}" type="parTrans" cxnId="{09731361-EE19-4987-A112-D8A7ACCC8F83}">
      <dgm:prSet/>
      <dgm:spPr/>
      <dgm:t>
        <a:bodyPr/>
        <a:lstStyle/>
        <a:p>
          <a:endParaRPr lang="en-US"/>
        </a:p>
      </dgm:t>
    </dgm:pt>
    <dgm:pt modelId="{9955D1CF-977F-4438-B719-2F0447215183}" type="sibTrans" cxnId="{09731361-EE19-4987-A112-D8A7ACCC8F83}">
      <dgm:prSet/>
      <dgm:spPr/>
      <dgm:t>
        <a:bodyPr/>
        <a:lstStyle/>
        <a:p>
          <a:endParaRPr lang="en-US"/>
        </a:p>
      </dgm:t>
    </dgm:pt>
    <dgm:pt modelId="{AFBEC163-BC0C-49B2-BE48-BC554F50DE26}">
      <dgm:prSet/>
      <dgm:spPr/>
      <dgm:t>
        <a:bodyPr/>
        <a:lstStyle/>
        <a:p>
          <a:r>
            <a:rPr lang="en-GB" dirty="0"/>
            <a:t>Relate person’s experience to the diagnostic criteria and examine the person’s reactions</a:t>
          </a:r>
          <a:endParaRPr lang="en-US" dirty="0"/>
        </a:p>
      </dgm:t>
    </dgm:pt>
    <dgm:pt modelId="{A296EAB4-EFBC-4689-8C65-2FBFBEE5DA9C}" type="parTrans" cxnId="{09526EE5-70ED-4A8E-9B57-2BCC1CAE1353}">
      <dgm:prSet/>
      <dgm:spPr/>
      <dgm:t>
        <a:bodyPr/>
        <a:lstStyle/>
        <a:p>
          <a:endParaRPr lang="en-US"/>
        </a:p>
      </dgm:t>
    </dgm:pt>
    <dgm:pt modelId="{A645460F-9EC6-4F43-AC25-8FAFFB08209A}" type="sibTrans" cxnId="{09526EE5-70ED-4A8E-9B57-2BCC1CAE1353}">
      <dgm:prSet/>
      <dgm:spPr/>
      <dgm:t>
        <a:bodyPr/>
        <a:lstStyle/>
        <a:p>
          <a:endParaRPr lang="en-US"/>
        </a:p>
      </dgm:t>
    </dgm:pt>
    <dgm:pt modelId="{2F3762C2-458A-4EFA-BD1A-1AAF1384EE22}">
      <dgm:prSet/>
      <dgm:spPr/>
      <dgm:t>
        <a:bodyPr/>
        <a:lstStyle/>
        <a:p>
          <a:r>
            <a:rPr lang="en-GB"/>
            <a:t>Co-producing the diagnosis is helpful (Cumin 2022; Bolton et al 2014)</a:t>
          </a:r>
          <a:endParaRPr lang="en-US"/>
        </a:p>
      </dgm:t>
    </dgm:pt>
    <dgm:pt modelId="{DB394DCF-D709-4C0F-A1DE-1F9125A3873D}" type="parTrans" cxnId="{42DDB259-40D0-4074-8DB1-27FBF9565E8C}">
      <dgm:prSet/>
      <dgm:spPr/>
      <dgm:t>
        <a:bodyPr/>
        <a:lstStyle/>
        <a:p>
          <a:endParaRPr lang="en-US"/>
        </a:p>
      </dgm:t>
    </dgm:pt>
    <dgm:pt modelId="{E11183EE-05E9-4346-96D8-240CA8BC4D6F}" type="sibTrans" cxnId="{42DDB259-40D0-4074-8DB1-27FBF9565E8C}">
      <dgm:prSet/>
      <dgm:spPr/>
      <dgm:t>
        <a:bodyPr/>
        <a:lstStyle/>
        <a:p>
          <a:endParaRPr lang="en-US"/>
        </a:p>
      </dgm:t>
    </dgm:pt>
    <dgm:pt modelId="{15EF2404-DECA-411F-BE12-DB17F74CDC18}">
      <dgm:prSet/>
      <dgm:spPr/>
      <dgm:t>
        <a:bodyPr/>
        <a:lstStyle/>
        <a:p>
          <a:r>
            <a:rPr lang="en-GB" dirty="0"/>
            <a:t>Post-diagnostic counselling </a:t>
          </a:r>
          <a:r>
            <a:rPr lang="en-GB" dirty="0">
              <a:sym typeface="Wingdings" panose="05000000000000000000" pitchFamily="2" charset="2"/>
            </a:rPr>
            <a:t></a:t>
          </a:r>
          <a:r>
            <a:rPr lang="en-GB" dirty="0"/>
            <a:t> psychoeducation (BPD: Morris et al 2014; ASC: Beresford et al 2023)</a:t>
          </a:r>
          <a:endParaRPr lang="en-US" dirty="0"/>
        </a:p>
      </dgm:t>
    </dgm:pt>
    <dgm:pt modelId="{55D68ECD-6F88-4245-96B5-47B9170AF72E}" type="parTrans" cxnId="{992ADA8D-FDF4-4718-9F1B-B1AF0B3CE0DB}">
      <dgm:prSet/>
      <dgm:spPr/>
      <dgm:t>
        <a:bodyPr/>
        <a:lstStyle/>
        <a:p>
          <a:endParaRPr lang="en-US"/>
        </a:p>
      </dgm:t>
    </dgm:pt>
    <dgm:pt modelId="{DCD6662E-1593-4C44-84FA-451D67D2D82A}" type="sibTrans" cxnId="{992ADA8D-FDF4-4718-9F1B-B1AF0B3CE0DB}">
      <dgm:prSet/>
      <dgm:spPr/>
      <dgm:t>
        <a:bodyPr/>
        <a:lstStyle/>
        <a:p>
          <a:endParaRPr lang="en-US"/>
        </a:p>
      </dgm:t>
    </dgm:pt>
    <dgm:pt modelId="{86877A64-61DD-422F-B34C-9E7948D846EB}">
      <dgm:prSet/>
      <dgm:spPr/>
      <dgm:t>
        <a:bodyPr/>
        <a:lstStyle/>
        <a:p>
          <a:r>
            <a:rPr lang="en-GB" dirty="0"/>
            <a:t>Common challenges: patient refusing either/both diagnoses; not fully meeting criteria; stigma</a:t>
          </a:r>
          <a:endParaRPr lang="en-US" dirty="0"/>
        </a:p>
      </dgm:t>
    </dgm:pt>
    <dgm:pt modelId="{B24BB8D8-A1B8-429C-801C-F1058D362116}" type="parTrans" cxnId="{59B06F13-5107-47A5-8071-9D309202055B}">
      <dgm:prSet/>
      <dgm:spPr/>
      <dgm:t>
        <a:bodyPr/>
        <a:lstStyle/>
        <a:p>
          <a:endParaRPr lang="en-US"/>
        </a:p>
      </dgm:t>
    </dgm:pt>
    <dgm:pt modelId="{C26933DE-9C9F-4860-B624-11604B38B8F0}" type="sibTrans" cxnId="{59B06F13-5107-47A5-8071-9D309202055B}">
      <dgm:prSet/>
      <dgm:spPr/>
      <dgm:t>
        <a:bodyPr/>
        <a:lstStyle/>
        <a:p>
          <a:endParaRPr lang="en-US"/>
        </a:p>
      </dgm:t>
    </dgm:pt>
    <dgm:pt modelId="{10CF9D1F-6B5F-4068-84FA-BAD622624FDC}" type="pres">
      <dgm:prSet presAssocID="{A3A74792-D381-42BA-AA33-D953EC7661A0}" presName="linear" presStyleCnt="0">
        <dgm:presLayoutVars>
          <dgm:animLvl val="lvl"/>
          <dgm:resizeHandles val="exact"/>
        </dgm:presLayoutVars>
      </dgm:prSet>
      <dgm:spPr/>
    </dgm:pt>
    <dgm:pt modelId="{E468D722-412D-4BB4-B05B-DBB70E8EE27B}" type="pres">
      <dgm:prSet presAssocID="{EBCF1F03-5D67-4A9D-BF6E-964577447BBD}" presName="parentText" presStyleLbl="node1" presStyleIdx="0" presStyleCnt="5">
        <dgm:presLayoutVars>
          <dgm:chMax val="0"/>
          <dgm:bulletEnabled val="1"/>
        </dgm:presLayoutVars>
      </dgm:prSet>
      <dgm:spPr/>
    </dgm:pt>
    <dgm:pt modelId="{69AE603A-F4BE-4787-9BA3-E9DA2E6779AE}" type="pres">
      <dgm:prSet presAssocID="{9955D1CF-977F-4438-B719-2F0447215183}" presName="spacer" presStyleCnt="0"/>
      <dgm:spPr/>
    </dgm:pt>
    <dgm:pt modelId="{B6C9D672-D699-46DE-8EDD-D0414DA12BA3}" type="pres">
      <dgm:prSet presAssocID="{AFBEC163-BC0C-49B2-BE48-BC554F50DE26}" presName="parentText" presStyleLbl="node1" presStyleIdx="1" presStyleCnt="5">
        <dgm:presLayoutVars>
          <dgm:chMax val="0"/>
          <dgm:bulletEnabled val="1"/>
        </dgm:presLayoutVars>
      </dgm:prSet>
      <dgm:spPr/>
    </dgm:pt>
    <dgm:pt modelId="{7D995B83-09F6-4DF5-A2F7-E3BAEC2BD248}" type="pres">
      <dgm:prSet presAssocID="{A645460F-9EC6-4F43-AC25-8FAFFB08209A}" presName="spacer" presStyleCnt="0"/>
      <dgm:spPr/>
    </dgm:pt>
    <dgm:pt modelId="{4E678FBA-A685-4317-A58B-1CB2C1C50B48}" type="pres">
      <dgm:prSet presAssocID="{2F3762C2-458A-4EFA-BD1A-1AAF1384EE22}" presName="parentText" presStyleLbl="node1" presStyleIdx="2" presStyleCnt="5">
        <dgm:presLayoutVars>
          <dgm:chMax val="0"/>
          <dgm:bulletEnabled val="1"/>
        </dgm:presLayoutVars>
      </dgm:prSet>
      <dgm:spPr/>
    </dgm:pt>
    <dgm:pt modelId="{62C5D0EC-A482-4D73-982E-7104E0BF482D}" type="pres">
      <dgm:prSet presAssocID="{E11183EE-05E9-4346-96D8-240CA8BC4D6F}" presName="spacer" presStyleCnt="0"/>
      <dgm:spPr/>
    </dgm:pt>
    <dgm:pt modelId="{0EB4B777-F8C0-45FF-9564-358A709365A8}" type="pres">
      <dgm:prSet presAssocID="{15EF2404-DECA-411F-BE12-DB17F74CDC18}" presName="parentText" presStyleLbl="node1" presStyleIdx="3" presStyleCnt="5">
        <dgm:presLayoutVars>
          <dgm:chMax val="0"/>
          <dgm:bulletEnabled val="1"/>
        </dgm:presLayoutVars>
      </dgm:prSet>
      <dgm:spPr/>
    </dgm:pt>
    <dgm:pt modelId="{450F1331-4BF6-4ACD-B25C-C5159D8951A1}" type="pres">
      <dgm:prSet presAssocID="{DCD6662E-1593-4C44-84FA-451D67D2D82A}" presName="spacer" presStyleCnt="0"/>
      <dgm:spPr/>
    </dgm:pt>
    <dgm:pt modelId="{2814D8C8-5980-48D0-8685-E3438C515103}" type="pres">
      <dgm:prSet presAssocID="{86877A64-61DD-422F-B34C-9E7948D846EB}" presName="parentText" presStyleLbl="node1" presStyleIdx="4" presStyleCnt="5">
        <dgm:presLayoutVars>
          <dgm:chMax val="0"/>
          <dgm:bulletEnabled val="1"/>
        </dgm:presLayoutVars>
      </dgm:prSet>
      <dgm:spPr/>
    </dgm:pt>
  </dgm:ptLst>
  <dgm:cxnLst>
    <dgm:cxn modelId="{59B06F13-5107-47A5-8071-9D309202055B}" srcId="{A3A74792-D381-42BA-AA33-D953EC7661A0}" destId="{86877A64-61DD-422F-B34C-9E7948D846EB}" srcOrd="4" destOrd="0" parTransId="{B24BB8D8-A1B8-429C-801C-F1058D362116}" sibTransId="{C26933DE-9C9F-4860-B624-11604B38B8F0}"/>
    <dgm:cxn modelId="{69B09E21-97E7-4C40-BA7F-B928F2D5F8CE}" type="presOf" srcId="{A3A74792-D381-42BA-AA33-D953EC7661A0}" destId="{10CF9D1F-6B5F-4068-84FA-BAD622624FDC}" srcOrd="0" destOrd="0" presId="urn:microsoft.com/office/officeart/2005/8/layout/vList2"/>
    <dgm:cxn modelId="{09731361-EE19-4987-A112-D8A7ACCC8F83}" srcId="{A3A74792-D381-42BA-AA33-D953EC7661A0}" destId="{EBCF1F03-5D67-4A9D-BF6E-964577447BBD}" srcOrd="0" destOrd="0" parTransId="{08563400-DF7A-443B-B99B-4D38103A6AAA}" sibTransId="{9955D1CF-977F-4438-B719-2F0447215183}"/>
    <dgm:cxn modelId="{F0ECBB4F-6D49-4B99-B4DF-43C50295AAD7}" type="presOf" srcId="{15EF2404-DECA-411F-BE12-DB17F74CDC18}" destId="{0EB4B777-F8C0-45FF-9564-358A709365A8}" srcOrd="0" destOrd="0" presId="urn:microsoft.com/office/officeart/2005/8/layout/vList2"/>
    <dgm:cxn modelId="{42DDB259-40D0-4074-8DB1-27FBF9565E8C}" srcId="{A3A74792-D381-42BA-AA33-D953EC7661A0}" destId="{2F3762C2-458A-4EFA-BD1A-1AAF1384EE22}" srcOrd="2" destOrd="0" parTransId="{DB394DCF-D709-4C0F-A1DE-1F9125A3873D}" sibTransId="{E11183EE-05E9-4346-96D8-240CA8BC4D6F}"/>
    <dgm:cxn modelId="{AD3F6681-F076-4215-A813-D5C902143D28}" type="presOf" srcId="{2F3762C2-458A-4EFA-BD1A-1AAF1384EE22}" destId="{4E678FBA-A685-4317-A58B-1CB2C1C50B48}" srcOrd="0" destOrd="0" presId="urn:microsoft.com/office/officeart/2005/8/layout/vList2"/>
    <dgm:cxn modelId="{9543D48B-8F5B-4A6A-98E7-E0172170BE8A}" type="presOf" srcId="{86877A64-61DD-422F-B34C-9E7948D846EB}" destId="{2814D8C8-5980-48D0-8685-E3438C515103}" srcOrd="0" destOrd="0" presId="urn:microsoft.com/office/officeart/2005/8/layout/vList2"/>
    <dgm:cxn modelId="{992ADA8D-FDF4-4718-9F1B-B1AF0B3CE0DB}" srcId="{A3A74792-D381-42BA-AA33-D953EC7661A0}" destId="{15EF2404-DECA-411F-BE12-DB17F74CDC18}" srcOrd="3" destOrd="0" parTransId="{55D68ECD-6F88-4245-96B5-47B9170AF72E}" sibTransId="{DCD6662E-1593-4C44-84FA-451D67D2D82A}"/>
    <dgm:cxn modelId="{658B64A1-3CD4-4EDD-B8E4-AA146719DC23}" type="presOf" srcId="{AFBEC163-BC0C-49B2-BE48-BC554F50DE26}" destId="{B6C9D672-D699-46DE-8EDD-D0414DA12BA3}" srcOrd="0" destOrd="0" presId="urn:microsoft.com/office/officeart/2005/8/layout/vList2"/>
    <dgm:cxn modelId="{A9F6EEAE-1A69-4C2B-8FA2-1ACEDC9E5CB7}" type="presOf" srcId="{EBCF1F03-5D67-4A9D-BF6E-964577447BBD}" destId="{E468D722-412D-4BB4-B05B-DBB70E8EE27B}" srcOrd="0" destOrd="0" presId="urn:microsoft.com/office/officeart/2005/8/layout/vList2"/>
    <dgm:cxn modelId="{09526EE5-70ED-4A8E-9B57-2BCC1CAE1353}" srcId="{A3A74792-D381-42BA-AA33-D953EC7661A0}" destId="{AFBEC163-BC0C-49B2-BE48-BC554F50DE26}" srcOrd="1" destOrd="0" parTransId="{A296EAB4-EFBC-4689-8C65-2FBFBEE5DA9C}" sibTransId="{A645460F-9EC6-4F43-AC25-8FAFFB08209A}"/>
    <dgm:cxn modelId="{6366C9C2-6DA8-4A00-BFD9-1122E22543E4}" type="presParOf" srcId="{10CF9D1F-6B5F-4068-84FA-BAD622624FDC}" destId="{E468D722-412D-4BB4-B05B-DBB70E8EE27B}" srcOrd="0" destOrd="0" presId="urn:microsoft.com/office/officeart/2005/8/layout/vList2"/>
    <dgm:cxn modelId="{BA34EE9C-7E4A-4DF4-A561-399D62E85939}" type="presParOf" srcId="{10CF9D1F-6B5F-4068-84FA-BAD622624FDC}" destId="{69AE603A-F4BE-4787-9BA3-E9DA2E6779AE}" srcOrd="1" destOrd="0" presId="urn:microsoft.com/office/officeart/2005/8/layout/vList2"/>
    <dgm:cxn modelId="{8A40EAC7-28D3-4E59-8FF0-3B2C54EDFDFB}" type="presParOf" srcId="{10CF9D1F-6B5F-4068-84FA-BAD622624FDC}" destId="{B6C9D672-D699-46DE-8EDD-D0414DA12BA3}" srcOrd="2" destOrd="0" presId="urn:microsoft.com/office/officeart/2005/8/layout/vList2"/>
    <dgm:cxn modelId="{CE309537-CF87-4AF1-BF52-32CD4CAA919F}" type="presParOf" srcId="{10CF9D1F-6B5F-4068-84FA-BAD622624FDC}" destId="{7D995B83-09F6-4DF5-A2F7-E3BAEC2BD248}" srcOrd="3" destOrd="0" presId="urn:microsoft.com/office/officeart/2005/8/layout/vList2"/>
    <dgm:cxn modelId="{D96F9BD0-364F-4D0E-BB34-F70176E80E79}" type="presParOf" srcId="{10CF9D1F-6B5F-4068-84FA-BAD622624FDC}" destId="{4E678FBA-A685-4317-A58B-1CB2C1C50B48}" srcOrd="4" destOrd="0" presId="urn:microsoft.com/office/officeart/2005/8/layout/vList2"/>
    <dgm:cxn modelId="{EBC86092-1F50-49FB-B354-D1F70DC09A57}" type="presParOf" srcId="{10CF9D1F-6B5F-4068-84FA-BAD622624FDC}" destId="{62C5D0EC-A482-4D73-982E-7104E0BF482D}" srcOrd="5" destOrd="0" presId="urn:microsoft.com/office/officeart/2005/8/layout/vList2"/>
    <dgm:cxn modelId="{F77A8300-C922-4284-A8F3-BECF23977F96}" type="presParOf" srcId="{10CF9D1F-6B5F-4068-84FA-BAD622624FDC}" destId="{0EB4B777-F8C0-45FF-9564-358A709365A8}" srcOrd="6" destOrd="0" presId="urn:microsoft.com/office/officeart/2005/8/layout/vList2"/>
    <dgm:cxn modelId="{6601D0C5-9E36-4625-A0E6-660BF29B955A}" type="presParOf" srcId="{10CF9D1F-6B5F-4068-84FA-BAD622624FDC}" destId="{450F1331-4BF6-4ACD-B25C-C5159D8951A1}" srcOrd="7" destOrd="0" presId="urn:microsoft.com/office/officeart/2005/8/layout/vList2"/>
    <dgm:cxn modelId="{1F6E06F3-9A46-4AAA-8150-B01647786E28}" type="presParOf" srcId="{10CF9D1F-6B5F-4068-84FA-BAD622624FDC}" destId="{2814D8C8-5980-48D0-8685-E3438C515103}" srcOrd="8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7D977B69-7A27-4B3B-963A-78D0B4121127}" type="doc">
      <dgm:prSet loTypeId="urn:microsoft.com/office/officeart/2005/8/layout/vList2" loCatId="list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C0E45BF6-DD56-4639-97DB-D823D36B6B0F}">
      <dgm:prSet custT="1"/>
      <dgm:spPr/>
      <dgm:t>
        <a:bodyPr/>
        <a:lstStyle/>
        <a:p>
          <a:r>
            <a:rPr lang="en-GB" sz="2400" dirty="0"/>
            <a:t>Crucial for managing this co-</a:t>
          </a:r>
          <a:r>
            <a:rPr lang="en-GB" sz="2400" dirty="0" err="1"/>
            <a:t>occurence</a:t>
          </a:r>
          <a:r>
            <a:rPr lang="en-GB" sz="2400" dirty="0"/>
            <a:t>, focusing on aetiology, symptoms, and treatment options</a:t>
          </a:r>
          <a:endParaRPr lang="en-US" sz="2400" dirty="0"/>
        </a:p>
      </dgm:t>
    </dgm:pt>
    <dgm:pt modelId="{3DE4F996-E59F-4C1B-8081-74F46B8F8DE8}" type="parTrans" cxnId="{2D234F2E-50A7-452E-BC02-32836D1C04AA}">
      <dgm:prSet/>
      <dgm:spPr/>
      <dgm:t>
        <a:bodyPr/>
        <a:lstStyle/>
        <a:p>
          <a:endParaRPr lang="en-US" sz="1400"/>
        </a:p>
      </dgm:t>
    </dgm:pt>
    <dgm:pt modelId="{770BF9B0-E5F8-496C-B89C-B9E416CE1D5D}" type="sibTrans" cxnId="{2D234F2E-50A7-452E-BC02-32836D1C04AA}">
      <dgm:prSet/>
      <dgm:spPr/>
      <dgm:t>
        <a:bodyPr/>
        <a:lstStyle/>
        <a:p>
          <a:endParaRPr lang="en-US" sz="1400"/>
        </a:p>
      </dgm:t>
    </dgm:pt>
    <dgm:pt modelId="{CCD38851-A2A1-4798-B75D-0805B0781876}">
      <dgm:prSet custT="1"/>
      <dgm:spPr/>
      <dgm:t>
        <a:bodyPr/>
        <a:lstStyle/>
        <a:p>
          <a:r>
            <a:rPr lang="en-GB" sz="2400" dirty="0"/>
            <a:t>Tailored, face-to-face, multi-session programs recommended for individuals and their families ​</a:t>
          </a:r>
          <a:endParaRPr lang="en-US" sz="2400" dirty="0"/>
        </a:p>
      </dgm:t>
    </dgm:pt>
    <dgm:pt modelId="{A2773B07-DED7-4F71-B0EC-7CD660A2DFEF}" type="parTrans" cxnId="{1876A427-464F-47BC-9DC2-11898F4D9C71}">
      <dgm:prSet/>
      <dgm:spPr/>
      <dgm:t>
        <a:bodyPr/>
        <a:lstStyle/>
        <a:p>
          <a:endParaRPr lang="en-US" sz="1400"/>
        </a:p>
      </dgm:t>
    </dgm:pt>
    <dgm:pt modelId="{B3F28EF4-0110-4106-A5A3-909E49FFF866}" type="sibTrans" cxnId="{1876A427-464F-47BC-9DC2-11898F4D9C71}">
      <dgm:prSet/>
      <dgm:spPr/>
      <dgm:t>
        <a:bodyPr/>
        <a:lstStyle/>
        <a:p>
          <a:endParaRPr lang="en-US" sz="1400"/>
        </a:p>
      </dgm:t>
    </dgm:pt>
    <dgm:pt modelId="{2E907F34-7F6D-4737-A51B-CFBDDFCDF72D}">
      <dgm:prSet custT="1"/>
      <dgm:spPr/>
      <dgm:t>
        <a:bodyPr/>
        <a:lstStyle/>
        <a:p>
          <a:r>
            <a:rPr lang="en-GB" sz="2400" dirty="0"/>
            <a:t>Heritability + life experiences + adaptations to accommodate autistic needs </a:t>
          </a:r>
          <a:r>
            <a:rPr lang="en-GB" sz="2400" dirty="0">
              <a:sym typeface="Wingdings" panose="05000000000000000000" pitchFamily="2" charset="2"/>
            </a:rPr>
            <a:t></a:t>
          </a:r>
          <a:r>
            <a:rPr lang="en-GB" sz="2400" dirty="0"/>
            <a:t> potential improvement</a:t>
          </a:r>
          <a:endParaRPr lang="en-US" sz="2400" dirty="0"/>
        </a:p>
      </dgm:t>
    </dgm:pt>
    <dgm:pt modelId="{F2FCAA99-9D47-40B1-9B06-B2162851119C}" type="parTrans" cxnId="{1258F79A-9A24-4FEB-BD81-F18922A03AC6}">
      <dgm:prSet/>
      <dgm:spPr/>
      <dgm:t>
        <a:bodyPr/>
        <a:lstStyle/>
        <a:p>
          <a:endParaRPr lang="en-US" sz="1400"/>
        </a:p>
      </dgm:t>
    </dgm:pt>
    <dgm:pt modelId="{28BF9448-C40B-4837-BEC8-A1F8B2C312B6}" type="sibTrans" cxnId="{1258F79A-9A24-4FEB-BD81-F18922A03AC6}">
      <dgm:prSet/>
      <dgm:spPr/>
      <dgm:t>
        <a:bodyPr/>
        <a:lstStyle/>
        <a:p>
          <a:endParaRPr lang="en-US" sz="1400"/>
        </a:p>
      </dgm:t>
    </dgm:pt>
    <dgm:pt modelId="{FB02D745-08FF-4C6D-B517-849085991CD4}" type="pres">
      <dgm:prSet presAssocID="{7D977B69-7A27-4B3B-963A-78D0B4121127}" presName="linear" presStyleCnt="0">
        <dgm:presLayoutVars>
          <dgm:animLvl val="lvl"/>
          <dgm:resizeHandles val="exact"/>
        </dgm:presLayoutVars>
      </dgm:prSet>
      <dgm:spPr/>
    </dgm:pt>
    <dgm:pt modelId="{3FF71207-D767-4291-879B-47E9BCABED8E}" type="pres">
      <dgm:prSet presAssocID="{C0E45BF6-DD56-4639-97DB-D823D36B6B0F}" presName="parentText" presStyleLbl="node1" presStyleIdx="0" presStyleCnt="3">
        <dgm:presLayoutVars>
          <dgm:chMax val="0"/>
          <dgm:bulletEnabled val="1"/>
        </dgm:presLayoutVars>
      </dgm:prSet>
      <dgm:spPr/>
    </dgm:pt>
    <dgm:pt modelId="{9A155EF9-4C55-4377-8E12-FD3937144DDD}" type="pres">
      <dgm:prSet presAssocID="{770BF9B0-E5F8-496C-B89C-B9E416CE1D5D}" presName="spacer" presStyleCnt="0"/>
      <dgm:spPr/>
    </dgm:pt>
    <dgm:pt modelId="{E0A5E715-B8F9-4A43-9FF8-EB85A279FA2D}" type="pres">
      <dgm:prSet presAssocID="{CCD38851-A2A1-4798-B75D-0805B0781876}" presName="parentText" presStyleLbl="node1" presStyleIdx="1" presStyleCnt="3">
        <dgm:presLayoutVars>
          <dgm:chMax val="0"/>
          <dgm:bulletEnabled val="1"/>
        </dgm:presLayoutVars>
      </dgm:prSet>
      <dgm:spPr/>
    </dgm:pt>
    <dgm:pt modelId="{68DC6632-5427-400B-8D86-95C730BCB1B5}" type="pres">
      <dgm:prSet presAssocID="{B3F28EF4-0110-4106-A5A3-909E49FFF866}" presName="spacer" presStyleCnt="0"/>
      <dgm:spPr/>
    </dgm:pt>
    <dgm:pt modelId="{C0816228-E650-425D-A89A-D7FB81B94AEC}" type="pres">
      <dgm:prSet presAssocID="{2E907F34-7F6D-4737-A51B-CFBDDFCDF72D}" presName="parentText" presStyleLbl="node1" presStyleIdx="2" presStyleCnt="3">
        <dgm:presLayoutVars>
          <dgm:chMax val="0"/>
          <dgm:bulletEnabled val="1"/>
        </dgm:presLayoutVars>
      </dgm:prSet>
      <dgm:spPr/>
    </dgm:pt>
  </dgm:ptLst>
  <dgm:cxnLst>
    <dgm:cxn modelId="{1876A427-464F-47BC-9DC2-11898F4D9C71}" srcId="{7D977B69-7A27-4B3B-963A-78D0B4121127}" destId="{CCD38851-A2A1-4798-B75D-0805B0781876}" srcOrd="1" destOrd="0" parTransId="{A2773B07-DED7-4F71-B0EC-7CD660A2DFEF}" sibTransId="{B3F28EF4-0110-4106-A5A3-909E49FFF866}"/>
    <dgm:cxn modelId="{2D234F2E-50A7-452E-BC02-32836D1C04AA}" srcId="{7D977B69-7A27-4B3B-963A-78D0B4121127}" destId="{C0E45BF6-DD56-4639-97DB-D823D36B6B0F}" srcOrd="0" destOrd="0" parTransId="{3DE4F996-E59F-4C1B-8081-74F46B8F8DE8}" sibTransId="{770BF9B0-E5F8-496C-B89C-B9E416CE1D5D}"/>
    <dgm:cxn modelId="{99611788-C985-4EF8-BDF0-A9F4B9868F48}" type="presOf" srcId="{2E907F34-7F6D-4737-A51B-CFBDDFCDF72D}" destId="{C0816228-E650-425D-A89A-D7FB81B94AEC}" srcOrd="0" destOrd="0" presId="urn:microsoft.com/office/officeart/2005/8/layout/vList2"/>
    <dgm:cxn modelId="{1258F79A-9A24-4FEB-BD81-F18922A03AC6}" srcId="{7D977B69-7A27-4B3B-963A-78D0B4121127}" destId="{2E907F34-7F6D-4737-A51B-CFBDDFCDF72D}" srcOrd="2" destOrd="0" parTransId="{F2FCAA99-9D47-40B1-9B06-B2162851119C}" sibTransId="{28BF9448-C40B-4837-BEC8-A1F8B2C312B6}"/>
    <dgm:cxn modelId="{C2BB72B6-A5F1-4443-9375-11C37F1D4E8F}" type="presOf" srcId="{7D977B69-7A27-4B3B-963A-78D0B4121127}" destId="{FB02D745-08FF-4C6D-B517-849085991CD4}" srcOrd="0" destOrd="0" presId="urn:microsoft.com/office/officeart/2005/8/layout/vList2"/>
    <dgm:cxn modelId="{7BF153BD-BE81-4BF5-91EE-E1256A295405}" type="presOf" srcId="{C0E45BF6-DD56-4639-97DB-D823D36B6B0F}" destId="{3FF71207-D767-4291-879B-47E9BCABED8E}" srcOrd="0" destOrd="0" presId="urn:microsoft.com/office/officeart/2005/8/layout/vList2"/>
    <dgm:cxn modelId="{04BD19CB-525F-4A7C-9187-25FDB086B8A3}" type="presOf" srcId="{CCD38851-A2A1-4798-B75D-0805B0781876}" destId="{E0A5E715-B8F9-4A43-9FF8-EB85A279FA2D}" srcOrd="0" destOrd="0" presId="urn:microsoft.com/office/officeart/2005/8/layout/vList2"/>
    <dgm:cxn modelId="{82D186E7-EEDD-40C2-99FF-C92E23B6EB2F}" type="presParOf" srcId="{FB02D745-08FF-4C6D-B517-849085991CD4}" destId="{3FF71207-D767-4291-879B-47E9BCABED8E}" srcOrd="0" destOrd="0" presId="urn:microsoft.com/office/officeart/2005/8/layout/vList2"/>
    <dgm:cxn modelId="{667EFB84-4527-4FA5-87D7-DB17A6DA515A}" type="presParOf" srcId="{FB02D745-08FF-4C6D-B517-849085991CD4}" destId="{9A155EF9-4C55-4377-8E12-FD3937144DDD}" srcOrd="1" destOrd="0" presId="urn:microsoft.com/office/officeart/2005/8/layout/vList2"/>
    <dgm:cxn modelId="{E086AFA1-F992-43DE-AD94-44195909E750}" type="presParOf" srcId="{FB02D745-08FF-4C6D-B517-849085991CD4}" destId="{E0A5E715-B8F9-4A43-9FF8-EB85A279FA2D}" srcOrd="2" destOrd="0" presId="urn:microsoft.com/office/officeart/2005/8/layout/vList2"/>
    <dgm:cxn modelId="{E27CB5F9-0C60-4586-9958-95E1045C5CAB}" type="presParOf" srcId="{FB02D745-08FF-4C6D-B517-849085991CD4}" destId="{68DC6632-5427-400B-8D86-95C730BCB1B5}" srcOrd="3" destOrd="0" presId="urn:microsoft.com/office/officeart/2005/8/layout/vList2"/>
    <dgm:cxn modelId="{D224F2E1-3F96-4628-B06B-590952780CFA}" type="presParOf" srcId="{FB02D745-08FF-4C6D-B517-849085991CD4}" destId="{C0816228-E650-425D-A89A-D7FB81B94AEC}" srcOrd="4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446C6C8D-77B9-47E0-B721-ED4A83D03C73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7D460844-4B76-4AEB-B1F8-216DED7382C4}">
      <dgm:prSet/>
      <dgm:spPr/>
      <dgm:t>
        <a:bodyPr/>
        <a:lstStyle/>
        <a:p>
          <a:r>
            <a:rPr lang="en-GB" dirty="0"/>
            <a:t>GPM encourages integrating additional therapeutic approaches</a:t>
          </a:r>
          <a:endParaRPr lang="en-US" dirty="0"/>
        </a:p>
      </dgm:t>
    </dgm:pt>
    <dgm:pt modelId="{34EE5BFD-2B75-4A51-BC32-206C2DB48B89}" type="parTrans" cxnId="{5695C713-FA33-48F3-8AEE-2F77586E6C1C}">
      <dgm:prSet/>
      <dgm:spPr/>
      <dgm:t>
        <a:bodyPr/>
        <a:lstStyle/>
        <a:p>
          <a:endParaRPr lang="en-US"/>
        </a:p>
      </dgm:t>
    </dgm:pt>
    <dgm:pt modelId="{61F7BB07-195B-46F7-A221-B2F9C416F5A8}" type="sibTrans" cxnId="{5695C713-FA33-48F3-8AEE-2F77586E6C1C}">
      <dgm:prSet/>
      <dgm:spPr/>
      <dgm:t>
        <a:bodyPr/>
        <a:lstStyle/>
        <a:p>
          <a:endParaRPr lang="en-US"/>
        </a:p>
      </dgm:t>
    </dgm:pt>
    <dgm:pt modelId="{2E99617B-0EC0-4114-8973-5B6344780A89}">
      <dgm:prSet/>
      <dgm:spPr/>
      <dgm:t>
        <a:bodyPr/>
        <a:lstStyle/>
        <a:p>
          <a:r>
            <a:rPr lang="en-GB" dirty="0"/>
            <a:t>Treatment must be personalized to accommodate the heterogeneity of autism​</a:t>
          </a:r>
          <a:endParaRPr lang="en-US" dirty="0"/>
        </a:p>
      </dgm:t>
    </dgm:pt>
    <dgm:pt modelId="{D0358533-AAD6-4AB5-93A9-F11A396FB783}" type="parTrans" cxnId="{4FEA3696-3C8D-40C3-88C6-52CA9CBE75F8}">
      <dgm:prSet/>
      <dgm:spPr/>
      <dgm:t>
        <a:bodyPr/>
        <a:lstStyle/>
        <a:p>
          <a:endParaRPr lang="en-US"/>
        </a:p>
      </dgm:t>
    </dgm:pt>
    <dgm:pt modelId="{EA1FF598-3C2A-47DF-8125-F164611D6524}" type="sibTrans" cxnId="{4FEA3696-3C8D-40C3-88C6-52CA9CBE75F8}">
      <dgm:prSet/>
      <dgm:spPr/>
      <dgm:t>
        <a:bodyPr/>
        <a:lstStyle/>
        <a:p>
          <a:endParaRPr lang="en-US"/>
        </a:p>
      </dgm:t>
    </dgm:pt>
    <dgm:pt modelId="{C5D6BD4C-FD47-40AE-B77D-A0A400437B33}">
      <dgm:prSet/>
      <dgm:spPr/>
      <dgm:t>
        <a:bodyPr/>
        <a:lstStyle/>
        <a:p>
          <a:r>
            <a:rPr lang="en-GB" dirty="0"/>
            <a:t>Medications for comorbid conditions – NB, sensitivities and overdose risks</a:t>
          </a:r>
          <a:endParaRPr lang="en-US" dirty="0"/>
        </a:p>
      </dgm:t>
    </dgm:pt>
    <dgm:pt modelId="{FEAE6665-CE6E-4DDF-BE94-DE902750A25B}" type="parTrans" cxnId="{A75ACDF5-C9CB-4872-89EC-46895860DAE1}">
      <dgm:prSet/>
      <dgm:spPr/>
      <dgm:t>
        <a:bodyPr/>
        <a:lstStyle/>
        <a:p>
          <a:endParaRPr lang="en-US"/>
        </a:p>
      </dgm:t>
    </dgm:pt>
    <dgm:pt modelId="{638C551E-203D-4EFA-9673-978F0234EA8E}" type="sibTrans" cxnId="{A75ACDF5-C9CB-4872-89EC-46895860DAE1}">
      <dgm:prSet/>
      <dgm:spPr/>
      <dgm:t>
        <a:bodyPr/>
        <a:lstStyle/>
        <a:p>
          <a:endParaRPr lang="en-US"/>
        </a:p>
      </dgm:t>
    </dgm:pt>
    <dgm:pt modelId="{8735A4C0-3410-42BD-8E57-F9D4227594A3}">
      <dgm:prSet custT="1"/>
      <dgm:spPr/>
      <dgm:t>
        <a:bodyPr/>
        <a:lstStyle/>
        <a:p>
          <a:r>
            <a:rPr lang="en-GB" sz="2300" dirty="0"/>
            <a:t>DBT skills training</a:t>
          </a:r>
        </a:p>
        <a:p>
          <a:r>
            <a:rPr lang="en-GB" sz="2300" dirty="0"/>
            <a:t>cognitive enhancement therapy </a:t>
          </a:r>
          <a:r>
            <a:rPr lang="en-GB" sz="1600" dirty="0"/>
            <a:t>(</a:t>
          </a:r>
          <a:r>
            <a:rPr lang="en-GB" sz="1600" dirty="0" err="1"/>
            <a:t>Eack</a:t>
          </a:r>
          <a:r>
            <a:rPr lang="en-GB" sz="1600" dirty="0"/>
            <a:t> 2018)</a:t>
          </a:r>
        </a:p>
        <a:p>
          <a:r>
            <a:rPr lang="en-GB" sz="2300" dirty="0"/>
            <a:t>family involvement</a:t>
          </a:r>
          <a:endParaRPr lang="en-US" sz="2300" dirty="0"/>
        </a:p>
      </dgm:t>
    </dgm:pt>
    <dgm:pt modelId="{4991FCD1-E6F7-4E72-8FDA-CED9EB6B5A21}" type="parTrans" cxnId="{65622F2F-7748-4FE4-9C37-D30C30970775}">
      <dgm:prSet/>
      <dgm:spPr/>
      <dgm:t>
        <a:bodyPr/>
        <a:lstStyle/>
        <a:p>
          <a:endParaRPr lang="en-US"/>
        </a:p>
      </dgm:t>
    </dgm:pt>
    <dgm:pt modelId="{F1BA98EE-505A-4018-B3C1-706690252F74}" type="sibTrans" cxnId="{65622F2F-7748-4FE4-9C37-D30C30970775}">
      <dgm:prSet/>
      <dgm:spPr/>
      <dgm:t>
        <a:bodyPr/>
        <a:lstStyle/>
        <a:p>
          <a:endParaRPr lang="en-US"/>
        </a:p>
      </dgm:t>
    </dgm:pt>
    <dgm:pt modelId="{989E0238-C0BF-4490-8C04-2CBB9BB1C86A}">
      <dgm:prSet custT="1"/>
      <dgm:spPr/>
      <dgm:t>
        <a:bodyPr/>
        <a:lstStyle/>
        <a:p>
          <a:r>
            <a:rPr lang="en-GB" sz="2100" dirty="0"/>
            <a:t>MBT-ASD </a:t>
          </a:r>
          <a:r>
            <a:rPr lang="en-GB" sz="1600" dirty="0"/>
            <a:t>(Kramer 2021)</a:t>
          </a:r>
        </a:p>
        <a:p>
          <a:r>
            <a:rPr lang="en-GB" sz="2100" dirty="0"/>
            <a:t>adapted DBT </a:t>
          </a:r>
          <a:r>
            <a:rPr lang="en-GB" sz="1600" dirty="0"/>
            <a:t>(</a:t>
          </a:r>
          <a:r>
            <a:rPr lang="en-GB" sz="1600" dirty="0" err="1"/>
            <a:t>Bemmouna</a:t>
          </a:r>
          <a:r>
            <a:rPr lang="en-GB" sz="1600" dirty="0"/>
            <a:t> 2023)</a:t>
          </a:r>
        </a:p>
        <a:p>
          <a:r>
            <a:rPr lang="en-GB" sz="2100" dirty="0"/>
            <a:t>adapted ACT </a:t>
          </a:r>
          <a:r>
            <a:rPr lang="en-GB" sz="2000" dirty="0"/>
            <a:t>(</a:t>
          </a:r>
          <a:r>
            <a:rPr lang="en-GB" sz="1600" dirty="0"/>
            <a:t>Pahnke 2019, 2022</a:t>
          </a:r>
          <a:r>
            <a:rPr lang="en-GB" sz="2000" dirty="0"/>
            <a:t>)</a:t>
          </a:r>
          <a:endParaRPr lang="en-US" sz="2100" dirty="0"/>
        </a:p>
      </dgm:t>
    </dgm:pt>
    <dgm:pt modelId="{15DB6E1B-2986-4BA7-A1D3-54614B23DA82}" type="parTrans" cxnId="{98B555BE-E5AB-4C29-B85D-05FA6482F397}">
      <dgm:prSet/>
      <dgm:spPr/>
      <dgm:t>
        <a:bodyPr/>
        <a:lstStyle/>
        <a:p>
          <a:endParaRPr lang="en-US"/>
        </a:p>
      </dgm:t>
    </dgm:pt>
    <dgm:pt modelId="{9E57B9C2-75F0-479D-8D53-494DD77CA60A}" type="sibTrans" cxnId="{98B555BE-E5AB-4C29-B85D-05FA6482F397}">
      <dgm:prSet/>
      <dgm:spPr/>
      <dgm:t>
        <a:bodyPr/>
        <a:lstStyle/>
        <a:p>
          <a:endParaRPr lang="en-US"/>
        </a:p>
      </dgm:t>
    </dgm:pt>
    <dgm:pt modelId="{7398284A-04B9-4DC5-8F21-24D9BCE7B7EA}" type="pres">
      <dgm:prSet presAssocID="{446C6C8D-77B9-47E0-B721-ED4A83D03C73}" presName="diagram" presStyleCnt="0">
        <dgm:presLayoutVars>
          <dgm:dir/>
          <dgm:resizeHandles val="exact"/>
        </dgm:presLayoutVars>
      </dgm:prSet>
      <dgm:spPr/>
    </dgm:pt>
    <dgm:pt modelId="{6FC8FEBC-50ED-4904-9ADD-A036A1129759}" type="pres">
      <dgm:prSet presAssocID="{7D460844-4B76-4AEB-B1F8-216DED7382C4}" presName="node" presStyleLbl="node1" presStyleIdx="0" presStyleCnt="5">
        <dgm:presLayoutVars>
          <dgm:bulletEnabled val="1"/>
        </dgm:presLayoutVars>
      </dgm:prSet>
      <dgm:spPr/>
    </dgm:pt>
    <dgm:pt modelId="{C077846A-A7AA-4B82-9EB2-7F59D6B2698F}" type="pres">
      <dgm:prSet presAssocID="{61F7BB07-195B-46F7-A221-B2F9C416F5A8}" presName="sibTrans" presStyleCnt="0"/>
      <dgm:spPr/>
    </dgm:pt>
    <dgm:pt modelId="{92F4807D-D7F1-47F5-9802-ACA13EB555CD}" type="pres">
      <dgm:prSet presAssocID="{2E99617B-0EC0-4114-8973-5B6344780A89}" presName="node" presStyleLbl="node1" presStyleIdx="1" presStyleCnt="5">
        <dgm:presLayoutVars>
          <dgm:bulletEnabled val="1"/>
        </dgm:presLayoutVars>
      </dgm:prSet>
      <dgm:spPr/>
    </dgm:pt>
    <dgm:pt modelId="{1F2E6C5A-9863-44AA-BAAD-A6B9A5DDFD84}" type="pres">
      <dgm:prSet presAssocID="{EA1FF598-3C2A-47DF-8125-F164611D6524}" presName="sibTrans" presStyleCnt="0"/>
      <dgm:spPr/>
    </dgm:pt>
    <dgm:pt modelId="{44F9788C-2980-4D93-A4B0-BAA69970FF38}" type="pres">
      <dgm:prSet presAssocID="{C5D6BD4C-FD47-40AE-B77D-A0A400437B33}" presName="node" presStyleLbl="node1" presStyleIdx="2" presStyleCnt="5">
        <dgm:presLayoutVars>
          <dgm:bulletEnabled val="1"/>
        </dgm:presLayoutVars>
      </dgm:prSet>
      <dgm:spPr/>
    </dgm:pt>
    <dgm:pt modelId="{068AD2EC-4220-4810-A822-5DD977744F85}" type="pres">
      <dgm:prSet presAssocID="{638C551E-203D-4EFA-9673-978F0234EA8E}" presName="sibTrans" presStyleCnt="0"/>
      <dgm:spPr/>
    </dgm:pt>
    <dgm:pt modelId="{B8E2003B-70C6-4915-A194-8328B2087722}" type="pres">
      <dgm:prSet presAssocID="{8735A4C0-3410-42BD-8E57-F9D4227594A3}" presName="node" presStyleLbl="node1" presStyleIdx="3" presStyleCnt="5">
        <dgm:presLayoutVars>
          <dgm:bulletEnabled val="1"/>
        </dgm:presLayoutVars>
      </dgm:prSet>
      <dgm:spPr/>
    </dgm:pt>
    <dgm:pt modelId="{2380C261-ACF0-4B04-A297-495A9157FF48}" type="pres">
      <dgm:prSet presAssocID="{F1BA98EE-505A-4018-B3C1-706690252F74}" presName="sibTrans" presStyleCnt="0"/>
      <dgm:spPr/>
    </dgm:pt>
    <dgm:pt modelId="{42AC0771-6702-41F4-BD4A-3F842F0CC573}" type="pres">
      <dgm:prSet presAssocID="{989E0238-C0BF-4490-8C04-2CBB9BB1C86A}" presName="node" presStyleLbl="node1" presStyleIdx="4" presStyleCnt="5">
        <dgm:presLayoutVars>
          <dgm:bulletEnabled val="1"/>
        </dgm:presLayoutVars>
      </dgm:prSet>
      <dgm:spPr/>
    </dgm:pt>
  </dgm:ptLst>
  <dgm:cxnLst>
    <dgm:cxn modelId="{5695C713-FA33-48F3-8AEE-2F77586E6C1C}" srcId="{446C6C8D-77B9-47E0-B721-ED4A83D03C73}" destId="{7D460844-4B76-4AEB-B1F8-216DED7382C4}" srcOrd="0" destOrd="0" parTransId="{34EE5BFD-2B75-4A51-BC32-206C2DB48B89}" sibTransId="{61F7BB07-195B-46F7-A221-B2F9C416F5A8}"/>
    <dgm:cxn modelId="{65622F2F-7748-4FE4-9C37-D30C30970775}" srcId="{446C6C8D-77B9-47E0-B721-ED4A83D03C73}" destId="{8735A4C0-3410-42BD-8E57-F9D4227594A3}" srcOrd="3" destOrd="0" parTransId="{4991FCD1-E6F7-4E72-8FDA-CED9EB6B5A21}" sibTransId="{F1BA98EE-505A-4018-B3C1-706690252F74}"/>
    <dgm:cxn modelId="{EB739447-0A26-4C3A-B308-8EDBBC0F17A8}" type="presOf" srcId="{989E0238-C0BF-4490-8C04-2CBB9BB1C86A}" destId="{42AC0771-6702-41F4-BD4A-3F842F0CC573}" srcOrd="0" destOrd="0" presId="urn:microsoft.com/office/officeart/2005/8/layout/default"/>
    <dgm:cxn modelId="{934E3B57-0D81-41AF-9A6B-2F7603D6305E}" type="presOf" srcId="{446C6C8D-77B9-47E0-B721-ED4A83D03C73}" destId="{7398284A-04B9-4DC5-8F21-24D9BCE7B7EA}" srcOrd="0" destOrd="0" presId="urn:microsoft.com/office/officeart/2005/8/layout/default"/>
    <dgm:cxn modelId="{136DC07E-9B8E-497B-8E50-D8001390E329}" type="presOf" srcId="{7D460844-4B76-4AEB-B1F8-216DED7382C4}" destId="{6FC8FEBC-50ED-4904-9ADD-A036A1129759}" srcOrd="0" destOrd="0" presId="urn:microsoft.com/office/officeart/2005/8/layout/default"/>
    <dgm:cxn modelId="{4FEA3696-3C8D-40C3-88C6-52CA9CBE75F8}" srcId="{446C6C8D-77B9-47E0-B721-ED4A83D03C73}" destId="{2E99617B-0EC0-4114-8973-5B6344780A89}" srcOrd="1" destOrd="0" parTransId="{D0358533-AAD6-4AB5-93A9-F11A396FB783}" sibTransId="{EA1FF598-3C2A-47DF-8125-F164611D6524}"/>
    <dgm:cxn modelId="{15199E9F-35D8-42C0-B71F-159082730E4B}" type="presOf" srcId="{C5D6BD4C-FD47-40AE-B77D-A0A400437B33}" destId="{44F9788C-2980-4D93-A4B0-BAA69970FF38}" srcOrd="0" destOrd="0" presId="urn:microsoft.com/office/officeart/2005/8/layout/default"/>
    <dgm:cxn modelId="{98B555BE-E5AB-4C29-B85D-05FA6482F397}" srcId="{446C6C8D-77B9-47E0-B721-ED4A83D03C73}" destId="{989E0238-C0BF-4490-8C04-2CBB9BB1C86A}" srcOrd="4" destOrd="0" parTransId="{15DB6E1B-2986-4BA7-A1D3-54614B23DA82}" sibTransId="{9E57B9C2-75F0-479D-8D53-494DD77CA60A}"/>
    <dgm:cxn modelId="{B38E19E9-0992-436B-BA0E-07F12E9184E7}" type="presOf" srcId="{2E99617B-0EC0-4114-8973-5B6344780A89}" destId="{92F4807D-D7F1-47F5-9802-ACA13EB555CD}" srcOrd="0" destOrd="0" presId="urn:microsoft.com/office/officeart/2005/8/layout/default"/>
    <dgm:cxn modelId="{B530FBF0-BA1F-4F7D-92BB-8700AD3C3303}" type="presOf" srcId="{8735A4C0-3410-42BD-8E57-F9D4227594A3}" destId="{B8E2003B-70C6-4915-A194-8328B2087722}" srcOrd="0" destOrd="0" presId="urn:microsoft.com/office/officeart/2005/8/layout/default"/>
    <dgm:cxn modelId="{A75ACDF5-C9CB-4872-89EC-46895860DAE1}" srcId="{446C6C8D-77B9-47E0-B721-ED4A83D03C73}" destId="{C5D6BD4C-FD47-40AE-B77D-A0A400437B33}" srcOrd="2" destOrd="0" parTransId="{FEAE6665-CE6E-4DDF-BE94-DE902750A25B}" sibTransId="{638C551E-203D-4EFA-9673-978F0234EA8E}"/>
    <dgm:cxn modelId="{354B6E72-12B2-47C1-A18C-DD274441BD8E}" type="presParOf" srcId="{7398284A-04B9-4DC5-8F21-24D9BCE7B7EA}" destId="{6FC8FEBC-50ED-4904-9ADD-A036A1129759}" srcOrd="0" destOrd="0" presId="urn:microsoft.com/office/officeart/2005/8/layout/default"/>
    <dgm:cxn modelId="{336A8D9F-3C03-4FCB-8BF1-233BD83E6E46}" type="presParOf" srcId="{7398284A-04B9-4DC5-8F21-24D9BCE7B7EA}" destId="{C077846A-A7AA-4B82-9EB2-7F59D6B2698F}" srcOrd="1" destOrd="0" presId="urn:microsoft.com/office/officeart/2005/8/layout/default"/>
    <dgm:cxn modelId="{0A6A79A8-33E5-4D70-8CBE-5403AFE66642}" type="presParOf" srcId="{7398284A-04B9-4DC5-8F21-24D9BCE7B7EA}" destId="{92F4807D-D7F1-47F5-9802-ACA13EB555CD}" srcOrd="2" destOrd="0" presId="urn:microsoft.com/office/officeart/2005/8/layout/default"/>
    <dgm:cxn modelId="{4B340944-C089-4EED-8C0D-00D554F68BFE}" type="presParOf" srcId="{7398284A-04B9-4DC5-8F21-24D9BCE7B7EA}" destId="{1F2E6C5A-9863-44AA-BAAD-A6B9A5DDFD84}" srcOrd="3" destOrd="0" presId="urn:microsoft.com/office/officeart/2005/8/layout/default"/>
    <dgm:cxn modelId="{FB75B7CD-3B77-4700-8C35-A0DA98A8E349}" type="presParOf" srcId="{7398284A-04B9-4DC5-8F21-24D9BCE7B7EA}" destId="{44F9788C-2980-4D93-A4B0-BAA69970FF38}" srcOrd="4" destOrd="0" presId="urn:microsoft.com/office/officeart/2005/8/layout/default"/>
    <dgm:cxn modelId="{3CB2BA14-5A9B-4239-A331-AE017FE5D1E5}" type="presParOf" srcId="{7398284A-04B9-4DC5-8F21-24D9BCE7B7EA}" destId="{068AD2EC-4220-4810-A822-5DD977744F85}" srcOrd="5" destOrd="0" presId="urn:microsoft.com/office/officeart/2005/8/layout/default"/>
    <dgm:cxn modelId="{14933954-D0FD-445B-8F94-41B2153224D5}" type="presParOf" srcId="{7398284A-04B9-4DC5-8F21-24D9BCE7B7EA}" destId="{B8E2003B-70C6-4915-A194-8328B2087722}" srcOrd="6" destOrd="0" presId="urn:microsoft.com/office/officeart/2005/8/layout/default"/>
    <dgm:cxn modelId="{EE2A3F40-B00B-4D1C-9F6E-316728E68AF1}" type="presParOf" srcId="{7398284A-04B9-4DC5-8F21-24D9BCE7B7EA}" destId="{2380C261-ACF0-4B04-A297-495A9157FF48}" srcOrd="7" destOrd="0" presId="urn:microsoft.com/office/officeart/2005/8/layout/default"/>
    <dgm:cxn modelId="{5ADE9E28-FE10-4412-B7D9-FE7C2B2B77C9}" type="presParOf" srcId="{7398284A-04B9-4DC5-8F21-24D9BCE7B7EA}" destId="{42AC0771-6702-41F4-BD4A-3F842F0CC573}" srcOrd="8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75FB3B73-8A7F-4D87-9BD6-0746A1AC520D}" type="doc">
      <dgm:prSet loTypeId="urn:microsoft.com/office/officeart/2005/8/layout/process1" loCatId="process" qsTypeId="urn:microsoft.com/office/officeart/2005/8/quickstyle/simple4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73C258D6-EA06-40F8-8CFD-FF08BB1060C7}">
      <dgm:prSet/>
      <dgm:spPr/>
      <dgm:t>
        <a:bodyPr/>
        <a:lstStyle/>
        <a:p>
          <a:r>
            <a:rPr lang="en-GB" b="1" dirty="0"/>
            <a:t>Pahnke et al 2014 pilot study </a:t>
          </a:r>
        </a:p>
        <a:p>
          <a:r>
            <a:rPr lang="en-GB" dirty="0"/>
            <a:t>28 students (aged 13-21) with HFA</a:t>
          </a:r>
        </a:p>
        <a:p>
          <a:r>
            <a:rPr lang="en-GB" dirty="0"/>
            <a:t>6-week ACT-based skills training (2 weekly 40-min group sessions and daily mindfulness practices) or waitlist control. </a:t>
          </a:r>
        </a:p>
        <a:p>
          <a:r>
            <a:rPr lang="en-GB" dirty="0"/>
            <a:t>Levels of stress, hyperactivity and emotional distress reduced and prosocial behaviour increased</a:t>
          </a:r>
        </a:p>
        <a:p>
          <a:r>
            <a:rPr lang="en-GB" dirty="0"/>
            <a:t> Changes stable/further improved at the 2-months</a:t>
          </a:r>
          <a:endParaRPr lang="en-US" dirty="0"/>
        </a:p>
      </dgm:t>
    </dgm:pt>
    <dgm:pt modelId="{A9536B08-F6BB-499A-AA55-D8523FCD1025}" type="parTrans" cxnId="{15C81997-EFE8-41A4-A0AF-A1C8B8ED0454}">
      <dgm:prSet/>
      <dgm:spPr/>
      <dgm:t>
        <a:bodyPr/>
        <a:lstStyle/>
        <a:p>
          <a:endParaRPr lang="en-US"/>
        </a:p>
      </dgm:t>
    </dgm:pt>
    <dgm:pt modelId="{7746B0BA-BC14-49CD-B93D-DA2F973F71C6}" type="sibTrans" cxnId="{15C81997-EFE8-41A4-A0AF-A1C8B8ED0454}">
      <dgm:prSet/>
      <dgm:spPr/>
      <dgm:t>
        <a:bodyPr/>
        <a:lstStyle/>
        <a:p>
          <a:endParaRPr lang="en-US"/>
        </a:p>
      </dgm:t>
    </dgm:pt>
    <dgm:pt modelId="{BCB5E7EF-7979-4BDE-B869-BF5931D79896}">
      <dgm:prSet/>
      <dgm:spPr/>
      <dgm:t>
        <a:bodyPr/>
        <a:lstStyle/>
        <a:p>
          <a:r>
            <a:rPr lang="en-GB" b="1" dirty="0"/>
            <a:t>Pahnke et al 2019</a:t>
          </a:r>
        </a:p>
        <a:p>
          <a:r>
            <a:rPr lang="en-GB" dirty="0"/>
            <a:t>10 adults with ASD in OPC </a:t>
          </a:r>
        </a:p>
        <a:p>
          <a:r>
            <a:rPr lang="en-GB" dirty="0"/>
            <a:t>12 weekly 150 min' group sessions with modified ACT (</a:t>
          </a:r>
          <a:r>
            <a:rPr lang="en-GB" dirty="0" err="1"/>
            <a:t>NeuroACT</a:t>
          </a:r>
          <a:r>
            <a:rPr lang="en-GB" dirty="0"/>
            <a:t>)</a:t>
          </a:r>
        </a:p>
        <a:p>
          <a:r>
            <a:rPr lang="en-GB" dirty="0"/>
            <a:t>Improvements in perceived stress (including at 3-month follow-up), QoL, depressive symptoms, social impairment, psychological inflexibility, and cognitive fusion</a:t>
          </a:r>
          <a:endParaRPr lang="en-US" dirty="0"/>
        </a:p>
      </dgm:t>
    </dgm:pt>
    <dgm:pt modelId="{CB9282CB-5328-4FFA-82C8-6338BC296C9B}" type="parTrans" cxnId="{48EE81CA-6D9B-4FA1-9AAC-6115C363E2B1}">
      <dgm:prSet/>
      <dgm:spPr/>
      <dgm:t>
        <a:bodyPr/>
        <a:lstStyle/>
        <a:p>
          <a:endParaRPr lang="en-US"/>
        </a:p>
      </dgm:t>
    </dgm:pt>
    <dgm:pt modelId="{C477111A-8E14-4E83-9A26-7693461848A3}" type="sibTrans" cxnId="{48EE81CA-6D9B-4FA1-9AAC-6115C363E2B1}">
      <dgm:prSet/>
      <dgm:spPr/>
      <dgm:t>
        <a:bodyPr/>
        <a:lstStyle/>
        <a:p>
          <a:endParaRPr lang="en-US"/>
        </a:p>
      </dgm:t>
    </dgm:pt>
    <dgm:pt modelId="{7123F51C-61AB-4408-94DD-147A1D9C8420}">
      <dgm:prSet/>
      <dgm:spPr/>
      <dgm:t>
        <a:bodyPr/>
        <a:lstStyle/>
        <a:p>
          <a:r>
            <a:rPr lang="en-GB" b="1" dirty="0"/>
            <a:t>Pahnke et al 2022</a:t>
          </a:r>
        </a:p>
        <a:p>
          <a:r>
            <a:rPr lang="en-GB" dirty="0"/>
            <a:t>RCT, N=39, 14-week </a:t>
          </a:r>
          <a:r>
            <a:rPr lang="en-GB" dirty="0" err="1"/>
            <a:t>NeuroACT</a:t>
          </a:r>
          <a:r>
            <a:rPr lang="en-GB" dirty="0"/>
            <a:t> vs TAU</a:t>
          </a:r>
        </a:p>
        <a:p>
          <a:r>
            <a:rPr lang="en-GB" dirty="0"/>
            <a:t>Perceived stress, QoL, psychological inflexibility, cognitive fusion, avoidance, and mannerism improved (d = 0.7–0.9)</a:t>
          </a:r>
        </a:p>
        <a:p>
          <a:r>
            <a:rPr lang="en-GB" dirty="0"/>
            <a:t>Clinically significant changes</a:t>
          </a:r>
          <a:endParaRPr lang="en-US" dirty="0"/>
        </a:p>
      </dgm:t>
    </dgm:pt>
    <dgm:pt modelId="{5CF33597-76AE-46E4-B647-7C24D53759C6}" type="parTrans" cxnId="{15EDC131-E518-4E8D-BD51-D9669A48FC6D}">
      <dgm:prSet/>
      <dgm:spPr/>
      <dgm:t>
        <a:bodyPr/>
        <a:lstStyle/>
        <a:p>
          <a:endParaRPr lang="en-US"/>
        </a:p>
      </dgm:t>
    </dgm:pt>
    <dgm:pt modelId="{03C45B86-10A0-44BD-89D6-E7A37C1BCA65}" type="sibTrans" cxnId="{15EDC131-E518-4E8D-BD51-D9669A48FC6D}">
      <dgm:prSet/>
      <dgm:spPr/>
      <dgm:t>
        <a:bodyPr/>
        <a:lstStyle/>
        <a:p>
          <a:endParaRPr lang="en-US"/>
        </a:p>
      </dgm:t>
    </dgm:pt>
    <dgm:pt modelId="{D4CB67F9-C023-4CEC-85E1-4713F4B2B5B6}" type="pres">
      <dgm:prSet presAssocID="{75FB3B73-8A7F-4D87-9BD6-0746A1AC520D}" presName="Name0" presStyleCnt="0">
        <dgm:presLayoutVars>
          <dgm:dir/>
          <dgm:resizeHandles val="exact"/>
        </dgm:presLayoutVars>
      </dgm:prSet>
      <dgm:spPr/>
    </dgm:pt>
    <dgm:pt modelId="{357A4369-FF71-42E7-853D-9A5A3C930696}" type="pres">
      <dgm:prSet presAssocID="{73C258D6-EA06-40F8-8CFD-FF08BB1060C7}" presName="node" presStyleLbl="node1" presStyleIdx="0" presStyleCnt="3">
        <dgm:presLayoutVars>
          <dgm:bulletEnabled val="1"/>
        </dgm:presLayoutVars>
      </dgm:prSet>
      <dgm:spPr/>
    </dgm:pt>
    <dgm:pt modelId="{6FB4168C-71E3-46E4-9594-080C4A3AE205}" type="pres">
      <dgm:prSet presAssocID="{7746B0BA-BC14-49CD-B93D-DA2F973F71C6}" presName="sibTrans" presStyleLbl="sibTrans2D1" presStyleIdx="0" presStyleCnt="2"/>
      <dgm:spPr/>
    </dgm:pt>
    <dgm:pt modelId="{A2FE999C-0121-4E1A-AA3D-1559F7BC6908}" type="pres">
      <dgm:prSet presAssocID="{7746B0BA-BC14-49CD-B93D-DA2F973F71C6}" presName="connectorText" presStyleLbl="sibTrans2D1" presStyleIdx="0" presStyleCnt="2"/>
      <dgm:spPr/>
    </dgm:pt>
    <dgm:pt modelId="{57EDB648-9413-4E75-876B-7B1D3BC7B3CA}" type="pres">
      <dgm:prSet presAssocID="{BCB5E7EF-7979-4BDE-B869-BF5931D79896}" presName="node" presStyleLbl="node1" presStyleIdx="1" presStyleCnt="3">
        <dgm:presLayoutVars>
          <dgm:bulletEnabled val="1"/>
        </dgm:presLayoutVars>
      </dgm:prSet>
      <dgm:spPr/>
    </dgm:pt>
    <dgm:pt modelId="{6265FEEC-3B11-4135-82CE-37CF52AA0310}" type="pres">
      <dgm:prSet presAssocID="{C477111A-8E14-4E83-9A26-7693461848A3}" presName="sibTrans" presStyleLbl="sibTrans2D1" presStyleIdx="1" presStyleCnt="2"/>
      <dgm:spPr/>
    </dgm:pt>
    <dgm:pt modelId="{B62FC38B-2A9D-411E-A975-01E756DD9ED9}" type="pres">
      <dgm:prSet presAssocID="{C477111A-8E14-4E83-9A26-7693461848A3}" presName="connectorText" presStyleLbl="sibTrans2D1" presStyleIdx="1" presStyleCnt="2"/>
      <dgm:spPr/>
    </dgm:pt>
    <dgm:pt modelId="{6E77254E-06D1-40E6-BF4E-E86BAE2CA946}" type="pres">
      <dgm:prSet presAssocID="{7123F51C-61AB-4408-94DD-147A1D9C8420}" presName="node" presStyleLbl="node1" presStyleIdx="2" presStyleCnt="3">
        <dgm:presLayoutVars>
          <dgm:bulletEnabled val="1"/>
        </dgm:presLayoutVars>
      </dgm:prSet>
      <dgm:spPr/>
    </dgm:pt>
  </dgm:ptLst>
  <dgm:cxnLst>
    <dgm:cxn modelId="{CD0F7001-71A6-4A3E-B5A7-D43AFECFE132}" type="presOf" srcId="{73C258D6-EA06-40F8-8CFD-FF08BB1060C7}" destId="{357A4369-FF71-42E7-853D-9A5A3C930696}" srcOrd="0" destOrd="0" presId="urn:microsoft.com/office/officeart/2005/8/layout/process1"/>
    <dgm:cxn modelId="{15EDC131-E518-4E8D-BD51-D9669A48FC6D}" srcId="{75FB3B73-8A7F-4D87-9BD6-0746A1AC520D}" destId="{7123F51C-61AB-4408-94DD-147A1D9C8420}" srcOrd="2" destOrd="0" parTransId="{5CF33597-76AE-46E4-B647-7C24D53759C6}" sibTransId="{03C45B86-10A0-44BD-89D6-E7A37C1BCA65}"/>
    <dgm:cxn modelId="{26EE9B67-9F65-42DC-9980-2812A02EF704}" type="presOf" srcId="{75FB3B73-8A7F-4D87-9BD6-0746A1AC520D}" destId="{D4CB67F9-C023-4CEC-85E1-4713F4B2B5B6}" srcOrd="0" destOrd="0" presId="urn:microsoft.com/office/officeart/2005/8/layout/process1"/>
    <dgm:cxn modelId="{15C81997-EFE8-41A4-A0AF-A1C8B8ED0454}" srcId="{75FB3B73-8A7F-4D87-9BD6-0746A1AC520D}" destId="{73C258D6-EA06-40F8-8CFD-FF08BB1060C7}" srcOrd="0" destOrd="0" parTransId="{A9536B08-F6BB-499A-AA55-D8523FCD1025}" sibTransId="{7746B0BA-BC14-49CD-B93D-DA2F973F71C6}"/>
    <dgm:cxn modelId="{54807EB0-CC52-4DA2-BB3E-95C31CC9A904}" type="presOf" srcId="{7746B0BA-BC14-49CD-B93D-DA2F973F71C6}" destId="{A2FE999C-0121-4E1A-AA3D-1559F7BC6908}" srcOrd="1" destOrd="0" presId="urn:microsoft.com/office/officeart/2005/8/layout/process1"/>
    <dgm:cxn modelId="{BBDAEBB7-9012-4FC9-B133-8571875E27D7}" type="presOf" srcId="{C477111A-8E14-4E83-9A26-7693461848A3}" destId="{6265FEEC-3B11-4135-82CE-37CF52AA0310}" srcOrd="0" destOrd="0" presId="urn:microsoft.com/office/officeart/2005/8/layout/process1"/>
    <dgm:cxn modelId="{91484CC4-C47A-40CB-9E74-59508F752D5C}" type="presOf" srcId="{7746B0BA-BC14-49CD-B93D-DA2F973F71C6}" destId="{6FB4168C-71E3-46E4-9594-080C4A3AE205}" srcOrd="0" destOrd="0" presId="urn:microsoft.com/office/officeart/2005/8/layout/process1"/>
    <dgm:cxn modelId="{48EE81CA-6D9B-4FA1-9AAC-6115C363E2B1}" srcId="{75FB3B73-8A7F-4D87-9BD6-0746A1AC520D}" destId="{BCB5E7EF-7979-4BDE-B869-BF5931D79896}" srcOrd="1" destOrd="0" parTransId="{CB9282CB-5328-4FFA-82C8-6338BC296C9B}" sibTransId="{C477111A-8E14-4E83-9A26-7693461848A3}"/>
    <dgm:cxn modelId="{5DD8C2E2-2291-4F43-8C0F-2B9DCDB3E8EF}" type="presOf" srcId="{C477111A-8E14-4E83-9A26-7693461848A3}" destId="{B62FC38B-2A9D-411E-A975-01E756DD9ED9}" srcOrd="1" destOrd="0" presId="urn:microsoft.com/office/officeart/2005/8/layout/process1"/>
    <dgm:cxn modelId="{DC2E35E3-C9BB-4747-BAE1-7E63A5F9C17F}" type="presOf" srcId="{BCB5E7EF-7979-4BDE-B869-BF5931D79896}" destId="{57EDB648-9413-4E75-876B-7B1D3BC7B3CA}" srcOrd="0" destOrd="0" presId="urn:microsoft.com/office/officeart/2005/8/layout/process1"/>
    <dgm:cxn modelId="{4A3A95F4-F487-457B-AFA2-09304A68BB0D}" type="presOf" srcId="{7123F51C-61AB-4408-94DD-147A1D9C8420}" destId="{6E77254E-06D1-40E6-BF4E-E86BAE2CA946}" srcOrd="0" destOrd="0" presId="urn:microsoft.com/office/officeart/2005/8/layout/process1"/>
    <dgm:cxn modelId="{B3E1D4C8-1681-4C1C-8F6E-CD1E3ABBD569}" type="presParOf" srcId="{D4CB67F9-C023-4CEC-85E1-4713F4B2B5B6}" destId="{357A4369-FF71-42E7-853D-9A5A3C930696}" srcOrd="0" destOrd="0" presId="urn:microsoft.com/office/officeart/2005/8/layout/process1"/>
    <dgm:cxn modelId="{527B8ED7-5773-4AA6-93EA-0E44D0F0B31D}" type="presParOf" srcId="{D4CB67F9-C023-4CEC-85E1-4713F4B2B5B6}" destId="{6FB4168C-71E3-46E4-9594-080C4A3AE205}" srcOrd="1" destOrd="0" presId="urn:microsoft.com/office/officeart/2005/8/layout/process1"/>
    <dgm:cxn modelId="{59049E86-EC78-454C-8CD0-FD57E0581F4B}" type="presParOf" srcId="{6FB4168C-71E3-46E4-9594-080C4A3AE205}" destId="{A2FE999C-0121-4E1A-AA3D-1559F7BC6908}" srcOrd="0" destOrd="0" presId="urn:microsoft.com/office/officeart/2005/8/layout/process1"/>
    <dgm:cxn modelId="{FC3EF029-B8AA-4989-B163-8AC7510B164C}" type="presParOf" srcId="{D4CB67F9-C023-4CEC-85E1-4713F4B2B5B6}" destId="{57EDB648-9413-4E75-876B-7B1D3BC7B3CA}" srcOrd="2" destOrd="0" presId="urn:microsoft.com/office/officeart/2005/8/layout/process1"/>
    <dgm:cxn modelId="{14328F59-B0E9-454C-A695-C934C7362024}" type="presParOf" srcId="{D4CB67F9-C023-4CEC-85E1-4713F4B2B5B6}" destId="{6265FEEC-3B11-4135-82CE-37CF52AA0310}" srcOrd="3" destOrd="0" presId="urn:microsoft.com/office/officeart/2005/8/layout/process1"/>
    <dgm:cxn modelId="{5EB2C59F-CD41-4ED9-92EF-1324ABC3AD91}" type="presParOf" srcId="{6265FEEC-3B11-4135-82CE-37CF52AA0310}" destId="{B62FC38B-2A9D-411E-A975-01E756DD9ED9}" srcOrd="0" destOrd="0" presId="urn:microsoft.com/office/officeart/2005/8/layout/process1"/>
    <dgm:cxn modelId="{2A2C6D2B-4582-4DFD-9813-9EFD5B64F5A3}" type="presParOf" srcId="{D4CB67F9-C023-4CEC-85E1-4713F4B2B5B6}" destId="{6E77254E-06D1-40E6-BF4E-E86BAE2CA946}" srcOrd="4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849EA34-0C06-4772-9B46-F0AFEC25AAB9}">
      <dsp:nvSpPr>
        <dsp:cNvPr id="0" name=""/>
        <dsp:cNvSpPr/>
      </dsp:nvSpPr>
      <dsp:spPr>
        <a:xfrm>
          <a:off x="0" y="1717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0C228D4-FC31-487E-A5F4-AB5D21BC1046}">
      <dsp:nvSpPr>
        <dsp:cNvPr id="0" name=""/>
        <dsp:cNvSpPr/>
      </dsp:nvSpPr>
      <dsp:spPr>
        <a:xfrm>
          <a:off x="0" y="1717"/>
          <a:ext cx="10515600" cy="5858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t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Inflexible thinking and behaviour </a:t>
          </a:r>
        </a:p>
      </dsp:txBody>
      <dsp:txXfrm>
        <a:off x="0" y="1717"/>
        <a:ext cx="10515600" cy="585805"/>
      </dsp:txXfrm>
    </dsp:sp>
    <dsp:sp modelId="{2775BD73-7445-4F91-A723-F637489D6262}">
      <dsp:nvSpPr>
        <dsp:cNvPr id="0" name=""/>
        <dsp:cNvSpPr/>
      </dsp:nvSpPr>
      <dsp:spPr>
        <a:xfrm>
          <a:off x="0" y="587523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11946C8-BF56-4478-AEFF-A78194C887C9}">
      <dsp:nvSpPr>
        <dsp:cNvPr id="0" name=""/>
        <dsp:cNvSpPr/>
      </dsp:nvSpPr>
      <dsp:spPr>
        <a:xfrm>
          <a:off x="0" y="587523"/>
          <a:ext cx="10515600" cy="5858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t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/>
            <a:t>Intense and restricted interests</a:t>
          </a:r>
        </a:p>
      </dsp:txBody>
      <dsp:txXfrm>
        <a:off x="0" y="587523"/>
        <a:ext cx="10515600" cy="585805"/>
      </dsp:txXfrm>
    </dsp:sp>
    <dsp:sp modelId="{0FE8A91D-FD62-4ECA-A742-83F483E9D698}">
      <dsp:nvSpPr>
        <dsp:cNvPr id="0" name=""/>
        <dsp:cNvSpPr/>
      </dsp:nvSpPr>
      <dsp:spPr>
        <a:xfrm>
          <a:off x="0" y="1173329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F8F5011-57DF-4E84-A2E1-425814C8B6B6}">
      <dsp:nvSpPr>
        <dsp:cNvPr id="0" name=""/>
        <dsp:cNvSpPr/>
      </dsp:nvSpPr>
      <dsp:spPr>
        <a:xfrm>
          <a:off x="0" y="1173329"/>
          <a:ext cx="10515600" cy="5858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t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700" kern="1200"/>
            <a:t>Social interaction/communication difficulties </a:t>
          </a:r>
          <a:endParaRPr lang="en-US" sz="2700" kern="1200"/>
        </a:p>
      </dsp:txBody>
      <dsp:txXfrm>
        <a:off x="0" y="1173329"/>
        <a:ext cx="10515600" cy="585805"/>
      </dsp:txXfrm>
    </dsp:sp>
    <dsp:sp modelId="{A03DA181-DF98-45DB-82B9-B139308F0A52}">
      <dsp:nvSpPr>
        <dsp:cNvPr id="0" name=""/>
        <dsp:cNvSpPr/>
      </dsp:nvSpPr>
      <dsp:spPr>
        <a:xfrm>
          <a:off x="0" y="1759135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B09E776-7C20-48EC-AD1E-0F74F326D071}">
      <dsp:nvSpPr>
        <dsp:cNvPr id="0" name=""/>
        <dsp:cNvSpPr/>
      </dsp:nvSpPr>
      <dsp:spPr>
        <a:xfrm>
          <a:off x="0" y="1759135"/>
          <a:ext cx="10515600" cy="5858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t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700" kern="1200"/>
            <a:t>Mentalizing/ToM difficulties</a:t>
          </a:r>
          <a:endParaRPr lang="en-US" sz="2700" kern="1200"/>
        </a:p>
      </dsp:txBody>
      <dsp:txXfrm>
        <a:off x="0" y="1759135"/>
        <a:ext cx="10515600" cy="585805"/>
      </dsp:txXfrm>
    </dsp:sp>
    <dsp:sp modelId="{7612B79D-E937-43C7-99FE-0C49E27C5E9C}">
      <dsp:nvSpPr>
        <dsp:cNvPr id="0" name=""/>
        <dsp:cNvSpPr/>
      </dsp:nvSpPr>
      <dsp:spPr>
        <a:xfrm>
          <a:off x="0" y="2344941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4057F29-C4C3-4031-88FA-C5583EE5828D}">
      <dsp:nvSpPr>
        <dsp:cNvPr id="0" name=""/>
        <dsp:cNvSpPr/>
      </dsp:nvSpPr>
      <dsp:spPr>
        <a:xfrm>
          <a:off x="0" y="2344941"/>
          <a:ext cx="10515600" cy="5858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t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700" kern="1200"/>
            <a:t>Emotional dysregulation</a:t>
          </a:r>
          <a:endParaRPr lang="en-US" sz="2700" kern="1200"/>
        </a:p>
      </dsp:txBody>
      <dsp:txXfrm>
        <a:off x="0" y="2344941"/>
        <a:ext cx="10515600" cy="585805"/>
      </dsp:txXfrm>
    </dsp:sp>
    <dsp:sp modelId="{D23D4BB0-CC5E-45A8-B29C-176846C96473}">
      <dsp:nvSpPr>
        <dsp:cNvPr id="0" name=""/>
        <dsp:cNvSpPr/>
      </dsp:nvSpPr>
      <dsp:spPr>
        <a:xfrm>
          <a:off x="0" y="2930747"/>
          <a:ext cx="10515600" cy="0"/>
        </a:xfrm>
        <a:prstGeom prst="lin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55849DC-7B3D-4CB4-ABCF-05D6DEAE5C9E}">
      <dsp:nvSpPr>
        <dsp:cNvPr id="0" name=""/>
        <dsp:cNvSpPr/>
      </dsp:nvSpPr>
      <dsp:spPr>
        <a:xfrm>
          <a:off x="0" y="2930747"/>
          <a:ext cx="10515600" cy="58580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2870" tIns="102870" rIns="102870" bIns="102870" numCol="1" spcCol="1270" anchor="t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700" kern="1200"/>
            <a:t>Executive dysfunction </a:t>
          </a:r>
          <a:endParaRPr lang="en-US" sz="2700" kern="1200"/>
        </a:p>
      </dsp:txBody>
      <dsp:txXfrm>
        <a:off x="0" y="2930747"/>
        <a:ext cx="10515600" cy="585805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E67AF1C-785C-4153-9860-C59009FC88CE}">
      <dsp:nvSpPr>
        <dsp:cNvPr id="0" name=""/>
        <dsp:cNvSpPr/>
      </dsp:nvSpPr>
      <dsp:spPr>
        <a:xfrm>
          <a:off x="5043110" y="3099435"/>
          <a:ext cx="429378" cy="92316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14689" y="0"/>
              </a:lnTo>
              <a:lnTo>
                <a:pt x="214689" y="923163"/>
              </a:lnTo>
              <a:lnTo>
                <a:pt x="429378" y="923163"/>
              </a:lnTo>
            </a:path>
          </a:pathLst>
        </a:cu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7BBE906-0070-43C2-AA07-698B30719AB8}">
      <dsp:nvSpPr>
        <dsp:cNvPr id="0" name=""/>
        <dsp:cNvSpPr/>
      </dsp:nvSpPr>
      <dsp:spPr>
        <a:xfrm>
          <a:off x="5043110" y="3053715"/>
          <a:ext cx="42937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29378" y="45720"/>
              </a:lnTo>
            </a:path>
          </a:pathLst>
        </a:cu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00C121F-BE6A-48E6-BC1B-AF4AE58EB4AD}">
      <dsp:nvSpPr>
        <dsp:cNvPr id="0" name=""/>
        <dsp:cNvSpPr/>
      </dsp:nvSpPr>
      <dsp:spPr>
        <a:xfrm>
          <a:off x="5043110" y="2176272"/>
          <a:ext cx="429378" cy="923163"/>
        </a:xfrm>
        <a:custGeom>
          <a:avLst/>
          <a:gdLst/>
          <a:ahLst/>
          <a:cxnLst/>
          <a:rect l="0" t="0" r="0" b="0"/>
          <a:pathLst>
            <a:path>
              <a:moveTo>
                <a:pt x="0" y="923163"/>
              </a:moveTo>
              <a:lnTo>
                <a:pt x="214689" y="923163"/>
              </a:lnTo>
              <a:lnTo>
                <a:pt x="214689" y="0"/>
              </a:lnTo>
              <a:lnTo>
                <a:pt x="429378" y="0"/>
              </a:lnTo>
            </a:path>
          </a:pathLst>
        </a:custGeom>
        <a:noFill/>
        <a:ln w="1905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FB50821-4836-4C96-A68E-6A74FFA12362}">
      <dsp:nvSpPr>
        <dsp:cNvPr id="0" name=""/>
        <dsp:cNvSpPr/>
      </dsp:nvSpPr>
      <dsp:spPr>
        <a:xfrm>
          <a:off x="2896218" y="2543"/>
          <a:ext cx="2146892" cy="654802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/>
            <a:t>Expertise in both conditions </a:t>
          </a:r>
        </a:p>
      </dsp:txBody>
      <dsp:txXfrm>
        <a:off x="2896218" y="2543"/>
        <a:ext cx="2146892" cy="654802"/>
      </dsp:txXfrm>
    </dsp:sp>
    <dsp:sp modelId="{FF0A5D8B-4116-4849-8595-7B1CB92AA155}">
      <dsp:nvSpPr>
        <dsp:cNvPr id="0" name=""/>
        <dsp:cNvSpPr/>
      </dsp:nvSpPr>
      <dsp:spPr>
        <a:xfrm>
          <a:off x="2896218" y="925707"/>
          <a:ext cx="2146892" cy="654802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/>
            <a:t>No specific tool available for co-occurrence</a:t>
          </a:r>
        </a:p>
      </dsp:txBody>
      <dsp:txXfrm>
        <a:off x="2896218" y="925707"/>
        <a:ext cx="2146892" cy="654802"/>
      </dsp:txXfrm>
    </dsp:sp>
    <dsp:sp modelId="{8BE8CA40-4C4B-4641-A568-8915F57A3A1A}">
      <dsp:nvSpPr>
        <dsp:cNvPr id="0" name=""/>
        <dsp:cNvSpPr/>
      </dsp:nvSpPr>
      <dsp:spPr>
        <a:xfrm>
          <a:off x="2896218" y="1848870"/>
          <a:ext cx="2146892" cy="654802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dirty="0"/>
            <a:t>Need for personal examples for features &amp; collateral history (longer assessment time, several sittings)</a:t>
          </a:r>
        </a:p>
      </dsp:txBody>
      <dsp:txXfrm>
        <a:off x="2896218" y="1848870"/>
        <a:ext cx="2146892" cy="654802"/>
      </dsp:txXfrm>
    </dsp:sp>
    <dsp:sp modelId="{F0E7B0AB-434D-4357-A30A-2A537B6B62B3}">
      <dsp:nvSpPr>
        <dsp:cNvPr id="0" name=""/>
        <dsp:cNvSpPr/>
      </dsp:nvSpPr>
      <dsp:spPr>
        <a:xfrm>
          <a:off x="2896218" y="2772034"/>
          <a:ext cx="2146892" cy="654802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dirty="0"/>
            <a:t>Specific considerations:</a:t>
          </a:r>
        </a:p>
      </dsp:txBody>
      <dsp:txXfrm>
        <a:off x="2896218" y="2772034"/>
        <a:ext cx="2146892" cy="654802"/>
      </dsp:txXfrm>
    </dsp:sp>
    <dsp:sp modelId="{083F9F9C-E5D6-4FA1-B255-28A8C183E439}">
      <dsp:nvSpPr>
        <dsp:cNvPr id="0" name=""/>
        <dsp:cNvSpPr/>
      </dsp:nvSpPr>
      <dsp:spPr>
        <a:xfrm>
          <a:off x="5472489" y="1848870"/>
          <a:ext cx="2146892" cy="654802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/>
            <a:t>developmental history &amp; symptom trajectory</a:t>
          </a:r>
        </a:p>
      </dsp:txBody>
      <dsp:txXfrm>
        <a:off x="5472489" y="1848870"/>
        <a:ext cx="2146892" cy="654802"/>
      </dsp:txXfrm>
    </dsp:sp>
    <dsp:sp modelId="{B5B5D250-2DC6-4DC3-8BAC-4CA3DCB29C46}">
      <dsp:nvSpPr>
        <dsp:cNvPr id="0" name=""/>
        <dsp:cNvSpPr/>
      </dsp:nvSpPr>
      <dsp:spPr>
        <a:xfrm>
          <a:off x="5472489" y="2772034"/>
          <a:ext cx="2146892" cy="654802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/>
            <a:t>gender-specific differences</a:t>
          </a:r>
        </a:p>
      </dsp:txBody>
      <dsp:txXfrm>
        <a:off x="5472489" y="2772034"/>
        <a:ext cx="2146892" cy="654802"/>
      </dsp:txXfrm>
    </dsp:sp>
    <dsp:sp modelId="{62008D7E-6844-4472-9804-313EC43FD75F}">
      <dsp:nvSpPr>
        <dsp:cNvPr id="0" name=""/>
        <dsp:cNvSpPr/>
      </dsp:nvSpPr>
      <dsp:spPr>
        <a:xfrm>
          <a:off x="5472489" y="3695198"/>
          <a:ext cx="2146892" cy="654802"/>
        </a:xfrm>
        <a:prstGeom prst="rect">
          <a:avLst/>
        </a:prstGeom>
        <a:solidFill>
          <a:schemeClr val="accent6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 dirty="0"/>
            <a:t>pros and cons of diagnosis / consequences of no diagnosis/ misdiagnosis</a:t>
          </a:r>
        </a:p>
      </dsp:txBody>
      <dsp:txXfrm>
        <a:off x="5472489" y="3695198"/>
        <a:ext cx="2146892" cy="654802"/>
      </dsp:txXfrm>
    </dsp:sp>
    <dsp:sp modelId="{7B14DA79-2757-44A1-984C-19A016FC3AAD}">
      <dsp:nvSpPr>
        <dsp:cNvPr id="0" name=""/>
        <dsp:cNvSpPr/>
      </dsp:nvSpPr>
      <dsp:spPr>
        <a:xfrm>
          <a:off x="2896218" y="3695198"/>
          <a:ext cx="2146892" cy="654802"/>
        </a:xfrm>
        <a:prstGeom prst="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985" tIns="6985" rIns="6985" bIns="6985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100" kern="1200"/>
            <a:t>Need for guidelines</a:t>
          </a:r>
        </a:p>
      </dsp:txBody>
      <dsp:txXfrm>
        <a:off x="2896218" y="3695198"/>
        <a:ext cx="2146892" cy="654802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468D722-412D-4BB4-B05B-DBB70E8EE27B}">
      <dsp:nvSpPr>
        <dsp:cNvPr id="0" name=""/>
        <dsp:cNvSpPr/>
      </dsp:nvSpPr>
      <dsp:spPr>
        <a:xfrm>
          <a:off x="0" y="64038"/>
          <a:ext cx="6798539" cy="67626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/>
            <a:t>Establish rapport/epistemic trust whilst considering autistic needs and preferences</a:t>
          </a:r>
          <a:endParaRPr lang="en-US" sz="1700" kern="1200" dirty="0"/>
        </a:p>
      </dsp:txBody>
      <dsp:txXfrm>
        <a:off x="33012" y="97050"/>
        <a:ext cx="6732515" cy="610236"/>
      </dsp:txXfrm>
    </dsp:sp>
    <dsp:sp modelId="{B6C9D672-D699-46DE-8EDD-D0414DA12BA3}">
      <dsp:nvSpPr>
        <dsp:cNvPr id="0" name=""/>
        <dsp:cNvSpPr/>
      </dsp:nvSpPr>
      <dsp:spPr>
        <a:xfrm>
          <a:off x="0" y="789258"/>
          <a:ext cx="6798539" cy="676260"/>
        </a:xfrm>
        <a:prstGeom prst="roundRect">
          <a:avLst/>
        </a:prstGeom>
        <a:solidFill>
          <a:schemeClr val="accent2">
            <a:hueOff val="1610903"/>
            <a:satOff val="-4623"/>
            <a:lumOff val="-7402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/>
            <a:t>Relate person’s experience to the diagnostic criteria and examine the person’s reactions</a:t>
          </a:r>
          <a:endParaRPr lang="en-US" sz="1700" kern="1200" dirty="0"/>
        </a:p>
      </dsp:txBody>
      <dsp:txXfrm>
        <a:off x="33012" y="822270"/>
        <a:ext cx="6732515" cy="610236"/>
      </dsp:txXfrm>
    </dsp:sp>
    <dsp:sp modelId="{4E678FBA-A685-4317-A58B-1CB2C1C50B48}">
      <dsp:nvSpPr>
        <dsp:cNvPr id="0" name=""/>
        <dsp:cNvSpPr/>
      </dsp:nvSpPr>
      <dsp:spPr>
        <a:xfrm>
          <a:off x="0" y="1514478"/>
          <a:ext cx="6798539" cy="676260"/>
        </a:xfrm>
        <a:prstGeom prst="roundRect">
          <a:avLst/>
        </a:prstGeom>
        <a:solidFill>
          <a:schemeClr val="accent2">
            <a:hueOff val="3221807"/>
            <a:satOff val="-9246"/>
            <a:lumOff val="-14805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/>
            <a:t>Co-producing the diagnosis is helpful (Cumin 2022; Bolton et al 2014)</a:t>
          </a:r>
          <a:endParaRPr lang="en-US" sz="1700" kern="1200"/>
        </a:p>
      </dsp:txBody>
      <dsp:txXfrm>
        <a:off x="33012" y="1547490"/>
        <a:ext cx="6732515" cy="610236"/>
      </dsp:txXfrm>
    </dsp:sp>
    <dsp:sp modelId="{0EB4B777-F8C0-45FF-9564-358A709365A8}">
      <dsp:nvSpPr>
        <dsp:cNvPr id="0" name=""/>
        <dsp:cNvSpPr/>
      </dsp:nvSpPr>
      <dsp:spPr>
        <a:xfrm>
          <a:off x="0" y="2239698"/>
          <a:ext cx="6798539" cy="676260"/>
        </a:xfrm>
        <a:prstGeom prst="roundRect">
          <a:avLst/>
        </a:prstGeom>
        <a:solidFill>
          <a:schemeClr val="accent2">
            <a:hueOff val="4832710"/>
            <a:satOff val="-13870"/>
            <a:lumOff val="-22207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/>
            <a:t>Post-diagnostic counselling </a:t>
          </a:r>
          <a:r>
            <a:rPr lang="en-GB" sz="1700" kern="1200" dirty="0">
              <a:sym typeface="Wingdings" panose="05000000000000000000" pitchFamily="2" charset="2"/>
            </a:rPr>
            <a:t></a:t>
          </a:r>
          <a:r>
            <a:rPr lang="en-GB" sz="1700" kern="1200" dirty="0"/>
            <a:t> psychoeducation (BPD: Morris et al 2014; ASC: Beresford et al 2023)</a:t>
          </a:r>
          <a:endParaRPr lang="en-US" sz="1700" kern="1200" dirty="0"/>
        </a:p>
      </dsp:txBody>
      <dsp:txXfrm>
        <a:off x="33012" y="2272710"/>
        <a:ext cx="6732515" cy="610236"/>
      </dsp:txXfrm>
    </dsp:sp>
    <dsp:sp modelId="{2814D8C8-5980-48D0-8685-E3438C515103}">
      <dsp:nvSpPr>
        <dsp:cNvPr id="0" name=""/>
        <dsp:cNvSpPr/>
      </dsp:nvSpPr>
      <dsp:spPr>
        <a:xfrm>
          <a:off x="0" y="2964918"/>
          <a:ext cx="6798539" cy="676260"/>
        </a:xfrm>
        <a:prstGeom prst="roundRect">
          <a:avLst/>
        </a:prstGeom>
        <a:solidFill>
          <a:schemeClr val="accent2">
            <a:hueOff val="6443614"/>
            <a:satOff val="-18493"/>
            <a:lumOff val="-29609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marL="0" lvl="0" indent="0" algn="l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700" kern="1200" dirty="0"/>
            <a:t>Common challenges: patient refusing either/both diagnoses; not fully meeting criteria; stigma</a:t>
          </a:r>
          <a:endParaRPr lang="en-US" sz="1700" kern="1200" dirty="0"/>
        </a:p>
      </dsp:txBody>
      <dsp:txXfrm>
        <a:off x="33012" y="2997930"/>
        <a:ext cx="6732515" cy="610236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FF71207-D767-4291-879B-47E9BCABED8E}">
      <dsp:nvSpPr>
        <dsp:cNvPr id="0" name=""/>
        <dsp:cNvSpPr/>
      </dsp:nvSpPr>
      <dsp:spPr>
        <a:xfrm>
          <a:off x="0" y="163268"/>
          <a:ext cx="10515600" cy="1216800"/>
        </a:xfrm>
        <a:prstGeom prst="round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Crucial for managing this co-</a:t>
          </a:r>
          <a:r>
            <a:rPr lang="en-GB" sz="2400" kern="1200" dirty="0" err="1"/>
            <a:t>occurence</a:t>
          </a:r>
          <a:r>
            <a:rPr lang="en-GB" sz="2400" kern="1200" dirty="0"/>
            <a:t>, focusing on aetiology, symptoms, and treatment options</a:t>
          </a:r>
          <a:endParaRPr lang="en-US" sz="2400" kern="1200" dirty="0"/>
        </a:p>
      </dsp:txBody>
      <dsp:txXfrm>
        <a:off x="59399" y="222667"/>
        <a:ext cx="10396802" cy="1098002"/>
      </dsp:txXfrm>
    </dsp:sp>
    <dsp:sp modelId="{E0A5E715-B8F9-4A43-9FF8-EB85A279FA2D}">
      <dsp:nvSpPr>
        <dsp:cNvPr id="0" name=""/>
        <dsp:cNvSpPr/>
      </dsp:nvSpPr>
      <dsp:spPr>
        <a:xfrm>
          <a:off x="0" y="1567269"/>
          <a:ext cx="10515600" cy="1216800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Tailored, face-to-face, multi-session programs recommended for individuals and their families ​</a:t>
          </a:r>
          <a:endParaRPr lang="en-US" sz="2400" kern="1200" dirty="0"/>
        </a:p>
      </dsp:txBody>
      <dsp:txXfrm>
        <a:off x="59399" y="1626668"/>
        <a:ext cx="10396802" cy="1098002"/>
      </dsp:txXfrm>
    </dsp:sp>
    <dsp:sp modelId="{C0816228-E650-425D-A89A-D7FB81B94AEC}">
      <dsp:nvSpPr>
        <dsp:cNvPr id="0" name=""/>
        <dsp:cNvSpPr/>
      </dsp:nvSpPr>
      <dsp:spPr>
        <a:xfrm>
          <a:off x="0" y="2971269"/>
          <a:ext cx="10515600" cy="1216800"/>
        </a:xfrm>
        <a:prstGeom prst="roundRect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l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Heritability + life experiences + adaptations to accommodate autistic needs </a:t>
          </a:r>
          <a:r>
            <a:rPr lang="en-GB" sz="2400" kern="1200" dirty="0">
              <a:sym typeface="Wingdings" panose="05000000000000000000" pitchFamily="2" charset="2"/>
            </a:rPr>
            <a:t></a:t>
          </a:r>
          <a:r>
            <a:rPr lang="en-GB" sz="2400" kern="1200" dirty="0"/>
            <a:t> potential improvement</a:t>
          </a:r>
          <a:endParaRPr lang="en-US" sz="2400" kern="1200" dirty="0"/>
        </a:p>
      </dsp:txBody>
      <dsp:txXfrm>
        <a:off x="59399" y="3030668"/>
        <a:ext cx="10396802" cy="1098002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FC8FEBC-50ED-4904-9ADD-A036A1129759}">
      <dsp:nvSpPr>
        <dsp:cNvPr id="0" name=""/>
        <dsp:cNvSpPr/>
      </dsp:nvSpPr>
      <dsp:spPr>
        <a:xfrm>
          <a:off x="0" y="78546"/>
          <a:ext cx="3169896" cy="190193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GPM encourages integrating additional therapeutic approaches</a:t>
          </a:r>
          <a:endParaRPr lang="en-US" sz="2400" kern="1200" dirty="0"/>
        </a:p>
      </dsp:txBody>
      <dsp:txXfrm>
        <a:off x="0" y="78546"/>
        <a:ext cx="3169896" cy="1901937"/>
      </dsp:txXfrm>
    </dsp:sp>
    <dsp:sp modelId="{92F4807D-D7F1-47F5-9802-ACA13EB555CD}">
      <dsp:nvSpPr>
        <dsp:cNvPr id="0" name=""/>
        <dsp:cNvSpPr/>
      </dsp:nvSpPr>
      <dsp:spPr>
        <a:xfrm>
          <a:off x="3486885" y="78546"/>
          <a:ext cx="3169896" cy="190193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Treatment must be personalized to accommodate the heterogeneity of autism​</a:t>
          </a:r>
          <a:endParaRPr lang="en-US" sz="2400" kern="1200" dirty="0"/>
        </a:p>
      </dsp:txBody>
      <dsp:txXfrm>
        <a:off x="3486885" y="78546"/>
        <a:ext cx="3169896" cy="1901937"/>
      </dsp:txXfrm>
    </dsp:sp>
    <dsp:sp modelId="{44F9788C-2980-4D93-A4B0-BAA69970FF38}">
      <dsp:nvSpPr>
        <dsp:cNvPr id="0" name=""/>
        <dsp:cNvSpPr/>
      </dsp:nvSpPr>
      <dsp:spPr>
        <a:xfrm>
          <a:off x="6973771" y="78546"/>
          <a:ext cx="3169896" cy="190193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0" lvl="0" indent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400" kern="1200" dirty="0"/>
            <a:t>Medications for comorbid conditions – NB, sensitivities and overdose risks</a:t>
          </a:r>
          <a:endParaRPr lang="en-US" sz="2400" kern="1200" dirty="0"/>
        </a:p>
      </dsp:txBody>
      <dsp:txXfrm>
        <a:off x="6973771" y="78546"/>
        <a:ext cx="3169896" cy="1901937"/>
      </dsp:txXfrm>
    </dsp:sp>
    <dsp:sp modelId="{B8E2003B-70C6-4915-A194-8328B2087722}">
      <dsp:nvSpPr>
        <dsp:cNvPr id="0" name=""/>
        <dsp:cNvSpPr/>
      </dsp:nvSpPr>
      <dsp:spPr>
        <a:xfrm>
          <a:off x="1743442" y="2297473"/>
          <a:ext cx="3169896" cy="190193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 dirty="0"/>
            <a:t>DBT skills training</a:t>
          </a:r>
        </a:p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 dirty="0"/>
            <a:t>cognitive enhancement therapy </a:t>
          </a:r>
          <a:r>
            <a:rPr lang="en-GB" sz="1600" kern="1200" dirty="0"/>
            <a:t>(</a:t>
          </a:r>
          <a:r>
            <a:rPr lang="en-GB" sz="1600" kern="1200" dirty="0" err="1"/>
            <a:t>Eack</a:t>
          </a:r>
          <a:r>
            <a:rPr lang="en-GB" sz="1600" kern="1200" dirty="0"/>
            <a:t> 2018)</a:t>
          </a:r>
        </a:p>
        <a:p>
          <a:pPr marL="0" lvl="0" indent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300" kern="1200" dirty="0"/>
            <a:t>family involvement</a:t>
          </a:r>
          <a:endParaRPr lang="en-US" sz="2300" kern="1200" dirty="0"/>
        </a:p>
      </dsp:txBody>
      <dsp:txXfrm>
        <a:off x="1743442" y="2297473"/>
        <a:ext cx="3169896" cy="1901937"/>
      </dsp:txXfrm>
    </dsp:sp>
    <dsp:sp modelId="{42AC0771-6702-41F4-BD4A-3F842F0CC573}">
      <dsp:nvSpPr>
        <dsp:cNvPr id="0" name=""/>
        <dsp:cNvSpPr/>
      </dsp:nvSpPr>
      <dsp:spPr>
        <a:xfrm>
          <a:off x="5230328" y="2297473"/>
          <a:ext cx="3169896" cy="190193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80010" tIns="80010" rIns="80010" bIns="8001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 dirty="0"/>
            <a:t>MBT-ASD </a:t>
          </a:r>
          <a:r>
            <a:rPr lang="en-GB" sz="1600" kern="1200" dirty="0"/>
            <a:t>(Kramer 2021)</a:t>
          </a:r>
        </a:p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 dirty="0"/>
            <a:t>adapted DBT </a:t>
          </a:r>
          <a:r>
            <a:rPr lang="en-GB" sz="1600" kern="1200" dirty="0"/>
            <a:t>(</a:t>
          </a:r>
          <a:r>
            <a:rPr lang="en-GB" sz="1600" kern="1200" dirty="0" err="1"/>
            <a:t>Bemmouna</a:t>
          </a:r>
          <a:r>
            <a:rPr lang="en-GB" sz="1600" kern="1200" dirty="0"/>
            <a:t> 2023)</a:t>
          </a:r>
        </a:p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2100" kern="1200" dirty="0"/>
            <a:t>adapted ACT </a:t>
          </a:r>
          <a:r>
            <a:rPr lang="en-GB" sz="2000" kern="1200" dirty="0"/>
            <a:t>(</a:t>
          </a:r>
          <a:r>
            <a:rPr lang="en-GB" sz="1600" kern="1200" dirty="0"/>
            <a:t>Pahnke 2019, 2022</a:t>
          </a:r>
          <a:r>
            <a:rPr lang="en-GB" sz="2000" kern="1200" dirty="0"/>
            <a:t>)</a:t>
          </a:r>
          <a:endParaRPr lang="en-US" sz="2100" kern="1200" dirty="0"/>
        </a:p>
      </dsp:txBody>
      <dsp:txXfrm>
        <a:off x="5230328" y="2297473"/>
        <a:ext cx="3169896" cy="1901937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57A4369-FF71-42E7-853D-9A5A3C930696}">
      <dsp:nvSpPr>
        <dsp:cNvPr id="0" name=""/>
        <dsp:cNvSpPr/>
      </dsp:nvSpPr>
      <dsp:spPr>
        <a:xfrm>
          <a:off x="9880" y="711459"/>
          <a:ext cx="2953152" cy="384832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b="1" kern="1200" dirty="0"/>
            <a:t>Pahnke et al 2014 pilot study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28 students (aged 13-21) with HFA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6-week ACT-based skills training (2 weekly 40-min group sessions and daily mindfulness practices) or waitlist control.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Levels of stress, hyperactivity and emotional distress reduced and prosocial behaviour increased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 Changes stable/further improved at the 2-months</a:t>
          </a:r>
          <a:endParaRPr lang="en-US" sz="1600" kern="1200" dirty="0"/>
        </a:p>
      </dsp:txBody>
      <dsp:txXfrm>
        <a:off x="96375" y="797954"/>
        <a:ext cx="2780162" cy="3675336"/>
      </dsp:txXfrm>
    </dsp:sp>
    <dsp:sp modelId="{6FB4168C-71E3-46E4-9594-080C4A3AE205}">
      <dsp:nvSpPr>
        <dsp:cNvPr id="0" name=""/>
        <dsp:cNvSpPr/>
      </dsp:nvSpPr>
      <dsp:spPr>
        <a:xfrm>
          <a:off x="3258348" y="2269432"/>
          <a:ext cx="626068" cy="732381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300" kern="1200"/>
        </a:p>
      </dsp:txBody>
      <dsp:txXfrm>
        <a:off x="3258348" y="2415908"/>
        <a:ext cx="438248" cy="439429"/>
      </dsp:txXfrm>
    </dsp:sp>
    <dsp:sp modelId="{57EDB648-9413-4E75-876B-7B1D3BC7B3CA}">
      <dsp:nvSpPr>
        <dsp:cNvPr id="0" name=""/>
        <dsp:cNvSpPr/>
      </dsp:nvSpPr>
      <dsp:spPr>
        <a:xfrm>
          <a:off x="4144293" y="711459"/>
          <a:ext cx="2953152" cy="384832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b="1" kern="1200" dirty="0"/>
            <a:t>Pahnke et al 2019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10 adults with ASD in OPC 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12 weekly 150 min' group sessions with modified ACT (</a:t>
          </a:r>
          <a:r>
            <a:rPr lang="en-GB" sz="1600" kern="1200" dirty="0" err="1"/>
            <a:t>NeuroACT</a:t>
          </a:r>
          <a:r>
            <a:rPr lang="en-GB" sz="1600" kern="1200" dirty="0"/>
            <a:t>)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Improvements in perceived stress (including at 3-month follow-up), QoL, depressive symptoms, social impairment, psychological inflexibility, and cognitive fusion</a:t>
          </a:r>
          <a:endParaRPr lang="en-US" sz="1600" kern="1200" dirty="0"/>
        </a:p>
      </dsp:txBody>
      <dsp:txXfrm>
        <a:off x="4230788" y="797954"/>
        <a:ext cx="2780162" cy="3675336"/>
      </dsp:txXfrm>
    </dsp:sp>
    <dsp:sp modelId="{6265FEEC-3B11-4135-82CE-37CF52AA0310}">
      <dsp:nvSpPr>
        <dsp:cNvPr id="0" name=""/>
        <dsp:cNvSpPr/>
      </dsp:nvSpPr>
      <dsp:spPr>
        <a:xfrm>
          <a:off x="7392761" y="2269432"/>
          <a:ext cx="626068" cy="732381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1300" kern="1200"/>
        </a:p>
      </dsp:txBody>
      <dsp:txXfrm>
        <a:off x="7392761" y="2415908"/>
        <a:ext cx="438248" cy="439429"/>
      </dsp:txXfrm>
    </dsp:sp>
    <dsp:sp modelId="{6E77254E-06D1-40E6-BF4E-E86BAE2CA946}">
      <dsp:nvSpPr>
        <dsp:cNvPr id="0" name=""/>
        <dsp:cNvSpPr/>
      </dsp:nvSpPr>
      <dsp:spPr>
        <a:xfrm>
          <a:off x="8278707" y="711459"/>
          <a:ext cx="2953152" cy="3848326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b="1" kern="1200" dirty="0"/>
            <a:t>Pahnke et al 2022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RCT, N=39, 14-week </a:t>
          </a:r>
          <a:r>
            <a:rPr lang="en-GB" sz="1600" kern="1200" dirty="0" err="1"/>
            <a:t>NeuroACT</a:t>
          </a:r>
          <a:r>
            <a:rPr lang="en-GB" sz="1600" kern="1200" dirty="0"/>
            <a:t> vs TAU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Perceived stress, QoL, psychological inflexibility, cognitive fusion, avoidance, and mannerism improved (d = 0.7–0.9)</a:t>
          </a:r>
        </a:p>
        <a:p>
          <a:pPr marL="0" lvl="0" indent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GB" sz="1600" kern="1200" dirty="0"/>
            <a:t>Clinically significant changes</a:t>
          </a:r>
          <a:endParaRPr lang="en-US" sz="1600" kern="1200" dirty="0"/>
        </a:p>
      </dsp:txBody>
      <dsp:txXfrm>
        <a:off x="8365202" y="797954"/>
        <a:ext cx="2780162" cy="367533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9/3/layout/HorizontalOrganizationChart">
  <dgm:title val=""/>
  <dgm:desc val=""/>
  <dgm:catLst>
    <dgm:cat type="hierarchy" pri="43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305"/>
      <dgm:constr type="w" for="des" forName="rootComposite" refType="w" fact="10"/>
      <dgm:constr type="h" for="des" forName="rootComposite" refType="w" refFor="des" refForName="rootComposite1" fact="0.305"/>
      <dgm:constr type="w" for="des" forName="rootComposite3" refType="w" fact="10"/>
      <dgm:constr type="h" for="des" forName="rootComposite3" refType="w" refFor="des" refForName="rootComposite1" fact="0.305"/>
      <dgm:constr type="primFontSz" for="des" ptType="node" op="equ"/>
      <dgm:constr type="sp" for="des" op="equ"/>
      <dgm:constr type="sp" for="des" forName="hierRoot1" refType="w" refFor="des" refForName="rootComposite1" fact="0.2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125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125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func="var" arg="dir" op="equ" val="norm">
                  <dgm:alg type="hierRoot">
                    <dgm:param type="hierAlign" val="lT"/>
                  </dgm:alg>
                  <dgm:constrLst>
                    <dgm:constr type="alignOff" val="0.75"/>
                  </dgm:constrLst>
                </dgm:if>
                <dgm:else name="Name9">
                  <dgm:alg type="hierRoot">
                    <dgm:param type="hierAlign" val="rT"/>
                  </dgm:alg>
                  <dgm:constrLst>
                    <dgm:constr type="alignOff" val="0.75"/>
                  </dgm:constrLst>
                </dgm:else>
              </dgm:choose>
            </dgm:if>
            <dgm:if name="Name10" func="var" arg="hierBranch" op="equ" val="r">
              <dgm:choose name="Name11">
                <dgm:if name="Name12" func="var" arg="dir" op="equ" val="norm">
                  <dgm:alg type="hierRoot">
                    <dgm:param type="hierAlign" val="lB"/>
                  </dgm:alg>
                  <dgm:constrLst>
                    <dgm:constr type="alignOff" val="0.75"/>
                  </dgm:constrLst>
                </dgm:if>
                <dgm:else name="Name13">
                  <dgm:alg type="hierRoot">
                    <dgm:param type="hierAlign" val="rB"/>
                  </dgm:alg>
                  <dgm:constrLst>
                    <dgm:constr type="alignOff" val="0.75"/>
                  </dgm:constrLst>
                </dgm:else>
              </dgm:choose>
            </dgm:if>
            <dgm:if name="Name14" func="var" arg="hierBranch" op="equ" val="hang">
              <dgm:choose name="Name15">
                <dgm:if name="Name16" func="var" arg="dir" op="equ" val="norm">
                  <dgm:alg type="hierRoot">
                    <dgm:param type="hierAlign" val="lCtrCh"/>
                  </dgm:alg>
                  <dgm:constrLst>
                    <dgm:constr type="alignOff" val="0.65"/>
                  </dgm:constrLst>
                </dgm:if>
                <dgm:else name="Name17">
                  <dgm:alg type="hierRoot">
                    <dgm:param type="hierAlign" val="rCtrCh"/>
                  </dgm:alg>
                  <dgm:constrLst>
                    <dgm:constr type="alignOff" val="0.65"/>
                  </dgm:constrLst>
                </dgm:else>
              </dgm:choose>
            </dgm:if>
            <dgm:else name="Name18">
              <dgm:choose name="Name19">
                <dgm:if name="Name20" func="var" arg="dir" op="equ" val="norm">
                  <dgm:alg type="hierRoot">
                    <dgm:param type="hierAlign" val="lCtrCh"/>
                  </dgm:alg>
                  <dgm:constrLst>
                    <dgm:constr type="alignOff"/>
                    <dgm:constr type="bendDist" for="des" ptType="parTrans" refType="sp" fact="0.5"/>
                  </dgm:constrLst>
                </dgm:if>
                <dgm:else name="Name21">
                  <dgm:alg type="hierRoot">
                    <dgm:param type="hierAlign" val="rCtrCh"/>
                  </dgm:alg>
                  <dgm:constrLst>
                    <dgm:constr type="alignOff"/>
                    <dgm:constr type="bendDist" for="des" ptType="parTrans" refType="sp" fact="0.5"/>
                  </dgm:constrLst>
                </dgm:else>
              </dgm:choose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22">
              <dgm:if name="Name23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24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25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6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7">
              <dgm:if name="Name28" func="var" arg="hierBranch" op="equ" val="l">
                <dgm:choose name="Name29">
                  <dgm:if name="Name30" func="var" arg="dir" op="equ" val="norm">
                    <dgm:alg type="hierChild">
                      <dgm:param type="chAlign" val="t"/>
                      <dgm:param type="linDir" val="fromL"/>
                    </dgm:alg>
                  </dgm:if>
                  <dgm:else name="Name31">
                    <dgm:alg type="hierChild">
                      <dgm:param type="chAlign" val="t"/>
                      <dgm:param type="linDir" val="fromR"/>
                    </dgm:alg>
                  </dgm:else>
                </dgm:choose>
              </dgm:if>
              <dgm:if name="Name32" func="var" arg="hierBranch" op="equ" val="r">
                <dgm:choose name="Name33">
                  <dgm:if name="Name34" func="var" arg="dir" op="equ" val="norm">
                    <dgm:alg type="hierChild">
                      <dgm:param type="chAlign" val="b"/>
                      <dgm:param type="linDir" val="fromL"/>
                    </dgm:alg>
                  </dgm:if>
                  <dgm:else name="Name35">
                    <dgm:alg type="hierChild">
                      <dgm:param type="chAlign" val="b"/>
                      <dgm:param type="linDir" val="fromR"/>
                    </dgm:alg>
                  </dgm:else>
                </dgm:choose>
              </dgm:if>
              <dgm:if name="Name36" func="var" arg="hierBranch" op="equ" val="hang">
                <dgm:choose name="Name37">
                  <dgm:if name="Name38" func="var" arg="dir" op="equ" val="norm">
                    <dgm:alg type="hierChild">
                      <dgm:param type="chAlign" val="l"/>
                      <dgm:param type="linDir" val="fromT"/>
                      <dgm:param type="secChAlign" val="t"/>
                      <dgm:param type="secLinDir" val="fromL"/>
                    </dgm:alg>
                  </dgm:if>
                  <dgm:else name="Name39">
                    <dgm:alg type="hierChild">
                      <dgm:param type="chAlign" val="r"/>
                      <dgm:param type="linDir" val="fromT"/>
                      <dgm:param type="secChAlign" val="t"/>
                      <dgm:param type="secLinDir" val="fromR"/>
                    </dgm:alg>
                  </dgm:else>
                </dgm:choose>
              </dgm:if>
              <dgm:else name="Name40">
                <dgm:choose name="Name41">
                  <dgm:if name="Name42" func="var" arg="dir" op="equ" val="norm">
                    <dgm:alg type="hierChild">
                      <dgm:param type="linDir" val="fromT"/>
                      <dgm:param type="chAlign" val="l"/>
                    </dgm:alg>
                  </dgm:if>
                  <dgm:else name="Name43">
                    <dgm:alg type="hierChild">
                      <dgm:param type="linDir" val="fromT"/>
                      <dgm:param type="chAlign" val="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44" axis="precedSib" ptType="parTrans" st="-1" cnt="1">
                <dgm:choose name="Name45">
                  <dgm:if name="Name46" func="var" arg="hierBranch" op="equ" val="hang">
                    <dgm:layoutNode name="Name47">
                      <dgm:choose name="Name48">
                        <dgm:if name="Name49" func="var" arg="dir" op="equ" val="norm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bCtr tCtr"/>
                          </dgm:alg>
                        </dgm:if>
                        <dgm:else name="Name50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bCtr tCtr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51" func="var" arg="hierBranch" op="equ" val="l">
                    <dgm:layoutNode name="Name52">
                      <dgm:choose name="Name53">
                        <dgm:if name="Name54" func="var" arg="dir" op="equ" val="norm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tCtr"/>
                          </dgm:alg>
                        </dgm:if>
                        <dgm:else name="Name55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tCtr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56" func="var" arg="hierBranch" op="equ" val="r">
                    <dgm:layoutNode name="Name57">
                      <dgm:choose name="Name58">
                        <dgm:if name="Name59" func="var" arg="dir" op="equ" val="norm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bCtr"/>
                          </dgm:alg>
                        </dgm:if>
                        <dgm:else name="Name60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bCtr"/>
                          </dgm:alg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61">
                    <dgm:choose name="Name62">
                      <dgm:if name="Name63" func="var" arg="dir" op="equ" val="norm">
                        <dgm:layoutNode name="Name64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R"/>
                            <dgm:param type="endPts" val="midL"/>
                            <dgm:param type="bendPt" val="end"/>
                          </dgm:alg>
                          <dgm:shape xmlns:r="http://schemas.openxmlformats.org/officeDocument/2006/relationships" type="conn" r:blip="" zOrderOff="-99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if>
                      <dgm:else name="Name65">
                        <dgm:layoutNode name="Name66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midL"/>
                            <dgm:param type="endPts" val="midR"/>
                            <dgm:param type="bendPt" val="end"/>
                          </dgm:alg>
                          <dgm:shape xmlns:r="http://schemas.openxmlformats.org/officeDocument/2006/relationships" type="conn" r:blip="" zOrderOff="-99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else>
                    </dgm:choos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7">
                  <dgm:if name="Name68" func="var" arg="hierBranch" op="equ" val="l">
                    <dgm:choose name="Name69">
                      <dgm:if name="Name70" func="var" arg="dir" op="equ" val="norm">
                        <dgm:alg type="hierRoot">
                          <dgm:param type="hierAlign" val="lT"/>
                        </dgm:alg>
                        <dgm:constrLst>
                          <dgm:constr type="alignOff" val="0.75"/>
                        </dgm:constrLst>
                      </dgm:if>
                      <dgm:else name="Name71">
                        <dgm:alg type="hierRoot">
                          <dgm:param type="hierAlign" val="rT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72" func="var" arg="hierBranch" op="equ" val="r">
                    <dgm:choose name="Name73">
                      <dgm:if name="Name74" func="var" arg="dir" op="equ" val="norm">
                        <dgm:alg type="hierRoot">
                          <dgm:param type="hierAlign" val="lB"/>
                        </dgm:alg>
                        <dgm:constrLst>
                          <dgm:constr type="alignOff" val="0.75"/>
                        </dgm:constrLst>
                      </dgm:if>
                      <dgm:else name="Name75">
                        <dgm:alg type="hierRoot">
                          <dgm:param type="hierAlign" val="rB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76" func="var" arg="hierBranch" op="equ" val="hang">
                    <dgm:choose name="Name77">
                      <dgm:if name="Name78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 val="0.65"/>
                        </dgm:constrLst>
                      </dgm:if>
                      <dgm:else name="Name79">
                        <dgm:alg type="hierRoot">
                          <dgm:param type="hierAlign" val="rCtrCh"/>
                        </dgm:alg>
                        <dgm:constrLst>
                          <dgm:constr type="alignOff" val="0.65"/>
                        </dgm:constrLst>
                      </dgm:else>
                    </dgm:choose>
                  </dgm:if>
                  <dgm:else name="Name80">
                    <dgm:choose name="Name81">
                      <dgm:if name="Name82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if>
                      <dgm:else name="Name83">
                        <dgm:alg type="hierRoot">
                          <dgm:param type="hierAlign" val="r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84">
                    <dgm:if name="Name85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6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7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8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9">
                    <dgm:if name="Name90" func="var" arg="hierBranch" op="equ" val="l">
                      <dgm:choose name="Name91">
                        <dgm:if name="Name92" func="var" arg="dir" op="equ" val="norm">
                          <dgm:alg type="hierChild">
                            <dgm:param type="chAlign" val="t"/>
                            <dgm:param type="linDir" val="fromL"/>
                          </dgm:alg>
                        </dgm:if>
                        <dgm:else name="Name93">
                          <dgm:alg type="hierChild">
                            <dgm:param type="chAlign" val="t"/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r">
                      <dgm:choose name="Name95">
                        <dgm:if name="Name96" func="var" arg="dir" op="equ" val="norm">
                          <dgm:alg type="hierChild">
                            <dgm:param type="chAlign" val="b"/>
                            <dgm:param type="linDir" val="fromL"/>
                          </dgm:alg>
                        </dgm:if>
                        <dgm:else name="Name97">
                          <dgm:alg type="hierChild">
                            <dgm:param type="chAlign" val="b"/>
                            <dgm:param type="linDir" val="fromR"/>
                          </dgm:alg>
                        </dgm:else>
                      </dgm:choose>
                    </dgm:if>
                    <dgm:if name="Name98" func="var" arg="hierBranch" op="equ" val="hang">
                      <dgm:choose name="Name99">
                        <dgm:if name="Name100" func="var" arg="dir" op="equ" val="norm">
                          <dgm:alg type="hierChild">
                            <dgm:param type="chAlign" val="l"/>
                            <dgm:param type="linDir" val="fromT"/>
                            <dgm:param type="secChAlign" val="t"/>
                            <dgm:param type="secLinDir" val="fromL"/>
                          </dgm:alg>
                        </dgm:if>
                        <dgm:else name="Name101">
                          <dgm:alg type="hierChild">
                            <dgm:param type="chAlign" val="r"/>
                            <dgm:param type="linDir" val="fromT"/>
                            <dgm:param type="secChAlign" val="t"/>
                            <dgm:param type="secLinDir" val="fromR"/>
                          </dgm:alg>
                        </dgm:else>
                      </dgm:choose>
                    </dgm:if>
                    <dgm:else name="Name102">
                      <dgm:choose name="Name103">
                        <dgm:if name="Name104" func="var" arg="dir" op="equ" val="norm">
                          <dgm:alg type="hierChild">
                            <dgm:param type="linDir" val="fromT"/>
                            <dgm:param type="chAlign" val="l"/>
                          </dgm:alg>
                        </dgm:if>
                        <dgm:else name="Name105">
                          <dgm:alg type="hierChild">
                            <dgm:param type="linDir" val="fromT"/>
                            <dgm:param type="chAlign" val="r"/>
                          </dgm:alg>
                        </dgm:else>
                      </dgm:choose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a"/>
                </dgm:layoutNode>
                <dgm:layoutNode name="hierChild5">
                  <dgm:choose name="Name107">
                    <dgm:if name="Name108" func="var" arg="dir" op="equ" val="norm">
                      <dgm:alg type="hierChild">
                        <dgm:param type="chAlign" val="l"/>
                        <dgm:param type="linDir" val="fromT"/>
                        <dgm:param type="secChAlign" val="t"/>
                        <dgm:param type="secLinDir" val="fromL"/>
                      </dgm:alg>
                    </dgm:if>
                    <dgm:else name="Name109">
                      <dgm:alg type="hierChild">
                        <dgm:param type="chAlign" val="r"/>
                        <dgm:param type="linDir" val="fromT"/>
                        <dgm:param type="secChAlign" val="t"/>
                        <dgm:param type="sec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10" ref="rep2b"/>
                </dgm:layoutNode>
              </dgm:layoutNode>
            </dgm:forEach>
          </dgm:layoutNode>
          <dgm:layoutNode name="hierChild3">
            <dgm:choose name="Name111">
              <dgm:if name="Name112" func="var" arg="dir" op="equ" val="norm">
                <dgm:alg type="hierChild">
                  <dgm:param type="chAlign" val="l"/>
                  <dgm:param type="linDir" val="fromT"/>
                  <dgm:param type="secChAlign" val="t"/>
                  <dgm:param type="secLinDir" val="fromL"/>
                </dgm:alg>
              </dgm:if>
              <dgm:else name="Name113">
                <dgm:alg type="hierChild">
                  <dgm:param type="chAlign" val="r"/>
                  <dgm:param type="linDir" val="fromT"/>
                  <dgm:param type="secChAlign" val="t"/>
                  <dgm:param type="sec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4" axis="precedSib" ptType="parTrans" st="-1" cnt="1">
                <dgm:layoutNode name="Name115">
                  <dgm:choose name="Name116">
                    <dgm:if name="Name117" func="var" arg="dir" op="equ" val="norm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midR"/>
                        <dgm:param type="endPts" val="bCtr tCtr"/>
                      </dgm:alg>
                    </dgm:if>
                    <dgm:else name="Name11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midL"/>
                        <dgm:param type="endPts" val="bCtr tCtr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9">
                  <dgm:if name="Name120" func="var" arg="hierBranch" op="equ" val="l">
                    <dgm:choose name="Name121">
                      <dgm:if name="Name122" func="var" arg="dir" op="equ" val="norm">
                        <dgm:alg type="hierRoot">
                          <dgm:param type="hierAlign" val="lT"/>
                        </dgm:alg>
                        <dgm:constrLst>
                          <dgm:constr type="alignOff" val="0.75"/>
                        </dgm:constrLst>
                      </dgm:if>
                      <dgm:else name="Name123">
                        <dgm:alg type="hierRoot">
                          <dgm:param type="hierAlign" val="rT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124" func="var" arg="hierBranch" op="equ" val="r">
                    <dgm:choose name="Name125">
                      <dgm:if name="Name126" func="var" arg="dir" op="equ" val="norm">
                        <dgm:alg type="hierRoot">
                          <dgm:param type="hierAlign" val="lB"/>
                        </dgm:alg>
                        <dgm:constrLst>
                          <dgm:constr type="alignOff" val="0.75"/>
                        </dgm:constrLst>
                      </dgm:if>
                      <dgm:else name="Name127">
                        <dgm:alg type="hierRoot">
                          <dgm:param type="hierAlign" val="rB"/>
                        </dgm:alg>
                        <dgm:constrLst>
                          <dgm:constr type="alignOff" val="0.75"/>
                        </dgm:constrLst>
                      </dgm:else>
                    </dgm:choose>
                  </dgm:if>
                  <dgm:if name="Name128" func="var" arg="hierBranch" op="equ" val="hang">
                    <dgm:choose name="Name129">
                      <dgm:if name="Name130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 val="0.65"/>
                        </dgm:constrLst>
                      </dgm:if>
                      <dgm:else name="Name131">
                        <dgm:alg type="hierRoot">
                          <dgm:param type="hierAlign" val="rCtrCh"/>
                        </dgm:alg>
                        <dgm:constrLst>
                          <dgm:constr type="alignOff" val="0.65"/>
                        </dgm:constrLst>
                      </dgm:else>
                    </dgm:choose>
                  </dgm:if>
                  <dgm:else name="Name132">
                    <dgm:choose name="Name133">
                      <dgm:if name="Name134" func="var" arg="dir" op="equ" val="norm">
                        <dgm:alg type="hierRoot">
                          <dgm:param type="hierAlign" val="l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if>
                      <dgm:else name="Name135">
                        <dgm:alg type="hierRoot">
                          <dgm:param type="hierAlign" val="rCtrCh"/>
                        </dgm:alg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36">
                    <dgm:if name="Name137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38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39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40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41">
                    <dgm:if name="Name142" func="var" arg="hierBranch" op="equ" val="l">
                      <dgm:choose name="Name143">
                        <dgm:if name="Name144" func="var" arg="dir" op="equ" val="norm">
                          <dgm:alg type="hierChild">
                            <dgm:param type="chAlign" val="t"/>
                            <dgm:param type="linDir" val="fromL"/>
                          </dgm:alg>
                        </dgm:if>
                        <dgm:else name="Name145">
                          <dgm:alg type="hierChild">
                            <dgm:param type="chAlign" val="t"/>
                            <dgm:param type="linDir" val="fromR"/>
                          </dgm:alg>
                        </dgm:else>
                      </dgm:choose>
                    </dgm:if>
                    <dgm:if name="Name146" func="var" arg="hierBranch" op="equ" val="r">
                      <dgm:choose name="Name147">
                        <dgm:if name="Name148" func="var" arg="dir" op="equ" val="norm">
                          <dgm:alg type="hierChild">
                            <dgm:param type="chAlign" val="b"/>
                            <dgm:param type="linDir" val="fromL"/>
                          </dgm:alg>
                        </dgm:if>
                        <dgm:else name="Name149">
                          <dgm:alg type="hierChild">
                            <dgm:param type="chAlign" val="b"/>
                            <dgm:param type="linDir" val="fromR"/>
                          </dgm:alg>
                        </dgm:else>
                      </dgm:choose>
                    </dgm:if>
                    <dgm:if name="Name150" func="var" arg="hierBranch" op="equ" val="hang">
                      <dgm:choose name="Name151">
                        <dgm:if name="Name152" func="var" arg="dir" op="equ" val="norm">
                          <dgm:alg type="hierChild">
                            <dgm:param type="chAlign" val="l"/>
                            <dgm:param type="linDir" val="fromT"/>
                            <dgm:param type="secChAlign" val="t"/>
                            <dgm:param type="secLinDir" val="fromL"/>
                          </dgm:alg>
                        </dgm:if>
                        <dgm:else name="Name153">
                          <dgm:alg type="hierChild">
                            <dgm:param type="chAlign" val="r"/>
                            <dgm:param type="linDir" val="fromT"/>
                            <dgm:param type="secChAlign" val="t"/>
                            <dgm:param type="secLinDir" val="fromR"/>
                          </dgm:alg>
                        </dgm:else>
                      </dgm:choose>
                    </dgm:if>
                    <dgm:else name="Name154">
                      <dgm:choose name="Name155">
                        <dgm:if name="Name156" func="var" arg="dir" op="equ" val="norm">
                          <dgm:alg type="hierChild">
                            <dgm:param type="linDir" val="fromT"/>
                            <dgm:param type="chAlign" val="l"/>
                          </dgm:alg>
                        </dgm:if>
                        <dgm:else name="Name157">
                          <dgm:alg type="hierChild">
                            <dgm:param type="linDir" val="fromT"/>
                            <dgm:param type="chAlign" val="r"/>
                          </dgm:alg>
                        </dgm:else>
                      </dgm:choose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58" ref="rep2a"/>
                </dgm:layoutNode>
                <dgm:layoutNode name="hierChild7">
                  <dgm:choose name="Name159">
                    <dgm:if name="Name160" func="var" arg="dir" op="equ" val="norm">
                      <dgm:alg type="hierChild">
                        <dgm:param type="chAlign" val="l"/>
                        <dgm:param type="linDir" val="fromT"/>
                        <dgm:param type="secChAlign" val="t"/>
                        <dgm:param type="secLinDir" val="fromL"/>
                      </dgm:alg>
                    </dgm:if>
                    <dgm:else name="Name161">
                      <dgm:alg type="hierChild">
                        <dgm:param type="chAlign" val="r"/>
                        <dgm:param type="linDir" val="fromT"/>
                        <dgm:param type="secChAlign" val="t"/>
                        <dgm:param type="secLinDir" val="fromR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62" ref="rep2b"/>
                </dgm:layoutNode>
              </dgm:layoutNode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CDA9B7-C21E-4615-AC1A-7A5994587ACA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F187BBF-ADBF-42D0-A9AD-82135762E8E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18186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220382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02085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22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768997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1"/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23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57677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76034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3A74C2-D848-4BEA-B6DA-427A28733BB1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7751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187BBF-ADBF-42D0-A9AD-82135762E8E1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06340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28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85894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30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293455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33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481679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3A74C2-D848-4BEA-B6DA-427A28733BB1}" type="slidenum">
              <a:rPr lang="en-GB" smtClean="0"/>
              <a:t>36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440323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3A74C2-D848-4BEA-B6DA-427A28733BB1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48223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3A74C2-D848-4BEA-B6DA-427A28733BB1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41452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3A74C2-D848-4BEA-B6DA-427A28733BB1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105905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664791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64691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85016C-5F67-0379-65C1-6AF3DA7DC2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12C0C74-8AD4-E53F-84C0-8F8F0E693A9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A2C5B32-6669-9727-E8B2-B2A22BD2F7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D3AAC9F-19BA-302D-A05A-22745EE10AE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375008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11601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187BBF-ADBF-42D0-A9AD-82135762E8E1}" type="slidenum">
              <a:rPr lang="en-GB" smtClean="0"/>
              <a:t>18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71972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2188D2-5569-4009-BEAB-9F1911603FC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270F3-D117-B6AA-2D54-FABCAA5E232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39F6B54-299A-34B9-1B02-C3307E817A8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CF0841D-1571-3D80-5F6C-F8D2579A3B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6EDA1B-35F1-965F-369D-4C35500BA2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81413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B2F583-3A42-C85C-AD88-DAD22A1827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0D73FC97-A22D-A30B-7B69-8E432CD20C5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18C4E1-9087-76CC-3080-6C63B77689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25B0D4-CE5E-EE51-AF2D-0032FE74D9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FA45BE8-76FF-E42D-F7C7-EE8D5B8582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31271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F3F89D8B-DF3F-E065-6F12-A88FF21192A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FB55C0B-2D1C-2609-D834-C21FA8AC196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EC1FF5C-F9FE-87D1-C411-B469C5E763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F32D10F-E4D3-0B08-2E99-851D704858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14380B8-0425-F094-1A70-8EE26DFA77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68118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262EE6-35F5-2779-87C2-83C6425A52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34512CD-732F-AD53-F941-5E0F919FCF3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E9EF29F-0299-B75C-BA36-9D61368D4F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2F6023C-F495-30BA-FC78-8CC74D521F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1ED3FD-FE2A-32AE-301B-577015733A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599009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EC7A6C-B607-5E23-9BEC-209AEE4BB3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EB39D55-5DD0-FFBF-25A9-D6E7C1EC826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128740-FE09-8159-0272-8927DBCA59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DA4C6F4-61A7-39F2-4695-9C026E754D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D976290-24FA-93AF-5354-E87D4C503B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27069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F014AC-4C29-A864-7F70-08059C3CEC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D026DB6-8053-F3C4-4063-55912C72CE3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7DDBDD5-B317-AA01-FA62-0A2176C396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BB19DEA-63B3-B80A-46C1-D000568638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451278C-3DD2-6D06-C279-9728E0B859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8FE9EC6-7C4E-12CD-9B43-DF7C341E369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21380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26EC66-21CD-4FD4-946E-475488B1C8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E35E319-8985-BA50-2C1F-7AB32BBA355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044FF84-976D-580C-5053-1A83250E843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137DA6E-4D50-E2D4-7E8D-9264448B58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9AD0AE8-2A90-9FBC-DFEF-D8673A8712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140698D-652D-4804-EE02-5AF373A575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625D987-8196-1C7A-8C08-237E337434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BE00874-05E4-B14A-AA49-F9F1BBCCEC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289642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F8BF62A-6D3C-6C98-F8CA-F7A57D901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096DE89-121D-91EE-ED97-5475411161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A646A82-5138-7FD4-763D-DFE003DD65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A3B9DCB-5D7A-D8A3-A7B9-9FD895B64C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80315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05E9065-C8F6-94C8-511D-F9A0A74DB3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26D08CB-AE1A-67BE-8A39-2A1683C7A3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A69059C-8983-F659-ED6B-803E2EB74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834681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AD73A9-CED3-AAC9-9BEB-7455DD5CB3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66025F3-16C7-5E15-2BAE-19BA2E6C3D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766648D-8417-795B-7A11-6255FD99BF2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30F7ED-4E5F-206F-0E0F-D13AE14AE5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D2D55F9-C4ED-8CE4-6438-7949909CA8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4CDE713-3B05-C4B0-E960-97870EDF57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728679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76E4EB-67D8-F3D3-C75A-D052A21B26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D70D0B4-A203-F884-4EAB-710D833CDB5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7C08014-924F-5AE9-74B9-79CBF52BB0F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6DCC2BF-A498-0B49-1AC2-0DDCB48E8C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B5E1089-7FAD-448A-C583-B628EBC86C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66615CA-3114-8F42-867C-D88C920A30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58547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8DB93F6-0896-0431-246C-5AAED3DB75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43D9E99-DEFB-8C71-E3E6-AB732E6C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8F99E0-C96E-CC4B-80E5-D9EDB11A679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8535AA2-7F64-4E60-9D9E-1664B9180120}" type="datetimeFigureOut">
              <a:rPr lang="en-GB" smtClean="0"/>
              <a:t>30/04/2026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09BEFB-D1E9-5BC6-1DE6-697C6DB290A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E261A7-C986-13CF-CB43-6AFB82C9C7C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EA057EA5-F74C-4F0C-901A-D2830F3A21E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25233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jpe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2.xml"/><Relationship Id="rId5" Type="http://schemas.openxmlformats.org/officeDocument/2006/relationships/diagramQuickStyle" Target="../diagrams/quickStyle2.xml"/><Relationship Id="rId4" Type="http://schemas.openxmlformats.org/officeDocument/2006/relationships/diagramLayout" Target="../diagrams/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microsoft.com/office/2011/relationships/webextension" Target="../webextensions/webextension2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9.jpeg"/><Relationship Id="rId7" Type="http://schemas.openxmlformats.org/officeDocument/2006/relationships/diagramColors" Target="../diagrams/colors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4.xml"/><Relationship Id="rId7" Type="http://schemas.microsoft.com/office/2007/relationships/diagramDrawing" Target="../diagrams/drawing4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microsoft.com/office/2011/relationships/webextension" Target="../webextensions/webextension3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5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5.xml"/><Relationship Id="rId5" Type="http://schemas.openxmlformats.org/officeDocument/2006/relationships/diagramQuickStyle" Target="../diagrams/quickStyle5.xml"/><Relationship Id="rId4" Type="http://schemas.openxmlformats.org/officeDocument/2006/relationships/diagramLayout" Target="../diagrams/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microsoft.com/office/2007/relationships/diagramDrawing" Target="../diagrams/drawing6.xml"/><Relationship Id="rId3" Type="http://schemas.openxmlformats.org/officeDocument/2006/relationships/image" Target="../media/image11.jpeg"/><Relationship Id="rId7" Type="http://schemas.openxmlformats.org/officeDocument/2006/relationships/diagramColors" Target="../diagrams/colors6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6.xml"/><Relationship Id="rId5" Type="http://schemas.openxmlformats.org/officeDocument/2006/relationships/diagramLayout" Target="../diagrams/layout6.xml"/><Relationship Id="rId4" Type="http://schemas.openxmlformats.org/officeDocument/2006/relationships/diagramData" Target="../diagrams/data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microsoft.com/office/2011/relationships/webextension" Target="../webextensions/webextension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microsoft.com/office/2011/relationships/webextension" Target="../webextensions/webextension5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microsoft.com/office/2011/relationships/webextension" Target="../webextensions/webextension1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1E88F5E-26D2-5C2B-72E1-B9D7A0FDE37B}"/>
              </a:ext>
            </a:extLst>
          </p:cNvPr>
          <p:cNvSpPr/>
          <p:nvPr/>
        </p:nvSpPr>
        <p:spPr>
          <a:xfrm>
            <a:off x="822960" y="325791"/>
            <a:ext cx="10850880" cy="180781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610971B-6FCE-F33E-784C-F22310F0AEE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28800" y="995262"/>
            <a:ext cx="8534400" cy="1045258"/>
          </a:xfrm>
        </p:spPr>
        <p:txBody>
          <a:bodyPr>
            <a:noAutofit/>
          </a:bodyPr>
          <a:lstStyle/>
          <a:p>
            <a:r>
              <a:rPr lang="en-US" sz="3600" dirty="0"/>
              <a:t>Overlaps, similarities, and differences between borderline personality disorder and autistic spectrum disorder</a:t>
            </a:r>
            <a:endParaRPr lang="en-GB" sz="360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3A2AE2D-222A-5D2C-0E38-4967BB8128A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535680" y="3429001"/>
            <a:ext cx="8138160" cy="2982950"/>
          </a:xfrm>
        </p:spPr>
        <p:txBody>
          <a:bodyPr>
            <a:normAutofit fontScale="55000" lnSpcReduction="20000"/>
          </a:bodyPr>
          <a:lstStyle/>
          <a:p>
            <a:r>
              <a:rPr lang="en-GB" sz="3600" b="1" dirty="0"/>
              <a:t>Dr Robert B. Dudas, MD, PhD (Cantab), </a:t>
            </a:r>
            <a:r>
              <a:rPr lang="en-GB" sz="3600" b="1" dirty="0" err="1"/>
              <a:t>FRCPsych</a:t>
            </a:r>
            <a:r>
              <a:rPr lang="en-GB" sz="3600" b="1" dirty="0"/>
              <a:t>, PGCert Med Ed</a:t>
            </a:r>
            <a:endParaRPr lang="en-US" sz="3600" b="1" dirty="0"/>
          </a:p>
          <a:p>
            <a:r>
              <a:rPr lang="en-GB" sz="2900" dirty="0"/>
              <a:t>Consultant Psychiatrist, OPMHS, Cambridgeshire and Peterborough NHS Foundation Trust</a:t>
            </a:r>
          </a:p>
          <a:p>
            <a:r>
              <a:rPr lang="en-GB" sz="2900" dirty="0"/>
              <a:t>Affiliated Assistant Professor, Department of Psychiatry, University of Cambridge</a:t>
            </a:r>
          </a:p>
          <a:p>
            <a:r>
              <a:rPr lang="en-GB" sz="2900" dirty="0"/>
              <a:t>Training Programme Director for Psychiatry, NHS England, East of England</a:t>
            </a:r>
          </a:p>
          <a:p>
            <a:r>
              <a:rPr lang="en-GB" sz="2900" dirty="0"/>
              <a:t>Academic Secretary, Eastern Division, Royal College of Psychiatrists, UK</a:t>
            </a:r>
          </a:p>
          <a:p>
            <a:endParaRPr lang="en-GB" sz="2900" dirty="0"/>
          </a:p>
          <a:p>
            <a:r>
              <a:rPr lang="en-AU" sz="3800" b="1" dirty="0"/>
              <a:t>Swedish Personality Psychiatry Congress </a:t>
            </a:r>
          </a:p>
          <a:p>
            <a:r>
              <a:rPr lang="en-AU" sz="3800" b="1" dirty="0"/>
              <a:t>6</a:t>
            </a:r>
            <a:r>
              <a:rPr lang="en-AU" sz="3800" b="1" baseline="30000" dirty="0"/>
              <a:t>th</a:t>
            </a:r>
            <a:r>
              <a:rPr lang="en-AU" sz="3800" b="1" dirty="0"/>
              <a:t> May, 2026</a:t>
            </a:r>
            <a:endParaRPr lang="en-GB" sz="3800" dirty="0"/>
          </a:p>
        </p:txBody>
      </p:sp>
      <p:graphicFrame>
        <p:nvGraphicFramePr>
          <p:cNvPr id="4" name="Object 1051">
            <a:extLst>
              <a:ext uri="{FF2B5EF4-FFF2-40B4-BE49-F238E27FC236}">
                <a16:creationId xmlns:a16="http://schemas.microsoft.com/office/drawing/2014/main" id="{97327256-24CF-B083-A205-D455F9CB2FC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59533054"/>
              </p:ext>
            </p:extLst>
          </p:nvPr>
        </p:nvGraphicFramePr>
        <p:xfrm>
          <a:off x="822960" y="3820478"/>
          <a:ext cx="2358002" cy="254409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3" imgW="1428949" imgH="1542857" progId="Paint.Picture">
                  <p:embed/>
                </p:oleObj>
              </mc:Choice>
              <mc:Fallback>
                <p:oleObj name="Bitmap Image" r:id="rId3" imgW="1428949" imgH="1542857" progId="Paint.Picture">
                  <p:embed/>
                  <p:pic>
                    <p:nvPicPr>
                      <p:cNvPr id="4" name="Object 1051">
                        <a:extLst>
                          <a:ext uri="{FF2B5EF4-FFF2-40B4-BE49-F238E27FC236}">
                            <a16:creationId xmlns:a16="http://schemas.microsoft.com/office/drawing/2014/main" id="{97327256-24CF-B083-A205-D455F9CB2FC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22960" y="3820478"/>
                        <a:ext cx="2358002" cy="254409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" name="Picture 4" descr="A screenshot of a cell phone&#10;&#10;Description automatically generated">
            <a:extLst>
              <a:ext uri="{FF2B5EF4-FFF2-40B4-BE49-F238E27FC236}">
                <a16:creationId xmlns:a16="http://schemas.microsoft.com/office/drawing/2014/main" id="{A1AC881F-6004-4520-945D-1A01228167C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998" y="2559151"/>
            <a:ext cx="2295964" cy="11900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549307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ABB514E-E616-DD8A-744F-3CAEB2C09F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B6CDA21F-E7AF-4C75-8395-33F58D5B0E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2B9544B-EA24-95A1-371D-9E5E5FCB11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631" y="809898"/>
            <a:ext cx="9942716" cy="1554480"/>
          </a:xfrm>
        </p:spPr>
        <p:txBody>
          <a:bodyPr anchor="ctr">
            <a:normAutofit/>
          </a:bodyPr>
          <a:lstStyle/>
          <a:p>
            <a:r>
              <a:rPr lang="en-US" sz="1900" b="1" dirty="0"/>
              <a:t>The case Brittany</a:t>
            </a:r>
            <a:br>
              <a:rPr lang="en-US" sz="1900" dirty="0"/>
            </a:br>
            <a:r>
              <a:rPr lang="en-US" sz="1900" dirty="0"/>
              <a:t>-</a:t>
            </a:r>
            <a:br>
              <a:rPr lang="en-US" sz="1900" dirty="0"/>
            </a:br>
            <a:r>
              <a:rPr lang="en-US" sz="1900" dirty="0"/>
              <a:t>Cheney et al. Co-Occurring Autism Spectrum and Borderline Personality Disorder: An Emerging Clinical Challenge Seeking Informed Interventions. Harvard Review of Psychiatry 31(2):p 83-91</a:t>
            </a:r>
            <a:endParaRPr lang="en-GB" sz="19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050DA3-9E72-A782-86BF-DFA1E2AD20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45028" y="3017522"/>
            <a:ext cx="9941319" cy="3124658"/>
          </a:xfrm>
        </p:spPr>
        <p:txBody>
          <a:bodyPr anchor="ctr">
            <a:normAutofit/>
          </a:bodyPr>
          <a:lstStyle/>
          <a:p>
            <a:r>
              <a:rPr lang="en-US" sz="1900" dirty="0"/>
              <a:t>Diagnosed with HFA at age 6 – narrow interests, preference for routine, sensory difficulties, high level of social interest but difficulty with reciprocity</a:t>
            </a:r>
            <a:endParaRPr lang="en-GB" sz="1900" dirty="0"/>
          </a:p>
          <a:p>
            <a:r>
              <a:rPr lang="en-US" sz="1900" dirty="0"/>
              <a:t>Also diagnosed with OCD and GAD</a:t>
            </a:r>
            <a:endParaRPr lang="en-GB" sz="1900" dirty="0"/>
          </a:p>
          <a:p>
            <a:r>
              <a:rPr lang="en-US" sz="1900" dirty="0"/>
              <a:t>Restricted eating and SH since teenage years when bullied by peers – started cutting to regulate emotions</a:t>
            </a:r>
            <a:endParaRPr lang="en-GB" sz="1900" dirty="0"/>
          </a:p>
          <a:p>
            <a:r>
              <a:rPr lang="en-US" sz="1900" dirty="0"/>
              <a:t>First admitted to psychiatry at age 15 – poor oral intake </a:t>
            </a:r>
            <a:r>
              <a:rPr lang="en-US" sz="1900" dirty="0">
                <a:sym typeface="Wingdings" panose="05000000000000000000" pitchFamily="2" charset="2"/>
              </a:rPr>
              <a:t></a:t>
            </a:r>
            <a:r>
              <a:rPr lang="en-US" sz="1900" dirty="0"/>
              <a:t> general hospital </a:t>
            </a:r>
            <a:endParaRPr lang="en-GB" sz="1900" dirty="0"/>
          </a:p>
          <a:p>
            <a:r>
              <a:rPr lang="en-US" sz="1900" dirty="0"/>
              <a:t>Severe ED until age 17 when transferred to small school with good support </a:t>
            </a:r>
            <a:r>
              <a:rPr lang="en-US" sz="1900" dirty="0">
                <a:sym typeface="Wingdings" panose="05000000000000000000" pitchFamily="2" charset="2"/>
              </a:rPr>
              <a:t></a:t>
            </a:r>
            <a:r>
              <a:rPr lang="en-US" sz="1900" dirty="0"/>
              <a:t> 2 years of stability</a:t>
            </a:r>
            <a:endParaRPr lang="en-GB" sz="1900" dirty="0"/>
          </a:p>
          <a:p>
            <a:r>
              <a:rPr lang="en-US" sz="1900" dirty="0"/>
              <a:t>Graduation </a:t>
            </a:r>
            <a:r>
              <a:rPr lang="en-US" sz="1900" dirty="0">
                <a:sym typeface="Wingdings" panose="05000000000000000000" pitchFamily="2" charset="2"/>
              </a:rPr>
              <a:t></a:t>
            </a:r>
            <a:r>
              <a:rPr lang="en-US" sz="1900" dirty="0"/>
              <a:t> rapidly escalating suicidal attempts </a:t>
            </a:r>
            <a:r>
              <a:rPr lang="en-US" sz="1900" dirty="0">
                <a:sym typeface="Wingdings" panose="05000000000000000000" pitchFamily="2" charset="2"/>
              </a:rPr>
              <a:t></a:t>
            </a:r>
            <a:r>
              <a:rPr lang="en-US" sz="1900" dirty="0"/>
              <a:t> referral to PD service</a:t>
            </a:r>
            <a:endParaRPr lang="en-GB" sz="1900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0105058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327D73B4-9F5C-4A64-A179-51B9500CB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1F06963-6374-4B48-844F-071A9BAAAE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99528" y="554152"/>
            <a:ext cx="5742189" cy="574218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C64F38-67B8-5A7F-874E-CAA2BD85F9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5072" y="1289765"/>
            <a:ext cx="3651101" cy="4270963"/>
          </a:xfrm>
        </p:spPr>
        <p:txBody>
          <a:bodyPr anchor="ctr">
            <a:normAutofit/>
          </a:bodyPr>
          <a:lstStyle/>
          <a:p>
            <a:pPr algn="ctr"/>
            <a:r>
              <a:rPr lang="en-GB" sz="5200" dirty="0">
                <a:solidFill>
                  <a:srgbClr val="FFFFFF"/>
                </a:solidFill>
              </a:rPr>
              <a:t>What tools do we have to help us with the diagnosis? </a:t>
            </a:r>
          </a:p>
        </p:txBody>
      </p:sp>
      <p:sp>
        <p:nvSpPr>
          <p:cNvPr id="12" name="Graphic 11">
            <a:extLst>
              <a:ext uri="{FF2B5EF4-FFF2-40B4-BE49-F238E27FC236}">
                <a16:creationId xmlns:a16="http://schemas.microsoft.com/office/drawing/2014/main" id="{6CB927A4-E432-4310-9CD5-E89FF50631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23493" y="374394"/>
            <a:ext cx="171515" cy="171515"/>
          </a:xfrm>
          <a:custGeom>
            <a:avLst/>
            <a:gdLst>
              <a:gd name="connsiteX0" fmla="*/ 159874 w 171515"/>
              <a:gd name="connsiteY0" fmla="*/ 74116 h 171515"/>
              <a:gd name="connsiteX1" fmla="*/ 97399 w 171515"/>
              <a:gd name="connsiteY1" fmla="*/ 74116 h 171515"/>
              <a:gd name="connsiteX2" fmla="*/ 97399 w 171515"/>
              <a:gd name="connsiteY2" fmla="*/ 11641 h 171515"/>
              <a:gd name="connsiteX3" fmla="*/ 85758 w 171515"/>
              <a:gd name="connsiteY3" fmla="*/ 0 h 171515"/>
              <a:gd name="connsiteX4" fmla="*/ 74116 w 171515"/>
              <a:gd name="connsiteY4" fmla="*/ 11641 h 171515"/>
              <a:gd name="connsiteX5" fmla="*/ 74116 w 171515"/>
              <a:gd name="connsiteY5" fmla="*/ 74116 h 171515"/>
              <a:gd name="connsiteX6" fmla="*/ 11641 w 171515"/>
              <a:gd name="connsiteY6" fmla="*/ 74116 h 171515"/>
              <a:gd name="connsiteX7" fmla="*/ 0 w 171515"/>
              <a:gd name="connsiteY7" fmla="*/ 85758 h 171515"/>
              <a:gd name="connsiteX8" fmla="*/ 11641 w 171515"/>
              <a:gd name="connsiteY8" fmla="*/ 97399 h 171515"/>
              <a:gd name="connsiteX9" fmla="*/ 74116 w 171515"/>
              <a:gd name="connsiteY9" fmla="*/ 97399 h 171515"/>
              <a:gd name="connsiteX10" fmla="*/ 74116 w 171515"/>
              <a:gd name="connsiteY10" fmla="*/ 159874 h 171515"/>
              <a:gd name="connsiteX11" fmla="*/ 85758 w 171515"/>
              <a:gd name="connsiteY11" fmla="*/ 171515 h 171515"/>
              <a:gd name="connsiteX12" fmla="*/ 97399 w 171515"/>
              <a:gd name="connsiteY12" fmla="*/ 159874 h 171515"/>
              <a:gd name="connsiteX13" fmla="*/ 97399 w 171515"/>
              <a:gd name="connsiteY13" fmla="*/ 97399 h 171515"/>
              <a:gd name="connsiteX14" fmla="*/ 159874 w 171515"/>
              <a:gd name="connsiteY14" fmla="*/ 97399 h 171515"/>
              <a:gd name="connsiteX15" fmla="*/ 171515 w 171515"/>
              <a:gd name="connsiteY15" fmla="*/ 85758 h 171515"/>
              <a:gd name="connsiteX16" fmla="*/ 159874 w 171515"/>
              <a:gd name="connsiteY16" fmla="*/ 74116 h 17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515" h="171515">
                <a:moveTo>
                  <a:pt x="159874" y="74116"/>
                </a:moveTo>
                <a:lnTo>
                  <a:pt x="97399" y="74116"/>
                </a:lnTo>
                <a:lnTo>
                  <a:pt x="97399" y="11641"/>
                </a:lnTo>
                <a:cubicBezTo>
                  <a:pt x="97399" y="5212"/>
                  <a:pt x="92187" y="0"/>
                  <a:pt x="85758" y="0"/>
                </a:cubicBezTo>
                <a:cubicBezTo>
                  <a:pt x="79328" y="0"/>
                  <a:pt x="74116" y="5212"/>
                  <a:pt x="74116" y="11641"/>
                </a:cubicBezTo>
                <a:lnTo>
                  <a:pt x="74116" y="74116"/>
                </a:lnTo>
                <a:lnTo>
                  <a:pt x="11641" y="74116"/>
                </a:lnTo>
                <a:cubicBezTo>
                  <a:pt x="5212" y="74116"/>
                  <a:pt x="0" y="79328"/>
                  <a:pt x="0" y="85758"/>
                </a:cubicBezTo>
                <a:cubicBezTo>
                  <a:pt x="0" y="92187"/>
                  <a:pt x="5212" y="97399"/>
                  <a:pt x="11641" y="97399"/>
                </a:cubicBezTo>
                <a:lnTo>
                  <a:pt x="74116" y="97399"/>
                </a:lnTo>
                <a:lnTo>
                  <a:pt x="74116" y="159874"/>
                </a:lnTo>
                <a:cubicBezTo>
                  <a:pt x="74116" y="166303"/>
                  <a:pt x="79328" y="171515"/>
                  <a:pt x="85758" y="171515"/>
                </a:cubicBezTo>
                <a:cubicBezTo>
                  <a:pt x="92187" y="171515"/>
                  <a:pt x="97399" y="166303"/>
                  <a:pt x="97399" y="159874"/>
                </a:cubicBezTo>
                <a:lnTo>
                  <a:pt x="97399" y="97399"/>
                </a:lnTo>
                <a:lnTo>
                  <a:pt x="159874" y="97399"/>
                </a:lnTo>
                <a:cubicBezTo>
                  <a:pt x="166303" y="97399"/>
                  <a:pt x="171515" y="92187"/>
                  <a:pt x="171515" y="85758"/>
                </a:cubicBezTo>
                <a:cubicBezTo>
                  <a:pt x="171515" y="79328"/>
                  <a:pt x="166303" y="74116"/>
                  <a:pt x="159874" y="74116"/>
                </a:cubicBezTo>
                <a:close/>
              </a:path>
            </a:pathLst>
          </a:custGeom>
          <a:solidFill>
            <a:schemeClr val="accent2"/>
          </a:solidFill>
          <a:ln w="7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12">
            <a:extLst>
              <a:ext uri="{FF2B5EF4-FFF2-40B4-BE49-F238E27FC236}">
                <a16:creationId xmlns:a16="http://schemas.microsoft.com/office/drawing/2014/main" id="{1453BF6C-B012-48B7-B4E8-6D7AC7C27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50109" y="1084507"/>
            <a:ext cx="157545" cy="157545"/>
          </a:xfrm>
          <a:custGeom>
            <a:avLst/>
            <a:gdLst>
              <a:gd name="connsiteX0" fmla="*/ 78773 w 157545"/>
              <a:gd name="connsiteY0" fmla="*/ 23283 h 157545"/>
              <a:gd name="connsiteX1" fmla="*/ 134262 w 157545"/>
              <a:gd name="connsiteY1" fmla="*/ 78773 h 157545"/>
              <a:gd name="connsiteX2" fmla="*/ 78773 w 157545"/>
              <a:gd name="connsiteY2" fmla="*/ 134262 h 157545"/>
              <a:gd name="connsiteX3" fmla="*/ 23283 w 157545"/>
              <a:gd name="connsiteY3" fmla="*/ 78773 h 157545"/>
              <a:gd name="connsiteX4" fmla="*/ 78773 w 157545"/>
              <a:gd name="connsiteY4" fmla="*/ 23283 h 157545"/>
              <a:gd name="connsiteX5" fmla="*/ 78773 w 157545"/>
              <a:gd name="connsiteY5" fmla="*/ 0 h 157545"/>
              <a:gd name="connsiteX6" fmla="*/ 0 w 157545"/>
              <a:gd name="connsiteY6" fmla="*/ 78773 h 157545"/>
              <a:gd name="connsiteX7" fmla="*/ 78773 w 157545"/>
              <a:gd name="connsiteY7" fmla="*/ 157545 h 157545"/>
              <a:gd name="connsiteX8" fmla="*/ 157545 w 157545"/>
              <a:gd name="connsiteY8" fmla="*/ 78773 h 157545"/>
              <a:gd name="connsiteX9" fmla="*/ 78773 w 157545"/>
              <a:gd name="connsiteY9" fmla="*/ 0 h 15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545" h="157545">
                <a:moveTo>
                  <a:pt x="78773" y="23283"/>
                </a:moveTo>
                <a:cubicBezTo>
                  <a:pt x="109419" y="23283"/>
                  <a:pt x="134262" y="48126"/>
                  <a:pt x="134262" y="78773"/>
                </a:cubicBezTo>
                <a:cubicBezTo>
                  <a:pt x="134262" y="109419"/>
                  <a:pt x="109419" y="134262"/>
                  <a:pt x="78773" y="134262"/>
                </a:cubicBezTo>
                <a:cubicBezTo>
                  <a:pt x="48126" y="134262"/>
                  <a:pt x="23283" y="109419"/>
                  <a:pt x="23283" y="78773"/>
                </a:cubicBezTo>
                <a:cubicBezTo>
                  <a:pt x="23312" y="48139"/>
                  <a:pt x="48139" y="23312"/>
                  <a:pt x="78773" y="23283"/>
                </a:cubicBezTo>
                <a:moveTo>
                  <a:pt x="78773" y="0"/>
                </a:moveTo>
                <a:cubicBezTo>
                  <a:pt x="35268" y="0"/>
                  <a:pt x="0" y="35268"/>
                  <a:pt x="0" y="78773"/>
                </a:cubicBezTo>
                <a:cubicBezTo>
                  <a:pt x="0" y="122277"/>
                  <a:pt x="35268" y="157545"/>
                  <a:pt x="78773" y="157545"/>
                </a:cubicBezTo>
                <a:cubicBezTo>
                  <a:pt x="122277" y="157545"/>
                  <a:pt x="157545" y="122277"/>
                  <a:pt x="157545" y="78773"/>
                </a:cubicBezTo>
                <a:cubicBezTo>
                  <a:pt x="157545" y="35268"/>
                  <a:pt x="122277" y="0"/>
                  <a:pt x="78773" y="0"/>
                </a:cubicBezTo>
                <a:close/>
              </a:path>
            </a:pathLst>
          </a:custGeom>
          <a:solidFill>
            <a:schemeClr val="accent2"/>
          </a:solidFill>
          <a:ln w="7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0CA9706-506A-1687-9CDA-C549AC7EFE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97233" y="518400"/>
            <a:ext cx="4771607" cy="5837949"/>
          </a:xfrm>
        </p:spPr>
        <p:txBody>
          <a:bodyPr anchor="ctr">
            <a:normAutofit/>
          </a:bodyPr>
          <a:lstStyle/>
          <a:p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DSM criteria for BPD and ASD – important caveats</a:t>
            </a:r>
          </a:p>
          <a:p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Screening and symptom rating tests:</a:t>
            </a:r>
          </a:p>
          <a:p>
            <a:pPr marL="1071563" indent="-182563"/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ASC: AQ (Baron-Cohen 2001), RAADS-R (</a:t>
            </a:r>
            <a:r>
              <a:rPr lang="en-GB" sz="2000" dirty="0" err="1">
                <a:solidFill>
                  <a:schemeClr val="tx1">
                    <a:alpha val="80000"/>
                  </a:schemeClr>
                </a:solidFill>
              </a:rPr>
              <a:t>Ritvo</a:t>
            </a:r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 et al 2011)</a:t>
            </a:r>
          </a:p>
          <a:p>
            <a:pPr marL="1071563" indent="-182563"/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BPD: IPDE (Loranger et al 1994), PAI-BOR (Morey 1991)</a:t>
            </a:r>
          </a:p>
          <a:p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Coventry Grid for Adults (Cox et al 2019)</a:t>
            </a:r>
          </a:p>
          <a:p>
            <a:r>
              <a:rPr lang="en-GB" sz="2000" dirty="0">
                <a:solidFill>
                  <a:schemeClr val="tx1">
                    <a:alpha val="80000"/>
                  </a:schemeClr>
                </a:solidFill>
              </a:rPr>
              <a:t>Expert reviews and Delphi studies (Cheney et al 2023; Cumin et al 2021; Gordon et al 2020)</a:t>
            </a:r>
          </a:p>
          <a:p>
            <a:pPr marL="0" indent="0">
              <a:buNone/>
            </a:pPr>
            <a:endParaRPr lang="en-GB" sz="2000" dirty="0">
              <a:solidFill>
                <a:schemeClr val="tx1">
                  <a:alpha val="80000"/>
                </a:schemeClr>
              </a:solidFill>
            </a:endParaRPr>
          </a:p>
        </p:txBody>
      </p:sp>
      <p:sp>
        <p:nvSpPr>
          <p:cNvPr id="16" name="Graphic 10">
            <a:extLst>
              <a:ext uri="{FF2B5EF4-FFF2-40B4-BE49-F238E27FC236}">
                <a16:creationId xmlns:a16="http://schemas.microsoft.com/office/drawing/2014/main" id="{E3020543-B24B-4EC4-8FFC-8DD88EEA9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36547" y="5751820"/>
            <a:ext cx="112426" cy="112426"/>
          </a:xfrm>
          <a:custGeom>
            <a:avLst/>
            <a:gdLst>
              <a:gd name="connsiteX0" fmla="*/ 112426 w 112426"/>
              <a:gd name="connsiteY0" fmla="*/ 56213 h 112426"/>
              <a:gd name="connsiteX1" fmla="*/ 56213 w 112426"/>
              <a:gd name="connsiteY1" fmla="*/ 112426 h 112426"/>
              <a:gd name="connsiteX2" fmla="*/ 0 w 112426"/>
              <a:gd name="connsiteY2" fmla="*/ 56213 h 112426"/>
              <a:gd name="connsiteX3" fmla="*/ 56213 w 112426"/>
              <a:gd name="connsiteY3" fmla="*/ 0 h 112426"/>
              <a:gd name="connsiteX4" fmla="*/ 112426 w 112426"/>
              <a:gd name="connsiteY4" fmla="*/ 56213 h 11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26" h="112426">
                <a:moveTo>
                  <a:pt x="112426" y="56213"/>
                </a:moveTo>
                <a:cubicBezTo>
                  <a:pt x="112426" y="87259"/>
                  <a:pt x="87259" y="112426"/>
                  <a:pt x="56213" y="112426"/>
                </a:cubicBezTo>
                <a:cubicBezTo>
                  <a:pt x="25167" y="112426"/>
                  <a:pt x="0" y="87259"/>
                  <a:pt x="0" y="56213"/>
                </a:cubicBezTo>
                <a:cubicBezTo>
                  <a:pt x="0" y="25167"/>
                  <a:pt x="25167" y="0"/>
                  <a:pt x="56213" y="0"/>
                </a:cubicBezTo>
                <a:cubicBezTo>
                  <a:pt x="87259" y="0"/>
                  <a:pt x="112426" y="25167"/>
                  <a:pt x="112426" y="56213"/>
                </a:cubicBezTo>
                <a:close/>
              </a:path>
            </a:pathLst>
          </a:custGeom>
          <a:solidFill>
            <a:schemeClr val="accent2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49DA8F6-BCC1-4447-B54C-57856834B9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586162" y="3610394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0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156827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08FA44-B4BE-DB89-1D3C-841C7D46FA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br>
              <a:rPr lang="en-GB" sz="2400" dirty="0"/>
            </a:br>
            <a:r>
              <a:rPr lang="en-US" sz="2800" b="1" dirty="0"/>
              <a:t>The Coventry Grid for adults</a:t>
            </a:r>
            <a:br>
              <a:rPr lang="en-US" sz="2400" dirty="0"/>
            </a:br>
            <a:r>
              <a:rPr lang="en-US" sz="1800" dirty="0"/>
              <a:t>.</a:t>
            </a:r>
            <a:br>
              <a:rPr lang="en-GB" sz="1800" dirty="0"/>
            </a:br>
            <a:r>
              <a:rPr lang="en-GB" sz="1800" dirty="0"/>
              <a:t>Cox et al. </a:t>
            </a:r>
            <a:r>
              <a:rPr lang="en-US" sz="1800" dirty="0"/>
              <a:t>The Coventry Grid for adults: a tool to guide clinicians in differentiating complex trauma and autism. Good Autism Practice; May2019, Vol. 20 Issue 1, p76-87, 12p</a:t>
            </a:r>
            <a:r>
              <a:rPr lang="en-GB" sz="1800" dirty="0">
                <a:solidFill>
                  <a:schemeClr val="bg1"/>
                </a:solidFill>
              </a:rPr>
              <a:t>m</a:t>
            </a:r>
            <a:endParaRPr lang="en-GB" sz="2400" dirty="0"/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87A1427B-8599-06E0-C55E-3D5FF7297D5D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838200" y="2371890"/>
          <a:ext cx="10515600" cy="351827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00923239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00C387-3C8A-7D54-62C1-515672F293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sz="2800" b="1" dirty="0"/>
              <a:t>Positive and differential diagnosis of autism in verbal women of typical intelligence</a:t>
            </a:r>
            <a:br>
              <a:rPr lang="en-GB" sz="2800" dirty="0"/>
            </a:br>
            <a:r>
              <a:rPr lang="en-GB" sz="1400" dirty="0"/>
              <a:t>-</a:t>
            </a:r>
            <a:br>
              <a:rPr lang="en-GB" sz="2800" dirty="0"/>
            </a:br>
            <a:r>
              <a:rPr lang="en-US" sz="1800" dirty="0"/>
              <a:t>Cumin et al. Autism. 2022 Jul;26(5):1153-1164.</a:t>
            </a:r>
            <a:endParaRPr lang="en-GB" sz="2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597E17-1D3D-4499-3E5E-A4A533C8B57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sz="1400" dirty="0"/>
              <a:t>20 experienced psychologists, psychiatrists, and SLT from 7 countries interviewed </a:t>
            </a:r>
            <a:endParaRPr lang="en-GB" sz="1400" dirty="0"/>
          </a:p>
          <a:p>
            <a:pPr marL="0" indent="0">
              <a:buNone/>
            </a:pPr>
            <a:r>
              <a:rPr lang="en-US" sz="1400" b="1" dirty="0"/>
              <a:t>Aims: </a:t>
            </a:r>
            <a:endParaRPr lang="en-GB" sz="1400" dirty="0"/>
          </a:p>
          <a:p>
            <a:pPr lvl="0">
              <a:spcBef>
                <a:spcPts val="600"/>
              </a:spcBef>
            </a:pPr>
            <a:r>
              <a:rPr lang="en-US" sz="1400" dirty="0"/>
              <a:t>Study the decision-making process of expert clinicians </a:t>
            </a:r>
            <a:endParaRPr lang="en-GB" sz="1400" dirty="0"/>
          </a:p>
          <a:p>
            <a:pPr lvl="0">
              <a:spcBef>
                <a:spcPts val="600"/>
              </a:spcBef>
            </a:pPr>
            <a:r>
              <a:rPr lang="en-US" sz="1400" dirty="0"/>
              <a:t>Examine the impact of gender-based interpretation biases </a:t>
            </a:r>
            <a:endParaRPr lang="en-GB" sz="1400" dirty="0"/>
          </a:p>
          <a:p>
            <a:pPr lvl="0">
              <a:spcBef>
                <a:spcPts val="600"/>
              </a:spcBef>
            </a:pPr>
            <a:r>
              <a:rPr lang="en-US" sz="1400" dirty="0"/>
              <a:t>Guidance for clinicians assessing women for autism</a:t>
            </a:r>
          </a:p>
          <a:p>
            <a:pPr lvl="0"/>
            <a:endParaRPr lang="en-GB" sz="1050" dirty="0"/>
          </a:p>
          <a:p>
            <a:pPr marL="0" indent="0">
              <a:buNone/>
            </a:pPr>
            <a:r>
              <a:rPr lang="en-US" sz="1400" b="1" dirty="0"/>
              <a:t>37 clinical consensus statements</a:t>
            </a:r>
          </a:p>
          <a:p>
            <a:pPr lvl="1"/>
            <a:r>
              <a:rPr lang="en-US" sz="1400" dirty="0"/>
              <a:t>females can appear more neurotypical (NB., less empathy towards self than others)</a:t>
            </a:r>
          </a:p>
          <a:p>
            <a:pPr lvl="1"/>
            <a:r>
              <a:rPr lang="en-US" sz="1400" dirty="0"/>
              <a:t>standard tools not equipped</a:t>
            </a:r>
          </a:p>
          <a:p>
            <a:pPr lvl="1"/>
            <a:r>
              <a:rPr lang="en-US" sz="1400" dirty="0"/>
              <a:t>social desirability of autism diagnosis</a:t>
            </a:r>
          </a:p>
          <a:p>
            <a:pPr lvl="1"/>
            <a:r>
              <a:rPr lang="en-US" sz="1400" dirty="0"/>
              <a:t>self-diagnosis common</a:t>
            </a:r>
          </a:p>
          <a:p>
            <a:pPr lvl="1"/>
            <a:r>
              <a:rPr lang="en-US" sz="1400" dirty="0"/>
              <a:t>spontaneous interaction versus self-report questionnaires, lived experience vs pt’s research</a:t>
            </a:r>
          </a:p>
          <a:p>
            <a:pPr lvl="1"/>
            <a:r>
              <a:rPr lang="en-US" sz="1400" dirty="0"/>
              <a:t>explain diagnosis may not be made/validate experience</a:t>
            </a:r>
          </a:p>
          <a:p>
            <a:pPr lvl="1"/>
            <a:r>
              <a:rPr lang="en-US" sz="1400" dirty="0"/>
              <a:t>coproduce final report</a:t>
            </a:r>
          </a:p>
          <a:p>
            <a:pPr lvl="1"/>
            <a:r>
              <a:rPr lang="en-US" sz="1400" dirty="0"/>
              <a:t>BPD common differential (different attachment)</a:t>
            </a:r>
            <a:endParaRPr lang="en-GB" sz="1400" dirty="0"/>
          </a:p>
          <a:p>
            <a:pPr lvl="1">
              <a:lnSpc>
                <a:spcPct val="100000"/>
              </a:lnSpc>
            </a:pPr>
            <a:r>
              <a:rPr lang="en-GB" sz="1400" dirty="0"/>
              <a:t>ability to offer alternative avenues to those not diagnosed with autism to avoid harm</a:t>
            </a:r>
          </a:p>
          <a:p>
            <a:pPr lvl="1">
              <a:lnSpc>
                <a:spcPct val="100000"/>
              </a:lnSpc>
            </a:pPr>
            <a:r>
              <a:rPr lang="en-GB" sz="1400" dirty="0"/>
              <a:t>further training and exposure to BPD and PTSD for clinicians </a:t>
            </a:r>
          </a:p>
        </p:txBody>
      </p:sp>
    </p:spTree>
    <p:extLst>
      <p:ext uri="{BB962C8B-B14F-4D97-AF65-F5344CB8AC3E}">
        <p14:creationId xmlns:p14="http://schemas.microsoft.com/office/powerpoint/2010/main" val="295393696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953023-6257-6518-296D-8A79DE4F0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3A66C5-7EA1-17EB-F46F-4A0E53FAAF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26575"/>
            <a:ext cx="10515600" cy="1325563"/>
          </a:xfrm>
        </p:spPr>
        <p:txBody>
          <a:bodyPr>
            <a:noAutofit/>
          </a:bodyPr>
          <a:lstStyle/>
          <a:p>
            <a:r>
              <a:rPr lang="en-GB" sz="1800" b="1" dirty="0"/>
              <a:t>Differential diagnosis of autism, attachment disorders, complex post-traumatic stress disorder and emotionally unstable personality disorder: a Delfi study</a:t>
            </a:r>
            <a:br>
              <a:rPr lang="en-GB" sz="1800" dirty="0"/>
            </a:br>
            <a:r>
              <a:rPr lang="en-GB" sz="1200" dirty="0"/>
              <a:t>-</a:t>
            </a:r>
            <a:br>
              <a:rPr lang="en-GB" sz="1800" dirty="0"/>
            </a:br>
            <a:r>
              <a:rPr lang="de-DE" sz="1800" dirty="0"/>
              <a:t>Sarr et al. Br J Psychol. 2025 Feb;116(1):1-33</a:t>
            </a:r>
            <a:endParaRPr lang="en-GB" sz="1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23097FA-05F7-8AD3-C46C-5EA10BC207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662545"/>
            <a:ext cx="10515600" cy="497378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400" dirty="0"/>
              <a:t>Co-produced, 3-round Delphi with 106 international professionals with expertise in assessing at least one of these conditions</a:t>
            </a:r>
            <a:endParaRPr lang="en-GB" sz="1400" dirty="0"/>
          </a:p>
          <a:p>
            <a:pPr marL="0" indent="0">
              <a:buNone/>
            </a:pPr>
            <a:endParaRPr lang="en-GB" sz="800" b="1" dirty="0"/>
          </a:p>
          <a:p>
            <a:pPr marL="0" indent="0">
              <a:buNone/>
            </a:pPr>
            <a:r>
              <a:rPr lang="en-GB" sz="1400" b="1" dirty="0"/>
              <a:t>Results: </a:t>
            </a:r>
            <a:endParaRPr lang="en-GB" sz="1400" dirty="0"/>
          </a:p>
          <a:p>
            <a:r>
              <a:rPr lang="en-US" sz="1400" dirty="0"/>
              <a:t>275 statements</a:t>
            </a:r>
            <a:endParaRPr lang="en-GB" sz="1400" dirty="0"/>
          </a:p>
          <a:p>
            <a:pPr lvl="0"/>
            <a:r>
              <a:rPr lang="en-US" sz="1400" dirty="0"/>
              <a:t>Overlapping and differentiating features (co-occurring ASC+EUPD: did not reach consensus)</a:t>
            </a:r>
            <a:endParaRPr lang="en-GB" sz="1400" dirty="0"/>
          </a:p>
          <a:p>
            <a:pPr lvl="0"/>
            <a:r>
              <a:rPr lang="en-US" sz="1400" dirty="0"/>
              <a:t>Assessment methods for differential diagnosis</a:t>
            </a:r>
            <a:endParaRPr lang="en-GB" sz="1400" dirty="0"/>
          </a:p>
          <a:p>
            <a:pPr lvl="0"/>
            <a:r>
              <a:rPr lang="en-US" sz="1400" dirty="0"/>
              <a:t>Difficulties encountered during differential diagnosis</a:t>
            </a:r>
            <a:endParaRPr lang="en-GB" sz="1400" dirty="0"/>
          </a:p>
          <a:p>
            <a:pPr lvl="0"/>
            <a:r>
              <a:rPr lang="en-US" sz="1400" dirty="0"/>
              <a:t>Suggestions for improvement for differentiating ASC and EUPD: </a:t>
            </a:r>
          </a:p>
          <a:p>
            <a:pPr lvl="1"/>
            <a:r>
              <a:rPr lang="en-US" sz="1400" dirty="0"/>
              <a:t>access to specialist supervision and </a:t>
            </a:r>
            <a:r>
              <a:rPr lang="en-GB" sz="1400" dirty="0"/>
              <a:t>consultation</a:t>
            </a:r>
          </a:p>
          <a:p>
            <a:pPr lvl="1"/>
            <a:r>
              <a:rPr lang="en-GB" sz="1400" dirty="0"/>
              <a:t>integration of neuro-developmental and mental health services</a:t>
            </a:r>
          </a:p>
          <a:p>
            <a:pPr lvl="1"/>
            <a:r>
              <a:rPr lang="en-GB" sz="1400" dirty="0"/>
              <a:t>not relying on one tool or measure</a:t>
            </a:r>
          </a:p>
          <a:p>
            <a:pPr lvl="1"/>
            <a:r>
              <a:rPr lang="en-GB" sz="1400" dirty="0"/>
              <a:t>research on co-occurring autism and EUPD</a:t>
            </a:r>
          </a:p>
          <a:p>
            <a:endParaRPr lang="en-GB" sz="1400" dirty="0"/>
          </a:p>
          <a:p>
            <a:pPr marL="0" indent="0">
              <a:buNone/>
            </a:pPr>
            <a:r>
              <a:rPr lang="en-GB" sz="1400" b="1" dirty="0"/>
              <a:t>Remaining gaps in knowledge/lack of consensus:</a:t>
            </a:r>
            <a:endParaRPr lang="en-GB" sz="1400" dirty="0"/>
          </a:p>
          <a:p>
            <a:pPr lvl="0"/>
            <a:r>
              <a:rPr lang="en-US" sz="1400" dirty="0"/>
              <a:t>Hierarchy and/or sequential order of identified pointers in the diagnostic process </a:t>
            </a:r>
            <a:endParaRPr lang="en-GB" sz="1400" dirty="0"/>
          </a:p>
          <a:p>
            <a:pPr lvl="0"/>
            <a:r>
              <a:rPr lang="en-US" sz="1400" dirty="0"/>
              <a:t>Not on treatment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46993797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955A2079-FA98-4876-80F0-72364A7D2EA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79F3914-48CA-6A2E-7590-5799EE9CC9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57188"/>
            <a:ext cx="10515600" cy="1133499"/>
          </a:xfrm>
        </p:spPr>
        <p:txBody>
          <a:bodyPr>
            <a:normAutofit/>
          </a:bodyPr>
          <a:lstStyle/>
          <a:p>
            <a:pPr algn="ctr"/>
            <a:r>
              <a:rPr lang="en-US" sz="5200"/>
              <a:t>In summary…</a:t>
            </a:r>
            <a:endParaRPr lang="en-GB" sz="5200"/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4BDBA439-72FF-9C98-2666-3FBF884F0D35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081293935"/>
              </p:ext>
            </p:extLst>
          </p:nvPr>
        </p:nvGraphicFramePr>
        <p:xfrm>
          <a:off x="838200" y="1828800"/>
          <a:ext cx="10515600" cy="435254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3839846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1A2A40D0-9E77-7DD7-C8CC-02BFC023CA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B6CDA21F-E7AF-4C75-8395-33F58D5B0E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9F3B315-E38B-0F6A-B8BF-AF1FEDB7D3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631" y="809898"/>
            <a:ext cx="9942716" cy="1554480"/>
          </a:xfrm>
        </p:spPr>
        <p:txBody>
          <a:bodyPr anchor="ctr">
            <a:normAutofit/>
          </a:bodyPr>
          <a:lstStyle/>
          <a:p>
            <a:r>
              <a:rPr lang="en-US" sz="1900" b="1" dirty="0"/>
              <a:t>The case Brittany</a:t>
            </a:r>
            <a:br>
              <a:rPr lang="en-US" sz="1900" dirty="0"/>
            </a:br>
            <a:r>
              <a:rPr lang="en-US" sz="1900" dirty="0"/>
              <a:t>-</a:t>
            </a:r>
            <a:br>
              <a:rPr lang="en-US" sz="1900" dirty="0"/>
            </a:br>
            <a:r>
              <a:rPr lang="en-US" sz="1900" dirty="0"/>
              <a:t>Cheney et al. Co-Occurring Autism Spectrum and Borderline Personality Disorder: An Emerging Clinical Challenge Seeking Informed Interventions. Harvard Review of Psychiatry 31(2):p 83-91</a:t>
            </a:r>
            <a:endParaRPr lang="en-GB" sz="19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7B6C3C-ED99-58A8-7705-82F61C2B853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45028" y="2560321"/>
            <a:ext cx="9941319" cy="3781299"/>
          </a:xfrm>
        </p:spPr>
        <p:txBody>
          <a:bodyPr anchor="ctr">
            <a:noAutofit/>
          </a:bodyPr>
          <a:lstStyle/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dirty="0"/>
              <a:t>Cognitive assessment </a:t>
            </a:r>
            <a:endParaRPr lang="en-GB" sz="1600" dirty="0"/>
          </a:p>
          <a:p>
            <a:pPr lvl="0">
              <a:lnSpc>
                <a:spcPct val="100000"/>
              </a:lnSpc>
              <a:spcBef>
                <a:spcPts val="600"/>
              </a:spcBef>
            </a:pPr>
            <a:r>
              <a:rPr lang="en-US" sz="1600" dirty="0"/>
              <a:t>Relatively strong language function </a:t>
            </a:r>
            <a:endParaRPr lang="en-GB" sz="1600" dirty="0"/>
          </a:p>
          <a:p>
            <a:pPr lvl="0">
              <a:lnSpc>
                <a:spcPct val="100000"/>
              </a:lnSpc>
              <a:spcBef>
                <a:spcPts val="600"/>
              </a:spcBef>
            </a:pPr>
            <a:r>
              <a:rPr lang="en-US" sz="1600" dirty="0"/>
              <a:t>Striking difficulty with executive function: planning, organization, problem solving </a:t>
            </a:r>
            <a:endParaRPr lang="en-GB" sz="1600" dirty="0"/>
          </a:p>
          <a:p>
            <a:pPr lvl="0">
              <a:lnSpc>
                <a:spcPct val="100000"/>
              </a:lnSpc>
              <a:spcBef>
                <a:spcPts val="600"/>
              </a:spcBef>
            </a:pPr>
            <a:r>
              <a:rPr lang="en-US" sz="1600" dirty="0"/>
              <a:t>Very poor social inference of more nuanced emotions whilst intact understanding of straightforward interactions</a:t>
            </a:r>
            <a:endParaRPr lang="en-GB" sz="16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endParaRPr lang="en-GB" sz="6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dirty="0"/>
              <a:t>AQ: 26/50 (cut-off: &gt;32)</a:t>
            </a:r>
            <a:endParaRPr lang="en-GB" sz="16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dirty="0"/>
              <a:t>EQ: 37/80 (cut-off: &lt;30)</a:t>
            </a:r>
            <a:endParaRPr lang="en-GB" sz="16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dirty="0"/>
              <a:t>NB, both self-report and influenced by level of insight </a:t>
            </a:r>
            <a:endParaRPr lang="en-GB" sz="16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endParaRPr lang="en-GB" sz="8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dirty="0"/>
              <a:t>McLean Screening Instrument for BPD : 10/10</a:t>
            </a:r>
            <a:endParaRPr lang="en-GB" sz="1600" dirty="0"/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endParaRPr lang="en-GB" sz="700" dirty="0"/>
          </a:p>
          <a:p>
            <a:pPr marL="0" lv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dirty="0">
                <a:sym typeface="Wingdings" panose="05000000000000000000" pitchFamily="2" charset="2"/>
              </a:rPr>
              <a:t> </a:t>
            </a:r>
            <a:r>
              <a:rPr lang="en-US" sz="1600" dirty="0"/>
              <a:t>BPD diagnosis confirmed, as better explained high-risk SH, suicidal </a:t>
            </a:r>
            <a:r>
              <a:rPr lang="en-US" sz="1600" dirty="0" err="1"/>
              <a:t>behaviour</a:t>
            </a:r>
            <a:r>
              <a:rPr lang="en-US" sz="1600" dirty="0"/>
              <a:t>, impulsivity, severe emotion dysregulation, intense anger, unstable relationships, persistently unstable self-image. </a:t>
            </a:r>
            <a:endParaRPr lang="en-GB" sz="1600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514831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08F1E01B-1510-50E4-F489-46B2D5F71CE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818704979"/>
                  </p:ext>
                </p:extLst>
              </p:nvPr>
            </p:nvGraphicFramePr>
            <p:xfrm>
              <a:off x="1809750" y="1019174"/>
              <a:ext cx="8572500" cy="4819650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2"/>
              </a:graphicData>
            </a:graphic>
          </p:graphicFrame>
        </mc:Choice>
        <mc:Fallback>
          <p:pic>
            <p:nvPic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08F1E01B-1510-50E4-F489-46B2D5F71CEB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9750" y="1019174"/>
                <a:ext cx="8572500" cy="481965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itle 2" hidden="1">
            <a:extLst>
              <a:ext uri="{FF2B5EF4-FFF2-40B4-BE49-F238E27FC236}">
                <a16:creationId xmlns:a16="http://schemas.microsoft.com/office/drawing/2014/main" id="{4646BF5E-499D-7737-03C8-1681B6162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are barriers to disclosing the diagnosis of co-occurring BPD and ASD?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8999188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FB34AD-F65F-A72D-E2BA-4B1BB4A9BB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53733" y="548464"/>
            <a:ext cx="6798541" cy="1675623"/>
          </a:xfrm>
        </p:spPr>
        <p:txBody>
          <a:bodyPr anchor="b">
            <a:normAutofit/>
          </a:bodyPr>
          <a:lstStyle/>
          <a:p>
            <a:r>
              <a:rPr lang="en-GB" sz="4000" b="1"/>
              <a:t>How to disclose the diagnosis</a:t>
            </a:r>
            <a:endParaRPr lang="en-GB" sz="400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2656A6CD-6A3D-A21A-C46A-41B2B2A3FE3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44944" r="14210" b="-1"/>
          <a:stretch>
            <a:fillRect/>
          </a:stretch>
        </p:blipFill>
        <p:spPr>
          <a:xfrm>
            <a:off x="1" y="10"/>
            <a:ext cx="4196496" cy="6857990"/>
          </a:xfrm>
          <a:prstGeom prst="rect">
            <a:avLst/>
          </a:prstGeom>
          <a:effectLst/>
        </p:spPr>
      </p:pic>
      <p:graphicFrame>
        <p:nvGraphicFramePr>
          <p:cNvPr id="14" name="Content Placeholder 2">
            <a:extLst>
              <a:ext uri="{FF2B5EF4-FFF2-40B4-BE49-F238E27FC236}">
                <a16:creationId xmlns:a16="http://schemas.microsoft.com/office/drawing/2014/main" id="{325443C0-7923-DF9E-3DE8-C8AEBBEF2583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4553734" y="2409830"/>
          <a:ext cx="6798539" cy="370521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384291581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71B2C1-1235-BC0A-DF40-DE29B44D75D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56995"/>
            <a:ext cx="10515600" cy="1133693"/>
          </a:xfrm>
        </p:spPr>
        <p:txBody>
          <a:bodyPr>
            <a:normAutofit/>
          </a:bodyPr>
          <a:lstStyle/>
          <a:p>
            <a:r>
              <a:rPr lang="en-US" sz="5200"/>
              <a:t>Psychoeducation</a:t>
            </a:r>
            <a:endParaRPr lang="en-GB" sz="5200"/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99196914-D3AE-0B10-5065-505A75D5073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23244598"/>
              </p:ext>
            </p:extLst>
          </p:nvPr>
        </p:nvGraphicFramePr>
        <p:xfrm>
          <a:off x="838200" y="1825625"/>
          <a:ext cx="10515600" cy="43513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69355600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907EF6B7-1338-4443-8C46-6A318D952D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AAE4CDD-124C-4DCF-9584-B6033B545D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4167271" cy="6858000"/>
          </a:xfrm>
          <a:custGeom>
            <a:avLst/>
            <a:gdLst>
              <a:gd name="connsiteX0" fmla="*/ 0 w 4167271"/>
              <a:gd name="connsiteY0" fmla="*/ 0 h 6858000"/>
              <a:gd name="connsiteX1" fmla="*/ 2259550 w 4167271"/>
              <a:gd name="connsiteY1" fmla="*/ 0 h 6858000"/>
              <a:gd name="connsiteX2" fmla="*/ 2387803 w 4167271"/>
              <a:gd name="connsiteY2" fmla="*/ 82222 h 6858000"/>
              <a:gd name="connsiteX3" fmla="*/ 4167271 w 4167271"/>
              <a:gd name="connsiteY3" fmla="*/ 3429000 h 6858000"/>
              <a:gd name="connsiteX4" fmla="*/ 2387803 w 4167271"/>
              <a:gd name="connsiteY4" fmla="*/ 6775779 h 6858000"/>
              <a:gd name="connsiteX5" fmla="*/ 2259550 w 4167271"/>
              <a:gd name="connsiteY5" fmla="*/ 6858000 h 6858000"/>
              <a:gd name="connsiteX6" fmla="*/ 0 w 4167271"/>
              <a:gd name="connsiteY6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7271" h="6858000">
                <a:moveTo>
                  <a:pt x="0" y="0"/>
                </a:moveTo>
                <a:lnTo>
                  <a:pt x="2259550" y="0"/>
                </a:lnTo>
                <a:lnTo>
                  <a:pt x="2387803" y="82222"/>
                </a:lnTo>
                <a:cubicBezTo>
                  <a:pt x="3461407" y="807534"/>
                  <a:pt x="4167271" y="2035835"/>
                  <a:pt x="4167271" y="3429000"/>
                </a:cubicBezTo>
                <a:cubicBezTo>
                  <a:pt x="4167271" y="4822165"/>
                  <a:pt x="3461407" y="6050467"/>
                  <a:pt x="2387803" y="6775779"/>
                </a:cubicBezTo>
                <a:lnTo>
                  <a:pt x="225955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C64F38-67B8-5A7F-874E-CAA2BD85F9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6834" y="1153572"/>
            <a:ext cx="3200400" cy="4461163"/>
          </a:xfrm>
        </p:spPr>
        <p:txBody>
          <a:bodyPr>
            <a:normAutofit/>
          </a:bodyPr>
          <a:lstStyle/>
          <a:p>
            <a:r>
              <a:rPr lang="en-GB">
                <a:solidFill>
                  <a:srgbClr val="FFFFFF"/>
                </a:solidFill>
              </a:rPr>
              <a:t>AGENDA</a:t>
            </a:r>
          </a:p>
        </p:txBody>
      </p:sp>
      <p:sp>
        <p:nvSpPr>
          <p:cNvPr id="12" name="Arc 11">
            <a:extLst>
              <a:ext uri="{FF2B5EF4-FFF2-40B4-BE49-F238E27FC236}">
                <a16:creationId xmlns:a16="http://schemas.microsoft.com/office/drawing/2014/main" id="{081E4A58-353D-44AE-B2FC-2A74E2E400F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V="1">
            <a:off x="7550402" y="2455479"/>
            <a:ext cx="4083433" cy="4083433"/>
          </a:xfrm>
          <a:prstGeom prst="arc">
            <a:avLst/>
          </a:prstGeom>
          <a:ln w="127000" cap="rnd">
            <a:solidFill>
              <a:schemeClr val="accent4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0CA9706-506A-1687-9CDA-C549AC7EFE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47308" y="591344"/>
            <a:ext cx="6906491" cy="5585619"/>
          </a:xfrm>
        </p:spPr>
        <p:txBody>
          <a:bodyPr anchor="ctr">
            <a:normAutofit/>
          </a:bodyPr>
          <a:lstStyle/>
          <a:p>
            <a:pPr>
              <a:spcAft>
                <a:spcPts val="300"/>
              </a:spcAft>
            </a:pPr>
            <a:r>
              <a:rPr lang="en-GB" sz="2400" dirty="0">
                <a:solidFill>
                  <a:schemeClr val="bg1">
                    <a:lumMod val="75000"/>
                  </a:schemeClr>
                </a:solidFill>
              </a:rPr>
              <a:t>It’s not always either/or: </a:t>
            </a:r>
            <a:r>
              <a:rPr lang="en-GB" sz="2400" dirty="0"/>
              <a:t>the BPD + ASC co-occurrence</a:t>
            </a:r>
          </a:p>
          <a:p>
            <a:pPr>
              <a:spcAft>
                <a:spcPts val="300"/>
              </a:spcAft>
            </a:pPr>
            <a:r>
              <a:rPr lang="en-GB" sz="2400" dirty="0"/>
              <a:t>Similarities and differences </a:t>
            </a:r>
            <a:r>
              <a:rPr lang="en-GB" sz="2400" dirty="0">
                <a:solidFill>
                  <a:schemeClr val="bg1">
                    <a:lumMod val="75000"/>
                  </a:schemeClr>
                </a:solidFill>
              </a:rPr>
              <a:t>– not just disability, abilities too?</a:t>
            </a:r>
          </a:p>
          <a:p>
            <a:pPr>
              <a:spcAft>
                <a:spcPts val="300"/>
              </a:spcAft>
            </a:pPr>
            <a:r>
              <a:rPr lang="en-GB" sz="2400" dirty="0"/>
              <a:t>Diagnosis </a:t>
            </a:r>
            <a:r>
              <a:rPr lang="en-GB" sz="2400" dirty="0">
                <a:solidFill>
                  <a:schemeClr val="bg1">
                    <a:lumMod val="75000"/>
                  </a:schemeClr>
                </a:solidFill>
              </a:rPr>
              <a:t>– whether, when, and how? </a:t>
            </a:r>
          </a:p>
          <a:p>
            <a:pPr>
              <a:spcAft>
                <a:spcPts val="300"/>
              </a:spcAft>
            </a:pPr>
            <a:r>
              <a:rPr lang="en-GB" sz="2400" dirty="0"/>
              <a:t>Psychoeducation </a:t>
            </a:r>
            <a:r>
              <a:rPr lang="en-GB" sz="2400" dirty="0">
                <a:solidFill>
                  <a:schemeClr val="bg1">
                    <a:lumMod val="75000"/>
                  </a:schemeClr>
                </a:solidFill>
              </a:rPr>
              <a:t>– how to adapt to two sets of needs?</a:t>
            </a:r>
          </a:p>
          <a:p>
            <a:pPr>
              <a:spcAft>
                <a:spcPts val="300"/>
              </a:spcAft>
            </a:pPr>
            <a:r>
              <a:rPr lang="en-GB" sz="2400" dirty="0"/>
              <a:t>Treatments </a:t>
            </a:r>
            <a:r>
              <a:rPr lang="en-GB" sz="2400" dirty="0">
                <a:solidFill>
                  <a:schemeClr val="bg1">
                    <a:lumMod val="75000"/>
                  </a:schemeClr>
                </a:solidFill>
              </a:rPr>
              <a:t>– is it a business of beg, borrow, or steal?</a:t>
            </a:r>
          </a:p>
          <a:p>
            <a:pPr>
              <a:spcAft>
                <a:spcPts val="300"/>
              </a:spcAft>
            </a:pPr>
            <a:r>
              <a:rPr lang="en-GB" sz="2400" dirty="0"/>
              <a:t>Summarizing </a:t>
            </a:r>
            <a:r>
              <a:rPr lang="en-GB" sz="2400" dirty="0">
                <a:solidFill>
                  <a:schemeClr val="bg1">
                    <a:lumMod val="75000"/>
                  </a:schemeClr>
                </a:solidFill>
              </a:rPr>
              <a:t>– what do we know and where next?</a:t>
            </a:r>
          </a:p>
        </p:txBody>
      </p:sp>
    </p:spTree>
    <p:extLst>
      <p:ext uri="{BB962C8B-B14F-4D97-AF65-F5344CB8AC3E}">
        <p14:creationId xmlns:p14="http://schemas.microsoft.com/office/powerpoint/2010/main" val="3216095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394684F7-6214-E992-004A-A9D30D0DB2C3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959013625"/>
                  </p:ext>
                </p:extLst>
              </p:nvPr>
            </p:nvGraphicFramePr>
            <p:xfrm>
              <a:off x="903767" y="340242"/>
              <a:ext cx="10196623" cy="6294474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2"/>
              </a:graphicData>
            </a:graphic>
          </p:graphicFrame>
        </mc:Choice>
        <mc:Fallback>
          <p:pic>
            <p:nvPic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394684F7-6214-E992-004A-A9D30D0DB2C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903767" y="340242"/>
                <a:ext cx="10196623" cy="6294474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itle 2" hidden="1">
            <a:extLst>
              <a:ext uri="{FF2B5EF4-FFF2-40B4-BE49-F238E27FC236}">
                <a16:creationId xmlns:a16="http://schemas.microsoft.com/office/drawing/2014/main" id="{93D3A0D7-4062-5BF3-5D67-2C3FA1540B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What adjustments/adaptations/modifications can be helpful when treating BPD patients with co-occurring BPD?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43412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Rectangle 4">
            <a:extLst>
              <a:ext uri="{FF2B5EF4-FFF2-40B4-BE49-F238E27FC236}">
                <a16:creationId xmlns:a16="http://schemas.microsoft.com/office/drawing/2014/main" id="{8B9AA7C6-5E5A-498E-A6DF-A943376E09B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3EAB11A-76F7-48F4-9B4F-5BFDF4BF967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300" y="2385102"/>
            <a:ext cx="574091" cy="2087796"/>
            <a:chOff x="209668" y="2857422"/>
            <a:chExt cx="463662" cy="2087796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4D4C416-D5F4-4F6F-A6F1-87A21CD4FCA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 flipV="1">
              <a:off x="423947" y="2857422"/>
              <a:ext cx="249383" cy="2087795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C6AC1C30-21C6-4BF6-93EE-B211D7A8501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CxnSpPr>
              <a:cxnSpLocks/>
            </p:cNvCxnSpPr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CxnSpPr>
          <p:spPr>
            <a:xfrm flipH="1">
              <a:off x="209668" y="2857423"/>
              <a:ext cx="1" cy="2087795"/>
            </a:xfrm>
            <a:prstGeom prst="line">
              <a:avLst/>
            </a:prstGeom>
            <a:ln w="1778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81E140AE-0ABF-47C8-BF32-7D2F0CF2BA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10697670" y="0"/>
            <a:ext cx="1494330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CBC4F608-B4B8-48C3-9572-C0F061B1CD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79528" y="631767"/>
            <a:ext cx="11111729" cy="5752404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D91ED93-D87E-2761-8787-BAE8A3C23A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3618" y="1239927"/>
            <a:ext cx="3208316" cy="4680583"/>
          </a:xfrm>
        </p:spPr>
        <p:txBody>
          <a:bodyPr anchor="ctr">
            <a:normAutofit/>
          </a:bodyPr>
          <a:lstStyle/>
          <a:p>
            <a:r>
              <a:rPr lang="en-US" sz="4800" dirty="0"/>
              <a:t>Treatment principles</a:t>
            </a:r>
            <a:endParaRPr lang="en-GB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A4E6086-3696-0F90-D6C6-47097AE8B04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61935" y="1239927"/>
            <a:ext cx="6901812" cy="4680583"/>
          </a:xfrm>
        </p:spPr>
        <p:txBody>
          <a:bodyPr anchor="ctr">
            <a:normAutofit/>
          </a:bodyPr>
          <a:lstStyle/>
          <a:p>
            <a:r>
              <a:rPr lang="en-GB" sz="2000" dirty="0"/>
              <a:t>Social understanding challenged </a:t>
            </a:r>
            <a:r>
              <a:rPr lang="en-GB" sz="2000" dirty="0">
                <a:sym typeface="Wingdings" panose="05000000000000000000" pitchFamily="2" charset="2"/>
              </a:rPr>
              <a:t></a:t>
            </a:r>
            <a:r>
              <a:rPr lang="en-GB" sz="2000" dirty="0"/>
              <a:t> avoid neurotypical group setting</a:t>
            </a:r>
          </a:p>
          <a:p>
            <a:r>
              <a:rPr lang="en-GB" sz="2000" dirty="0"/>
              <a:t>High sensory sensitivity </a:t>
            </a:r>
            <a:r>
              <a:rPr lang="en-GB" sz="2000" dirty="0">
                <a:sym typeface="Wingdings" panose="05000000000000000000" pitchFamily="2" charset="2"/>
              </a:rPr>
              <a:t></a:t>
            </a:r>
            <a:r>
              <a:rPr lang="en-GB" sz="2000" dirty="0"/>
              <a:t> environmental adaptations (Autistic SPACE framework)</a:t>
            </a:r>
          </a:p>
          <a:p>
            <a:r>
              <a:rPr lang="en-GB" sz="2000" dirty="0"/>
              <a:t>Difficulty with abstract concepts </a:t>
            </a:r>
            <a:r>
              <a:rPr lang="en-GB" sz="2000" dirty="0">
                <a:sym typeface="Wingdings" panose="05000000000000000000" pitchFamily="2" charset="2"/>
              </a:rPr>
              <a:t></a:t>
            </a:r>
            <a:r>
              <a:rPr lang="en-GB" sz="2000" dirty="0"/>
              <a:t> specific modifications </a:t>
            </a:r>
          </a:p>
          <a:p>
            <a:pPr lvl="0"/>
            <a:endParaRPr lang="en-GB" sz="2000" dirty="0"/>
          </a:p>
          <a:p>
            <a:pPr lvl="0"/>
            <a:r>
              <a:rPr lang="en-GB" sz="2000" dirty="0"/>
              <a:t>Map personal neurocognitive, social cognitive, and sensory profile</a:t>
            </a:r>
          </a:p>
          <a:p>
            <a:pPr lvl="0"/>
            <a:r>
              <a:rPr lang="en-GB" sz="2000" dirty="0"/>
              <a:t>Adapted goal setting to achieve &amp; maintain functional autonomy</a:t>
            </a:r>
          </a:p>
        </p:txBody>
      </p:sp>
    </p:spTree>
    <p:extLst>
      <p:ext uri="{BB962C8B-B14F-4D97-AF65-F5344CB8AC3E}">
        <p14:creationId xmlns:p14="http://schemas.microsoft.com/office/powerpoint/2010/main" val="287873725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Rectangle 4">
            <a:extLst>
              <a:ext uri="{FF2B5EF4-FFF2-40B4-BE49-F238E27FC236}">
                <a16:creationId xmlns:a16="http://schemas.microsoft.com/office/drawing/2014/main" id="{081EA652-8C6A-4E69-BEB9-170809474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4026A73-1F7F-49F2-B319-8CA3B3D532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21732" y="321733"/>
            <a:ext cx="11546828" cy="6214534"/>
          </a:xfrm>
          <a:custGeom>
            <a:avLst/>
            <a:gdLst>
              <a:gd name="connsiteX0" fmla="*/ 0 w 11546828"/>
              <a:gd name="connsiteY0" fmla="*/ 0 h 6214534"/>
              <a:gd name="connsiteX1" fmla="*/ 7965430 w 11546828"/>
              <a:gd name="connsiteY1" fmla="*/ 0 h 6214534"/>
              <a:gd name="connsiteX2" fmla="*/ 7965430 w 11546828"/>
              <a:gd name="connsiteY2" fmla="*/ 1786 h 6214534"/>
              <a:gd name="connsiteX3" fmla="*/ 11546828 w 11546828"/>
              <a:gd name="connsiteY3" fmla="*/ 1786 h 6214534"/>
              <a:gd name="connsiteX4" fmla="*/ 11546828 w 11546828"/>
              <a:gd name="connsiteY4" fmla="*/ 2866740 h 6214534"/>
              <a:gd name="connsiteX5" fmla="*/ 11225095 w 11546828"/>
              <a:gd name="connsiteY5" fmla="*/ 3179536 h 6214534"/>
              <a:gd name="connsiteX6" fmla="*/ 11225095 w 11546828"/>
              <a:gd name="connsiteY6" fmla="*/ 301542 h 6214534"/>
              <a:gd name="connsiteX7" fmla="*/ 320042 w 11546828"/>
              <a:gd name="connsiteY7" fmla="*/ 301542 h 6214534"/>
              <a:gd name="connsiteX8" fmla="*/ 320042 w 11546828"/>
              <a:gd name="connsiteY8" fmla="*/ 5909424 h 6214534"/>
              <a:gd name="connsiteX9" fmla="*/ 8417210 w 11546828"/>
              <a:gd name="connsiteY9" fmla="*/ 5909424 h 6214534"/>
              <a:gd name="connsiteX10" fmla="*/ 8103383 w 11546828"/>
              <a:gd name="connsiteY10" fmla="*/ 6214534 h 6214534"/>
              <a:gd name="connsiteX11" fmla="*/ 7222929 w 11546828"/>
              <a:gd name="connsiteY11" fmla="*/ 6214534 h 6214534"/>
              <a:gd name="connsiteX12" fmla="*/ 7222929 w 11546828"/>
              <a:gd name="connsiteY12" fmla="*/ 6212748 h 6214534"/>
              <a:gd name="connsiteX13" fmla="*/ 0 w 11546828"/>
              <a:gd name="connsiteY13" fmla="*/ 6212748 h 6214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546828" h="6214534">
                <a:moveTo>
                  <a:pt x="0" y="0"/>
                </a:moveTo>
                <a:lnTo>
                  <a:pt x="7965430" y="0"/>
                </a:lnTo>
                <a:lnTo>
                  <a:pt x="7965430" y="1786"/>
                </a:lnTo>
                <a:lnTo>
                  <a:pt x="11546828" y="1786"/>
                </a:lnTo>
                <a:lnTo>
                  <a:pt x="11546828" y="2866740"/>
                </a:lnTo>
                <a:lnTo>
                  <a:pt x="11225095" y="3179536"/>
                </a:lnTo>
                <a:lnTo>
                  <a:pt x="11225095" y="301542"/>
                </a:lnTo>
                <a:lnTo>
                  <a:pt x="320042" y="301542"/>
                </a:lnTo>
                <a:lnTo>
                  <a:pt x="320042" y="5909424"/>
                </a:lnTo>
                <a:lnTo>
                  <a:pt x="8417210" y="5909424"/>
                </a:lnTo>
                <a:lnTo>
                  <a:pt x="8103383" y="6214534"/>
                </a:lnTo>
                <a:lnTo>
                  <a:pt x="7222929" y="6214534"/>
                </a:lnTo>
                <a:lnTo>
                  <a:pt x="7222929" y="6212748"/>
                </a:lnTo>
                <a:lnTo>
                  <a:pt x="0" y="6212748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2" name="Right Triangle 11">
            <a:extLst>
              <a:ext uri="{FF2B5EF4-FFF2-40B4-BE49-F238E27FC236}">
                <a16:creationId xmlns:a16="http://schemas.microsoft.com/office/drawing/2014/main" id="{5298780A-33B9-4EA2-8F67-DE68AD6284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576720" y="3335867"/>
            <a:ext cx="3291840" cy="32004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F488E8B-4E1E-4402-8935-D4E6C02615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1774" y="623275"/>
            <a:ext cx="10905053" cy="5607882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95860B-05C1-5EB9-6BE7-4B2712F00A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6900" y="1188637"/>
            <a:ext cx="3141430" cy="4480726"/>
          </a:xfrm>
        </p:spPr>
        <p:txBody>
          <a:bodyPr>
            <a:normAutofit/>
          </a:bodyPr>
          <a:lstStyle/>
          <a:p>
            <a:pPr algn="r"/>
            <a:r>
              <a:rPr lang="en-US" sz="6600"/>
              <a:t>Setting goals</a:t>
            </a:r>
            <a:endParaRPr lang="en-GB" sz="6600"/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3AAC9B5-8015-485C-ACF9-A750390E9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654296" y="1852863"/>
            <a:ext cx="0" cy="3236495"/>
          </a:xfrm>
          <a:prstGeom prst="line">
            <a:avLst/>
          </a:prstGeom>
          <a:ln w="19050" cap="sq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0949D95-A74E-DFD6-0A70-D1F94A10707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8928" y="1338729"/>
            <a:ext cx="4795584" cy="4180542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GB" sz="2400" dirty="0"/>
              <a:t>Adjust goals:</a:t>
            </a:r>
          </a:p>
          <a:p>
            <a:pPr lvl="0"/>
            <a:r>
              <a:rPr lang="en-GB" sz="2400" dirty="0"/>
              <a:t>Informed workplace can accommodate differences and maximize strengths</a:t>
            </a:r>
          </a:p>
          <a:p>
            <a:pPr lvl="0"/>
            <a:r>
              <a:rPr lang="en-GB" sz="2400" dirty="0"/>
              <a:t>Explore a  different range of occupations and employment activities that fit with the person’s interests</a:t>
            </a:r>
          </a:p>
        </p:txBody>
      </p:sp>
    </p:spTree>
    <p:extLst>
      <p:ext uri="{BB962C8B-B14F-4D97-AF65-F5344CB8AC3E}">
        <p14:creationId xmlns:p14="http://schemas.microsoft.com/office/powerpoint/2010/main" val="229731962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Rectangle 4">
            <a:extLst>
              <a:ext uri="{FF2B5EF4-FFF2-40B4-BE49-F238E27FC236}">
                <a16:creationId xmlns:a16="http://schemas.microsoft.com/office/drawing/2014/main" id="{27FCFAB8-9E9C-414D-9FCB-CECED12D58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76C16827-9A48-4468-BE81-11EC18E0AE5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85800" y="685799"/>
            <a:ext cx="5410200" cy="54864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3C84F68-28EE-6484-3A7B-D3FEFE2530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2439" y="1335183"/>
            <a:ext cx="3516922" cy="4150899"/>
          </a:xfrm>
        </p:spPr>
        <p:txBody>
          <a:bodyPr>
            <a:normAutofit/>
          </a:bodyPr>
          <a:lstStyle/>
          <a:p>
            <a:pPr algn="ctr"/>
            <a:r>
              <a:rPr lang="en-US" sz="3200" dirty="0">
                <a:solidFill>
                  <a:srgbClr val="595959"/>
                </a:solidFill>
              </a:rPr>
              <a:t>Safety management </a:t>
            </a:r>
            <a:endParaRPr lang="en-GB" sz="3200" dirty="0">
              <a:solidFill>
                <a:srgbClr val="595959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99956BA-5C38-49F9-88D6-BD6C71E9C76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096000" y="685799"/>
            <a:ext cx="5410200" cy="5486401"/>
          </a:xfrm>
          <a:prstGeom prst="rect">
            <a:avLst/>
          </a:prstGeom>
          <a:solidFill>
            <a:schemeClr val="accent2">
              <a:lumMod val="20000"/>
              <a:lumOff val="80000"/>
              <a:alpha val="5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5AB96B7-B64B-5566-83A5-61330F6FE64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708822" y="1335183"/>
            <a:ext cx="5536539" cy="4187633"/>
          </a:xfrm>
        </p:spPr>
        <p:txBody>
          <a:bodyPr anchor="ctr">
            <a:normAutofit/>
          </a:bodyPr>
          <a:lstStyle/>
          <a:p>
            <a:pPr lvl="1"/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Heightened risk of self-harm and suicide</a:t>
            </a:r>
          </a:p>
          <a:p>
            <a:pPr lvl="1"/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lvl="1"/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Collaborative chain analysis to identify the triggers –exhaustion from camouflaging, unmet support needs</a:t>
            </a:r>
          </a:p>
          <a:p>
            <a:pPr lvl="1"/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lvl="1"/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Personalized crisis plan – </a:t>
            </a:r>
          </a:p>
          <a:p>
            <a:pPr lvl="2"/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reduce sensory overload</a:t>
            </a:r>
          </a:p>
          <a:p>
            <a:pPr lvl="2"/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self-soothing techniques</a:t>
            </a:r>
          </a:p>
          <a:p>
            <a:pPr lvl="2"/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low-dose, short-term medication treatment</a:t>
            </a:r>
          </a:p>
          <a:p>
            <a:pPr lvl="2"/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clear communication</a:t>
            </a:r>
          </a:p>
          <a:p>
            <a:pPr lvl="2"/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avoid multiple clinicians</a:t>
            </a:r>
          </a:p>
          <a:p>
            <a:pPr lvl="2"/>
            <a:r>
              <a:rPr lang="en-GB" sz="12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minimize hospitalization </a:t>
            </a:r>
          </a:p>
          <a:p>
            <a:pPr lvl="1"/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lvl="1"/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The best way we can stop suicides is by making lives worth </a:t>
            </a:r>
            <a:r>
              <a:rPr lang="en-GB" sz="14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(Moseley 2026)</a:t>
            </a:r>
            <a:endParaRPr lang="en-GB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198222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CEC553-B8F9-E11B-FE68-AAF1F1573BC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638" y="386930"/>
            <a:ext cx="9236700" cy="1188950"/>
          </a:xfrm>
        </p:spPr>
        <p:txBody>
          <a:bodyPr anchor="b">
            <a:normAutofit/>
          </a:bodyPr>
          <a:lstStyle/>
          <a:p>
            <a:r>
              <a:rPr lang="en-US" sz="5400"/>
              <a:t>Multimodal treatments </a:t>
            </a:r>
            <a:endParaRPr lang="en-GB" sz="5400"/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937AA3A7-4E28-1FAF-C5C6-302D3F7793D6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520184259"/>
              </p:ext>
            </p:extLst>
          </p:nvPr>
        </p:nvGraphicFramePr>
        <p:xfrm>
          <a:off x="793660" y="1757083"/>
          <a:ext cx="10143668" cy="427795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142333575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5" name="Rectangle 4">
            <a:extLst>
              <a:ext uri="{FF2B5EF4-FFF2-40B4-BE49-F238E27FC236}">
                <a16:creationId xmlns:a16="http://schemas.microsoft.com/office/drawing/2014/main" id="{081EA652-8C6A-4E69-BEB9-1708094745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4026A73-1F7F-49F2-B319-8CA3B3D5326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21732" y="321733"/>
            <a:ext cx="11546828" cy="6214534"/>
          </a:xfrm>
          <a:custGeom>
            <a:avLst/>
            <a:gdLst>
              <a:gd name="connsiteX0" fmla="*/ 0 w 11546828"/>
              <a:gd name="connsiteY0" fmla="*/ 0 h 6214534"/>
              <a:gd name="connsiteX1" fmla="*/ 7965430 w 11546828"/>
              <a:gd name="connsiteY1" fmla="*/ 0 h 6214534"/>
              <a:gd name="connsiteX2" fmla="*/ 7965430 w 11546828"/>
              <a:gd name="connsiteY2" fmla="*/ 1786 h 6214534"/>
              <a:gd name="connsiteX3" fmla="*/ 11546828 w 11546828"/>
              <a:gd name="connsiteY3" fmla="*/ 1786 h 6214534"/>
              <a:gd name="connsiteX4" fmla="*/ 11546828 w 11546828"/>
              <a:gd name="connsiteY4" fmla="*/ 2866740 h 6214534"/>
              <a:gd name="connsiteX5" fmla="*/ 11225095 w 11546828"/>
              <a:gd name="connsiteY5" fmla="*/ 3179536 h 6214534"/>
              <a:gd name="connsiteX6" fmla="*/ 11225095 w 11546828"/>
              <a:gd name="connsiteY6" fmla="*/ 301542 h 6214534"/>
              <a:gd name="connsiteX7" fmla="*/ 320042 w 11546828"/>
              <a:gd name="connsiteY7" fmla="*/ 301542 h 6214534"/>
              <a:gd name="connsiteX8" fmla="*/ 320042 w 11546828"/>
              <a:gd name="connsiteY8" fmla="*/ 5909424 h 6214534"/>
              <a:gd name="connsiteX9" fmla="*/ 8417210 w 11546828"/>
              <a:gd name="connsiteY9" fmla="*/ 5909424 h 6214534"/>
              <a:gd name="connsiteX10" fmla="*/ 8103383 w 11546828"/>
              <a:gd name="connsiteY10" fmla="*/ 6214534 h 6214534"/>
              <a:gd name="connsiteX11" fmla="*/ 7222929 w 11546828"/>
              <a:gd name="connsiteY11" fmla="*/ 6214534 h 6214534"/>
              <a:gd name="connsiteX12" fmla="*/ 7222929 w 11546828"/>
              <a:gd name="connsiteY12" fmla="*/ 6212748 h 6214534"/>
              <a:gd name="connsiteX13" fmla="*/ 0 w 11546828"/>
              <a:gd name="connsiteY13" fmla="*/ 6212748 h 6214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546828" h="6214534">
                <a:moveTo>
                  <a:pt x="0" y="0"/>
                </a:moveTo>
                <a:lnTo>
                  <a:pt x="7965430" y="0"/>
                </a:lnTo>
                <a:lnTo>
                  <a:pt x="7965430" y="1786"/>
                </a:lnTo>
                <a:lnTo>
                  <a:pt x="11546828" y="1786"/>
                </a:lnTo>
                <a:lnTo>
                  <a:pt x="11546828" y="2866740"/>
                </a:lnTo>
                <a:lnTo>
                  <a:pt x="11225095" y="3179536"/>
                </a:lnTo>
                <a:lnTo>
                  <a:pt x="11225095" y="301542"/>
                </a:lnTo>
                <a:lnTo>
                  <a:pt x="320042" y="301542"/>
                </a:lnTo>
                <a:lnTo>
                  <a:pt x="320042" y="5909424"/>
                </a:lnTo>
                <a:lnTo>
                  <a:pt x="8417210" y="5909424"/>
                </a:lnTo>
                <a:lnTo>
                  <a:pt x="8103383" y="6214534"/>
                </a:lnTo>
                <a:lnTo>
                  <a:pt x="7222929" y="6214534"/>
                </a:lnTo>
                <a:lnTo>
                  <a:pt x="7222929" y="6212748"/>
                </a:lnTo>
                <a:lnTo>
                  <a:pt x="0" y="6212748"/>
                </a:lnTo>
                <a:close/>
              </a:path>
            </a:pathLst>
          </a:custGeom>
          <a:solidFill>
            <a:schemeClr val="tx1">
              <a:lumMod val="50000"/>
              <a:lumOff val="5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Right Triangle 6">
            <a:extLst>
              <a:ext uri="{FF2B5EF4-FFF2-40B4-BE49-F238E27FC236}">
                <a16:creationId xmlns:a16="http://schemas.microsoft.com/office/drawing/2014/main" id="{5298780A-33B9-4EA2-8F67-DE68AD62841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576720" y="3335867"/>
            <a:ext cx="3291840" cy="3200400"/>
          </a:xfrm>
          <a:prstGeom prst="rtTriangl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F488E8B-4E1E-4402-8935-D4E6C02615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1774" y="623275"/>
            <a:ext cx="10905053" cy="5607882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5C64F38-67B8-5A7F-874E-CAA2BD85F9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06900" y="1188637"/>
            <a:ext cx="3141430" cy="4480726"/>
          </a:xfrm>
        </p:spPr>
        <p:txBody>
          <a:bodyPr>
            <a:normAutofit/>
          </a:bodyPr>
          <a:lstStyle/>
          <a:p>
            <a:pPr algn="r"/>
            <a:r>
              <a:rPr lang="en-GB" sz="5100"/>
              <a:t>BPD treatments adapted for autism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3AAC9B5-8015-485C-ACF9-A750390E9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654296" y="1852863"/>
            <a:ext cx="0" cy="3236495"/>
          </a:xfrm>
          <a:prstGeom prst="line">
            <a:avLst/>
          </a:prstGeom>
          <a:ln w="19050" cap="sq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0CA9706-506A-1687-9CDA-C549AC7EFE2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38928" y="1338729"/>
            <a:ext cx="4795584" cy="4180542"/>
          </a:xfrm>
        </p:spPr>
        <p:txBody>
          <a:bodyPr anchor="ctr">
            <a:normAutofit/>
          </a:bodyPr>
          <a:lstStyle/>
          <a:p>
            <a:r>
              <a:rPr lang="en-GB" sz="2400" dirty="0"/>
              <a:t>Co-occurrence more challenging to treat (mainstream treatments designed for “pure” BPD)</a:t>
            </a:r>
          </a:p>
          <a:p>
            <a:r>
              <a:rPr lang="en-GB" sz="2400" dirty="0"/>
              <a:t>New potential treatments emerging with promise for comorbidity:</a:t>
            </a:r>
          </a:p>
          <a:p>
            <a:pPr marL="1350963" indent="-90488"/>
            <a:r>
              <a:rPr lang="en-GB" sz="2400" dirty="0"/>
              <a:t>	MBT for ASD </a:t>
            </a:r>
            <a:r>
              <a:rPr lang="en-GB" sz="1800" dirty="0"/>
              <a:t>(Krämer et al 2021)</a:t>
            </a:r>
            <a:endParaRPr lang="en-GB" sz="2400" dirty="0"/>
          </a:p>
          <a:p>
            <a:pPr marL="1350963" indent="-90488"/>
            <a:r>
              <a:rPr lang="en-GB" sz="2400" dirty="0"/>
              <a:t>	DBT for ASD </a:t>
            </a:r>
            <a:r>
              <a:rPr lang="en-GB" sz="1800" dirty="0"/>
              <a:t>(</a:t>
            </a:r>
            <a:r>
              <a:rPr lang="en-GB" sz="1800" dirty="0" err="1"/>
              <a:t>Bemmouna</a:t>
            </a:r>
            <a:r>
              <a:rPr lang="en-GB" sz="1800" dirty="0"/>
              <a:t> et al 2021)</a:t>
            </a:r>
            <a:endParaRPr lang="en-GB" sz="2400" dirty="0"/>
          </a:p>
          <a:p>
            <a:pPr marL="0" indent="0">
              <a:buNone/>
            </a:pPr>
            <a:endParaRPr lang="en-GB" sz="2400" dirty="0"/>
          </a:p>
        </p:txBody>
      </p:sp>
    </p:spTree>
    <p:extLst>
      <p:ext uri="{BB962C8B-B14F-4D97-AF65-F5344CB8AC3E}">
        <p14:creationId xmlns:p14="http://schemas.microsoft.com/office/powerpoint/2010/main" val="773173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FA331BF1-4075-FF20-497F-62F2B0D4E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6D7CA664-D229-E7B1-984C-E1B3552CB3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3405D84D-66D5-89AD-296B-6F8F68269BA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46E66911-3AFA-7A62-76FF-2ABB4E366C3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C471CC2-A445-278C-5100-23CF2317F13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0A323FE-CEBF-EE6B-D80E-4227E63AFC1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7A5E909B-3529-F481-8203-166DD784E2D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A12F738-2183-9C25-B5BF-2EA9F5CF0E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631" y="809898"/>
            <a:ext cx="9942716" cy="1554480"/>
          </a:xfrm>
        </p:spPr>
        <p:txBody>
          <a:bodyPr anchor="ctr">
            <a:normAutofit/>
          </a:bodyPr>
          <a:lstStyle/>
          <a:p>
            <a:r>
              <a:rPr lang="en-US" sz="1900" b="1" dirty="0"/>
              <a:t>The case Brittany</a:t>
            </a:r>
            <a:br>
              <a:rPr lang="en-US" sz="1900" dirty="0"/>
            </a:br>
            <a:r>
              <a:rPr lang="en-US" sz="1900" dirty="0"/>
              <a:t>-</a:t>
            </a:r>
            <a:br>
              <a:rPr lang="en-US" sz="1900" dirty="0"/>
            </a:br>
            <a:r>
              <a:rPr lang="en-US" sz="1900" dirty="0"/>
              <a:t>Cheney et al. Co-Occurring Autism Spectrum and Borderline Personality Disorder: An Emerging Clinical Challenge Seeking Informed Interventions. Harvard Review of Psychiatry 31(2):p 83-91</a:t>
            </a:r>
            <a:endParaRPr lang="en-GB" sz="19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FF3EA3E-2653-9222-59D9-DDA94D487F3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45028" y="2560321"/>
            <a:ext cx="9941319" cy="3781299"/>
          </a:xfrm>
        </p:spPr>
        <p:txBody>
          <a:bodyPr anchor="ctr">
            <a:noAutofit/>
          </a:bodyPr>
          <a:lstStyle/>
          <a:p>
            <a:pPr marL="0" indent="0">
              <a:buNone/>
            </a:pPr>
            <a:r>
              <a:rPr lang="en-GB" sz="1800" dirty="0"/>
              <a:t>TREATMENT</a:t>
            </a:r>
          </a:p>
          <a:p>
            <a:pPr marL="0" indent="0">
              <a:buNone/>
            </a:pPr>
            <a:r>
              <a:rPr lang="en-GB" sz="1800" dirty="0"/>
              <a:t>Initially based on BPD treatment principles based on autonomy:</a:t>
            </a:r>
          </a:p>
          <a:p>
            <a:pPr lvl="0"/>
            <a:r>
              <a:rPr lang="en-GB" sz="1800" dirty="0"/>
              <a:t>DBT – engaged well but felt that skills did not help her in crisis (struggled with abstract concepts)</a:t>
            </a:r>
          </a:p>
          <a:p>
            <a:pPr lvl="0"/>
            <a:endParaRPr lang="en-GB" sz="1800" dirty="0"/>
          </a:p>
          <a:p>
            <a:pPr marL="0" indent="0">
              <a:buNone/>
            </a:pPr>
            <a:r>
              <a:rPr lang="en-GB" sz="1800" dirty="0"/>
              <a:t>Later changed to neurodiversity-based primarily, with BPD is secondary:</a:t>
            </a:r>
          </a:p>
          <a:p>
            <a:pPr lvl="0"/>
            <a:r>
              <a:rPr lang="en-GB" sz="1800" dirty="0"/>
              <a:t>Focus on disability services </a:t>
            </a:r>
          </a:p>
          <a:p>
            <a:pPr lvl="0"/>
            <a:r>
              <a:rPr lang="en-GB" sz="1800" dirty="0"/>
              <a:t>Psychotherapy to maximize reflective capacity but with round-the-clock support to apply the interventions</a:t>
            </a:r>
          </a:p>
          <a:p>
            <a:pPr lvl="0"/>
            <a:r>
              <a:rPr lang="en-GB" sz="1800" dirty="0"/>
              <a:t>Now transitioning to 24-hour supported living 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4219518-E4F6-3F2B-0419-1DE9ED43163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08655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91A1FA41-E1D1-43CF-8B3B-5E614089083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FCC2D84B-6969-4F00-BEBA-81C2EBCD329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" y="0"/>
            <a:ext cx="6095999" cy="685800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B0D282BE-4461-4794-89A5-394723CDF2F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371600" y="1371601"/>
            <a:ext cx="3354572" cy="41147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0CC4E28-7B15-2A49-B40F-503BB6035E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98115" y="1808855"/>
            <a:ext cx="2552956" cy="3240290"/>
          </a:xfrm>
        </p:spPr>
        <p:txBody>
          <a:bodyPr>
            <a:normAutofit/>
          </a:bodyPr>
          <a:lstStyle/>
          <a:p>
            <a:pPr algn="ctr"/>
            <a:r>
              <a:rPr lang="en-US" sz="2400">
                <a:solidFill>
                  <a:schemeClr val="tx1">
                    <a:lumMod val="65000"/>
                    <a:lumOff val="35000"/>
                  </a:schemeClr>
                </a:solidFill>
              </a:rPr>
              <a:t>The usefulness of values in BPD</a:t>
            </a:r>
            <a:endParaRPr lang="en-GB" sz="2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04523BA-13A4-FC54-2520-EED86126B16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58856" y="871442"/>
            <a:ext cx="4363748" cy="5115116"/>
          </a:xfrm>
        </p:spPr>
        <p:txBody>
          <a:bodyPr anchor="ctr">
            <a:normAutofit/>
          </a:bodyPr>
          <a:lstStyle/>
          <a:p>
            <a:r>
              <a:rPr lang="en-GB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Values are linked to emotions</a:t>
            </a:r>
          </a:p>
          <a:p>
            <a:r>
              <a:rPr lang="en-GB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Values transcend individual situations</a:t>
            </a:r>
          </a:p>
          <a:p>
            <a:pPr marL="0" indent="0">
              <a:buNone/>
            </a:pPr>
            <a:endParaRPr lang="en-GB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r>
              <a:rPr lang="en-GB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Acting in line with one’s values can lead to clinical improvement in BPD 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(Morton 2012)</a:t>
            </a:r>
          </a:p>
          <a:p>
            <a:r>
              <a:rPr lang="en-GB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Adding value component to DBT may enhance motivation and treatment efficacy in BPD </a:t>
            </a:r>
            <a:r>
              <a:rPr lang="en-GB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(Cameron 2014)</a:t>
            </a:r>
          </a:p>
          <a:p>
            <a:endParaRPr lang="en-GB" sz="20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09746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52D48-A4A1-A056-3BEA-20545F454B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5568" y="548640"/>
            <a:ext cx="10168128" cy="1179576"/>
          </a:xfrm>
        </p:spPr>
        <p:txBody>
          <a:bodyPr>
            <a:normAutofit/>
          </a:bodyPr>
          <a:lstStyle/>
          <a:p>
            <a:r>
              <a:rPr lang="en-GB" sz="4000" b="1"/>
              <a:t>BPD treatment research including values</a:t>
            </a:r>
            <a:endParaRPr lang="en-GB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852231-452B-C94D-F526-25DEB71AF9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115568" y="2481943"/>
            <a:ext cx="10168128" cy="369502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2200" dirty="0">
                <a:solidFill>
                  <a:srgbClr val="C00000"/>
                </a:solidFill>
              </a:rPr>
              <a:t>ACT+TAU &gt; TAU </a:t>
            </a:r>
            <a:r>
              <a:rPr lang="en-GB" sz="2200" dirty="0"/>
              <a:t>for symptom improvement, emotion regulation, mindfulness, and reducing fear of emotions </a:t>
            </a:r>
            <a:r>
              <a:rPr lang="en-GB" sz="2000" dirty="0"/>
              <a:t> </a:t>
            </a:r>
            <a:r>
              <a:rPr lang="en-GB" sz="1800" dirty="0"/>
              <a:t>(Morton 2012)</a:t>
            </a:r>
          </a:p>
          <a:p>
            <a:pPr marL="0" indent="0">
              <a:buNone/>
            </a:pPr>
            <a:endParaRPr lang="en-GB" sz="2200" dirty="0"/>
          </a:p>
          <a:p>
            <a:pPr marL="0" indent="0">
              <a:buNone/>
            </a:pPr>
            <a:r>
              <a:rPr lang="en-GB" sz="2200" dirty="0">
                <a:solidFill>
                  <a:srgbClr val="C00000"/>
                </a:solidFill>
              </a:rPr>
              <a:t>ACT  = DBT = ACT+DBT+FAP </a:t>
            </a:r>
            <a:r>
              <a:rPr lang="en-GB" sz="2200" dirty="0"/>
              <a:t>for reducing symptom severity and experiential avoidance, improving mindfulness skills  </a:t>
            </a:r>
            <a:r>
              <a:rPr lang="en-GB" sz="1800" dirty="0"/>
              <a:t>(Reyes-Ortega 2020)</a:t>
            </a:r>
          </a:p>
          <a:p>
            <a:pPr marL="0" indent="0">
              <a:buNone/>
            </a:pPr>
            <a:endParaRPr lang="en-GB" sz="2200" dirty="0"/>
          </a:p>
          <a:p>
            <a:pPr marL="0" indent="0">
              <a:buNone/>
            </a:pPr>
            <a:endParaRPr lang="en-GB" sz="2200" dirty="0"/>
          </a:p>
          <a:p>
            <a:pPr marL="0" indent="0">
              <a:buNone/>
            </a:pPr>
            <a:r>
              <a:rPr lang="en-GB" sz="2200" dirty="0"/>
              <a:t>Wise Choices</a:t>
            </a:r>
          </a:p>
          <a:p>
            <a:pPr marL="0" indent="0">
              <a:buNone/>
            </a:pPr>
            <a:r>
              <a:rPr lang="en-GB" sz="2200" dirty="0"/>
              <a:t>Wise Moments</a:t>
            </a:r>
          </a:p>
          <a:p>
            <a:endParaRPr lang="en-GB" sz="2200" dirty="0"/>
          </a:p>
        </p:txBody>
      </p:sp>
    </p:spTree>
    <p:extLst>
      <p:ext uri="{BB962C8B-B14F-4D97-AF65-F5344CB8AC3E}">
        <p14:creationId xmlns:p14="http://schemas.microsoft.com/office/powerpoint/2010/main" val="256708128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57B686B-4835-BDCF-DC3F-87CA329B8E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do we know about the values of autistic people?</a:t>
            </a:r>
            <a:endParaRPr lang="en-GB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28FCFBB-3C7C-D2E4-E98C-4276CC6CE4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GB" sz="1500">
                <a:solidFill>
                  <a:schemeClr val="tx1">
                    <a:alpha val="55000"/>
                  </a:schemeClr>
                </a:solidFill>
              </a:rPr>
              <a:t>Autistic people can have access to their existential values but this is affected by masking which can complicate their access to their sense of self</a:t>
            </a:r>
          </a:p>
          <a:p>
            <a:r>
              <a:rPr lang="en-GB" sz="1500">
                <a:solidFill>
                  <a:schemeClr val="tx1">
                    <a:alpha val="55000"/>
                  </a:schemeClr>
                </a:solidFill>
              </a:rPr>
              <a:t>Their core values can be unconventional </a:t>
            </a:r>
          </a:p>
          <a:p>
            <a:r>
              <a:rPr lang="en-GB" sz="1500">
                <a:solidFill>
                  <a:schemeClr val="tx1">
                    <a:alpha val="55000"/>
                  </a:schemeClr>
                </a:solidFill>
              </a:rPr>
              <a:t>They often define themselves by what they love (their values) </a:t>
            </a:r>
          </a:p>
          <a:p>
            <a:r>
              <a:rPr lang="en-GB" sz="1500">
                <a:solidFill>
                  <a:schemeClr val="tx1">
                    <a:alpha val="55000"/>
                  </a:schemeClr>
                </a:solidFill>
              </a:rPr>
              <a:t>Intense focus on fairness and logic (they prioritize truth over social comfort)</a:t>
            </a:r>
          </a:p>
          <a:p>
            <a:r>
              <a:rPr lang="en-GB" sz="1500">
                <a:solidFill>
                  <a:schemeClr val="tx1">
                    <a:alpha val="55000"/>
                  </a:schemeClr>
                </a:solidFill>
              </a:rPr>
              <a:t>Existential distress due to loneliness</a:t>
            </a:r>
          </a:p>
          <a:p>
            <a:r>
              <a:rPr lang="en-GB" sz="1500">
                <a:solidFill>
                  <a:schemeClr val="tx1">
                    <a:alpha val="55000"/>
                  </a:schemeClr>
                </a:solidFill>
              </a:rPr>
              <a:t>Experience is structured by interests more than by social connections </a:t>
            </a:r>
          </a:p>
          <a:p>
            <a:r>
              <a:rPr lang="en-US" sz="1500">
                <a:solidFill>
                  <a:schemeClr val="tx1">
                    <a:alpha val="55000"/>
                  </a:schemeClr>
                </a:solidFill>
              </a:rPr>
              <a:t>The best way we can stop suicides is by making lives worth (Moseley 2026)</a:t>
            </a:r>
          </a:p>
          <a:p>
            <a:endParaRPr lang="en-GB" sz="1500">
              <a:solidFill>
                <a:schemeClr val="tx1">
                  <a:alpha val="55000"/>
                </a:schemeClr>
              </a:solidFill>
            </a:endParaRPr>
          </a:p>
          <a:p>
            <a:endParaRPr lang="en-GB" sz="15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53226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327D73B4-9F5C-4A64-A179-51B9500CB8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C1F06963-6374-4B48-844F-071A9BAAAE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99528" y="554152"/>
            <a:ext cx="5742189" cy="5742189"/>
          </a:xfrm>
          <a:prstGeom prst="ellipse">
            <a:avLst/>
          </a:prstGeom>
          <a:gradFill flip="none"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4138F7-E412-186C-92AB-6147150F80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45072" y="1289765"/>
            <a:ext cx="3651101" cy="4270963"/>
          </a:xfrm>
        </p:spPr>
        <p:txBody>
          <a:bodyPr anchor="ctr">
            <a:normAutofit/>
          </a:bodyPr>
          <a:lstStyle/>
          <a:p>
            <a:pPr algn="ctr"/>
            <a:r>
              <a:rPr lang="en-US" sz="2700" b="1" dirty="0">
                <a:solidFill>
                  <a:srgbClr val="FFFFFF"/>
                </a:solidFill>
              </a:rPr>
              <a:t>Overlap of autism spectrum disorder and borderline personality disorder</a:t>
            </a:r>
            <a:br>
              <a:rPr lang="en-US" sz="2700" b="1" dirty="0">
                <a:solidFill>
                  <a:srgbClr val="FFFFFF"/>
                </a:solidFill>
              </a:rPr>
            </a:br>
            <a:br>
              <a:rPr lang="en-US" sz="2700" b="1" dirty="0">
                <a:solidFill>
                  <a:srgbClr val="FFFFFF"/>
                </a:solidFill>
              </a:rPr>
            </a:br>
            <a:r>
              <a:rPr lang="en-US" sz="2700" dirty="0">
                <a:solidFill>
                  <a:srgbClr val="FFFFFF"/>
                </a:solidFill>
              </a:rPr>
              <a:t>May et al (2021). Autism Res;14(12):2688-2710.</a:t>
            </a:r>
            <a:endParaRPr lang="en-GB" sz="2700" dirty="0">
              <a:solidFill>
                <a:srgbClr val="FFFFFF"/>
              </a:solidFill>
            </a:endParaRPr>
          </a:p>
        </p:txBody>
      </p:sp>
      <p:sp>
        <p:nvSpPr>
          <p:cNvPr id="29" name="Graphic 11">
            <a:extLst>
              <a:ext uri="{FF2B5EF4-FFF2-40B4-BE49-F238E27FC236}">
                <a16:creationId xmlns:a16="http://schemas.microsoft.com/office/drawing/2014/main" id="{6CB927A4-E432-4310-9CD5-E89FF50631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123493" y="374394"/>
            <a:ext cx="171515" cy="171515"/>
          </a:xfrm>
          <a:custGeom>
            <a:avLst/>
            <a:gdLst>
              <a:gd name="connsiteX0" fmla="*/ 159874 w 171515"/>
              <a:gd name="connsiteY0" fmla="*/ 74116 h 171515"/>
              <a:gd name="connsiteX1" fmla="*/ 97399 w 171515"/>
              <a:gd name="connsiteY1" fmla="*/ 74116 h 171515"/>
              <a:gd name="connsiteX2" fmla="*/ 97399 w 171515"/>
              <a:gd name="connsiteY2" fmla="*/ 11641 h 171515"/>
              <a:gd name="connsiteX3" fmla="*/ 85758 w 171515"/>
              <a:gd name="connsiteY3" fmla="*/ 0 h 171515"/>
              <a:gd name="connsiteX4" fmla="*/ 74116 w 171515"/>
              <a:gd name="connsiteY4" fmla="*/ 11641 h 171515"/>
              <a:gd name="connsiteX5" fmla="*/ 74116 w 171515"/>
              <a:gd name="connsiteY5" fmla="*/ 74116 h 171515"/>
              <a:gd name="connsiteX6" fmla="*/ 11641 w 171515"/>
              <a:gd name="connsiteY6" fmla="*/ 74116 h 171515"/>
              <a:gd name="connsiteX7" fmla="*/ 0 w 171515"/>
              <a:gd name="connsiteY7" fmla="*/ 85758 h 171515"/>
              <a:gd name="connsiteX8" fmla="*/ 11641 w 171515"/>
              <a:gd name="connsiteY8" fmla="*/ 97399 h 171515"/>
              <a:gd name="connsiteX9" fmla="*/ 74116 w 171515"/>
              <a:gd name="connsiteY9" fmla="*/ 97399 h 171515"/>
              <a:gd name="connsiteX10" fmla="*/ 74116 w 171515"/>
              <a:gd name="connsiteY10" fmla="*/ 159874 h 171515"/>
              <a:gd name="connsiteX11" fmla="*/ 85758 w 171515"/>
              <a:gd name="connsiteY11" fmla="*/ 171515 h 171515"/>
              <a:gd name="connsiteX12" fmla="*/ 97399 w 171515"/>
              <a:gd name="connsiteY12" fmla="*/ 159874 h 171515"/>
              <a:gd name="connsiteX13" fmla="*/ 97399 w 171515"/>
              <a:gd name="connsiteY13" fmla="*/ 97399 h 171515"/>
              <a:gd name="connsiteX14" fmla="*/ 159874 w 171515"/>
              <a:gd name="connsiteY14" fmla="*/ 97399 h 171515"/>
              <a:gd name="connsiteX15" fmla="*/ 171515 w 171515"/>
              <a:gd name="connsiteY15" fmla="*/ 85758 h 171515"/>
              <a:gd name="connsiteX16" fmla="*/ 159874 w 171515"/>
              <a:gd name="connsiteY16" fmla="*/ 74116 h 17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1515" h="171515">
                <a:moveTo>
                  <a:pt x="159874" y="74116"/>
                </a:moveTo>
                <a:lnTo>
                  <a:pt x="97399" y="74116"/>
                </a:lnTo>
                <a:lnTo>
                  <a:pt x="97399" y="11641"/>
                </a:lnTo>
                <a:cubicBezTo>
                  <a:pt x="97399" y="5212"/>
                  <a:pt x="92187" y="0"/>
                  <a:pt x="85758" y="0"/>
                </a:cubicBezTo>
                <a:cubicBezTo>
                  <a:pt x="79328" y="0"/>
                  <a:pt x="74116" y="5212"/>
                  <a:pt x="74116" y="11641"/>
                </a:cubicBezTo>
                <a:lnTo>
                  <a:pt x="74116" y="74116"/>
                </a:lnTo>
                <a:lnTo>
                  <a:pt x="11641" y="74116"/>
                </a:lnTo>
                <a:cubicBezTo>
                  <a:pt x="5212" y="74116"/>
                  <a:pt x="0" y="79328"/>
                  <a:pt x="0" y="85758"/>
                </a:cubicBezTo>
                <a:cubicBezTo>
                  <a:pt x="0" y="92187"/>
                  <a:pt x="5212" y="97399"/>
                  <a:pt x="11641" y="97399"/>
                </a:cubicBezTo>
                <a:lnTo>
                  <a:pt x="74116" y="97399"/>
                </a:lnTo>
                <a:lnTo>
                  <a:pt x="74116" y="159874"/>
                </a:lnTo>
                <a:cubicBezTo>
                  <a:pt x="74116" y="166303"/>
                  <a:pt x="79328" y="171515"/>
                  <a:pt x="85758" y="171515"/>
                </a:cubicBezTo>
                <a:cubicBezTo>
                  <a:pt x="92187" y="171515"/>
                  <a:pt x="97399" y="166303"/>
                  <a:pt x="97399" y="159874"/>
                </a:cubicBezTo>
                <a:lnTo>
                  <a:pt x="97399" y="97399"/>
                </a:lnTo>
                <a:lnTo>
                  <a:pt x="159874" y="97399"/>
                </a:lnTo>
                <a:cubicBezTo>
                  <a:pt x="166303" y="97399"/>
                  <a:pt x="171515" y="92187"/>
                  <a:pt x="171515" y="85758"/>
                </a:cubicBezTo>
                <a:cubicBezTo>
                  <a:pt x="171515" y="79328"/>
                  <a:pt x="166303" y="74116"/>
                  <a:pt x="159874" y="74116"/>
                </a:cubicBezTo>
                <a:close/>
              </a:path>
            </a:pathLst>
          </a:custGeom>
          <a:solidFill>
            <a:schemeClr val="accent2"/>
          </a:solidFill>
          <a:ln w="77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Graphic 12">
            <a:extLst>
              <a:ext uri="{FF2B5EF4-FFF2-40B4-BE49-F238E27FC236}">
                <a16:creationId xmlns:a16="http://schemas.microsoft.com/office/drawing/2014/main" id="{1453BF6C-B012-48B7-B4E8-6D7AC7C27D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50109" y="1084507"/>
            <a:ext cx="157545" cy="157545"/>
          </a:xfrm>
          <a:custGeom>
            <a:avLst/>
            <a:gdLst>
              <a:gd name="connsiteX0" fmla="*/ 78773 w 157545"/>
              <a:gd name="connsiteY0" fmla="*/ 23283 h 157545"/>
              <a:gd name="connsiteX1" fmla="*/ 134262 w 157545"/>
              <a:gd name="connsiteY1" fmla="*/ 78773 h 157545"/>
              <a:gd name="connsiteX2" fmla="*/ 78773 w 157545"/>
              <a:gd name="connsiteY2" fmla="*/ 134262 h 157545"/>
              <a:gd name="connsiteX3" fmla="*/ 23283 w 157545"/>
              <a:gd name="connsiteY3" fmla="*/ 78773 h 157545"/>
              <a:gd name="connsiteX4" fmla="*/ 78773 w 157545"/>
              <a:gd name="connsiteY4" fmla="*/ 23283 h 157545"/>
              <a:gd name="connsiteX5" fmla="*/ 78773 w 157545"/>
              <a:gd name="connsiteY5" fmla="*/ 0 h 157545"/>
              <a:gd name="connsiteX6" fmla="*/ 0 w 157545"/>
              <a:gd name="connsiteY6" fmla="*/ 78773 h 157545"/>
              <a:gd name="connsiteX7" fmla="*/ 78773 w 157545"/>
              <a:gd name="connsiteY7" fmla="*/ 157545 h 157545"/>
              <a:gd name="connsiteX8" fmla="*/ 157545 w 157545"/>
              <a:gd name="connsiteY8" fmla="*/ 78773 h 157545"/>
              <a:gd name="connsiteX9" fmla="*/ 78773 w 157545"/>
              <a:gd name="connsiteY9" fmla="*/ 0 h 15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545" h="157545">
                <a:moveTo>
                  <a:pt x="78773" y="23283"/>
                </a:moveTo>
                <a:cubicBezTo>
                  <a:pt x="109419" y="23283"/>
                  <a:pt x="134262" y="48126"/>
                  <a:pt x="134262" y="78773"/>
                </a:cubicBezTo>
                <a:cubicBezTo>
                  <a:pt x="134262" y="109419"/>
                  <a:pt x="109419" y="134262"/>
                  <a:pt x="78773" y="134262"/>
                </a:cubicBezTo>
                <a:cubicBezTo>
                  <a:pt x="48126" y="134262"/>
                  <a:pt x="23283" y="109419"/>
                  <a:pt x="23283" y="78773"/>
                </a:cubicBezTo>
                <a:cubicBezTo>
                  <a:pt x="23312" y="48139"/>
                  <a:pt x="48139" y="23312"/>
                  <a:pt x="78773" y="23283"/>
                </a:cubicBezTo>
                <a:moveTo>
                  <a:pt x="78773" y="0"/>
                </a:moveTo>
                <a:cubicBezTo>
                  <a:pt x="35268" y="0"/>
                  <a:pt x="0" y="35268"/>
                  <a:pt x="0" y="78773"/>
                </a:cubicBezTo>
                <a:cubicBezTo>
                  <a:pt x="0" y="122277"/>
                  <a:pt x="35268" y="157545"/>
                  <a:pt x="78773" y="157545"/>
                </a:cubicBezTo>
                <a:cubicBezTo>
                  <a:pt x="122277" y="157545"/>
                  <a:pt x="157545" y="122277"/>
                  <a:pt x="157545" y="78773"/>
                </a:cubicBezTo>
                <a:cubicBezTo>
                  <a:pt x="157545" y="35268"/>
                  <a:pt x="122277" y="0"/>
                  <a:pt x="78773" y="0"/>
                </a:cubicBezTo>
                <a:close/>
              </a:path>
            </a:pathLst>
          </a:custGeom>
          <a:solidFill>
            <a:schemeClr val="accent2"/>
          </a:solidFill>
          <a:ln w="75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224ED1C-8AE0-002B-BECF-1B3286465CF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297233" y="518400"/>
            <a:ext cx="4771607" cy="5837949"/>
          </a:xfrm>
        </p:spPr>
        <p:txBody>
          <a:bodyPr anchor="ctr">
            <a:normAutofit/>
          </a:bodyPr>
          <a:lstStyle/>
          <a:p>
            <a:pPr lvl="0"/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Prevalence estimates vary according to study methodology</a:t>
            </a:r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pPr lvl="0"/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BPD: cc 2%</a:t>
            </a:r>
          </a:p>
          <a:p>
            <a:pPr lvl="0"/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prevalence of autism in BPD: 3% [95% CI 1%-8%]</a:t>
            </a:r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pPr lvl="1"/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5 studies with estimates ranging from 0% to 15% </a:t>
            </a:r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pPr lvl="1"/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mixture of methods to establish the diagnosis, including self-reported symptoms with the AQ</a:t>
            </a:r>
          </a:p>
          <a:p>
            <a:pPr lvl="1"/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Prevalence of BPD in autism in same study: 4% [95% CI 0%-9%]</a:t>
            </a:r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pPr lvl="1"/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7 studies, with prevalences ranging between 0% and 12%</a:t>
            </a:r>
          </a:p>
          <a:p>
            <a:pPr lvl="1"/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pPr lvl="0"/>
            <a:r>
              <a:rPr lang="en-US" sz="1700" dirty="0">
                <a:solidFill>
                  <a:schemeClr val="tx1">
                    <a:alpha val="80000"/>
                  </a:schemeClr>
                </a:solidFill>
              </a:rPr>
              <a:t>Rough estimate of co-occurrence: 40k people in the UK </a:t>
            </a:r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  <a:p>
            <a:endParaRPr lang="en-GB" sz="1700" dirty="0">
              <a:solidFill>
                <a:schemeClr val="tx1">
                  <a:alpha val="80000"/>
                </a:schemeClr>
              </a:solidFill>
            </a:endParaRPr>
          </a:p>
        </p:txBody>
      </p:sp>
      <p:sp>
        <p:nvSpPr>
          <p:cNvPr id="31" name="Graphic 10">
            <a:extLst>
              <a:ext uri="{FF2B5EF4-FFF2-40B4-BE49-F238E27FC236}">
                <a16:creationId xmlns:a16="http://schemas.microsoft.com/office/drawing/2014/main" id="{E3020543-B24B-4EC4-8FFC-8DD88EEA91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36547" y="5751820"/>
            <a:ext cx="112426" cy="112426"/>
          </a:xfrm>
          <a:custGeom>
            <a:avLst/>
            <a:gdLst>
              <a:gd name="connsiteX0" fmla="*/ 112426 w 112426"/>
              <a:gd name="connsiteY0" fmla="*/ 56213 h 112426"/>
              <a:gd name="connsiteX1" fmla="*/ 56213 w 112426"/>
              <a:gd name="connsiteY1" fmla="*/ 112426 h 112426"/>
              <a:gd name="connsiteX2" fmla="*/ 0 w 112426"/>
              <a:gd name="connsiteY2" fmla="*/ 56213 h 112426"/>
              <a:gd name="connsiteX3" fmla="*/ 56213 w 112426"/>
              <a:gd name="connsiteY3" fmla="*/ 0 h 112426"/>
              <a:gd name="connsiteX4" fmla="*/ 112426 w 112426"/>
              <a:gd name="connsiteY4" fmla="*/ 56213 h 11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426" h="112426">
                <a:moveTo>
                  <a:pt x="112426" y="56213"/>
                </a:moveTo>
                <a:cubicBezTo>
                  <a:pt x="112426" y="87259"/>
                  <a:pt x="87259" y="112426"/>
                  <a:pt x="56213" y="112426"/>
                </a:cubicBezTo>
                <a:cubicBezTo>
                  <a:pt x="25167" y="112426"/>
                  <a:pt x="0" y="87259"/>
                  <a:pt x="0" y="56213"/>
                </a:cubicBezTo>
                <a:cubicBezTo>
                  <a:pt x="0" y="25167"/>
                  <a:pt x="25167" y="0"/>
                  <a:pt x="56213" y="0"/>
                </a:cubicBezTo>
                <a:cubicBezTo>
                  <a:pt x="87259" y="0"/>
                  <a:pt x="112426" y="25167"/>
                  <a:pt x="112426" y="56213"/>
                </a:cubicBezTo>
                <a:close/>
              </a:path>
            </a:pathLst>
          </a:custGeom>
          <a:solidFill>
            <a:schemeClr val="accent2"/>
          </a:solidFill>
          <a:ln w="51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C49DA8F6-BCC1-4447-B54C-57856834B94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11586162" y="3610394"/>
            <a:ext cx="0" cy="3238728"/>
          </a:xfrm>
          <a:prstGeom prst="line">
            <a:avLst/>
          </a:prstGeom>
          <a:ln w="25400" cap="sq">
            <a:gradFill flip="none" rotWithShape="1"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0"/>
              <a:tileRect/>
            </a:gradFill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7972096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C358B4EB-72B4-649D-A8A3-30DCCFC3EE75}"/>
              </a:ext>
            </a:extLst>
          </p:cNvPr>
          <p:cNvPicPr>
            <a:picLocks noChangeAspect="1"/>
          </p:cNvPicPr>
          <p:nvPr/>
        </p:nvPicPr>
        <p:blipFill>
          <a:blip r:embed="rId3">
            <a:duotone>
              <a:schemeClr val="bg2">
                <a:shade val="45000"/>
                <a:satMod val="135000"/>
              </a:schemeClr>
              <a:prstClr val="white"/>
            </a:duotone>
          </a:blip>
          <a:srcRect t="26710"/>
          <a:stretch>
            <a:fillRect/>
          </a:stretch>
        </p:blipFill>
        <p:spPr>
          <a:xfrm>
            <a:off x="20" y="10"/>
            <a:ext cx="12191980" cy="685799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1EAC993B-ACCF-AC1E-76FE-0577C5760A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>
            <a:normAutofit/>
          </a:bodyPr>
          <a:lstStyle/>
          <a:p>
            <a:r>
              <a:rPr lang="en-US" dirty="0"/>
              <a:t>ACT studies for autism</a:t>
            </a:r>
            <a:endParaRPr lang="en-GB" dirty="0"/>
          </a:p>
        </p:txBody>
      </p:sp>
      <p:graphicFrame>
        <p:nvGraphicFramePr>
          <p:cNvPr id="5" name="Content Placeholder 2">
            <a:extLst>
              <a:ext uri="{FF2B5EF4-FFF2-40B4-BE49-F238E27FC236}">
                <a16:creationId xmlns:a16="http://schemas.microsoft.com/office/drawing/2014/main" id="{15A854B0-53FD-D575-F933-4395EDDB5E0A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537884" y="1362636"/>
          <a:ext cx="11241740" cy="52712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2076236414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BF7DC3F-AFEC-679E-F97B-6435A18609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Summarizing thoughts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FAC27FB-7515-4D17-C8A9-E84DB786E6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EPIDEMIOLOGY</a:t>
            </a:r>
          </a:p>
          <a:p>
            <a:pPr lvl="1"/>
            <a:endParaRPr lang="en-GB" sz="2000" dirty="0">
              <a:solidFill>
                <a:schemeClr val="tx1">
                  <a:alpha val="55000"/>
                </a:schemeClr>
              </a:solidFill>
            </a:endParaRPr>
          </a:p>
          <a:p>
            <a:pPr lvl="1"/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The co-occurrence of BPD and autism presents significant clinical complexity in services</a:t>
            </a:r>
          </a:p>
          <a:p>
            <a:pPr lvl="1"/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Not all people with autism have ASD</a:t>
            </a:r>
          </a:p>
        </p:txBody>
      </p:sp>
    </p:spTree>
    <p:extLst>
      <p:ext uri="{BB962C8B-B14F-4D97-AF65-F5344CB8AC3E}">
        <p14:creationId xmlns:p14="http://schemas.microsoft.com/office/powerpoint/2010/main" val="309284257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251C47E-23E5-6FE4-7073-CEE46A2EEC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 dirty="0"/>
              <a:t>Summarizing thoughts</a:t>
            </a:r>
            <a:endParaRPr lang="en-GB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B5867AE-11E2-82B0-4758-81E80ED87A8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DIAGNOSIS</a:t>
            </a:r>
          </a:p>
          <a:p>
            <a:pPr lvl="1"/>
            <a:endParaRPr lang="en-GB" sz="2000" dirty="0">
              <a:solidFill>
                <a:schemeClr val="tx1">
                  <a:alpha val="55000"/>
                </a:schemeClr>
              </a:solidFill>
            </a:endParaRPr>
          </a:p>
          <a:p>
            <a:pPr lvl="1"/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Need for low-stimulation, sensory-friendly environments for safety</a:t>
            </a:r>
          </a:p>
          <a:p>
            <a:pPr lvl="1"/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Thorough assessment by professionals familiar with both conditions </a:t>
            </a:r>
          </a:p>
          <a:p>
            <a:pPr lvl="1"/>
            <a:r>
              <a:rPr lang="en-GB" sz="2000" dirty="0">
                <a:solidFill>
                  <a:schemeClr val="tx1">
                    <a:alpha val="55000"/>
                  </a:schemeClr>
                </a:solidFill>
              </a:rPr>
              <a:t>Be aware of different presentation of autism in females and risk of diagnostic overshadowing</a:t>
            </a:r>
          </a:p>
        </p:txBody>
      </p:sp>
    </p:spTree>
    <p:extLst>
      <p:ext uri="{BB962C8B-B14F-4D97-AF65-F5344CB8AC3E}">
        <p14:creationId xmlns:p14="http://schemas.microsoft.com/office/powerpoint/2010/main" val="351929296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9" name="Rectangle 8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61706BD-A10A-E6C0-46D4-5F1DEC9202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Summarizing thoughts</a:t>
            </a:r>
            <a:endParaRPr lang="en-GB" sz="400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3718B7-2525-9104-F1F2-52FAFDA1320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50028" y="1676400"/>
            <a:ext cx="6798972" cy="3925910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TREATMENT</a:t>
            </a: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Create environments with reduced sensory input</a:t>
            </a: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Use direct communication</a:t>
            </a: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Be aware of increased risks of suicidality, depression, and trauma</a:t>
            </a:r>
          </a:p>
          <a:p>
            <a:pPr lvl="1"/>
            <a:endParaRPr lang="en-GB" sz="1600" dirty="0">
              <a:solidFill>
                <a:schemeClr val="tx1">
                  <a:alpha val="55000"/>
                </a:schemeClr>
              </a:solidFill>
            </a:endParaRP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Treatment must address both emotional dysregulation (BPD) and sensory/cognitive needs (ASD) simultaneously</a:t>
            </a: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Need for highly personalised treatment plans </a:t>
            </a:r>
          </a:p>
          <a:p>
            <a:pPr lvl="1"/>
            <a:endParaRPr lang="en-GB" sz="1600" dirty="0">
              <a:solidFill>
                <a:schemeClr val="tx1">
                  <a:alpha val="55000"/>
                </a:schemeClr>
              </a:solidFill>
            </a:endParaRP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GPM provides a foundational framework while emphasizing recovery, occupational functioning, and consistent therapeutic relationships</a:t>
            </a: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Modalities used in BPD treatment (DBT, MBT, ACT) may work but need to be adapted – working with values is important</a:t>
            </a:r>
          </a:p>
          <a:p>
            <a:pPr lvl="1"/>
            <a:endParaRPr lang="en-GB" sz="1600" dirty="0">
              <a:solidFill>
                <a:schemeClr val="tx1">
                  <a:alpha val="55000"/>
                </a:schemeClr>
              </a:solidFill>
            </a:endParaRPr>
          </a:p>
          <a:p>
            <a:pPr lvl="1"/>
            <a:r>
              <a:rPr lang="en-GB" sz="1600" dirty="0">
                <a:solidFill>
                  <a:schemeClr val="tx1">
                    <a:alpha val="55000"/>
                  </a:schemeClr>
                </a:solidFill>
              </a:rPr>
              <a:t>Reducing loneliness and inclusion in society = key to recovery </a:t>
            </a:r>
          </a:p>
        </p:txBody>
      </p:sp>
    </p:spTree>
    <p:extLst>
      <p:ext uri="{BB962C8B-B14F-4D97-AF65-F5344CB8AC3E}">
        <p14:creationId xmlns:p14="http://schemas.microsoft.com/office/powerpoint/2010/main" val="209511613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7FD4ED3F-4ED1-96BC-1A6E-6F30D8EF5E5A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4258197008"/>
                  </p:ext>
                </p:extLst>
              </p:nvPr>
            </p:nvGraphicFramePr>
            <p:xfrm>
              <a:off x="1809750" y="1019174"/>
              <a:ext cx="8572500" cy="4819650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2"/>
              </a:graphicData>
            </a:graphic>
          </p:graphicFrame>
        </mc:Choice>
        <mc:Fallback>
          <p:pic>
            <p:nvPic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7FD4ED3F-4ED1-96BC-1A6E-6F30D8EF5E5A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9750" y="1019174"/>
                <a:ext cx="8572500" cy="481965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itle 2" hidden="1">
            <a:extLst>
              <a:ext uri="{FF2B5EF4-FFF2-40B4-BE49-F238E27FC236}">
                <a16:creationId xmlns:a16="http://schemas.microsoft.com/office/drawing/2014/main" id="{16EDCA8D-D0EC-9C7C-E74E-5544DB5416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/>
              <a:t>What future directions should clinical services take to effectively care for these patients?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7959126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D9AE6FDA-34F4-C075-44F4-6B74938BCA99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400413765"/>
                  </p:ext>
                </p:extLst>
              </p:nvPr>
            </p:nvGraphicFramePr>
            <p:xfrm>
              <a:off x="1809750" y="1019174"/>
              <a:ext cx="8572500" cy="4819650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2"/>
              </a:graphicData>
            </a:graphic>
          </p:graphicFrame>
        </mc:Choice>
        <mc:Fallback>
          <p:pic>
            <p:nvPic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D9AE6FDA-34F4-C075-44F4-6B74938BCA9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9750" y="1019174"/>
                <a:ext cx="8572500" cy="481965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itle 2" hidden="1">
            <a:extLst>
              <a:ext uri="{FF2B5EF4-FFF2-40B4-BE49-F238E27FC236}">
                <a16:creationId xmlns:a16="http://schemas.microsoft.com/office/drawing/2014/main" id="{412F109D-F431-A2B5-324E-3DEF069C7A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future directions should research take in order to improve care for these patients?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8609458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C64F38-67B8-5A7F-874E-CAA2BD85F9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730000" y="639097"/>
            <a:ext cx="4813072" cy="3494791"/>
          </a:xfr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z="8000">
                <a:solidFill>
                  <a:schemeClr val="tx1">
                    <a:lumMod val="85000"/>
                    <a:lumOff val="15000"/>
                  </a:schemeClr>
                </a:solidFill>
              </a:rPr>
              <a:t>Thank you for your attention!</a:t>
            </a:r>
          </a:p>
        </p:txBody>
      </p:sp>
      <p:pic>
        <p:nvPicPr>
          <p:cNvPr id="5" name="Content Placeholder 4" descr="A picture containing outdoor, plant, tree, green&#10;&#10;Description automatically generated">
            <a:extLst>
              <a:ext uri="{FF2B5EF4-FFF2-40B4-BE49-F238E27FC236}">
                <a16:creationId xmlns:a16="http://schemas.microsoft.com/office/drawing/2014/main" id="{EB8CCDFC-BF27-C126-E8D3-05FA7A6A5E4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914" r="-2" b="6428"/>
          <a:stretch/>
        </p:blipFill>
        <p:spPr>
          <a:xfrm>
            <a:off x="1" y="10"/>
            <a:ext cx="6096000" cy="6857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503459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we="http://schemas.microsoft.com/office/webextensions/webextension/2010/11" xmlns:pca="http://schemas.microsoft.com/office/powerpoint/2013/contentapp" Requires="we pca">
          <p:graphicFrame>
            <p:nvGraphicFrame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D408F4A7-1058-8BA3-AEC5-1841C1CB97E9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1053814391"/>
                  </p:ext>
                </p:extLst>
              </p:nvPr>
            </p:nvGraphicFramePr>
            <p:xfrm>
              <a:off x="1809750" y="1019174"/>
              <a:ext cx="8572500" cy="4819650"/>
            </p:xfrm>
            <a:graphic>
              <a:graphicData uri="http://schemas.microsoft.com/office/webextensions/webextension/2010/11">
                <we:webextensionref xmlns:we="http://schemas.microsoft.com/office/webextensions/webextension/2010/11" xmlns:r="http://schemas.openxmlformats.org/officeDocument/2006/relationships" r:id="rId2"/>
              </a:graphicData>
            </a:graphic>
          </p:graphicFrame>
        </mc:Choice>
        <mc:Fallback>
          <p:pic>
            <p:nvPicPr>
              <p:cNvPr id="2" name="Add-in 1" title="Interactive content from Mentimeter">
                <a:extLst>
                  <a:ext uri="{FF2B5EF4-FFF2-40B4-BE49-F238E27FC236}">
                    <a16:creationId xmlns:a16="http://schemas.microsoft.com/office/drawing/2014/main" id="{D408F4A7-1058-8BA3-AEC5-1841C1CB97E9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09750" y="1019174"/>
                <a:ext cx="8572500" cy="481965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itle 2" hidden="1">
            <a:extLst>
              <a:ext uri="{FF2B5EF4-FFF2-40B4-BE49-F238E27FC236}">
                <a16:creationId xmlns:a16="http://schemas.microsoft.com/office/drawing/2014/main" id="{76589193-B478-9130-D7B6-310B40FA34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What features would raise your suspicion of co-occurring autism?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4642390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896927-6704-59A6-3A38-287CD48071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713" y="386588"/>
            <a:ext cx="10425487" cy="1159200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r>
              <a:rPr lang="en-US" sz="3700" b="1" kern="1200" dirty="0">
                <a:latin typeface="+mj-lt"/>
                <a:ea typeface="+mj-ea"/>
                <a:cs typeface="+mj-cs"/>
              </a:rPr>
              <a:t>Similarities and differences between BPD and autism</a:t>
            </a:r>
            <a:br>
              <a:rPr lang="en-US" sz="3700" b="1" kern="1200" dirty="0">
                <a:latin typeface="+mj-lt"/>
                <a:ea typeface="+mj-ea"/>
                <a:cs typeface="+mj-cs"/>
              </a:rPr>
            </a:br>
            <a:r>
              <a:rPr lang="en-US" sz="1300" b="1" kern="1200" dirty="0">
                <a:latin typeface="+mj-lt"/>
                <a:ea typeface="+mj-ea"/>
                <a:cs typeface="+mj-cs"/>
              </a:rPr>
              <a:t>-</a:t>
            </a:r>
            <a:br>
              <a:rPr lang="en-US" sz="3700" b="1" kern="1200" dirty="0">
                <a:latin typeface="+mj-lt"/>
                <a:ea typeface="+mj-ea"/>
                <a:cs typeface="+mj-cs"/>
              </a:rPr>
            </a:br>
            <a:r>
              <a:rPr lang="en-US" sz="1800" kern="1200" dirty="0">
                <a:latin typeface="+mj-lt"/>
                <a:ea typeface="+mj-ea"/>
                <a:cs typeface="+mj-cs"/>
              </a:rPr>
              <a:t>Dudas, R. B., &amp; Cheney, L. (2025). Good psychiatric management of borderline personality disorder and co-occurring autism spectrum disorder. American Journal of Psychotherapy, 78(1), 35-45.</a:t>
            </a:r>
            <a:endParaRPr lang="en-US" sz="1300" kern="1200" dirty="0">
              <a:latin typeface="+mj-lt"/>
              <a:ea typeface="+mj-ea"/>
              <a:cs typeface="+mj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23E1D91-1FE8-6F86-2A61-23A8E94278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6200" y="1984525"/>
            <a:ext cx="8912512" cy="50535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929425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2A93EF-CDE1-670D-C0E8-3067F7F3DA1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b="1" dirty="0"/>
              <a:t>Typical autistic social behaviours that neurotypical (NT) people often misinterpret</a:t>
            </a:r>
            <a:endParaRPr lang="en-GB" sz="3200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2EA9625-A8C2-F63F-DF93-FAE80626C9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88114" y="2001774"/>
            <a:ext cx="9015771" cy="44911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3298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688D14-E3C4-83D2-070A-E0D8704C14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E5CEFE-CB7A-E0CD-091E-7E25D02F89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kumimoji="0" lang="en-US" sz="3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Similarities and differences between BPD and autism</a:t>
            </a:r>
            <a:br>
              <a:rPr kumimoji="0" lang="en-US" sz="3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</a:b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-</a:t>
            </a:r>
            <a:br>
              <a:rPr kumimoji="0" lang="en-US" sz="33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</a:b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 Display" panose="02110004020202020204"/>
                <a:ea typeface="+mj-ea"/>
                <a:cs typeface="+mj-cs"/>
              </a:rPr>
              <a:t>Dudas, R. B., &amp; Cheney, L. (2025). Good psychiatric management of borderline personality disorder and co-occurring autism spectrum disorder. American Journal of Psychotherapy, 78(1), 35-45.</a:t>
            </a:r>
            <a:endParaRPr lang="en-GB" sz="4000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16CFAB8E-2D62-CBFF-97B3-7700F79AED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48072" y="1925311"/>
            <a:ext cx="8495856" cy="5027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82793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>
            <a:extLst>
              <a:ext uri="{FF2B5EF4-FFF2-40B4-BE49-F238E27FC236}">
                <a16:creationId xmlns:a16="http://schemas.microsoft.com/office/drawing/2014/main" id="{1EA70081-7956-D306-507B-56E66C7E20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18601" y="150379"/>
            <a:ext cx="2916541" cy="59152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00" name="Text Box 4">
            <a:extLst>
              <a:ext uri="{FF2B5EF4-FFF2-40B4-BE49-F238E27FC236}">
                <a16:creationId xmlns:a16="http://schemas.microsoft.com/office/drawing/2014/main" id="{FD7B7D7A-D6C1-1F8B-F9B0-87B073E608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0676" y="6076167"/>
            <a:ext cx="8101853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eaLnBrk="1" hangingPunct="1"/>
            <a:r>
              <a:rPr lang="en-US" altLang="en-US" sz="1400" dirty="0"/>
              <a:t>Dudas et al. (2017) The overlap between autistic spectrum conditions and borderline personality disorder. PLOS ONE 12(9): e0184447. https://doi.org/10.1371/journal.pone.0184447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2F0BB9-37CD-BA63-97CE-8C36B3CDA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4953000" cy="5034189"/>
          </a:xfrm>
        </p:spPr>
        <p:txBody>
          <a:bodyPr>
            <a:normAutofit/>
          </a:bodyPr>
          <a:lstStyle/>
          <a:p>
            <a:r>
              <a:rPr lang="en-US" altLang="en-US" sz="3600" dirty="0"/>
              <a:t>The overlap between autistic spectrum conditions and borderline personality disorder</a:t>
            </a:r>
            <a:endParaRPr lang="en-GB" sz="3600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6" name="Rectangle 15">
            <a:extLst>
              <a:ext uri="{FF2B5EF4-FFF2-40B4-BE49-F238E27FC236}">
                <a16:creationId xmlns:a16="http://schemas.microsoft.com/office/drawing/2014/main" id="{B6CDA21F-E7AF-4C75-8395-33F58D5B0E4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E1C45F0-260A-458C-96ED-C1F6D215121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" y="1216597"/>
            <a:ext cx="731521" cy="673460"/>
            <a:chOff x="3940602" y="308034"/>
            <a:chExt cx="2116791" cy="3428999"/>
          </a:xfrm>
          <a:solidFill>
            <a:schemeClr val="accent4"/>
          </a:solidFill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A6604B49-AD5C-4590-B051-06C8222ECD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940602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43ECCAF-29C5-4537-947C-7EA1292463D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4715626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ED49787B-8DE6-4467-AD0A-8DECC6E0C2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490650" y="308034"/>
              <a:ext cx="566743" cy="342899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D5B0017B-2ECA-49AF-B397-DC140825DF8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79" y="613954"/>
            <a:ext cx="10907487" cy="1894116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B90E9D4-0C92-12B0-C71C-3C5B44879E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3631" y="809898"/>
            <a:ext cx="9942716" cy="1554480"/>
          </a:xfrm>
        </p:spPr>
        <p:txBody>
          <a:bodyPr anchor="ctr">
            <a:normAutofit/>
          </a:bodyPr>
          <a:lstStyle/>
          <a:p>
            <a:r>
              <a:rPr lang="en-US" sz="1900" b="1" dirty="0"/>
              <a:t>The case Brittany</a:t>
            </a:r>
            <a:br>
              <a:rPr lang="en-US" sz="1900" dirty="0"/>
            </a:br>
            <a:r>
              <a:rPr lang="en-US" sz="1900" dirty="0"/>
              <a:t>-</a:t>
            </a:r>
            <a:br>
              <a:rPr lang="en-US" sz="1900" dirty="0"/>
            </a:br>
            <a:r>
              <a:rPr lang="en-US" sz="1900" dirty="0"/>
              <a:t>Cheney et al. Co-Occurring Autism Spectrum and Borderline Personality Disorder: An Emerging Clinical Challenge Seeking Informed Interventions. Harvard Review of Psychiatry 31(2):p 83-91</a:t>
            </a:r>
            <a:endParaRPr lang="en-GB" sz="19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795CA19-8260-E2EB-431E-D344B32DAA3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45028" y="3017522"/>
            <a:ext cx="9941319" cy="3124658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2000" dirty="0"/>
              <a:t>21-year-old woman with BPD, referred to specialist PD service with </a:t>
            </a:r>
          </a:p>
          <a:p>
            <a:r>
              <a:rPr lang="en-US" sz="2000" dirty="0"/>
              <a:t>high-lethality suicidal behaviours (ingesting toxic substances ad dangerous objects) and daily self-cutting </a:t>
            </a:r>
          </a:p>
          <a:p>
            <a:r>
              <a:rPr lang="en-US" sz="2000" dirty="0"/>
              <a:t>a history of increasing restrictions within the family home for fear of the above</a:t>
            </a:r>
            <a:endParaRPr lang="en-GB" sz="2000" dirty="0"/>
          </a:p>
          <a:p>
            <a:endParaRPr lang="en-GB" sz="2400" dirty="0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CF1BAF6-AD41-4082-B212-8A1F9A2E877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 flipH="1">
            <a:off x="838200" y="6485313"/>
            <a:ext cx="10515600" cy="0"/>
          </a:xfrm>
          <a:prstGeom prst="line">
            <a:avLst/>
          </a:prstGeom>
          <a:ln w="571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12670576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ENTIMETER_SERIES_ID_KEY" val="alkc43ar4hq1yswjot5q85aps4qvwbcz"/>
  <p:tag name="MENTI_PPT_SLIDE_MAP" val="{&quot;311&quot;:&quot;26zfv3g7bxve&quot;,&quot;312&quot;:&quot;d4mzyptq9ruq&quot;,&quot;313&quot;:&quot;vwqayzn2x6q9&quot;,&quot;314&quot;:&quot;iv65391ex65f&quot;,&quot;315&quot;:&quot;w8pmkaisc9sr&quot;}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webextensions/_rels/webextension1.x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webextensions/_rels/webextension2.xml.rels><?xml version="1.0" encoding="UTF-8" standalone="yes"?>
<Relationships xmlns="http://schemas.openxmlformats.org/package/2006/relationships"><Relationship Id="rId1" Type="http://schemas.openxmlformats.org/officeDocument/2006/relationships/image" Target="../media/image8.png"/></Relationships>
</file>

<file path=ppt/webextensions/_rels/webextension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0.png"/></Relationships>
</file>

<file path=ppt/webextensions/_rels/webextension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2.png"/></Relationships>
</file>

<file path=ppt/webextensions/_rels/webextension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3.png"/></Relationships>
</file>

<file path=ppt/webextensions/webextension1.xml><?xml version="1.0" encoding="utf-8"?>
<we:webextension xmlns:we="http://schemas.microsoft.com/office/webextensions/webextension/2010/11" id="{E79EAC2F-7798-4967-A546-5F9F93C8185D}">
  <we:reference id="wa104379261" version="4.3.0.0" store="en-US" storeType="OMEX"/>
  <we:alternateReferences>
    <we:reference id="WA104379261" version="4.3.0.0" store="" storeType="OMEX"/>
  </we:alternateReferences>
  <we:properties>
    <we:property name="MENTIMETER_QUESTION_ID_KEY" value="&quot;26zfv3g7bxve&quot;"/>
  </we:properties>
  <we:bindings/>
  <we:snapshot xmlns:r="http://schemas.openxmlformats.org/officeDocument/2006/relationships" r:embed="rId1"/>
</we:webextension>
</file>

<file path=ppt/webextensions/webextension2.xml><?xml version="1.0" encoding="utf-8"?>
<we:webextension xmlns:we="http://schemas.microsoft.com/office/webextensions/webextension/2010/11" id="{3203F633-41B6-4CA2-AC15-381FAAA601D2}">
  <we:reference id="wa104379261" version="4.3.0.0" store="en-US" storeType="OMEX"/>
  <we:alternateReferences>
    <we:reference id="WA104379261" version="4.3.0.0" store="" storeType="OMEX"/>
  </we:alternateReferences>
  <we:properties>
    <we:property name="MENTIMETER_QUESTION_ID_KEY" value="&quot;d4mzyptq9ruq&quot;"/>
  </we:properties>
  <we:bindings/>
  <we:snapshot xmlns:r="http://schemas.openxmlformats.org/officeDocument/2006/relationships" r:embed="rId1"/>
</we:webextension>
</file>

<file path=ppt/webextensions/webextension3.xml><?xml version="1.0" encoding="utf-8"?>
<we:webextension xmlns:we="http://schemas.microsoft.com/office/webextensions/webextension/2010/11" id="{D99B8905-0F26-42B1-B9DC-30B10346631C}">
  <we:reference id="wa104379261" version="4.3.0.0" store="en-US" storeType="OMEX"/>
  <we:alternateReferences>
    <we:reference id="WA104379261" version="4.3.0.0" store="" storeType="OMEX"/>
  </we:alternateReferences>
  <we:properties>
    <we:property name="MENTIMETER_QUESTION_ID_KEY" value="&quot;vwqayzn2x6q9&quot;"/>
  </we:properties>
  <we:bindings/>
  <we:snapshot xmlns:r="http://schemas.openxmlformats.org/officeDocument/2006/relationships" r:embed="rId1"/>
</we:webextension>
</file>

<file path=ppt/webextensions/webextension4.xml><?xml version="1.0" encoding="utf-8"?>
<we:webextension xmlns:we="http://schemas.microsoft.com/office/webextensions/webextension/2010/11" id="{FC8594DE-398E-426E-8AB7-6CF938AB84B7}">
  <we:reference id="wa104379261" version="4.3.0.0" store="en-US" storeType="OMEX"/>
  <we:alternateReferences>
    <we:reference id="WA104379261" version="4.3.0.0" store="" storeType="OMEX"/>
  </we:alternateReferences>
  <we:properties>
    <we:property name="MENTIMETER_QUESTION_ID_KEY" value="&quot;iv65391ex65f&quot;"/>
  </we:properties>
  <we:bindings/>
  <we:snapshot xmlns:r="http://schemas.openxmlformats.org/officeDocument/2006/relationships" r:embed="rId1"/>
</we:webextension>
</file>

<file path=ppt/webextensions/webextension5.xml><?xml version="1.0" encoding="utf-8"?>
<we:webextension xmlns:we="http://schemas.microsoft.com/office/webextensions/webextension/2010/11" id="{08682C9C-E097-426A-8605-B048C833B205}">
  <we:reference id="wa104379261" version="4.3.0.0" store="en-US" storeType="OMEX"/>
  <we:alternateReferences>
    <we:reference id="WA104379261" version="4.3.0.0" store="" storeType="OMEX"/>
  </we:alternateReferences>
  <we:properties>
    <we:property name="MENTIMETER_QUESTION_ID_KEY" value="&quot;w8pmkaisc9sr&quot;"/>
  </we:properties>
  <we:bindings/>
  <we:snapshot xmlns:r="http://schemas.openxmlformats.org/officeDocument/2006/relationships" r:embed="rId1"/>
</we:webextension>
</file>

<file path=docProps/app.xml><?xml version="1.0" encoding="utf-8"?>
<Properties xmlns="http://schemas.openxmlformats.org/officeDocument/2006/extended-properties" xmlns:vt="http://schemas.openxmlformats.org/officeDocument/2006/docPropsVTypes">
  <TotalTime>14717</TotalTime>
  <Words>2312</Words>
  <Application>Microsoft Office PowerPoint</Application>
  <PresentationFormat>Widescreen</PresentationFormat>
  <Paragraphs>259</Paragraphs>
  <Slides>36</Slides>
  <Notes>19</Notes>
  <HiddenSlides>0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43" baseType="lpstr">
      <vt:lpstr>Aptos</vt:lpstr>
      <vt:lpstr>Aptos Display</vt:lpstr>
      <vt:lpstr>Arial</vt:lpstr>
      <vt:lpstr>Calibri</vt:lpstr>
      <vt:lpstr>Wingdings</vt:lpstr>
      <vt:lpstr>Office Theme</vt:lpstr>
      <vt:lpstr>Bitmap Image</vt:lpstr>
      <vt:lpstr>Overlaps, similarities, and differences between borderline personality disorder and autistic spectrum disorder</vt:lpstr>
      <vt:lpstr>AGENDA</vt:lpstr>
      <vt:lpstr>Overlap of autism spectrum disorder and borderline personality disorder  May et al (2021). Autism Res;14(12):2688-2710.</vt:lpstr>
      <vt:lpstr>What features would raise your suspicion of co-occurring autism?</vt:lpstr>
      <vt:lpstr>Similarities and differences between BPD and autism - Dudas, R. B., &amp; Cheney, L. (2025). Good psychiatric management of borderline personality disorder and co-occurring autism spectrum disorder. American Journal of Psychotherapy, 78(1), 35-45.</vt:lpstr>
      <vt:lpstr>Typical autistic social behaviours that neurotypical (NT) people often misinterpret</vt:lpstr>
      <vt:lpstr>Similarities and differences between BPD and autism - Dudas, R. B., &amp; Cheney, L. (2025). Good psychiatric management of borderline personality disorder and co-occurring autism spectrum disorder. American Journal of Psychotherapy, 78(1), 35-45.</vt:lpstr>
      <vt:lpstr>The overlap between autistic spectrum conditions and borderline personality disorder</vt:lpstr>
      <vt:lpstr>The case Brittany - Cheney et al. Co-Occurring Autism Spectrum and Borderline Personality Disorder: An Emerging Clinical Challenge Seeking Informed Interventions. Harvard Review of Psychiatry 31(2):p 83-91</vt:lpstr>
      <vt:lpstr>The case Brittany - Cheney et al. Co-Occurring Autism Spectrum and Borderline Personality Disorder: An Emerging Clinical Challenge Seeking Informed Interventions. Harvard Review of Psychiatry 31(2):p 83-91</vt:lpstr>
      <vt:lpstr>What tools do we have to help us with the diagnosis? </vt:lpstr>
      <vt:lpstr> The Coventry Grid for adults . Cox et al. The Coventry Grid for adults: a tool to guide clinicians in differentiating complex trauma and autism. Good Autism Practice; May2019, Vol. 20 Issue 1, p76-87, 12pm</vt:lpstr>
      <vt:lpstr>Positive and differential diagnosis of autism in verbal women of typical intelligence - Cumin et al. Autism. 2022 Jul;26(5):1153-1164.</vt:lpstr>
      <vt:lpstr>Differential diagnosis of autism, attachment disorders, complex post-traumatic stress disorder and emotionally unstable personality disorder: a Delfi study - Sarr et al. Br J Psychol. 2025 Feb;116(1):1-33</vt:lpstr>
      <vt:lpstr>In summary…</vt:lpstr>
      <vt:lpstr>The case Brittany - Cheney et al. Co-Occurring Autism Spectrum and Borderline Personality Disorder: An Emerging Clinical Challenge Seeking Informed Interventions. Harvard Review of Psychiatry 31(2):p 83-91</vt:lpstr>
      <vt:lpstr>What are barriers to disclosing the diagnosis of co-occurring BPD and ASD?</vt:lpstr>
      <vt:lpstr>How to disclose the diagnosis</vt:lpstr>
      <vt:lpstr>Psychoeducation</vt:lpstr>
      <vt:lpstr>What adjustments/adaptations/modifications can be helpful when treating BPD patients with co-occurring BPD?</vt:lpstr>
      <vt:lpstr>Treatment principles</vt:lpstr>
      <vt:lpstr>Setting goals</vt:lpstr>
      <vt:lpstr>Safety management </vt:lpstr>
      <vt:lpstr>Multimodal treatments </vt:lpstr>
      <vt:lpstr>BPD treatments adapted for autism</vt:lpstr>
      <vt:lpstr>The case Brittany - Cheney et al. Co-Occurring Autism Spectrum and Borderline Personality Disorder: An Emerging Clinical Challenge Seeking Informed Interventions. Harvard Review of Psychiatry 31(2):p 83-91</vt:lpstr>
      <vt:lpstr>The usefulness of values in BPD</vt:lpstr>
      <vt:lpstr>BPD treatment research including values</vt:lpstr>
      <vt:lpstr>What do we know about the values of autistic people?</vt:lpstr>
      <vt:lpstr>ACT studies for autism</vt:lpstr>
      <vt:lpstr>Summarizing thoughts</vt:lpstr>
      <vt:lpstr>Summarizing thoughts</vt:lpstr>
      <vt:lpstr>Summarizing thoughts</vt:lpstr>
      <vt:lpstr>What future directions should clinical services take to effectively care for these patients?</vt:lpstr>
      <vt:lpstr>What future directions should research take in order to improve care for these patients?</vt:lpstr>
      <vt:lpstr>Thank you for your attention!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Robert Dudas</dc:creator>
  <cp:lastModifiedBy>Robert Dudas</cp:lastModifiedBy>
  <cp:revision>66</cp:revision>
  <dcterms:created xsi:type="dcterms:W3CDTF">2025-11-01T11:26:51Z</dcterms:created>
  <dcterms:modified xsi:type="dcterms:W3CDTF">2026-04-30T22:02:31Z</dcterms:modified>
</cp:coreProperties>
</file>