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58" r:id="rId2"/>
    <p:sldId id="356" r:id="rId3"/>
    <p:sldId id="363" r:id="rId4"/>
    <p:sldId id="428" r:id="rId5"/>
    <p:sldId id="429" r:id="rId6"/>
    <p:sldId id="361" r:id="rId7"/>
    <p:sldId id="396" r:id="rId8"/>
    <p:sldId id="398" r:id="rId9"/>
    <p:sldId id="399" r:id="rId10"/>
    <p:sldId id="400" r:id="rId11"/>
    <p:sldId id="395" r:id="rId12"/>
    <p:sldId id="402" r:id="rId13"/>
    <p:sldId id="426" r:id="rId14"/>
    <p:sldId id="422" r:id="rId15"/>
    <p:sldId id="409" r:id="rId16"/>
    <p:sldId id="431" r:id="rId17"/>
    <p:sldId id="367" r:id="rId18"/>
    <p:sldId id="425" r:id="rId19"/>
    <p:sldId id="368" r:id="rId20"/>
    <p:sldId id="447" r:id="rId21"/>
    <p:sldId id="446" r:id="rId22"/>
    <p:sldId id="451" r:id="rId23"/>
    <p:sldId id="449" r:id="rId24"/>
    <p:sldId id="452" r:id="rId25"/>
    <p:sldId id="453" r:id="rId26"/>
    <p:sldId id="450" r:id="rId27"/>
    <p:sldId id="454" r:id="rId28"/>
    <p:sldId id="438" r:id="rId29"/>
    <p:sldId id="456" r:id="rId30"/>
    <p:sldId id="439" r:id="rId31"/>
    <p:sldId id="421" r:id="rId32"/>
    <p:sldId id="424" r:id="rId33"/>
    <p:sldId id="440" r:id="rId34"/>
    <p:sldId id="442" r:id="rId35"/>
    <p:sldId id="443" r:id="rId36"/>
    <p:sldId id="444" r:id="rId37"/>
    <p:sldId id="370" r:id="rId38"/>
    <p:sldId id="441" r:id="rId39"/>
    <p:sldId id="430" r:id="rId4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E2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32" autoAdjust="0"/>
    <p:restoredTop sz="77626" autoAdjust="0"/>
  </p:normalViewPr>
  <p:slideViewPr>
    <p:cSldViewPr snapToGrid="0">
      <p:cViewPr varScale="1">
        <p:scale>
          <a:sx n="53" d="100"/>
          <a:sy n="53" d="100"/>
        </p:scale>
        <p:origin x="1230" y="72"/>
      </p:cViewPr>
      <p:guideLst/>
    </p:cSldViewPr>
  </p:slideViewPr>
  <p:notesTextViewPr>
    <p:cViewPr>
      <p:scale>
        <a:sx n="1" d="1"/>
        <a:sy n="1" d="1"/>
      </p:scale>
      <p:origin x="0" y="0"/>
    </p:cViewPr>
  </p:notesTextViewPr>
  <p:sorterViewPr>
    <p:cViewPr>
      <p:scale>
        <a:sx n="150" d="100"/>
        <a:sy n="150" d="100"/>
      </p:scale>
      <p:origin x="0" y="-271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BF460C-59CC-4757-B2FF-396C55C15C5D}" type="datetimeFigureOut">
              <a:rPr lang="sv-SE" smtClean="0"/>
              <a:t>2026-05-03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BBAAB4-EA4F-48D6-AD76-CAEA5F1ED1CB}" type="slidenum">
              <a:rPr lang="sv-SE" smtClean="0"/>
              <a:t>‹#›</a:t>
            </a:fld>
            <a:endParaRPr lang="sv-SE"/>
          </a:p>
        </p:txBody>
      </p:sp>
    </p:spTree>
    <p:extLst>
      <p:ext uri="{BB962C8B-B14F-4D97-AF65-F5344CB8AC3E}">
        <p14:creationId xmlns:p14="http://schemas.microsoft.com/office/powerpoint/2010/main" val="171574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EEC46AE-2FC5-4960-9306-EC2B4B190DD6}" type="slidenum">
              <a:rPr lang="sv-SE" smtClean="0"/>
              <a:t>1</a:t>
            </a:fld>
            <a:endParaRPr lang="sv-SE"/>
          </a:p>
        </p:txBody>
      </p:sp>
    </p:spTree>
    <p:extLst>
      <p:ext uri="{BB962C8B-B14F-4D97-AF65-F5344CB8AC3E}">
        <p14:creationId xmlns:p14="http://schemas.microsoft.com/office/powerpoint/2010/main" val="295912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A5112E-8F91-7DF3-B8C8-D19A69374C99}"/>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2142443-B186-57F2-5005-3FA8DB6A2BFD}"/>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0D8C7311-4FF2-4D43-CD6B-7507C5F18A4F}"/>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4C731B63-73BF-DCD2-C43C-F3B954F72FD8}"/>
              </a:ext>
            </a:extLst>
          </p:cNvPr>
          <p:cNvSpPr>
            <a:spLocks noGrp="1"/>
          </p:cNvSpPr>
          <p:nvPr>
            <p:ph type="sldNum" sz="quarter" idx="5"/>
          </p:nvPr>
        </p:nvSpPr>
        <p:spPr/>
        <p:txBody>
          <a:bodyPr/>
          <a:lstStyle/>
          <a:p>
            <a:fld id="{B44710E1-BDEE-4BC6-8C4A-47D0DB91D590}" type="slidenum">
              <a:rPr lang="sv-SE" smtClean="0"/>
              <a:t>10</a:t>
            </a:fld>
            <a:endParaRPr lang="sv-SE"/>
          </a:p>
        </p:txBody>
      </p:sp>
    </p:spTree>
    <p:extLst>
      <p:ext uri="{BB962C8B-B14F-4D97-AF65-F5344CB8AC3E}">
        <p14:creationId xmlns:p14="http://schemas.microsoft.com/office/powerpoint/2010/main" val="278904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467EA9-E616-57A5-078B-4ED797AB069B}"/>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EFD01417-08DF-2CC8-6D7A-2CDC6273F57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348D7C28-1361-9D93-DE80-A53BEB61174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3. Hur kan det vara omedvetet? Genom </a:t>
            </a:r>
            <a:r>
              <a:rPr lang="sv-SE" dirty="0" err="1"/>
              <a:t>habituering</a:t>
            </a:r>
            <a:r>
              <a:rPr lang="sv-SE" dirty="0"/>
              <a:t> och vana kan det bli som ett automatiskt beteende.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5. </a:t>
            </a:r>
            <a:r>
              <a:rPr lang="sv-SE" dirty="0" err="1"/>
              <a:t>More</a:t>
            </a:r>
            <a:r>
              <a:rPr lang="sv-SE" dirty="0"/>
              <a:t> </a:t>
            </a:r>
            <a:r>
              <a:rPr lang="sv-SE" dirty="0" err="1"/>
              <a:t>specific</a:t>
            </a:r>
            <a:r>
              <a:rPr lang="sv-SE" dirty="0"/>
              <a:t> focus on </a:t>
            </a:r>
            <a:r>
              <a:rPr lang="sv-SE" dirty="0" err="1"/>
              <a:t>cognition</a:t>
            </a:r>
            <a:r>
              <a:rPr lang="sv-SE" dirty="0"/>
              <a:t> and </a:t>
            </a:r>
            <a:r>
              <a:rPr lang="sv-SE" dirty="0" err="1"/>
              <a:t>refers</a:t>
            </a:r>
            <a:r>
              <a:rPr lang="sv-SE" dirty="0"/>
              <a:t> to the </a:t>
            </a:r>
            <a:r>
              <a:rPr lang="sv-SE" dirty="0" err="1"/>
              <a:t>use</a:t>
            </a:r>
            <a:r>
              <a:rPr lang="sv-SE" dirty="0"/>
              <a:t> </a:t>
            </a:r>
            <a:r>
              <a:rPr lang="sv-SE" dirty="0" err="1"/>
              <a:t>of</a:t>
            </a:r>
            <a:r>
              <a:rPr lang="sv-SE" dirty="0"/>
              <a:t> alternative </a:t>
            </a:r>
            <a:r>
              <a:rPr lang="sv-SE" dirty="0" err="1"/>
              <a:t>cognitive</a:t>
            </a:r>
            <a:r>
              <a:rPr lang="sv-SE" dirty="0"/>
              <a:t> routes to </a:t>
            </a:r>
            <a:r>
              <a:rPr lang="sv-SE" dirty="0" err="1"/>
              <a:t>demonstrate</a:t>
            </a:r>
            <a:r>
              <a:rPr lang="sv-SE" dirty="0"/>
              <a:t> a less </a:t>
            </a:r>
            <a:r>
              <a:rPr lang="sv-SE" dirty="0" err="1"/>
              <a:t>autistic</a:t>
            </a:r>
            <a:r>
              <a:rPr lang="sv-SE" dirty="0"/>
              <a:t> </a:t>
            </a:r>
            <a:r>
              <a:rPr lang="sv-SE" dirty="0" err="1"/>
              <a:t>behavioural</a:t>
            </a:r>
            <a:r>
              <a:rPr lang="sv-SE" dirty="0"/>
              <a:t> presentation </a:t>
            </a:r>
            <a:r>
              <a:rPr lang="sv-SE" dirty="0" err="1"/>
              <a:t>despite</a:t>
            </a:r>
            <a:r>
              <a:rPr lang="sv-SE" dirty="0"/>
              <a:t> persistent autism-</a:t>
            </a:r>
            <a:r>
              <a:rPr lang="sv-SE" dirty="0" err="1"/>
              <a:t>related</a:t>
            </a:r>
            <a:r>
              <a:rPr lang="sv-SE" dirty="0"/>
              <a:t> </a:t>
            </a:r>
            <a:r>
              <a:rPr lang="sv-SE" dirty="0" err="1"/>
              <a:t>difficulties</a:t>
            </a:r>
            <a:r>
              <a:rPr lang="sv-SE" dirty="0"/>
              <a:t> in </a:t>
            </a:r>
            <a:r>
              <a:rPr lang="sv-SE" dirty="0" err="1"/>
              <a:t>cognition</a:t>
            </a:r>
            <a:r>
              <a:rPr lang="sv-SE"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r>
              <a:rPr lang="sv-SE" dirty="0"/>
              <a:t>Kompensering: </a:t>
            </a:r>
            <a:r>
              <a:rPr lang="sv-SE" dirty="0">
                <a:solidFill>
                  <a:schemeClr val="tx1"/>
                </a:solidFill>
                <a:latin typeface="Bodoni MT" panose="02070603080606020203" pitchFamily="18" charset="0"/>
              </a:rPr>
              <a:t>Använda konversationsskript. Regler för hur man ska svara på andras icke-verbala beteende. </a:t>
            </a:r>
            <a:endParaRPr lang="sv-SE" dirty="0"/>
          </a:p>
        </p:txBody>
      </p:sp>
      <p:sp>
        <p:nvSpPr>
          <p:cNvPr id="4" name="Platshållare för bildnummer 3">
            <a:extLst>
              <a:ext uri="{FF2B5EF4-FFF2-40B4-BE49-F238E27FC236}">
                <a16:creationId xmlns:a16="http://schemas.microsoft.com/office/drawing/2014/main" id="{2EAD5735-4429-2EC2-D070-405E16F74D8F}"/>
              </a:ext>
            </a:extLst>
          </p:cNvPr>
          <p:cNvSpPr>
            <a:spLocks noGrp="1"/>
          </p:cNvSpPr>
          <p:nvPr>
            <p:ph type="sldNum" sz="quarter" idx="5"/>
          </p:nvPr>
        </p:nvSpPr>
        <p:spPr/>
        <p:txBody>
          <a:bodyPr/>
          <a:lstStyle/>
          <a:p>
            <a:fld id="{B44710E1-BDEE-4BC6-8C4A-47D0DB91D590}" type="slidenum">
              <a:rPr lang="sv-SE" smtClean="0"/>
              <a:t>11</a:t>
            </a:fld>
            <a:endParaRPr lang="sv-SE"/>
          </a:p>
        </p:txBody>
      </p:sp>
    </p:spTree>
    <p:extLst>
      <p:ext uri="{BB962C8B-B14F-4D97-AF65-F5344CB8AC3E}">
        <p14:creationId xmlns:p14="http://schemas.microsoft.com/office/powerpoint/2010/main" val="1970863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1D31B3-E478-3D7F-639D-C934CD4561EA}"/>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937EDD7B-4470-DCED-A942-E9E0FCE940A6}"/>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C721F36C-E024-53D7-AB33-3B32AF3A6C01}"/>
              </a:ext>
            </a:extLst>
          </p:cNvPr>
          <p:cNvSpPr>
            <a:spLocks noGrp="1"/>
          </p:cNvSpPr>
          <p:nvPr>
            <p:ph type="body" idx="1"/>
          </p:nvPr>
        </p:nvSpPr>
        <p:spPr/>
        <p:txBody>
          <a:bodyPr/>
          <a:lstStyle/>
          <a:p>
            <a:r>
              <a:rPr lang="sv-SE" dirty="0" err="1"/>
              <a:t>Pretending</a:t>
            </a:r>
            <a:r>
              <a:rPr lang="sv-SE" dirty="0"/>
              <a:t> to be normal. Får nästan betraktas som en klassiker i sammanhanget.</a:t>
            </a:r>
          </a:p>
          <a:p>
            <a:endParaRPr lang="sv-SE" dirty="0"/>
          </a:p>
          <a:p>
            <a:r>
              <a:rPr lang="sv-SE" dirty="0"/>
              <a:t>5. Det har gjorts lite olika försök att operationalisera detta, men det med mest genomslag är detta.</a:t>
            </a:r>
          </a:p>
        </p:txBody>
      </p:sp>
      <p:sp>
        <p:nvSpPr>
          <p:cNvPr id="4" name="Platshållare för bildnummer 3">
            <a:extLst>
              <a:ext uri="{FF2B5EF4-FFF2-40B4-BE49-F238E27FC236}">
                <a16:creationId xmlns:a16="http://schemas.microsoft.com/office/drawing/2014/main" id="{99B418E6-C3A2-9123-40BB-CF73C698C7D6}"/>
              </a:ext>
            </a:extLst>
          </p:cNvPr>
          <p:cNvSpPr>
            <a:spLocks noGrp="1"/>
          </p:cNvSpPr>
          <p:nvPr>
            <p:ph type="sldNum" sz="quarter" idx="5"/>
          </p:nvPr>
        </p:nvSpPr>
        <p:spPr/>
        <p:txBody>
          <a:bodyPr/>
          <a:lstStyle/>
          <a:p>
            <a:fld id="{B44710E1-BDEE-4BC6-8C4A-47D0DB91D590}" type="slidenum">
              <a:rPr lang="sv-SE" smtClean="0"/>
              <a:t>12</a:t>
            </a:fld>
            <a:endParaRPr lang="sv-SE"/>
          </a:p>
        </p:txBody>
      </p:sp>
    </p:spTree>
    <p:extLst>
      <p:ext uri="{BB962C8B-B14F-4D97-AF65-F5344CB8AC3E}">
        <p14:creationId xmlns:p14="http://schemas.microsoft.com/office/powerpoint/2010/main" val="15233459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BD6D12-E53E-DD0A-191D-08CED0951D50}"/>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3A66BFF-73E0-DF0B-F073-0F5614389139}"/>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813E1318-C8AC-630A-6EC7-EC021F2389E0}"/>
              </a:ext>
            </a:extLst>
          </p:cNvPr>
          <p:cNvSpPr>
            <a:spLocks noGrp="1"/>
          </p:cNvSpPr>
          <p:nvPr>
            <p:ph type="body" idx="1"/>
          </p:nvPr>
        </p:nvSpPr>
        <p:spPr/>
        <p:txBody>
          <a:bodyPr/>
          <a:lstStyle/>
          <a:p>
            <a:r>
              <a:rPr lang="sv-SE" dirty="0"/>
              <a:t>1. Så en fördel med skalan är att den utgår från autistiska personers beskrivningar av vilka camouflage-strategier de använder sig av.</a:t>
            </a:r>
          </a:p>
          <a:p>
            <a:endParaRPr lang="sv-SE" dirty="0"/>
          </a:p>
          <a:p>
            <a:r>
              <a:rPr lang="en-US" dirty="0"/>
              <a:t>A psychometrically sound self-report measure of camouflaging </a:t>
            </a:r>
            <a:r>
              <a:rPr lang="en-US" dirty="0" err="1"/>
              <a:t>behaviours</a:t>
            </a:r>
            <a:r>
              <a:rPr lang="en-US" dirty="0"/>
              <a:t> is needed to improve current understanding of the nature, causes and consequences of social camouflaging. </a:t>
            </a:r>
          </a:p>
          <a:p>
            <a:endParaRPr lang="en-US" dirty="0"/>
          </a:p>
          <a:p>
            <a:r>
              <a:rPr lang="en-US" dirty="0"/>
              <a:t>Furthermore, existing methods of measuring camouflaging </a:t>
            </a:r>
            <a:r>
              <a:rPr lang="en-US" dirty="0" err="1"/>
              <a:t>behaviours</a:t>
            </a:r>
            <a:r>
              <a:rPr lang="en-US" dirty="0"/>
              <a:t> have not been validated in both autistic and non-autistic populations. </a:t>
            </a:r>
          </a:p>
          <a:p>
            <a:endParaRPr lang="en-US" dirty="0"/>
          </a:p>
          <a:p>
            <a:r>
              <a:rPr lang="en-US" dirty="0"/>
              <a:t>The aim of this study is therefore to develop, psychometrically evaluate, and validate a self-report measure of social camouflaging </a:t>
            </a:r>
            <a:r>
              <a:rPr lang="en-US" dirty="0" err="1"/>
              <a:t>behaviours</a:t>
            </a:r>
            <a:r>
              <a:rPr lang="en-US" dirty="0"/>
              <a:t> (henceforth referred to as the Camouflaging Autistic Traits Questionnaire; CAT-Q), appropriate for both autistic and non-autistic populations.</a:t>
            </a:r>
          </a:p>
          <a:p>
            <a:endParaRPr lang="en-US" dirty="0"/>
          </a:p>
          <a:p>
            <a:endParaRPr lang="en-US" dirty="0"/>
          </a:p>
          <a:p>
            <a:r>
              <a:rPr lang="en-US" sz="1200" b="0" i="0" u="none" strike="noStrike" kern="1200" baseline="0" dirty="0">
                <a:solidFill>
                  <a:schemeClr val="tx1"/>
                </a:solidFill>
                <a:latin typeface="+mn-lt"/>
                <a:ea typeface="+mn-ea"/>
                <a:cs typeface="+mn-cs"/>
              </a:rPr>
              <a:t>The factors of Compensation and Masking reflect the</a:t>
            </a:r>
          </a:p>
          <a:p>
            <a:r>
              <a:rPr lang="en-US" sz="1200" b="0" i="0" u="none" strike="noStrike" kern="1200" baseline="0" dirty="0">
                <a:solidFill>
                  <a:schemeClr val="tx1"/>
                </a:solidFill>
                <a:latin typeface="+mn-lt"/>
                <a:ea typeface="+mn-ea"/>
                <a:cs typeface="+mn-cs"/>
              </a:rPr>
              <a:t>two components of camouflaging proposed in a previous</a:t>
            </a:r>
          </a:p>
          <a:p>
            <a:r>
              <a:rPr lang="en-US" sz="1200" b="0" i="0" u="none" strike="noStrike" kern="1200" baseline="0" dirty="0">
                <a:solidFill>
                  <a:schemeClr val="tx1"/>
                </a:solidFill>
                <a:latin typeface="+mn-lt"/>
                <a:ea typeface="+mn-ea"/>
                <a:cs typeface="+mn-cs"/>
              </a:rPr>
              <a:t>conceptual model derived from qualitative research (Hull</a:t>
            </a:r>
          </a:p>
          <a:p>
            <a:r>
              <a:rPr lang="en-US" sz="1200" b="0" i="0" u="none" strike="noStrike" kern="1200" baseline="0" dirty="0">
                <a:solidFill>
                  <a:schemeClr val="tx1"/>
                </a:solidFill>
                <a:latin typeface="+mn-lt"/>
                <a:ea typeface="+mn-ea"/>
                <a:cs typeface="+mn-cs"/>
              </a:rPr>
              <a:t>et al. 2017). The third factor (‘Assimilation’) represents</a:t>
            </a:r>
          </a:p>
          <a:p>
            <a:r>
              <a:rPr lang="en-US" sz="1200" b="0" i="0" u="none" strike="noStrike" kern="1200" baseline="0" dirty="0">
                <a:solidFill>
                  <a:schemeClr val="tx1"/>
                </a:solidFill>
                <a:latin typeface="+mn-lt"/>
                <a:ea typeface="+mn-ea"/>
                <a:cs typeface="+mn-cs"/>
              </a:rPr>
              <a:t>attempts to blend into social situations in which the individual</a:t>
            </a:r>
          </a:p>
          <a:p>
            <a:r>
              <a:rPr lang="en-US" sz="1200" b="0" i="0" u="none" strike="noStrike" kern="1200" baseline="0" dirty="0">
                <a:solidFill>
                  <a:schemeClr val="tx1"/>
                </a:solidFill>
                <a:latin typeface="+mn-lt"/>
                <a:ea typeface="+mn-ea"/>
                <a:cs typeface="+mn-cs"/>
              </a:rPr>
              <a:t>is uncomfortable, without letting others see this</a:t>
            </a:r>
          </a:p>
          <a:p>
            <a:r>
              <a:rPr lang="sv-SE" sz="1200" b="0" i="0" u="none" strike="noStrike" kern="1200" baseline="0" dirty="0" err="1">
                <a:solidFill>
                  <a:schemeClr val="tx1"/>
                </a:solidFill>
                <a:latin typeface="+mn-lt"/>
                <a:ea typeface="+mn-ea"/>
                <a:cs typeface="+mn-cs"/>
              </a:rPr>
              <a:t>discomfort</a:t>
            </a:r>
            <a:r>
              <a:rPr lang="sv-SE" sz="1200" b="0" i="0" u="none" strike="noStrike" kern="1200" baseline="0" dirty="0">
                <a:solidFill>
                  <a:schemeClr val="tx1"/>
                </a:solidFill>
                <a:latin typeface="+mn-lt"/>
                <a:ea typeface="+mn-ea"/>
                <a:cs typeface="+mn-cs"/>
              </a:rPr>
              <a:t>.</a:t>
            </a:r>
          </a:p>
          <a:p>
            <a:endParaRPr lang="sv-SE"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Masking factor demonstrated the smallest difference</a:t>
            </a:r>
          </a:p>
          <a:p>
            <a:r>
              <a:rPr lang="en-US" sz="1200" b="0" i="0" u="none" strike="noStrike" kern="1200" baseline="0" dirty="0">
                <a:solidFill>
                  <a:schemeClr val="tx1"/>
                </a:solidFill>
                <a:latin typeface="+mn-lt"/>
                <a:ea typeface="+mn-ea"/>
                <a:cs typeface="+mn-cs"/>
              </a:rPr>
              <a:t>between autistic and non-autistic samples in this analysis,</a:t>
            </a:r>
          </a:p>
          <a:p>
            <a:r>
              <a:rPr lang="en-US" sz="1200" b="0" i="0" u="none" strike="noStrike" kern="1200" baseline="0" dirty="0">
                <a:solidFill>
                  <a:schemeClr val="tx1"/>
                </a:solidFill>
                <a:latin typeface="+mn-lt"/>
                <a:ea typeface="+mn-ea"/>
                <a:cs typeface="+mn-cs"/>
              </a:rPr>
              <a:t>suggesting that there may be more overlap between these</a:t>
            </a:r>
          </a:p>
          <a:p>
            <a:r>
              <a:rPr lang="en-US" sz="1200" b="0" i="0" u="none" strike="noStrike" kern="1200" baseline="0" dirty="0">
                <a:solidFill>
                  <a:schemeClr val="tx1"/>
                </a:solidFill>
                <a:latin typeface="+mn-lt"/>
                <a:ea typeface="+mn-ea"/>
                <a:cs typeface="+mn-cs"/>
              </a:rPr>
              <a:t>two groups than for the other factors. Masking may be less</a:t>
            </a:r>
          </a:p>
          <a:p>
            <a:r>
              <a:rPr lang="en-US" sz="1200" b="0" i="0" u="none" strike="noStrike" kern="1200" baseline="0" dirty="0">
                <a:solidFill>
                  <a:schemeClr val="tx1"/>
                </a:solidFill>
                <a:latin typeface="+mn-lt"/>
                <a:ea typeface="+mn-ea"/>
                <a:cs typeface="+mn-cs"/>
              </a:rPr>
              <a:t>specific to autism than the other components of camouflaging,</a:t>
            </a:r>
          </a:p>
          <a:p>
            <a:r>
              <a:rPr lang="en-US" sz="1200" b="0" i="0" u="none" strike="noStrike" kern="1200" baseline="0" dirty="0">
                <a:solidFill>
                  <a:schemeClr val="tx1"/>
                </a:solidFill>
                <a:latin typeface="+mn-lt"/>
                <a:ea typeface="+mn-ea"/>
                <a:cs typeface="+mn-cs"/>
              </a:rPr>
              <a:t>and may reflect more general self-presentation or</a:t>
            </a:r>
          </a:p>
          <a:p>
            <a:r>
              <a:rPr lang="en-US" sz="1200" b="0" i="0" u="none" strike="noStrike" kern="1200" baseline="0" dirty="0">
                <a:solidFill>
                  <a:schemeClr val="tx1"/>
                </a:solidFill>
                <a:latin typeface="+mn-lt"/>
                <a:ea typeface="+mn-ea"/>
                <a:cs typeface="+mn-cs"/>
              </a:rPr>
              <a:t>impression-management strategies applied to autistic characteristics.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 significant strength of this approach is that the items were</a:t>
            </a:r>
          </a:p>
          <a:p>
            <a:r>
              <a:rPr lang="en-US" sz="1200" b="0" i="0" u="none" strike="noStrike" kern="1200" baseline="0" dirty="0">
                <a:solidFill>
                  <a:schemeClr val="tx1"/>
                </a:solidFill>
                <a:latin typeface="+mn-lt"/>
                <a:ea typeface="+mn-ea"/>
                <a:cs typeface="+mn-cs"/>
              </a:rPr>
              <a:t>developed based on information from autistic people themselves,</a:t>
            </a:r>
          </a:p>
          <a:p>
            <a:r>
              <a:rPr lang="en-US" sz="1200" b="0" i="0" u="none" strike="noStrike" kern="1200" baseline="0" dirty="0">
                <a:solidFill>
                  <a:schemeClr val="tx1"/>
                </a:solidFill>
                <a:latin typeface="+mn-lt"/>
                <a:ea typeface="+mn-ea"/>
                <a:cs typeface="+mn-cs"/>
              </a:rPr>
              <a:t>describing their own experiences of camouflaging.</a:t>
            </a:r>
          </a:p>
          <a:p>
            <a:endParaRPr lang="en-US" sz="1200" b="0" i="0" u="none" strike="noStrike" kern="1200" baseline="0" dirty="0">
              <a:solidFill>
                <a:schemeClr val="tx1"/>
              </a:solidFill>
              <a:latin typeface="+mn-lt"/>
              <a:ea typeface="+mn-ea"/>
              <a:cs typeface="+mn-cs"/>
            </a:endParaRPr>
          </a:p>
          <a:p>
            <a:endParaRPr lang="sv-SE" dirty="0"/>
          </a:p>
        </p:txBody>
      </p:sp>
      <p:sp>
        <p:nvSpPr>
          <p:cNvPr id="4" name="Platshållare för bildnummer 3">
            <a:extLst>
              <a:ext uri="{FF2B5EF4-FFF2-40B4-BE49-F238E27FC236}">
                <a16:creationId xmlns:a16="http://schemas.microsoft.com/office/drawing/2014/main" id="{58D5605C-EEE8-B7EF-491D-0AAB72B4D84B}"/>
              </a:ext>
            </a:extLst>
          </p:cNvPr>
          <p:cNvSpPr>
            <a:spLocks noGrp="1"/>
          </p:cNvSpPr>
          <p:nvPr>
            <p:ph type="sldNum" sz="quarter" idx="5"/>
          </p:nvPr>
        </p:nvSpPr>
        <p:spPr/>
        <p:txBody>
          <a:bodyPr/>
          <a:lstStyle/>
          <a:p>
            <a:fld id="{B44710E1-BDEE-4BC6-8C4A-47D0DB91D590}" type="slidenum">
              <a:rPr lang="sv-SE" smtClean="0"/>
              <a:t>13</a:t>
            </a:fld>
            <a:endParaRPr lang="sv-SE"/>
          </a:p>
        </p:txBody>
      </p:sp>
    </p:spTree>
    <p:extLst>
      <p:ext uri="{BB962C8B-B14F-4D97-AF65-F5344CB8AC3E}">
        <p14:creationId xmlns:p14="http://schemas.microsoft.com/office/powerpoint/2010/main" val="13796610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847859-32F4-28B7-22EA-A8405F9558D2}"/>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DF076846-71E5-67AB-962D-735B6E2E1F07}"/>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467A6F2D-4449-011B-4476-337152CD5D04}"/>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A1220470-B291-8F0C-7EA2-E26DAB9A4BCA}"/>
              </a:ext>
            </a:extLst>
          </p:cNvPr>
          <p:cNvSpPr>
            <a:spLocks noGrp="1"/>
          </p:cNvSpPr>
          <p:nvPr>
            <p:ph type="sldNum" sz="quarter" idx="5"/>
          </p:nvPr>
        </p:nvSpPr>
        <p:spPr/>
        <p:txBody>
          <a:bodyPr/>
          <a:lstStyle/>
          <a:p>
            <a:fld id="{B44710E1-BDEE-4BC6-8C4A-47D0DB91D590}" type="slidenum">
              <a:rPr lang="sv-SE" smtClean="0"/>
              <a:t>15</a:t>
            </a:fld>
            <a:endParaRPr lang="sv-SE"/>
          </a:p>
        </p:txBody>
      </p:sp>
    </p:spTree>
    <p:extLst>
      <p:ext uri="{BB962C8B-B14F-4D97-AF65-F5344CB8AC3E}">
        <p14:creationId xmlns:p14="http://schemas.microsoft.com/office/powerpoint/2010/main" val="15610943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A4348-EBAB-9C39-F165-CDA2CEF0DDC0}"/>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D0A4C7F0-E79A-713D-2354-B009CFB41C51}"/>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34DFDCD6-D8B7-BF17-F5F5-D87C51CBDBBA}"/>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3EB4D7E9-698C-CF57-534B-45E50D1B3AE8}"/>
              </a:ext>
            </a:extLst>
          </p:cNvPr>
          <p:cNvSpPr>
            <a:spLocks noGrp="1"/>
          </p:cNvSpPr>
          <p:nvPr>
            <p:ph type="sldNum" sz="quarter" idx="5"/>
          </p:nvPr>
        </p:nvSpPr>
        <p:spPr/>
        <p:txBody>
          <a:bodyPr/>
          <a:lstStyle/>
          <a:p>
            <a:fld id="{B94DF2AB-3CEF-48E2-9BFC-848CB20F64A7}" type="slidenum">
              <a:rPr lang="sv-SE" smtClean="0"/>
              <a:t>16</a:t>
            </a:fld>
            <a:endParaRPr lang="sv-SE"/>
          </a:p>
        </p:txBody>
      </p:sp>
    </p:spTree>
    <p:extLst>
      <p:ext uri="{BB962C8B-B14F-4D97-AF65-F5344CB8AC3E}">
        <p14:creationId xmlns:p14="http://schemas.microsoft.com/office/powerpoint/2010/main" val="37406412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9548F2-8D25-C974-0C92-9A44CE390A3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7E60C863-18F7-F8FB-BBE9-7C1D33C79345}"/>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A130461B-89F1-766F-7D89-60AD59748614}"/>
              </a:ext>
            </a:extLst>
          </p:cNvPr>
          <p:cNvSpPr>
            <a:spLocks noGrp="1"/>
          </p:cNvSpPr>
          <p:nvPr>
            <p:ph type="body" idx="1"/>
          </p:nvPr>
        </p:nvSpPr>
        <p:spPr/>
        <p:txBody>
          <a:bodyPr/>
          <a:lstStyle/>
          <a:p>
            <a:pPr marL="228600" indent="-228600">
              <a:buAutoNum type="arabicPeriod"/>
            </a:pPr>
            <a:r>
              <a:rPr lang="sv-SE" dirty="0"/>
              <a:t>Nämner </a:t>
            </a:r>
            <a:r>
              <a:rPr lang="sv-SE" dirty="0" err="1"/>
              <a:t>bla</a:t>
            </a:r>
            <a:r>
              <a:rPr lang="sv-SE" dirty="0"/>
              <a:t> att det inte passar så bra in i autismvärlden eftersom det verkar handla om att medvetet förleda någon.</a:t>
            </a:r>
          </a:p>
          <a:p>
            <a:pPr marL="228600" indent="-228600">
              <a:buAutoNum type="arabicPeriod"/>
            </a:pPr>
            <a:endParaRPr lang="sv-SE" dirty="0"/>
          </a:p>
          <a:p>
            <a:pPr marL="228600" indent="-228600">
              <a:buAutoNum type="arabicPeriod"/>
            </a:pPr>
            <a:endParaRPr lang="sv-SE" dirty="0"/>
          </a:p>
          <a:p>
            <a:pPr algn="l"/>
            <a:r>
              <a:rPr lang="sv-SE" dirty="0">
                <a:solidFill>
                  <a:schemeClr val="tx1"/>
                </a:solidFill>
                <a:latin typeface="Bodoni MT" panose="02070603080606020203" pitchFamily="18" charset="0"/>
              </a:rPr>
              <a:t>CAT-Q: urvalet av patienter var inte bra. Man vet </a:t>
            </a:r>
          </a:p>
          <a:p>
            <a:pPr algn="l"/>
            <a:r>
              <a:rPr lang="sv-SE" dirty="0">
                <a:solidFill>
                  <a:schemeClr val="tx1"/>
                </a:solidFill>
                <a:latin typeface="Bodoni MT" panose="02070603080606020203" pitchFamily="18" charset="0"/>
              </a:rPr>
              <a:t>inte om de verkligen hade autism (en del var så kallade </a:t>
            </a:r>
          </a:p>
          <a:p>
            <a:pPr algn="l"/>
            <a:r>
              <a:rPr lang="sv-SE" dirty="0">
                <a:solidFill>
                  <a:schemeClr val="tx1"/>
                </a:solidFill>
                <a:latin typeface="Bodoni MT" panose="02070603080606020203" pitchFamily="18" charset="0"/>
              </a:rPr>
              <a:t>”själv-diagnosticerade”). Ej representativa.</a:t>
            </a:r>
          </a:p>
          <a:p>
            <a:pPr algn="l"/>
            <a:endParaRPr lang="sv-SE" dirty="0">
              <a:solidFill>
                <a:schemeClr val="tx1"/>
              </a:solidFill>
              <a:latin typeface="Bodoni MT" panose="02070603080606020203" pitchFamily="18" charset="0"/>
            </a:endParaRPr>
          </a:p>
          <a:p>
            <a:pPr algn="l"/>
            <a:r>
              <a:rPr lang="sv-SE" dirty="0">
                <a:solidFill>
                  <a:schemeClr val="tx1"/>
                </a:solidFill>
                <a:latin typeface="Bodoni MT" panose="02070603080606020203" pitchFamily="18" charset="0"/>
              </a:rPr>
              <a:t>Han kommenterar inte så mycket de initiala kvalitativa studierna.</a:t>
            </a:r>
          </a:p>
          <a:p>
            <a:pPr marL="228600" indent="-228600" algn="l">
              <a:buAutoNum type="arabicPeriod"/>
            </a:pPr>
            <a:endParaRPr lang="sv-SE" dirty="0"/>
          </a:p>
        </p:txBody>
      </p:sp>
      <p:sp>
        <p:nvSpPr>
          <p:cNvPr id="4" name="Platshållare för bildnummer 3">
            <a:extLst>
              <a:ext uri="{FF2B5EF4-FFF2-40B4-BE49-F238E27FC236}">
                <a16:creationId xmlns:a16="http://schemas.microsoft.com/office/drawing/2014/main" id="{C20DBE4C-B3FE-DB83-819D-E469B012C554}"/>
              </a:ext>
            </a:extLst>
          </p:cNvPr>
          <p:cNvSpPr>
            <a:spLocks noGrp="1"/>
          </p:cNvSpPr>
          <p:nvPr>
            <p:ph type="sldNum" sz="quarter" idx="5"/>
          </p:nvPr>
        </p:nvSpPr>
        <p:spPr/>
        <p:txBody>
          <a:bodyPr/>
          <a:lstStyle/>
          <a:p>
            <a:fld id="{B44710E1-BDEE-4BC6-8C4A-47D0DB91D590}" type="slidenum">
              <a:rPr lang="sv-SE" smtClean="0"/>
              <a:t>17</a:t>
            </a:fld>
            <a:endParaRPr lang="sv-SE"/>
          </a:p>
        </p:txBody>
      </p:sp>
    </p:spTree>
    <p:extLst>
      <p:ext uri="{BB962C8B-B14F-4D97-AF65-F5344CB8AC3E}">
        <p14:creationId xmlns:p14="http://schemas.microsoft.com/office/powerpoint/2010/main" val="34458601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finns också många andra som är skeptiska till begreppet/fenomenet. I Sverige tex Lena Nylander som är en framstående autismexpert. </a:t>
            </a:r>
          </a:p>
        </p:txBody>
      </p:sp>
      <p:sp>
        <p:nvSpPr>
          <p:cNvPr id="4" name="Platshållare för bildnummer 3"/>
          <p:cNvSpPr>
            <a:spLocks noGrp="1"/>
          </p:cNvSpPr>
          <p:nvPr>
            <p:ph type="sldNum" sz="quarter" idx="5"/>
          </p:nvPr>
        </p:nvSpPr>
        <p:spPr/>
        <p:txBody>
          <a:bodyPr/>
          <a:lstStyle/>
          <a:p>
            <a:fld id="{25BBAAB4-EA4F-48D6-AD76-CAEA5F1ED1CB}" type="slidenum">
              <a:rPr lang="sv-SE" smtClean="0"/>
              <a:t>18</a:t>
            </a:fld>
            <a:endParaRPr lang="sv-SE"/>
          </a:p>
        </p:txBody>
      </p:sp>
    </p:spTree>
    <p:extLst>
      <p:ext uri="{BB962C8B-B14F-4D97-AF65-F5344CB8AC3E}">
        <p14:creationId xmlns:p14="http://schemas.microsoft.com/office/powerpoint/2010/main" val="11424474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D4F1B8-1DBB-1C86-2503-725F3C84AC62}"/>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BC11350F-501D-6AC6-B432-B64698623EA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E587782A-6B94-7D2D-2258-BE0391301F7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Vi måste tänka på: vad är det patienten försöker camouflera? Är det en rädsla att verka blyg/göra bort sig eller en avsaknad av sociala färdigheter</a:t>
            </a:r>
          </a:p>
          <a:p>
            <a:endParaRPr lang="sv-SE" dirty="0"/>
          </a:p>
        </p:txBody>
      </p:sp>
      <p:sp>
        <p:nvSpPr>
          <p:cNvPr id="4" name="Platshållare för bildnummer 3">
            <a:extLst>
              <a:ext uri="{FF2B5EF4-FFF2-40B4-BE49-F238E27FC236}">
                <a16:creationId xmlns:a16="http://schemas.microsoft.com/office/drawing/2014/main" id="{ECFC3436-2E76-7F6F-7FC5-07E4DD739F79}"/>
              </a:ext>
            </a:extLst>
          </p:cNvPr>
          <p:cNvSpPr>
            <a:spLocks noGrp="1"/>
          </p:cNvSpPr>
          <p:nvPr>
            <p:ph type="sldNum" sz="quarter" idx="5"/>
          </p:nvPr>
        </p:nvSpPr>
        <p:spPr/>
        <p:txBody>
          <a:bodyPr/>
          <a:lstStyle/>
          <a:p>
            <a:fld id="{B44710E1-BDEE-4BC6-8C4A-47D0DB91D590}" type="slidenum">
              <a:rPr lang="sv-SE" smtClean="0"/>
              <a:t>19</a:t>
            </a:fld>
            <a:endParaRPr lang="sv-SE"/>
          </a:p>
        </p:txBody>
      </p:sp>
    </p:spTree>
    <p:extLst>
      <p:ext uri="{BB962C8B-B14F-4D97-AF65-F5344CB8AC3E}">
        <p14:creationId xmlns:p14="http://schemas.microsoft.com/office/powerpoint/2010/main" val="15644630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solidFill>
                  <a:schemeClr val="tx1"/>
                </a:solidFill>
                <a:latin typeface="Bodoni MT" panose="02070603080606020203" pitchFamily="18" charset="0"/>
              </a:rPr>
              <a:t>2. Att vi i vården har ett bias mot att sätta personlighetssyndromsdiagnos hos kvinnor med känslomässiga problem.</a:t>
            </a:r>
          </a:p>
          <a:p>
            <a:endParaRPr lang="sv-SE" dirty="0">
              <a:solidFill>
                <a:schemeClr val="tx1"/>
              </a:solidFill>
              <a:latin typeface="Bodoni MT" panose="02070603080606020203" pitchFamily="18" charset="0"/>
            </a:endParaRPr>
          </a:p>
          <a:p>
            <a:r>
              <a:rPr lang="sv-SE" dirty="0">
                <a:solidFill>
                  <a:schemeClr val="tx1"/>
                </a:solidFill>
                <a:latin typeface="Bodoni MT" panose="02070603080606020203" pitchFamily="18" charset="0"/>
              </a:rPr>
              <a:t>2. Vi har alltså jobbat mycket med den här differentialdiagnostiken och det som följer är några av våra lärdomar.</a:t>
            </a:r>
            <a:endParaRPr lang="sv-SE" dirty="0"/>
          </a:p>
        </p:txBody>
      </p:sp>
      <p:sp>
        <p:nvSpPr>
          <p:cNvPr id="4" name="Platshållare för bildnummer 3"/>
          <p:cNvSpPr>
            <a:spLocks noGrp="1"/>
          </p:cNvSpPr>
          <p:nvPr>
            <p:ph type="sldNum" sz="quarter" idx="5"/>
          </p:nvPr>
        </p:nvSpPr>
        <p:spPr/>
        <p:txBody>
          <a:bodyPr/>
          <a:lstStyle/>
          <a:p>
            <a:fld id="{25BBAAB4-EA4F-48D6-AD76-CAEA5F1ED1CB}" type="slidenum">
              <a:rPr lang="sv-SE" smtClean="0"/>
              <a:t>20</a:t>
            </a:fld>
            <a:endParaRPr lang="sv-SE"/>
          </a:p>
        </p:txBody>
      </p:sp>
    </p:spTree>
    <p:extLst>
      <p:ext uri="{BB962C8B-B14F-4D97-AF65-F5344CB8AC3E}">
        <p14:creationId xmlns:p14="http://schemas.microsoft.com/office/powerpoint/2010/main" val="555425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B44710E1-BDEE-4BC6-8C4A-47D0DB91D590}" type="slidenum">
              <a:rPr lang="sv-SE" smtClean="0"/>
              <a:t>2</a:t>
            </a:fld>
            <a:endParaRPr lang="sv-SE"/>
          </a:p>
        </p:txBody>
      </p:sp>
    </p:spTree>
    <p:extLst>
      <p:ext uri="{BB962C8B-B14F-4D97-AF65-F5344CB8AC3E}">
        <p14:creationId xmlns:p14="http://schemas.microsoft.com/office/powerpoint/2010/main" val="19066555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50D010-78FE-E08D-4B25-DE5CB43D9D5B}"/>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A056A53-D7D5-0AAE-CF4B-B10C1F38B63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03EEF551-761C-B1B3-A7BE-58695A1B60A8}"/>
              </a:ext>
            </a:extLst>
          </p:cNvPr>
          <p:cNvSpPr>
            <a:spLocks noGrp="1"/>
          </p:cNvSpPr>
          <p:nvPr>
            <p:ph type="body" idx="1"/>
          </p:nvPr>
        </p:nvSpPr>
        <p:spPr/>
        <p:txBody>
          <a:bodyPr/>
          <a:lstStyle/>
          <a:p>
            <a:r>
              <a:rPr lang="sv-SE" dirty="0"/>
              <a:t>En huvudsaklig orsak till feldiagnos. Erfarenhetsmässigt och utifrån fallrapporter. </a:t>
            </a:r>
            <a:r>
              <a:rPr lang="sv-SE" dirty="0" err="1"/>
              <a:t>Ev</a:t>
            </a:r>
            <a:r>
              <a:rPr lang="sv-SE" dirty="0"/>
              <a:t> hör detta ihop med att många inte förknippar autism med känsloutbrott (och det nämns ju inte heller i diagnoskriterierna). middagsbjudning</a:t>
            </a:r>
          </a:p>
        </p:txBody>
      </p:sp>
      <p:sp>
        <p:nvSpPr>
          <p:cNvPr id="4" name="Platshållare för bildnummer 3">
            <a:extLst>
              <a:ext uri="{FF2B5EF4-FFF2-40B4-BE49-F238E27FC236}">
                <a16:creationId xmlns:a16="http://schemas.microsoft.com/office/drawing/2014/main" id="{E6B97C5D-A2CF-78BC-76E8-035530A11037}"/>
              </a:ext>
            </a:extLst>
          </p:cNvPr>
          <p:cNvSpPr>
            <a:spLocks noGrp="1"/>
          </p:cNvSpPr>
          <p:nvPr>
            <p:ph type="sldNum" sz="quarter" idx="5"/>
          </p:nvPr>
        </p:nvSpPr>
        <p:spPr/>
        <p:txBody>
          <a:bodyPr/>
          <a:lstStyle/>
          <a:p>
            <a:fld id="{B44710E1-BDEE-4BC6-8C4A-47D0DB91D590}" type="slidenum">
              <a:rPr lang="sv-SE" smtClean="0"/>
              <a:t>21</a:t>
            </a:fld>
            <a:endParaRPr lang="sv-SE"/>
          </a:p>
        </p:txBody>
      </p:sp>
    </p:spTree>
    <p:extLst>
      <p:ext uri="{BB962C8B-B14F-4D97-AF65-F5344CB8AC3E}">
        <p14:creationId xmlns:p14="http://schemas.microsoft.com/office/powerpoint/2010/main" val="15269026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26134-4593-984D-2260-62F65F521E65}"/>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E9235E8E-CDA3-0D94-766A-189E762F8D69}"/>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D25708D9-CAF0-B056-9E06-71E45DC24758}"/>
              </a:ext>
            </a:extLst>
          </p:cNvPr>
          <p:cNvSpPr>
            <a:spLocks noGrp="1"/>
          </p:cNvSpPr>
          <p:nvPr>
            <p:ph type="body" idx="1"/>
          </p:nvPr>
        </p:nvSpPr>
        <p:spPr/>
        <p:txBody>
          <a:bodyPr/>
          <a:lstStyle/>
          <a:p>
            <a:r>
              <a:rPr lang="sv-SE" dirty="0"/>
              <a:t>En huvudsaklig orsak till feldiagnos. Erfarenhetsmässigt och utifrån fallrapporter. </a:t>
            </a:r>
            <a:r>
              <a:rPr lang="sv-SE" dirty="0" err="1"/>
              <a:t>Ev</a:t>
            </a:r>
            <a:r>
              <a:rPr lang="sv-SE" dirty="0"/>
              <a:t> hör detta ihop med att många inte förknippar autism med känsloutbrott (och det nämns ju inte heller i diagnoskriterierna).</a:t>
            </a:r>
          </a:p>
        </p:txBody>
      </p:sp>
      <p:sp>
        <p:nvSpPr>
          <p:cNvPr id="4" name="Platshållare för bildnummer 3">
            <a:extLst>
              <a:ext uri="{FF2B5EF4-FFF2-40B4-BE49-F238E27FC236}">
                <a16:creationId xmlns:a16="http://schemas.microsoft.com/office/drawing/2014/main" id="{3F3B372B-8AAD-7142-D5AE-CD7359B48C6D}"/>
              </a:ext>
            </a:extLst>
          </p:cNvPr>
          <p:cNvSpPr>
            <a:spLocks noGrp="1"/>
          </p:cNvSpPr>
          <p:nvPr>
            <p:ph type="sldNum" sz="quarter" idx="5"/>
          </p:nvPr>
        </p:nvSpPr>
        <p:spPr/>
        <p:txBody>
          <a:bodyPr/>
          <a:lstStyle/>
          <a:p>
            <a:fld id="{B44710E1-BDEE-4BC6-8C4A-47D0DB91D590}" type="slidenum">
              <a:rPr lang="sv-SE" smtClean="0"/>
              <a:t>22</a:t>
            </a:fld>
            <a:endParaRPr lang="sv-SE"/>
          </a:p>
        </p:txBody>
      </p:sp>
    </p:spTree>
    <p:extLst>
      <p:ext uri="{BB962C8B-B14F-4D97-AF65-F5344CB8AC3E}">
        <p14:creationId xmlns:p14="http://schemas.microsoft.com/office/powerpoint/2010/main" val="9884388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0FE2DF-B3A2-B61B-C409-84D31EF53116}"/>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EAC7088-9C65-E046-7936-D81A23B0FC1D}"/>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5AAD7E22-5990-FEE7-7B52-3C4316527B4B}"/>
              </a:ext>
            </a:extLst>
          </p:cNvPr>
          <p:cNvSpPr>
            <a:spLocks noGrp="1"/>
          </p:cNvSpPr>
          <p:nvPr>
            <p:ph type="body" idx="1"/>
          </p:nvPr>
        </p:nvSpPr>
        <p:spPr/>
        <p:txBody>
          <a:bodyPr/>
          <a:lstStyle/>
          <a:p>
            <a:r>
              <a:rPr lang="sv-SE" dirty="0"/>
              <a:t>En huvudsaklig orsak till feldiagnos. Erfarenhetsmässigt och utifrån fallrapporter. </a:t>
            </a:r>
            <a:r>
              <a:rPr lang="sv-SE" dirty="0" err="1"/>
              <a:t>Ev</a:t>
            </a:r>
            <a:r>
              <a:rPr lang="sv-SE" dirty="0"/>
              <a:t> hör detta ihop med att många inte förknippar autism med känsloutbrott (och det nämns ju inte heller i diagnoskriterierna).</a:t>
            </a:r>
          </a:p>
        </p:txBody>
      </p:sp>
      <p:sp>
        <p:nvSpPr>
          <p:cNvPr id="4" name="Platshållare för bildnummer 3">
            <a:extLst>
              <a:ext uri="{FF2B5EF4-FFF2-40B4-BE49-F238E27FC236}">
                <a16:creationId xmlns:a16="http://schemas.microsoft.com/office/drawing/2014/main" id="{89B142EA-75E9-536B-4ED1-C0832D06BF0E}"/>
              </a:ext>
            </a:extLst>
          </p:cNvPr>
          <p:cNvSpPr>
            <a:spLocks noGrp="1"/>
          </p:cNvSpPr>
          <p:nvPr>
            <p:ph type="sldNum" sz="quarter" idx="5"/>
          </p:nvPr>
        </p:nvSpPr>
        <p:spPr/>
        <p:txBody>
          <a:bodyPr/>
          <a:lstStyle/>
          <a:p>
            <a:fld id="{B44710E1-BDEE-4BC6-8C4A-47D0DB91D590}" type="slidenum">
              <a:rPr lang="sv-SE" smtClean="0"/>
              <a:t>23</a:t>
            </a:fld>
            <a:endParaRPr lang="sv-SE"/>
          </a:p>
        </p:txBody>
      </p:sp>
    </p:spTree>
    <p:extLst>
      <p:ext uri="{BB962C8B-B14F-4D97-AF65-F5344CB8AC3E}">
        <p14:creationId xmlns:p14="http://schemas.microsoft.com/office/powerpoint/2010/main" val="11294019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42E29D-1D2C-F6CD-DACC-3E33DD32B4B5}"/>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3729690B-0DAD-1AA2-A0E9-E2CB1C48B81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823F76F7-EB33-3516-A6E0-8B0935D153FA}"/>
              </a:ext>
            </a:extLst>
          </p:cNvPr>
          <p:cNvSpPr>
            <a:spLocks noGrp="1"/>
          </p:cNvSpPr>
          <p:nvPr>
            <p:ph type="body" idx="1"/>
          </p:nvPr>
        </p:nvSpPr>
        <p:spPr/>
        <p:txBody>
          <a:bodyPr/>
          <a:lstStyle/>
          <a:p>
            <a:r>
              <a:rPr lang="sv-SE" dirty="0"/>
              <a:t>En huvudsaklig orsak till feldiagnos. Erfarenhetsmässigt och utifrån fallrapporter. </a:t>
            </a:r>
            <a:r>
              <a:rPr lang="sv-SE" dirty="0" err="1"/>
              <a:t>Ev</a:t>
            </a:r>
            <a:r>
              <a:rPr lang="sv-SE" dirty="0"/>
              <a:t> hör detta ihop med att många inte förknippar autism med känsloutbrott (och det nämns ju inte heller i diagnoskriterierna).</a:t>
            </a:r>
          </a:p>
        </p:txBody>
      </p:sp>
      <p:sp>
        <p:nvSpPr>
          <p:cNvPr id="4" name="Platshållare för bildnummer 3">
            <a:extLst>
              <a:ext uri="{FF2B5EF4-FFF2-40B4-BE49-F238E27FC236}">
                <a16:creationId xmlns:a16="http://schemas.microsoft.com/office/drawing/2014/main" id="{99D2937E-3E34-E389-2EC5-EF40C3AEA8DF}"/>
              </a:ext>
            </a:extLst>
          </p:cNvPr>
          <p:cNvSpPr>
            <a:spLocks noGrp="1"/>
          </p:cNvSpPr>
          <p:nvPr>
            <p:ph type="sldNum" sz="quarter" idx="5"/>
          </p:nvPr>
        </p:nvSpPr>
        <p:spPr/>
        <p:txBody>
          <a:bodyPr/>
          <a:lstStyle/>
          <a:p>
            <a:fld id="{B44710E1-BDEE-4BC6-8C4A-47D0DB91D590}" type="slidenum">
              <a:rPr lang="sv-SE" smtClean="0"/>
              <a:t>24</a:t>
            </a:fld>
            <a:endParaRPr lang="sv-SE"/>
          </a:p>
        </p:txBody>
      </p:sp>
    </p:spTree>
    <p:extLst>
      <p:ext uri="{BB962C8B-B14F-4D97-AF65-F5344CB8AC3E}">
        <p14:creationId xmlns:p14="http://schemas.microsoft.com/office/powerpoint/2010/main" val="25368941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A574C1-C9E1-10CD-B5E9-9367BAB6F2C9}"/>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CAA84F15-60E5-EE3C-7C62-0B2652E964D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59E2FAC8-B717-F72E-C51A-38DE45865909}"/>
              </a:ext>
            </a:extLst>
          </p:cNvPr>
          <p:cNvSpPr>
            <a:spLocks noGrp="1"/>
          </p:cNvSpPr>
          <p:nvPr>
            <p:ph type="body" idx="1"/>
          </p:nvPr>
        </p:nvSpPr>
        <p:spPr/>
        <p:txBody>
          <a:bodyPr/>
          <a:lstStyle/>
          <a:p>
            <a:r>
              <a:rPr lang="sv-SE" dirty="0"/>
              <a:t>En huvudsaklig orsak till feldiagnos. Erfarenhetsmässigt och utifrån fallrapporter. </a:t>
            </a:r>
            <a:r>
              <a:rPr lang="sv-SE" dirty="0" err="1"/>
              <a:t>Ev</a:t>
            </a:r>
            <a:r>
              <a:rPr lang="sv-SE" dirty="0"/>
              <a:t> hör detta ihop med att många inte förknippar autism med känsloutbrott (och det nämns ju inte heller i diagnoskriterierna).</a:t>
            </a:r>
          </a:p>
        </p:txBody>
      </p:sp>
      <p:sp>
        <p:nvSpPr>
          <p:cNvPr id="4" name="Platshållare för bildnummer 3">
            <a:extLst>
              <a:ext uri="{FF2B5EF4-FFF2-40B4-BE49-F238E27FC236}">
                <a16:creationId xmlns:a16="http://schemas.microsoft.com/office/drawing/2014/main" id="{77174809-5027-8D35-42A5-EC62AE0C92C0}"/>
              </a:ext>
            </a:extLst>
          </p:cNvPr>
          <p:cNvSpPr>
            <a:spLocks noGrp="1"/>
          </p:cNvSpPr>
          <p:nvPr>
            <p:ph type="sldNum" sz="quarter" idx="5"/>
          </p:nvPr>
        </p:nvSpPr>
        <p:spPr/>
        <p:txBody>
          <a:bodyPr/>
          <a:lstStyle/>
          <a:p>
            <a:fld id="{B44710E1-BDEE-4BC6-8C4A-47D0DB91D590}" type="slidenum">
              <a:rPr lang="sv-SE" smtClean="0"/>
              <a:t>25</a:t>
            </a:fld>
            <a:endParaRPr lang="sv-SE"/>
          </a:p>
        </p:txBody>
      </p:sp>
    </p:spTree>
    <p:extLst>
      <p:ext uri="{BB962C8B-B14F-4D97-AF65-F5344CB8AC3E}">
        <p14:creationId xmlns:p14="http://schemas.microsoft.com/office/powerpoint/2010/main" val="25841907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8B0A94-7DD5-E030-DDF5-1DE25EFC9CA6}"/>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BAEE1EEF-3DEB-DCC3-8C80-BD3DB3F19B05}"/>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8B6C37BB-D4C2-D8F1-1AF0-5583283F7FDB}"/>
              </a:ext>
            </a:extLst>
          </p:cNvPr>
          <p:cNvSpPr>
            <a:spLocks noGrp="1"/>
          </p:cNvSpPr>
          <p:nvPr>
            <p:ph type="body" idx="1"/>
          </p:nvPr>
        </p:nvSpPr>
        <p:spPr/>
        <p:txBody>
          <a:bodyPr/>
          <a:lstStyle/>
          <a:p>
            <a:r>
              <a:rPr lang="sv-SE" dirty="0"/>
              <a:t>En huvudsaklig orsak till feldiagnos. Erfarenhetsmässigt och utifrån fallrapporter. </a:t>
            </a:r>
            <a:r>
              <a:rPr lang="sv-SE" dirty="0" err="1"/>
              <a:t>Ev</a:t>
            </a:r>
            <a:r>
              <a:rPr lang="sv-SE" dirty="0"/>
              <a:t> hör detta ihop med att många inte förknippar autism med känsloutbrott (och det nämns ju inte heller i diagnoskriterierna).</a:t>
            </a:r>
          </a:p>
        </p:txBody>
      </p:sp>
      <p:sp>
        <p:nvSpPr>
          <p:cNvPr id="4" name="Platshållare för bildnummer 3">
            <a:extLst>
              <a:ext uri="{FF2B5EF4-FFF2-40B4-BE49-F238E27FC236}">
                <a16:creationId xmlns:a16="http://schemas.microsoft.com/office/drawing/2014/main" id="{A671F29F-D434-9540-8951-C519FF7E1703}"/>
              </a:ext>
            </a:extLst>
          </p:cNvPr>
          <p:cNvSpPr>
            <a:spLocks noGrp="1"/>
          </p:cNvSpPr>
          <p:nvPr>
            <p:ph type="sldNum" sz="quarter" idx="5"/>
          </p:nvPr>
        </p:nvSpPr>
        <p:spPr/>
        <p:txBody>
          <a:bodyPr/>
          <a:lstStyle/>
          <a:p>
            <a:fld id="{B44710E1-BDEE-4BC6-8C4A-47D0DB91D590}" type="slidenum">
              <a:rPr lang="sv-SE" smtClean="0"/>
              <a:t>26</a:t>
            </a:fld>
            <a:endParaRPr lang="sv-SE"/>
          </a:p>
        </p:txBody>
      </p:sp>
    </p:spTree>
    <p:extLst>
      <p:ext uri="{BB962C8B-B14F-4D97-AF65-F5344CB8AC3E}">
        <p14:creationId xmlns:p14="http://schemas.microsoft.com/office/powerpoint/2010/main" val="15612794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3C690-8F35-7C64-462B-2546EE80B4BF}"/>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D0311B74-56E9-41E2-CC41-994D8F0E1278}"/>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D3123FCC-D9BF-8F07-7AE7-DB0917A1F849}"/>
              </a:ext>
            </a:extLst>
          </p:cNvPr>
          <p:cNvSpPr>
            <a:spLocks noGrp="1"/>
          </p:cNvSpPr>
          <p:nvPr>
            <p:ph type="body" idx="1"/>
          </p:nvPr>
        </p:nvSpPr>
        <p:spPr/>
        <p:txBody>
          <a:bodyPr/>
          <a:lstStyle/>
          <a:p>
            <a:r>
              <a:rPr lang="sv-SE" dirty="0"/>
              <a:t>En huvudsaklig orsak till feldiagnos. Erfarenhetsmässigt och utifrån fallrapporter. </a:t>
            </a:r>
            <a:r>
              <a:rPr lang="sv-SE" dirty="0" err="1"/>
              <a:t>Ev</a:t>
            </a:r>
            <a:r>
              <a:rPr lang="sv-SE" dirty="0"/>
              <a:t> hör detta ihop med att många inte förknippar autism med känsloutbrott (och det nämns ju inte heller i diagnoskriterierna).</a:t>
            </a:r>
          </a:p>
        </p:txBody>
      </p:sp>
      <p:sp>
        <p:nvSpPr>
          <p:cNvPr id="4" name="Platshållare för bildnummer 3">
            <a:extLst>
              <a:ext uri="{FF2B5EF4-FFF2-40B4-BE49-F238E27FC236}">
                <a16:creationId xmlns:a16="http://schemas.microsoft.com/office/drawing/2014/main" id="{DBB10305-CD42-E912-96E8-59976D56993D}"/>
              </a:ext>
            </a:extLst>
          </p:cNvPr>
          <p:cNvSpPr>
            <a:spLocks noGrp="1"/>
          </p:cNvSpPr>
          <p:nvPr>
            <p:ph type="sldNum" sz="quarter" idx="5"/>
          </p:nvPr>
        </p:nvSpPr>
        <p:spPr/>
        <p:txBody>
          <a:bodyPr/>
          <a:lstStyle/>
          <a:p>
            <a:fld id="{B44710E1-BDEE-4BC6-8C4A-47D0DB91D590}" type="slidenum">
              <a:rPr lang="sv-SE" smtClean="0"/>
              <a:t>27</a:t>
            </a:fld>
            <a:endParaRPr lang="sv-SE"/>
          </a:p>
        </p:txBody>
      </p:sp>
    </p:spTree>
    <p:extLst>
      <p:ext uri="{BB962C8B-B14F-4D97-AF65-F5344CB8AC3E}">
        <p14:creationId xmlns:p14="http://schemas.microsoft.com/office/powerpoint/2010/main" val="12575456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24CE76-4ED1-D750-4BA2-E595C9BBE84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7BE09CEE-1F22-87B6-052C-06166A474855}"/>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76A04718-20C5-941C-239A-38B5C2968D4B}"/>
              </a:ext>
            </a:extLst>
          </p:cNvPr>
          <p:cNvSpPr>
            <a:spLocks noGrp="1"/>
          </p:cNvSpPr>
          <p:nvPr>
            <p:ph type="body" idx="1"/>
          </p:nvPr>
        </p:nvSpPr>
        <p:spPr/>
        <p:txBody>
          <a:bodyPr/>
          <a:lstStyle/>
          <a:p>
            <a:pPr marL="0" indent="0">
              <a:buNone/>
            </a:pPr>
            <a:endParaRPr lang="sv-SE" dirty="0"/>
          </a:p>
          <a:p>
            <a:pPr marL="0" indent="0">
              <a:buNone/>
            </a:pPr>
            <a:endParaRPr lang="sv-SE" dirty="0"/>
          </a:p>
          <a:p>
            <a:pPr marL="0" indent="0">
              <a:buNone/>
            </a:pPr>
            <a:r>
              <a:rPr lang="sv-SE" dirty="0"/>
              <a:t>2. Vi hade så mycket information från PS-utredningen. På ett tydligt sätt helt differentialdiagnostiskt. En vanligt fråga på våra diagnoskonferenser blev: är det här autism eller är det personlighetssyndrom. Förklaras symtombilden bäst av autismspektrum eller PS. I princip inte en enda patient hade sökt pga misstänkt autism. SÅ uppenbart är det en svår </a:t>
            </a:r>
            <a:r>
              <a:rPr lang="sv-SE" dirty="0" err="1"/>
              <a:t>diffentialdiagnostik</a:t>
            </a:r>
            <a:r>
              <a:rPr lang="sv-SE" dirty="0"/>
              <a:t> mellan autismspektrum och personlighetssyndrom. Det pratade jag om för ett år sedan på SPK i Göteborg. </a:t>
            </a:r>
          </a:p>
          <a:p>
            <a:pPr marL="0" indent="0">
              <a:buNone/>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3.</a:t>
            </a:r>
            <a:r>
              <a:rPr lang="sv-SE" dirty="0">
                <a:solidFill>
                  <a:schemeClr val="tx1"/>
                </a:solidFill>
                <a:latin typeface="Bodoni MT" panose="02070603080606020203"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solidFill>
                <a:schemeClr val="tx1"/>
              </a:solidFill>
              <a:latin typeface="Bodoni MT" panose="020706030806060202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solidFill>
                  <a:schemeClr val="tx1"/>
                </a:solidFill>
                <a:latin typeface="Bodoni MT" panose="02070603080606020203" pitchFamily="18" charset="0"/>
              </a:rPr>
              <a:t>5. Utifrån det föddes ett intresse för att förstå dessa patienter bättre och försöka fundera över vad man skulle kunna erbjuda dem. Utifrån att så många av patienterna var kvinnor har vi fokuserat på det. Men det ska sägas. Vi har även träffat en del män med liknande erfarenheter.</a:t>
            </a:r>
            <a:endParaRPr lang="sv-SE" dirty="0"/>
          </a:p>
        </p:txBody>
      </p:sp>
      <p:sp>
        <p:nvSpPr>
          <p:cNvPr id="4" name="Platshållare för bildnummer 3">
            <a:extLst>
              <a:ext uri="{FF2B5EF4-FFF2-40B4-BE49-F238E27FC236}">
                <a16:creationId xmlns:a16="http://schemas.microsoft.com/office/drawing/2014/main" id="{EF90A774-B3C4-567C-34DE-5F59B0EE3971}"/>
              </a:ext>
            </a:extLst>
          </p:cNvPr>
          <p:cNvSpPr>
            <a:spLocks noGrp="1"/>
          </p:cNvSpPr>
          <p:nvPr>
            <p:ph type="sldNum" sz="quarter" idx="5"/>
          </p:nvPr>
        </p:nvSpPr>
        <p:spPr/>
        <p:txBody>
          <a:bodyPr/>
          <a:lstStyle/>
          <a:p>
            <a:fld id="{B44710E1-BDEE-4BC6-8C4A-47D0DB91D590}" type="slidenum">
              <a:rPr lang="sv-SE" smtClean="0"/>
              <a:t>28</a:t>
            </a:fld>
            <a:endParaRPr lang="sv-SE"/>
          </a:p>
        </p:txBody>
      </p:sp>
    </p:spTree>
    <p:extLst>
      <p:ext uri="{BB962C8B-B14F-4D97-AF65-F5344CB8AC3E}">
        <p14:creationId xmlns:p14="http://schemas.microsoft.com/office/powerpoint/2010/main" val="2258718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837DA1-B20E-72E8-2EEC-DADC44049B0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4D674519-895A-E9D6-1C05-2ABABB931B01}"/>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D244351F-FE6F-BAA3-F8DE-BC269864CA73}"/>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1E52D98E-FF9B-CD94-A8D8-360992FEB5A6}"/>
              </a:ext>
            </a:extLst>
          </p:cNvPr>
          <p:cNvSpPr>
            <a:spLocks noGrp="1"/>
          </p:cNvSpPr>
          <p:nvPr>
            <p:ph type="sldNum" sz="quarter" idx="5"/>
          </p:nvPr>
        </p:nvSpPr>
        <p:spPr/>
        <p:txBody>
          <a:bodyPr/>
          <a:lstStyle/>
          <a:p>
            <a:fld id="{B44710E1-BDEE-4BC6-8C4A-47D0DB91D590}" type="slidenum">
              <a:rPr lang="sv-SE" smtClean="0"/>
              <a:t>29</a:t>
            </a:fld>
            <a:endParaRPr lang="sv-SE"/>
          </a:p>
        </p:txBody>
      </p:sp>
    </p:spTree>
    <p:extLst>
      <p:ext uri="{BB962C8B-B14F-4D97-AF65-F5344CB8AC3E}">
        <p14:creationId xmlns:p14="http://schemas.microsoft.com/office/powerpoint/2010/main" val="29732745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189C52-D7A7-7E37-6CD1-00E155463B5A}"/>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04362AD-87A4-9A96-95A6-E89E1BC87CE6}"/>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9845D60C-E547-4311-4D5C-FEC4A1BB25EB}"/>
              </a:ext>
            </a:extLst>
          </p:cNvPr>
          <p:cNvSpPr>
            <a:spLocks noGrp="1"/>
          </p:cNvSpPr>
          <p:nvPr>
            <p:ph type="body" idx="1"/>
          </p:nvPr>
        </p:nvSpPr>
        <p:spPr/>
        <p:txBody>
          <a:bodyPr/>
          <a:lstStyle/>
          <a:p>
            <a:pPr marL="0" indent="0">
              <a:buNone/>
            </a:pPr>
            <a:r>
              <a:rPr lang="sv-SE" dirty="0"/>
              <a:t>4. Om det inte alltså inte finns ytterligare personlighetsdrag som inte förklaras av </a:t>
            </a:r>
            <a:r>
              <a:rPr lang="sv-SE" dirty="0" err="1"/>
              <a:t>ast</a:t>
            </a:r>
            <a:r>
              <a:rPr lang="sv-SE" dirty="0"/>
              <a:t>.</a:t>
            </a:r>
          </a:p>
        </p:txBody>
      </p:sp>
      <p:sp>
        <p:nvSpPr>
          <p:cNvPr id="4" name="Platshållare för bildnummer 3">
            <a:extLst>
              <a:ext uri="{FF2B5EF4-FFF2-40B4-BE49-F238E27FC236}">
                <a16:creationId xmlns:a16="http://schemas.microsoft.com/office/drawing/2014/main" id="{6B052352-A2E4-F12F-D2E1-9DB4C0DE84FB}"/>
              </a:ext>
            </a:extLst>
          </p:cNvPr>
          <p:cNvSpPr>
            <a:spLocks noGrp="1"/>
          </p:cNvSpPr>
          <p:nvPr>
            <p:ph type="sldNum" sz="quarter" idx="5"/>
          </p:nvPr>
        </p:nvSpPr>
        <p:spPr/>
        <p:txBody>
          <a:bodyPr/>
          <a:lstStyle/>
          <a:p>
            <a:fld id="{B44710E1-BDEE-4BC6-8C4A-47D0DB91D590}" type="slidenum">
              <a:rPr lang="sv-SE" smtClean="0"/>
              <a:t>30</a:t>
            </a:fld>
            <a:endParaRPr lang="sv-SE"/>
          </a:p>
        </p:txBody>
      </p:sp>
    </p:spTree>
    <p:extLst>
      <p:ext uri="{BB962C8B-B14F-4D97-AF65-F5344CB8AC3E}">
        <p14:creationId xmlns:p14="http://schemas.microsoft.com/office/powerpoint/2010/main" val="637664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593C78-399C-C3F1-BE4E-2BD990284E00}"/>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24C5EE60-3E49-2B9E-C6A9-B47526ED494F}"/>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8F0EBA55-8ACB-F881-0A0C-E87A466BEC43}"/>
              </a:ext>
            </a:extLst>
          </p:cNvPr>
          <p:cNvSpPr>
            <a:spLocks noGrp="1"/>
          </p:cNvSpPr>
          <p:nvPr>
            <p:ph type="body" idx="1"/>
          </p:nvPr>
        </p:nvSpPr>
        <p:spPr/>
        <p:txBody>
          <a:bodyPr/>
          <a:lstStyle/>
          <a:p>
            <a:pPr marL="0" indent="0">
              <a:buNone/>
            </a:pPr>
            <a:r>
              <a:rPr lang="sv-SE" dirty="0"/>
              <a:t>1. Den här presentationen utgår från den kliniska erfarenheten från Personlighetsprogrammet. Vi har föreläst mycket om det här de senaste åren och ämnet har fortsatt att engagera. Vi får ofta frågor såsom dessa. </a:t>
            </a:r>
          </a:p>
          <a:p>
            <a:pPr marL="0" indent="0">
              <a:buNone/>
            </a:pPr>
            <a:endParaRPr lang="sv-SE" dirty="0"/>
          </a:p>
          <a:p>
            <a:pPr marL="0" indent="0">
              <a:buNone/>
            </a:pPr>
            <a:r>
              <a:rPr lang="sv-SE" dirty="0"/>
              <a:t>4. Vi hade så mycket information från PS-utredningen. På ett tydligt sätt helt differentialdiagnostiskt. En vanlig fråga på våra diagnoskonferenser blev: förklaras symtombilden bäst av autismspektrum eller PS. </a:t>
            </a:r>
          </a:p>
          <a:p>
            <a:pPr marL="0" indent="0">
              <a:buNone/>
            </a:pPr>
            <a:endParaRPr lang="sv-SE" dirty="0"/>
          </a:p>
          <a:p>
            <a:pPr marL="0" indent="0">
              <a:buNone/>
            </a:pPr>
            <a:r>
              <a:rPr lang="sv-SE" dirty="0"/>
              <a:t>5. I princip inte en enda patient hade sökt eller blivit remitterad pga misstänkt autism. </a:t>
            </a:r>
            <a:endParaRPr lang="sv-SE" dirty="0">
              <a:solidFill>
                <a:schemeClr val="tx1"/>
              </a:solidFill>
              <a:latin typeface="Bodoni MT" panose="020706030806060202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solidFill>
                <a:schemeClr val="tx1"/>
              </a:solidFill>
              <a:latin typeface="Bodoni MT" panose="020706030806060202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solidFill>
                  <a:schemeClr val="tx1"/>
                </a:solidFill>
                <a:latin typeface="Bodoni MT" panose="02070603080606020203" pitchFamily="18" charset="0"/>
              </a:rPr>
              <a:t>5. Utifrån det föddes ett intresse för att förstå dessa patienter bättre och försöka fundera över vad man skulle kunna erbjuda dem. Utifrån att så många av patienterna var kvinnor har vi fokuserat på det. Men det ska sägas. Vi har även träffat en del män med liknande erfarenheter.</a:t>
            </a:r>
            <a:endParaRPr lang="sv-SE" dirty="0"/>
          </a:p>
        </p:txBody>
      </p:sp>
      <p:sp>
        <p:nvSpPr>
          <p:cNvPr id="4" name="Platshållare för bildnummer 3">
            <a:extLst>
              <a:ext uri="{FF2B5EF4-FFF2-40B4-BE49-F238E27FC236}">
                <a16:creationId xmlns:a16="http://schemas.microsoft.com/office/drawing/2014/main" id="{13736D2E-216E-DFBF-2215-F6DA704A668D}"/>
              </a:ext>
            </a:extLst>
          </p:cNvPr>
          <p:cNvSpPr>
            <a:spLocks noGrp="1"/>
          </p:cNvSpPr>
          <p:nvPr>
            <p:ph type="sldNum" sz="quarter" idx="5"/>
          </p:nvPr>
        </p:nvSpPr>
        <p:spPr/>
        <p:txBody>
          <a:bodyPr/>
          <a:lstStyle/>
          <a:p>
            <a:fld id="{B44710E1-BDEE-4BC6-8C4A-47D0DB91D590}" type="slidenum">
              <a:rPr lang="sv-SE" smtClean="0"/>
              <a:t>3</a:t>
            </a:fld>
            <a:endParaRPr lang="sv-SE"/>
          </a:p>
        </p:txBody>
      </p:sp>
    </p:spTree>
    <p:extLst>
      <p:ext uri="{BB962C8B-B14F-4D97-AF65-F5344CB8AC3E}">
        <p14:creationId xmlns:p14="http://schemas.microsoft.com/office/powerpoint/2010/main" val="23110720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B94DF2AB-3CEF-48E2-9BFC-848CB20F64A7}" type="slidenum">
              <a:rPr lang="sv-SE" smtClean="0"/>
              <a:t>31</a:t>
            </a:fld>
            <a:endParaRPr lang="sv-SE"/>
          </a:p>
        </p:txBody>
      </p:sp>
    </p:spTree>
    <p:extLst>
      <p:ext uri="{BB962C8B-B14F-4D97-AF65-F5344CB8AC3E}">
        <p14:creationId xmlns:p14="http://schemas.microsoft.com/office/powerpoint/2010/main" val="1544035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0EC7CC-C1D6-CF1F-A4E1-732F0C686930}"/>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D0B3C1AE-B231-B4EF-8796-C68C705F4A5D}"/>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83B68A7B-124A-DE82-6388-B3D51A103F54}"/>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0BFD0BDE-5504-2A7F-2231-8C27C6B687C8}"/>
              </a:ext>
            </a:extLst>
          </p:cNvPr>
          <p:cNvSpPr>
            <a:spLocks noGrp="1"/>
          </p:cNvSpPr>
          <p:nvPr>
            <p:ph type="sldNum" sz="quarter" idx="5"/>
          </p:nvPr>
        </p:nvSpPr>
        <p:spPr/>
        <p:txBody>
          <a:bodyPr/>
          <a:lstStyle/>
          <a:p>
            <a:fld id="{B94DF2AB-3CEF-48E2-9BFC-848CB20F64A7}" type="slidenum">
              <a:rPr lang="sv-SE" smtClean="0"/>
              <a:t>32</a:t>
            </a:fld>
            <a:endParaRPr lang="sv-SE"/>
          </a:p>
        </p:txBody>
      </p:sp>
    </p:spTree>
    <p:extLst>
      <p:ext uri="{BB962C8B-B14F-4D97-AF65-F5344CB8AC3E}">
        <p14:creationId xmlns:p14="http://schemas.microsoft.com/office/powerpoint/2010/main" val="30257074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A4348-EBAB-9C39-F165-CDA2CEF0DDC0}"/>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D0A4C7F0-E79A-713D-2354-B009CFB41C51}"/>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34DFDCD6-D8B7-BF17-F5F5-D87C51CBDBBA}"/>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3EB4D7E9-698C-CF57-534B-45E50D1B3AE8}"/>
              </a:ext>
            </a:extLst>
          </p:cNvPr>
          <p:cNvSpPr>
            <a:spLocks noGrp="1"/>
          </p:cNvSpPr>
          <p:nvPr>
            <p:ph type="sldNum" sz="quarter" idx="5"/>
          </p:nvPr>
        </p:nvSpPr>
        <p:spPr/>
        <p:txBody>
          <a:bodyPr/>
          <a:lstStyle/>
          <a:p>
            <a:fld id="{B94DF2AB-3CEF-48E2-9BFC-848CB20F64A7}" type="slidenum">
              <a:rPr lang="sv-SE" smtClean="0"/>
              <a:t>33</a:t>
            </a:fld>
            <a:endParaRPr lang="sv-SE"/>
          </a:p>
        </p:txBody>
      </p:sp>
    </p:spTree>
    <p:extLst>
      <p:ext uri="{BB962C8B-B14F-4D97-AF65-F5344CB8AC3E}">
        <p14:creationId xmlns:p14="http://schemas.microsoft.com/office/powerpoint/2010/main" val="37406412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88BC2-AD9F-DFAF-BB02-9919A6C2677B}"/>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C7A160BE-CB7F-7156-9797-CFC904A12F75}"/>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2D439CE2-23A6-8C56-CD6B-7D389CD2ABC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Paradigmskifte. Stor grupp med ”lindrigare” autism men med ett stort subjektivt lidande.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Ett ökat intresse för upplevelsen att vara autistisk, inte hur en autistisk person ter sig.</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a:extLst>
              <a:ext uri="{FF2B5EF4-FFF2-40B4-BE49-F238E27FC236}">
                <a16:creationId xmlns:a16="http://schemas.microsoft.com/office/drawing/2014/main" id="{4F266C6A-46A4-4669-57CB-2299F57B0D80}"/>
              </a:ext>
            </a:extLst>
          </p:cNvPr>
          <p:cNvSpPr>
            <a:spLocks noGrp="1"/>
          </p:cNvSpPr>
          <p:nvPr>
            <p:ph type="sldNum" sz="quarter" idx="5"/>
          </p:nvPr>
        </p:nvSpPr>
        <p:spPr/>
        <p:txBody>
          <a:bodyPr/>
          <a:lstStyle/>
          <a:p>
            <a:fld id="{B44710E1-BDEE-4BC6-8C4A-47D0DB91D590}" type="slidenum">
              <a:rPr lang="sv-SE" smtClean="0"/>
              <a:t>34</a:t>
            </a:fld>
            <a:endParaRPr lang="sv-SE"/>
          </a:p>
        </p:txBody>
      </p:sp>
    </p:spTree>
    <p:extLst>
      <p:ext uri="{BB962C8B-B14F-4D97-AF65-F5344CB8AC3E}">
        <p14:creationId xmlns:p14="http://schemas.microsoft.com/office/powerpoint/2010/main" val="20187202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Jag tänker att för det flesta med autismspektrumtillstånd med så allvarliga symtom att de hamnar inom psykiatrin så gäller att behandling behöver integreras.</a:t>
            </a:r>
          </a:p>
          <a:p>
            <a:endParaRPr lang="sv-SE" dirty="0"/>
          </a:p>
          <a:p>
            <a:r>
              <a:rPr lang="sv-SE" dirty="0"/>
              <a:t>Sedvanlig behandling för personlighetssyndrom fungerar inte. </a:t>
            </a:r>
          </a:p>
        </p:txBody>
      </p:sp>
      <p:sp>
        <p:nvSpPr>
          <p:cNvPr id="4" name="Platshållare för bildnummer 3"/>
          <p:cNvSpPr>
            <a:spLocks noGrp="1"/>
          </p:cNvSpPr>
          <p:nvPr>
            <p:ph type="sldNum" sz="quarter" idx="5"/>
          </p:nvPr>
        </p:nvSpPr>
        <p:spPr/>
        <p:txBody>
          <a:bodyPr/>
          <a:lstStyle/>
          <a:p>
            <a:fld id="{25BBAAB4-EA4F-48D6-AD76-CAEA5F1ED1CB}" type="slidenum">
              <a:rPr lang="sv-SE" smtClean="0"/>
              <a:t>35</a:t>
            </a:fld>
            <a:endParaRPr lang="sv-SE"/>
          </a:p>
        </p:txBody>
      </p:sp>
    </p:spTree>
    <p:extLst>
      <p:ext uri="{BB962C8B-B14F-4D97-AF65-F5344CB8AC3E}">
        <p14:creationId xmlns:p14="http://schemas.microsoft.com/office/powerpoint/2010/main" val="42914486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E25A68-6DC4-AEB2-6BE2-851216DBB3B5}"/>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5675A223-3536-59FF-A183-4A4EB6A3B350}"/>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BA7D876F-E913-1681-2316-B223AD7BB4E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Hur har livet varit. Närmast en kris att få diagnosen.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Lina Liman skriver: Mina drömmar och min längtan var inte förenliga med det autistiska livet jag levde.</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Mot den smärtan hjälpte inga rationella tankar. Men någonstans försoning och acceptans. Och förhoppningsvis vändpunkt.</a:t>
            </a:r>
          </a:p>
        </p:txBody>
      </p:sp>
      <p:sp>
        <p:nvSpPr>
          <p:cNvPr id="4" name="Platshållare för bildnummer 3">
            <a:extLst>
              <a:ext uri="{FF2B5EF4-FFF2-40B4-BE49-F238E27FC236}">
                <a16:creationId xmlns:a16="http://schemas.microsoft.com/office/drawing/2014/main" id="{EC0750CE-998A-119B-EE99-6E2EC656B948}"/>
              </a:ext>
            </a:extLst>
          </p:cNvPr>
          <p:cNvSpPr>
            <a:spLocks noGrp="1"/>
          </p:cNvSpPr>
          <p:nvPr>
            <p:ph type="sldNum" sz="quarter" idx="5"/>
          </p:nvPr>
        </p:nvSpPr>
        <p:spPr/>
        <p:txBody>
          <a:bodyPr/>
          <a:lstStyle/>
          <a:p>
            <a:fld id="{B44710E1-BDEE-4BC6-8C4A-47D0DB91D590}" type="slidenum">
              <a:rPr lang="sv-SE" smtClean="0"/>
              <a:t>36</a:t>
            </a:fld>
            <a:endParaRPr lang="sv-SE"/>
          </a:p>
        </p:txBody>
      </p:sp>
    </p:spTree>
    <p:extLst>
      <p:ext uri="{BB962C8B-B14F-4D97-AF65-F5344CB8AC3E}">
        <p14:creationId xmlns:p14="http://schemas.microsoft.com/office/powerpoint/2010/main" val="41956637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8B10D1-280D-D468-468B-430F23727EA8}"/>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79238F84-3C5D-AEEE-FD4D-76107D3E6F15}"/>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245F24C1-0879-8EF7-FF76-66A44F7060A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Det har kommit enstaka mindre studier om DBT vid AST det senaste decenniet, men den första lite större har nyligen genomförts av en grupp i Nederländerna.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Internationellt så börjar det komma en del studier. Tex </a:t>
            </a:r>
            <a:r>
              <a:rPr lang="sv-SE" dirty="0" err="1"/>
              <a:t>Huntjens</a:t>
            </a:r>
            <a:r>
              <a:rPr lang="sv-SE" dirty="0"/>
              <a:t> holländska </a:t>
            </a:r>
            <a:r>
              <a:rPr lang="sv-SE" dirty="0" err="1"/>
              <a:t>dbt</a:t>
            </a:r>
            <a:r>
              <a:rPr lang="sv-SE" dirty="0"/>
              <a:t>-studie. Jag tror det är synd att ha självskada som ett huvudspår. Självskadan är ett blott ett symtom på en djupare otillfredsställelse med livet. OM vi ger insats mot AST kan det antagligen minska på köpet. Sedan har vi en grupp där självskada närmast blivit som en ritual och där kan det förstås krävas specifika insatser och där kan säkert modeller från DBT fungera.</a:t>
            </a:r>
          </a:p>
        </p:txBody>
      </p:sp>
      <p:sp>
        <p:nvSpPr>
          <p:cNvPr id="4" name="Platshållare för bildnummer 3">
            <a:extLst>
              <a:ext uri="{FF2B5EF4-FFF2-40B4-BE49-F238E27FC236}">
                <a16:creationId xmlns:a16="http://schemas.microsoft.com/office/drawing/2014/main" id="{E8C043E7-E671-066E-C74C-AF71C734B769}"/>
              </a:ext>
            </a:extLst>
          </p:cNvPr>
          <p:cNvSpPr>
            <a:spLocks noGrp="1"/>
          </p:cNvSpPr>
          <p:nvPr>
            <p:ph type="sldNum" sz="quarter" idx="5"/>
          </p:nvPr>
        </p:nvSpPr>
        <p:spPr/>
        <p:txBody>
          <a:bodyPr/>
          <a:lstStyle/>
          <a:p>
            <a:fld id="{B44710E1-BDEE-4BC6-8C4A-47D0DB91D590}" type="slidenum">
              <a:rPr lang="sv-SE" smtClean="0"/>
              <a:t>37</a:t>
            </a:fld>
            <a:endParaRPr lang="sv-SE"/>
          </a:p>
        </p:txBody>
      </p:sp>
    </p:spTree>
    <p:extLst>
      <p:ext uri="{BB962C8B-B14F-4D97-AF65-F5344CB8AC3E}">
        <p14:creationId xmlns:p14="http://schemas.microsoft.com/office/powerpoint/2010/main" val="11385950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AB13D7-4F9D-3823-534B-44F0DC7C45E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D1EC8E7-DC06-1A4D-8E41-90B8C99F5142}"/>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5578F9B0-AB44-50F3-1854-2A81C236384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Internationellt så börjar det komma en del studier. Tex </a:t>
            </a:r>
            <a:r>
              <a:rPr lang="sv-SE" dirty="0" err="1"/>
              <a:t>Huntjens</a:t>
            </a:r>
            <a:r>
              <a:rPr lang="sv-SE" dirty="0"/>
              <a:t> holländska </a:t>
            </a:r>
            <a:r>
              <a:rPr lang="sv-SE" dirty="0" err="1"/>
              <a:t>dbt</a:t>
            </a:r>
            <a:r>
              <a:rPr lang="sv-SE" dirty="0"/>
              <a:t>-studie. Jag tror det är synd att ha självskada som ett huvudspår. Självskadan är ett blott ett symtom på en djupare otillfredsställelse med livet. OM vi ger insats mot AST kan det antagligen minska på köpet. Sedan har vi en grupp där självskada närmast blivit som en ritual och där kan det förstås krävas specifika insatser och där kan säkert modeller från DBT fungera.</a:t>
            </a:r>
          </a:p>
        </p:txBody>
      </p:sp>
      <p:sp>
        <p:nvSpPr>
          <p:cNvPr id="4" name="Platshållare för bildnummer 3">
            <a:extLst>
              <a:ext uri="{FF2B5EF4-FFF2-40B4-BE49-F238E27FC236}">
                <a16:creationId xmlns:a16="http://schemas.microsoft.com/office/drawing/2014/main" id="{636924B3-88A6-AAF0-E550-9027D6557520}"/>
              </a:ext>
            </a:extLst>
          </p:cNvPr>
          <p:cNvSpPr>
            <a:spLocks noGrp="1"/>
          </p:cNvSpPr>
          <p:nvPr>
            <p:ph type="sldNum" sz="quarter" idx="5"/>
          </p:nvPr>
        </p:nvSpPr>
        <p:spPr/>
        <p:txBody>
          <a:bodyPr/>
          <a:lstStyle/>
          <a:p>
            <a:fld id="{B44710E1-BDEE-4BC6-8C4A-47D0DB91D590}" type="slidenum">
              <a:rPr lang="sv-SE" smtClean="0"/>
              <a:t>38</a:t>
            </a:fld>
            <a:endParaRPr lang="sv-SE"/>
          </a:p>
        </p:txBody>
      </p:sp>
    </p:spTree>
    <p:extLst>
      <p:ext uri="{BB962C8B-B14F-4D97-AF65-F5344CB8AC3E}">
        <p14:creationId xmlns:p14="http://schemas.microsoft.com/office/powerpoint/2010/main" val="427479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B74A60-26DF-55CF-67AA-9DDA9983DA0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F072C83A-F864-21F3-A6D8-89299CFB357A}"/>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31B025F9-9F7E-1077-9302-67E111F41F92}"/>
              </a:ext>
            </a:extLst>
          </p:cNvPr>
          <p:cNvSpPr>
            <a:spLocks noGrp="1"/>
          </p:cNvSpPr>
          <p:nvPr>
            <p:ph type="body" idx="1"/>
          </p:nvPr>
        </p:nvSpPr>
        <p:spPr/>
        <p:txBody>
          <a:bodyPr/>
          <a:lstStyle/>
          <a:p>
            <a:pPr marL="0" indent="0">
              <a:buNone/>
            </a:pPr>
            <a:r>
              <a:rPr lang="sv-SE" dirty="0"/>
              <a:t>4. Men 2023 kom en intressant svenska avhandling av Johan Nyrenius. Han undersökte förekomsten av AST.</a:t>
            </a:r>
          </a:p>
          <a:p>
            <a:pPr marL="0" indent="0">
              <a:buNone/>
            </a:pPr>
            <a:endParaRPr lang="sv-SE" dirty="0"/>
          </a:p>
          <a:p>
            <a:pPr marL="0" indent="0">
              <a:buNone/>
            </a:pPr>
            <a:r>
              <a:rPr lang="sv-SE" dirty="0">
                <a:solidFill>
                  <a:schemeClr val="tx1"/>
                </a:solidFill>
                <a:latin typeface="Bodoni MT" panose="02070603080606020203" pitchFamily="18" charset="0"/>
              </a:rPr>
              <a:t>4. Dvs ett upplägg som i viss mån ändå liknande personlighetsprogrammets approach.</a:t>
            </a:r>
            <a:endParaRPr lang="sv-SE" dirty="0"/>
          </a:p>
        </p:txBody>
      </p:sp>
      <p:sp>
        <p:nvSpPr>
          <p:cNvPr id="4" name="Platshållare för bildnummer 3">
            <a:extLst>
              <a:ext uri="{FF2B5EF4-FFF2-40B4-BE49-F238E27FC236}">
                <a16:creationId xmlns:a16="http://schemas.microsoft.com/office/drawing/2014/main" id="{BD0A4610-06B7-098E-95F8-87001192A797}"/>
              </a:ext>
            </a:extLst>
          </p:cNvPr>
          <p:cNvSpPr>
            <a:spLocks noGrp="1"/>
          </p:cNvSpPr>
          <p:nvPr>
            <p:ph type="sldNum" sz="quarter" idx="5"/>
          </p:nvPr>
        </p:nvSpPr>
        <p:spPr/>
        <p:txBody>
          <a:bodyPr/>
          <a:lstStyle/>
          <a:p>
            <a:fld id="{B44710E1-BDEE-4BC6-8C4A-47D0DB91D590}" type="slidenum">
              <a:rPr lang="sv-SE" smtClean="0"/>
              <a:t>4</a:t>
            </a:fld>
            <a:endParaRPr lang="sv-SE"/>
          </a:p>
        </p:txBody>
      </p:sp>
    </p:spTree>
    <p:extLst>
      <p:ext uri="{BB962C8B-B14F-4D97-AF65-F5344CB8AC3E}">
        <p14:creationId xmlns:p14="http://schemas.microsoft.com/office/powerpoint/2010/main" val="3192859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9ECCB-73CE-E0B0-D947-C1D462823718}"/>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4F2E4B8E-23E2-C9EA-3116-317108B02759}"/>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E6BF8D32-542C-3E3E-4264-12BA6486DE08}"/>
              </a:ext>
            </a:extLst>
          </p:cNvPr>
          <p:cNvSpPr>
            <a:spLocks noGrp="1"/>
          </p:cNvSpPr>
          <p:nvPr>
            <p:ph type="body" idx="1"/>
          </p:nvPr>
        </p:nvSpPr>
        <p:spPr/>
        <p:txBody>
          <a:bodyPr/>
          <a:lstStyle/>
          <a:p>
            <a:pPr marL="0" indent="0">
              <a:buNone/>
            </a:pPr>
            <a:r>
              <a:rPr lang="sv-SE" dirty="0"/>
              <a:t>3. Det gäller antagligen en specifik generation kvinnor. Nu skulle jag gissa att det är betydligt vanligare efter AST-diagnosen ökar så snabbt inom BUP.</a:t>
            </a:r>
          </a:p>
          <a:p>
            <a:pPr marL="0" indent="0">
              <a:buNone/>
            </a:pPr>
            <a:endParaRPr lang="sv-SE" dirty="0"/>
          </a:p>
          <a:p>
            <a:pPr marL="0" indent="0">
              <a:buNone/>
            </a:pPr>
            <a:r>
              <a:rPr lang="sv-SE" dirty="0"/>
              <a:t>DEN HÄR SITUATIONEN LEDDE TILL ATT VI BEHÖVDE LÄRA OSS MER OM AUTISM HOS KVINNOR.</a:t>
            </a:r>
          </a:p>
        </p:txBody>
      </p:sp>
      <p:sp>
        <p:nvSpPr>
          <p:cNvPr id="4" name="Platshållare för bildnummer 3">
            <a:extLst>
              <a:ext uri="{FF2B5EF4-FFF2-40B4-BE49-F238E27FC236}">
                <a16:creationId xmlns:a16="http://schemas.microsoft.com/office/drawing/2014/main" id="{F9CCD93B-A4D8-E509-807A-AD2DD11D662D}"/>
              </a:ext>
            </a:extLst>
          </p:cNvPr>
          <p:cNvSpPr>
            <a:spLocks noGrp="1"/>
          </p:cNvSpPr>
          <p:nvPr>
            <p:ph type="sldNum" sz="quarter" idx="5"/>
          </p:nvPr>
        </p:nvSpPr>
        <p:spPr/>
        <p:txBody>
          <a:bodyPr/>
          <a:lstStyle/>
          <a:p>
            <a:fld id="{B44710E1-BDEE-4BC6-8C4A-47D0DB91D590}" type="slidenum">
              <a:rPr lang="sv-SE" smtClean="0"/>
              <a:t>5</a:t>
            </a:fld>
            <a:endParaRPr lang="sv-SE"/>
          </a:p>
        </p:txBody>
      </p:sp>
    </p:spTree>
    <p:extLst>
      <p:ext uri="{BB962C8B-B14F-4D97-AF65-F5344CB8AC3E}">
        <p14:creationId xmlns:p14="http://schemas.microsoft.com/office/powerpoint/2010/main" val="1724559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BD774-7A39-7921-DC53-0DAB5258C25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1DCFA6C-A7A0-2AEA-680E-0AC14FBB2105}"/>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A22B8D92-15C7-F374-EC97-1E12AECAB1C6}"/>
              </a:ext>
            </a:extLst>
          </p:cNvPr>
          <p:cNvSpPr>
            <a:spLocks noGrp="1"/>
          </p:cNvSpPr>
          <p:nvPr>
            <p:ph type="body" idx="1"/>
          </p:nvPr>
        </p:nvSpPr>
        <p:spPr/>
        <p:txBody>
          <a:bodyPr/>
          <a:lstStyle/>
          <a:p>
            <a:r>
              <a:rPr lang="sv-SE" dirty="0"/>
              <a:t>2. Ökad </a:t>
            </a:r>
            <a:r>
              <a:rPr lang="sv-SE" dirty="0" err="1"/>
              <a:t>recognition</a:t>
            </a:r>
            <a:r>
              <a:rPr lang="sv-SE" dirty="0"/>
              <a:t> och breddning av kriterier.</a:t>
            </a:r>
          </a:p>
          <a:p>
            <a:endParaRPr lang="sv-SE" dirty="0"/>
          </a:p>
          <a:p>
            <a:r>
              <a:rPr lang="sv-SE" dirty="0"/>
              <a:t>3. </a:t>
            </a:r>
          </a:p>
          <a:p>
            <a:endParaRPr lang="sv-SE" dirty="0"/>
          </a:p>
          <a:p>
            <a:r>
              <a:rPr lang="sv-SE" dirty="0"/>
              <a:t>5. Den första frågan verkar de flesta vara överens om ett ja på och hypotesen är att istället för 1:4 så kanske förhållandet är 1:3 eller 1:2. </a:t>
            </a:r>
          </a:p>
        </p:txBody>
      </p:sp>
      <p:sp>
        <p:nvSpPr>
          <p:cNvPr id="4" name="Platshållare för bildnummer 3">
            <a:extLst>
              <a:ext uri="{FF2B5EF4-FFF2-40B4-BE49-F238E27FC236}">
                <a16:creationId xmlns:a16="http://schemas.microsoft.com/office/drawing/2014/main" id="{29B97B8B-9487-846E-90C7-9C5378B3B393}"/>
              </a:ext>
            </a:extLst>
          </p:cNvPr>
          <p:cNvSpPr>
            <a:spLocks noGrp="1"/>
          </p:cNvSpPr>
          <p:nvPr>
            <p:ph type="sldNum" sz="quarter" idx="5"/>
          </p:nvPr>
        </p:nvSpPr>
        <p:spPr/>
        <p:txBody>
          <a:bodyPr/>
          <a:lstStyle/>
          <a:p>
            <a:fld id="{B44710E1-BDEE-4BC6-8C4A-47D0DB91D590}" type="slidenum">
              <a:rPr lang="sv-SE" smtClean="0"/>
              <a:t>6</a:t>
            </a:fld>
            <a:endParaRPr lang="sv-SE"/>
          </a:p>
        </p:txBody>
      </p:sp>
    </p:spTree>
    <p:extLst>
      <p:ext uri="{BB962C8B-B14F-4D97-AF65-F5344CB8AC3E}">
        <p14:creationId xmlns:p14="http://schemas.microsoft.com/office/powerpoint/2010/main" val="1398098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08B9BD-5ED4-9BAF-41DF-057F431A37D4}"/>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663A5AD-EBBD-1B7F-391A-7B7F209C0F61}"/>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11FE030B-DD1F-DBB3-4253-73EA13D4A0E5}"/>
              </a:ext>
            </a:extLst>
          </p:cNvPr>
          <p:cNvSpPr>
            <a:spLocks noGrp="1"/>
          </p:cNvSpPr>
          <p:nvPr>
            <p:ph type="body" idx="1"/>
          </p:nvPr>
        </p:nvSpPr>
        <p:spPr/>
        <p:txBody>
          <a:bodyPr/>
          <a:lstStyle/>
          <a:p>
            <a:r>
              <a:rPr lang="sv-SE" dirty="0"/>
              <a:t>3. Situationer där misstanke om en annan diagnos, eller en faktisk annan diagnos liksom skymmer autismen. Jag kommer att fokusera på PS idag.</a:t>
            </a:r>
          </a:p>
        </p:txBody>
      </p:sp>
      <p:sp>
        <p:nvSpPr>
          <p:cNvPr id="4" name="Platshållare för bildnummer 3">
            <a:extLst>
              <a:ext uri="{FF2B5EF4-FFF2-40B4-BE49-F238E27FC236}">
                <a16:creationId xmlns:a16="http://schemas.microsoft.com/office/drawing/2014/main" id="{3A181F7C-172F-DB9B-8EB1-0ED62EF3BD27}"/>
              </a:ext>
            </a:extLst>
          </p:cNvPr>
          <p:cNvSpPr>
            <a:spLocks noGrp="1"/>
          </p:cNvSpPr>
          <p:nvPr>
            <p:ph type="sldNum" sz="quarter" idx="5"/>
          </p:nvPr>
        </p:nvSpPr>
        <p:spPr/>
        <p:txBody>
          <a:bodyPr/>
          <a:lstStyle/>
          <a:p>
            <a:fld id="{B44710E1-BDEE-4BC6-8C4A-47D0DB91D590}" type="slidenum">
              <a:rPr lang="sv-SE" smtClean="0"/>
              <a:t>7</a:t>
            </a:fld>
            <a:endParaRPr lang="sv-SE"/>
          </a:p>
        </p:txBody>
      </p:sp>
    </p:spTree>
    <p:extLst>
      <p:ext uri="{BB962C8B-B14F-4D97-AF65-F5344CB8AC3E}">
        <p14:creationId xmlns:p14="http://schemas.microsoft.com/office/powerpoint/2010/main" val="1134978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408F5B-9F56-A906-734E-FC691268027A}"/>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8D30D115-D193-6405-AE04-0625269C9B27}"/>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5638338E-C16A-D8A0-036E-D94FEE18D0ED}"/>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B681160A-B336-D48C-279B-1223E9339AE5}"/>
              </a:ext>
            </a:extLst>
          </p:cNvPr>
          <p:cNvSpPr>
            <a:spLocks noGrp="1"/>
          </p:cNvSpPr>
          <p:nvPr>
            <p:ph type="sldNum" sz="quarter" idx="5"/>
          </p:nvPr>
        </p:nvSpPr>
        <p:spPr/>
        <p:txBody>
          <a:bodyPr/>
          <a:lstStyle/>
          <a:p>
            <a:fld id="{B44710E1-BDEE-4BC6-8C4A-47D0DB91D590}" type="slidenum">
              <a:rPr lang="sv-SE" smtClean="0"/>
              <a:t>8</a:t>
            </a:fld>
            <a:endParaRPr lang="sv-SE"/>
          </a:p>
        </p:txBody>
      </p:sp>
    </p:spTree>
    <p:extLst>
      <p:ext uri="{BB962C8B-B14F-4D97-AF65-F5344CB8AC3E}">
        <p14:creationId xmlns:p14="http://schemas.microsoft.com/office/powerpoint/2010/main" val="1793287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FBDDCE-E781-C8E9-B7F7-8ABF2272BAD4}"/>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DE5E1C93-659E-6067-0B73-9F60E9AF9FAD}"/>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2B0FDCBB-4882-1C25-FFDB-8CC38173FF81}"/>
              </a:ext>
            </a:extLst>
          </p:cNvPr>
          <p:cNvSpPr>
            <a:spLocks noGrp="1"/>
          </p:cNvSpPr>
          <p:nvPr>
            <p:ph type="body" idx="1"/>
          </p:nvPr>
        </p:nvSpPr>
        <p:spPr/>
        <p:txBody>
          <a:bodyPr/>
          <a:lstStyle/>
          <a:p>
            <a:r>
              <a:rPr lang="sv-SE" dirty="0"/>
              <a:t>Frågan kanske är: hur många vänner har du? Här kan det vara så att våra diagnostiska verktyg har behövt en revidering</a:t>
            </a:r>
          </a:p>
        </p:txBody>
      </p:sp>
      <p:sp>
        <p:nvSpPr>
          <p:cNvPr id="4" name="Platshållare för bildnummer 3">
            <a:extLst>
              <a:ext uri="{FF2B5EF4-FFF2-40B4-BE49-F238E27FC236}">
                <a16:creationId xmlns:a16="http://schemas.microsoft.com/office/drawing/2014/main" id="{F63A55B2-4B8E-C34D-7526-54F3CB9E61E8}"/>
              </a:ext>
            </a:extLst>
          </p:cNvPr>
          <p:cNvSpPr>
            <a:spLocks noGrp="1"/>
          </p:cNvSpPr>
          <p:nvPr>
            <p:ph type="sldNum" sz="quarter" idx="5"/>
          </p:nvPr>
        </p:nvSpPr>
        <p:spPr/>
        <p:txBody>
          <a:bodyPr/>
          <a:lstStyle/>
          <a:p>
            <a:fld id="{B44710E1-BDEE-4BC6-8C4A-47D0DB91D590}" type="slidenum">
              <a:rPr lang="sv-SE" smtClean="0"/>
              <a:t>9</a:t>
            </a:fld>
            <a:endParaRPr lang="sv-SE"/>
          </a:p>
        </p:txBody>
      </p:sp>
    </p:spTree>
    <p:extLst>
      <p:ext uri="{BB962C8B-B14F-4D97-AF65-F5344CB8AC3E}">
        <p14:creationId xmlns:p14="http://schemas.microsoft.com/office/powerpoint/2010/main" val="2528816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4F202C9-9D93-8594-E949-8845F1F45C62}"/>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10C4648A-60CC-963A-483F-7D3E951DE9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1BEAE691-D390-A195-DC21-F4242962D682}"/>
              </a:ext>
            </a:extLst>
          </p:cNvPr>
          <p:cNvSpPr>
            <a:spLocks noGrp="1"/>
          </p:cNvSpPr>
          <p:nvPr>
            <p:ph type="dt" sz="half" idx="10"/>
          </p:nvPr>
        </p:nvSpPr>
        <p:spPr/>
        <p:txBody>
          <a:bodyPr/>
          <a:lstStyle/>
          <a:p>
            <a:fld id="{8D8DE2BE-21DD-4EE4-A8C9-A2E36E394AF9}" type="datetimeFigureOut">
              <a:rPr lang="sv-SE" smtClean="0"/>
              <a:t>2026-05-03</a:t>
            </a:fld>
            <a:endParaRPr lang="sv-SE"/>
          </a:p>
        </p:txBody>
      </p:sp>
      <p:sp>
        <p:nvSpPr>
          <p:cNvPr id="5" name="Platshållare för sidfot 4">
            <a:extLst>
              <a:ext uri="{FF2B5EF4-FFF2-40B4-BE49-F238E27FC236}">
                <a16:creationId xmlns:a16="http://schemas.microsoft.com/office/drawing/2014/main" id="{517DE4BB-AD81-73D6-2DFC-BE31B04F897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B73B746-9D76-8CB0-3CF5-5840D2236861}"/>
              </a:ext>
            </a:extLst>
          </p:cNvPr>
          <p:cNvSpPr>
            <a:spLocks noGrp="1"/>
          </p:cNvSpPr>
          <p:nvPr>
            <p:ph type="sldNum" sz="quarter" idx="12"/>
          </p:nvPr>
        </p:nvSpPr>
        <p:spPr/>
        <p:txBody>
          <a:bodyPr/>
          <a:lstStyle/>
          <a:p>
            <a:fld id="{C05BCCC0-AB81-4433-924B-08AB2AB832D0}" type="slidenum">
              <a:rPr lang="sv-SE" smtClean="0"/>
              <a:t>‹#›</a:t>
            </a:fld>
            <a:endParaRPr lang="sv-SE"/>
          </a:p>
        </p:txBody>
      </p:sp>
    </p:spTree>
    <p:extLst>
      <p:ext uri="{BB962C8B-B14F-4D97-AF65-F5344CB8AC3E}">
        <p14:creationId xmlns:p14="http://schemas.microsoft.com/office/powerpoint/2010/main" val="2486637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295F73D-012C-FB56-16E0-DD9E82FCC231}"/>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586BB813-A0C7-2536-E190-09BC28A0AF3C}"/>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770FD7A-6636-82D5-FF4D-3DD89836D9A0}"/>
              </a:ext>
            </a:extLst>
          </p:cNvPr>
          <p:cNvSpPr>
            <a:spLocks noGrp="1"/>
          </p:cNvSpPr>
          <p:nvPr>
            <p:ph type="dt" sz="half" idx="10"/>
          </p:nvPr>
        </p:nvSpPr>
        <p:spPr/>
        <p:txBody>
          <a:bodyPr/>
          <a:lstStyle/>
          <a:p>
            <a:fld id="{8D8DE2BE-21DD-4EE4-A8C9-A2E36E394AF9}" type="datetimeFigureOut">
              <a:rPr lang="sv-SE" smtClean="0"/>
              <a:t>2026-05-03</a:t>
            </a:fld>
            <a:endParaRPr lang="sv-SE"/>
          </a:p>
        </p:txBody>
      </p:sp>
      <p:sp>
        <p:nvSpPr>
          <p:cNvPr id="5" name="Platshållare för sidfot 4">
            <a:extLst>
              <a:ext uri="{FF2B5EF4-FFF2-40B4-BE49-F238E27FC236}">
                <a16:creationId xmlns:a16="http://schemas.microsoft.com/office/drawing/2014/main" id="{A6E6B942-C9DB-B500-9017-78BAD3B30A2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5180A95-CC77-E847-E09D-AE4EC105B2D9}"/>
              </a:ext>
            </a:extLst>
          </p:cNvPr>
          <p:cNvSpPr>
            <a:spLocks noGrp="1"/>
          </p:cNvSpPr>
          <p:nvPr>
            <p:ph type="sldNum" sz="quarter" idx="12"/>
          </p:nvPr>
        </p:nvSpPr>
        <p:spPr/>
        <p:txBody>
          <a:bodyPr/>
          <a:lstStyle/>
          <a:p>
            <a:fld id="{C05BCCC0-AB81-4433-924B-08AB2AB832D0}" type="slidenum">
              <a:rPr lang="sv-SE" smtClean="0"/>
              <a:t>‹#›</a:t>
            </a:fld>
            <a:endParaRPr lang="sv-SE"/>
          </a:p>
        </p:txBody>
      </p:sp>
    </p:spTree>
    <p:extLst>
      <p:ext uri="{BB962C8B-B14F-4D97-AF65-F5344CB8AC3E}">
        <p14:creationId xmlns:p14="http://schemas.microsoft.com/office/powerpoint/2010/main" val="2383237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09B3EDAB-9828-CC37-8408-531C64D150DE}"/>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99E33B87-140D-0E4B-2B45-3BDB0A63B203}"/>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ECEC4EE-154C-6CE3-C2A6-AFE0CC8C50F5}"/>
              </a:ext>
            </a:extLst>
          </p:cNvPr>
          <p:cNvSpPr>
            <a:spLocks noGrp="1"/>
          </p:cNvSpPr>
          <p:nvPr>
            <p:ph type="dt" sz="half" idx="10"/>
          </p:nvPr>
        </p:nvSpPr>
        <p:spPr/>
        <p:txBody>
          <a:bodyPr/>
          <a:lstStyle/>
          <a:p>
            <a:fld id="{8D8DE2BE-21DD-4EE4-A8C9-A2E36E394AF9}" type="datetimeFigureOut">
              <a:rPr lang="sv-SE" smtClean="0"/>
              <a:t>2026-05-03</a:t>
            </a:fld>
            <a:endParaRPr lang="sv-SE"/>
          </a:p>
        </p:txBody>
      </p:sp>
      <p:sp>
        <p:nvSpPr>
          <p:cNvPr id="5" name="Platshållare för sidfot 4">
            <a:extLst>
              <a:ext uri="{FF2B5EF4-FFF2-40B4-BE49-F238E27FC236}">
                <a16:creationId xmlns:a16="http://schemas.microsoft.com/office/drawing/2014/main" id="{0B75E914-BA81-6D3D-67CF-B5F44C98B4C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1A4CB0F-7FC6-55A1-E231-49427637CDEE}"/>
              </a:ext>
            </a:extLst>
          </p:cNvPr>
          <p:cNvSpPr>
            <a:spLocks noGrp="1"/>
          </p:cNvSpPr>
          <p:nvPr>
            <p:ph type="sldNum" sz="quarter" idx="12"/>
          </p:nvPr>
        </p:nvSpPr>
        <p:spPr/>
        <p:txBody>
          <a:bodyPr/>
          <a:lstStyle/>
          <a:p>
            <a:fld id="{C05BCCC0-AB81-4433-924B-08AB2AB832D0}" type="slidenum">
              <a:rPr lang="sv-SE" smtClean="0"/>
              <a:t>‹#›</a:t>
            </a:fld>
            <a:endParaRPr lang="sv-SE"/>
          </a:p>
        </p:txBody>
      </p:sp>
    </p:spTree>
    <p:extLst>
      <p:ext uri="{BB962C8B-B14F-4D97-AF65-F5344CB8AC3E}">
        <p14:creationId xmlns:p14="http://schemas.microsoft.com/office/powerpoint/2010/main" val="601457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137155-8F4C-421E-2C85-EE99B3C4489A}"/>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4BA5149-AC4B-E420-7E0F-B8540B5C6F48}"/>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8485AEB-4E56-E23B-665F-0BDAA3D49819}"/>
              </a:ext>
            </a:extLst>
          </p:cNvPr>
          <p:cNvSpPr>
            <a:spLocks noGrp="1"/>
          </p:cNvSpPr>
          <p:nvPr>
            <p:ph type="dt" sz="half" idx="10"/>
          </p:nvPr>
        </p:nvSpPr>
        <p:spPr/>
        <p:txBody>
          <a:bodyPr/>
          <a:lstStyle/>
          <a:p>
            <a:fld id="{8D8DE2BE-21DD-4EE4-A8C9-A2E36E394AF9}" type="datetimeFigureOut">
              <a:rPr lang="sv-SE" smtClean="0"/>
              <a:t>2026-05-03</a:t>
            </a:fld>
            <a:endParaRPr lang="sv-SE"/>
          </a:p>
        </p:txBody>
      </p:sp>
      <p:sp>
        <p:nvSpPr>
          <p:cNvPr id="5" name="Platshållare för sidfot 4">
            <a:extLst>
              <a:ext uri="{FF2B5EF4-FFF2-40B4-BE49-F238E27FC236}">
                <a16:creationId xmlns:a16="http://schemas.microsoft.com/office/drawing/2014/main" id="{E4E5D08A-17A7-322D-15C3-A17E5B4E234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9DB698B-B8B9-BCF5-2435-065243BE0348}"/>
              </a:ext>
            </a:extLst>
          </p:cNvPr>
          <p:cNvSpPr>
            <a:spLocks noGrp="1"/>
          </p:cNvSpPr>
          <p:nvPr>
            <p:ph type="sldNum" sz="quarter" idx="12"/>
          </p:nvPr>
        </p:nvSpPr>
        <p:spPr/>
        <p:txBody>
          <a:bodyPr/>
          <a:lstStyle/>
          <a:p>
            <a:fld id="{C05BCCC0-AB81-4433-924B-08AB2AB832D0}" type="slidenum">
              <a:rPr lang="sv-SE" smtClean="0"/>
              <a:t>‹#›</a:t>
            </a:fld>
            <a:endParaRPr lang="sv-SE"/>
          </a:p>
        </p:txBody>
      </p:sp>
    </p:spTree>
    <p:extLst>
      <p:ext uri="{BB962C8B-B14F-4D97-AF65-F5344CB8AC3E}">
        <p14:creationId xmlns:p14="http://schemas.microsoft.com/office/powerpoint/2010/main" val="3039605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18A417-3809-486E-DA25-2FDC3E7DF900}"/>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E29F75C0-5893-8676-1B90-65731000B2C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EFD3B24D-3058-8E28-8427-93514CFACB39}"/>
              </a:ext>
            </a:extLst>
          </p:cNvPr>
          <p:cNvSpPr>
            <a:spLocks noGrp="1"/>
          </p:cNvSpPr>
          <p:nvPr>
            <p:ph type="dt" sz="half" idx="10"/>
          </p:nvPr>
        </p:nvSpPr>
        <p:spPr/>
        <p:txBody>
          <a:bodyPr/>
          <a:lstStyle/>
          <a:p>
            <a:fld id="{8D8DE2BE-21DD-4EE4-A8C9-A2E36E394AF9}" type="datetimeFigureOut">
              <a:rPr lang="sv-SE" smtClean="0"/>
              <a:t>2026-05-03</a:t>
            </a:fld>
            <a:endParaRPr lang="sv-SE"/>
          </a:p>
        </p:txBody>
      </p:sp>
      <p:sp>
        <p:nvSpPr>
          <p:cNvPr id="5" name="Platshållare för sidfot 4">
            <a:extLst>
              <a:ext uri="{FF2B5EF4-FFF2-40B4-BE49-F238E27FC236}">
                <a16:creationId xmlns:a16="http://schemas.microsoft.com/office/drawing/2014/main" id="{C7BAFFEA-964B-EACE-EA50-3F16AC3A07F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8EF1305-E5AE-B9EB-BA0E-C31DBC0FFCED}"/>
              </a:ext>
            </a:extLst>
          </p:cNvPr>
          <p:cNvSpPr>
            <a:spLocks noGrp="1"/>
          </p:cNvSpPr>
          <p:nvPr>
            <p:ph type="sldNum" sz="quarter" idx="12"/>
          </p:nvPr>
        </p:nvSpPr>
        <p:spPr/>
        <p:txBody>
          <a:bodyPr/>
          <a:lstStyle/>
          <a:p>
            <a:fld id="{C05BCCC0-AB81-4433-924B-08AB2AB832D0}" type="slidenum">
              <a:rPr lang="sv-SE" smtClean="0"/>
              <a:t>‹#›</a:t>
            </a:fld>
            <a:endParaRPr lang="sv-SE"/>
          </a:p>
        </p:txBody>
      </p:sp>
    </p:spTree>
    <p:extLst>
      <p:ext uri="{BB962C8B-B14F-4D97-AF65-F5344CB8AC3E}">
        <p14:creationId xmlns:p14="http://schemas.microsoft.com/office/powerpoint/2010/main" val="2707799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697D644-E14E-EF44-0986-474A409CF739}"/>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088C271-459B-9D7A-1126-2594C84A4ABA}"/>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7F00D295-59A9-FCC6-FB60-3F42240CB9CB}"/>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27949296-C631-2A72-167C-8E3015A4CF86}"/>
              </a:ext>
            </a:extLst>
          </p:cNvPr>
          <p:cNvSpPr>
            <a:spLocks noGrp="1"/>
          </p:cNvSpPr>
          <p:nvPr>
            <p:ph type="dt" sz="half" idx="10"/>
          </p:nvPr>
        </p:nvSpPr>
        <p:spPr/>
        <p:txBody>
          <a:bodyPr/>
          <a:lstStyle/>
          <a:p>
            <a:fld id="{8D8DE2BE-21DD-4EE4-A8C9-A2E36E394AF9}" type="datetimeFigureOut">
              <a:rPr lang="sv-SE" smtClean="0"/>
              <a:t>2026-05-03</a:t>
            </a:fld>
            <a:endParaRPr lang="sv-SE"/>
          </a:p>
        </p:txBody>
      </p:sp>
      <p:sp>
        <p:nvSpPr>
          <p:cNvPr id="6" name="Platshållare för sidfot 5">
            <a:extLst>
              <a:ext uri="{FF2B5EF4-FFF2-40B4-BE49-F238E27FC236}">
                <a16:creationId xmlns:a16="http://schemas.microsoft.com/office/drawing/2014/main" id="{B6E29208-569D-5BE2-1EA8-414FFE119D44}"/>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A93FC096-0651-80A0-293E-704C70FB3DDE}"/>
              </a:ext>
            </a:extLst>
          </p:cNvPr>
          <p:cNvSpPr>
            <a:spLocks noGrp="1"/>
          </p:cNvSpPr>
          <p:nvPr>
            <p:ph type="sldNum" sz="quarter" idx="12"/>
          </p:nvPr>
        </p:nvSpPr>
        <p:spPr/>
        <p:txBody>
          <a:bodyPr/>
          <a:lstStyle/>
          <a:p>
            <a:fld id="{C05BCCC0-AB81-4433-924B-08AB2AB832D0}" type="slidenum">
              <a:rPr lang="sv-SE" smtClean="0"/>
              <a:t>‹#›</a:t>
            </a:fld>
            <a:endParaRPr lang="sv-SE"/>
          </a:p>
        </p:txBody>
      </p:sp>
    </p:spTree>
    <p:extLst>
      <p:ext uri="{BB962C8B-B14F-4D97-AF65-F5344CB8AC3E}">
        <p14:creationId xmlns:p14="http://schemas.microsoft.com/office/powerpoint/2010/main" val="4074875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FE5D4B-953D-2CF8-42D7-0BB505B877C0}"/>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FCADEBD0-FAF9-EB2B-EB63-79D4312666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FBF7DCF6-3F3A-2751-6FFC-E5B36C14D68A}"/>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DD65A97D-D7D9-94B6-729E-8DD6CC8628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A3561EDB-18C3-60A7-9DC5-452C32CC4F2B}"/>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E56EB161-754C-1229-B243-9148727C0BBB}"/>
              </a:ext>
            </a:extLst>
          </p:cNvPr>
          <p:cNvSpPr>
            <a:spLocks noGrp="1"/>
          </p:cNvSpPr>
          <p:nvPr>
            <p:ph type="dt" sz="half" idx="10"/>
          </p:nvPr>
        </p:nvSpPr>
        <p:spPr/>
        <p:txBody>
          <a:bodyPr/>
          <a:lstStyle/>
          <a:p>
            <a:fld id="{8D8DE2BE-21DD-4EE4-A8C9-A2E36E394AF9}" type="datetimeFigureOut">
              <a:rPr lang="sv-SE" smtClean="0"/>
              <a:t>2026-05-03</a:t>
            </a:fld>
            <a:endParaRPr lang="sv-SE"/>
          </a:p>
        </p:txBody>
      </p:sp>
      <p:sp>
        <p:nvSpPr>
          <p:cNvPr id="8" name="Platshållare för sidfot 7">
            <a:extLst>
              <a:ext uri="{FF2B5EF4-FFF2-40B4-BE49-F238E27FC236}">
                <a16:creationId xmlns:a16="http://schemas.microsoft.com/office/drawing/2014/main" id="{8EE88CC2-CC01-44CC-C732-C5987CE319C4}"/>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EF47E53F-1228-6EEE-4A6C-6B9CBC0E1876}"/>
              </a:ext>
            </a:extLst>
          </p:cNvPr>
          <p:cNvSpPr>
            <a:spLocks noGrp="1"/>
          </p:cNvSpPr>
          <p:nvPr>
            <p:ph type="sldNum" sz="quarter" idx="12"/>
          </p:nvPr>
        </p:nvSpPr>
        <p:spPr/>
        <p:txBody>
          <a:bodyPr/>
          <a:lstStyle/>
          <a:p>
            <a:fld id="{C05BCCC0-AB81-4433-924B-08AB2AB832D0}" type="slidenum">
              <a:rPr lang="sv-SE" smtClean="0"/>
              <a:t>‹#›</a:t>
            </a:fld>
            <a:endParaRPr lang="sv-SE"/>
          </a:p>
        </p:txBody>
      </p:sp>
    </p:spTree>
    <p:extLst>
      <p:ext uri="{BB962C8B-B14F-4D97-AF65-F5344CB8AC3E}">
        <p14:creationId xmlns:p14="http://schemas.microsoft.com/office/powerpoint/2010/main" val="623615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2C7CE7-16A2-2EF2-BE04-76AAF950FA99}"/>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21C58EDC-611A-FE8A-1E13-F8B24CB1696F}"/>
              </a:ext>
            </a:extLst>
          </p:cNvPr>
          <p:cNvSpPr>
            <a:spLocks noGrp="1"/>
          </p:cNvSpPr>
          <p:nvPr>
            <p:ph type="dt" sz="half" idx="10"/>
          </p:nvPr>
        </p:nvSpPr>
        <p:spPr/>
        <p:txBody>
          <a:bodyPr/>
          <a:lstStyle/>
          <a:p>
            <a:fld id="{8D8DE2BE-21DD-4EE4-A8C9-A2E36E394AF9}" type="datetimeFigureOut">
              <a:rPr lang="sv-SE" smtClean="0"/>
              <a:t>2026-05-03</a:t>
            </a:fld>
            <a:endParaRPr lang="sv-SE"/>
          </a:p>
        </p:txBody>
      </p:sp>
      <p:sp>
        <p:nvSpPr>
          <p:cNvPr id="4" name="Platshållare för sidfot 3">
            <a:extLst>
              <a:ext uri="{FF2B5EF4-FFF2-40B4-BE49-F238E27FC236}">
                <a16:creationId xmlns:a16="http://schemas.microsoft.com/office/drawing/2014/main" id="{286E4FBF-B1B6-B43A-E688-75ED521783CE}"/>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9E2FED4F-1DE4-1EAD-D5FD-69EA4CF55437}"/>
              </a:ext>
            </a:extLst>
          </p:cNvPr>
          <p:cNvSpPr>
            <a:spLocks noGrp="1"/>
          </p:cNvSpPr>
          <p:nvPr>
            <p:ph type="sldNum" sz="quarter" idx="12"/>
          </p:nvPr>
        </p:nvSpPr>
        <p:spPr/>
        <p:txBody>
          <a:bodyPr/>
          <a:lstStyle/>
          <a:p>
            <a:fld id="{C05BCCC0-AB81-4433-924B-08AB2AB832D0}" type="slidenum">
              <a:rPr lang="sv-SE" smtClean="0"/>
              <a:t>‹#›</a:t>
            </a:fld>
            <a:endParaRPr lang="sv-SE"/>
          </a:p>
        </p:txBody>
      </p:sp>
    </p:spTree>
    <p:extLst>
      <p:ext uri="{BB962C8B-B14F-4D97-AF65-F5344CB8AC3E}">
        <p14:creationId xmlns:p14="http://schemas.microsoft.com/office/powerpoint/2010/main" val="4011538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4B583886-D3A1-8209-1512-7ED13F827401}"/>
              </a:ext>
            </a:extLst>
          </p:cNvPr>
          <p:cNvSpPr>
            <a:spLocks noGrp="1"/>
          </p:cNvSpPr>
          <p:nvPr>
            <p:ph type="dt" sz="half" idx="10"/>
          </p:nvPr>
        </p:nvSpPr>
        <p:spPr/>
        <p:txBody>
          <a:bodyPr/>
          <a:lstStyle/>
          <a:p>
            <a:fld id="{8D8DE2BE-21DD-4EE4-A8C9-A2E36E394AF9}" type="datetimeFigureOut">
              <a:rPr lang="sv-SE" smtClean="0"/>
              <a:t>2026-05-03</a:t>
            </a:fld>
            <a:endParaRPr lang="sv-SE"/>
          </a:p>
        </p:txBody>
      </p:sp>
      <p:sp>
        <p:nvSpPr>
          <p:cNvPr id="3" name="Platshållare för sidfot 2">
            <a:extLst>
              <a:ext uri="{FF2B5EF4-FFF2-40B4-BE49-F238E27FC236}">
                <a16:creationId xmlns:a16="http://schemas.microsoft.com/office/drawing/2014/main" id="{1993E60F-5251-9FBB-659D-34386835FCAB}"/>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787949A-ED4C-72A7-52AE-0D50F98E5FB6}"/>
              </a:ext>
            </a:extLst>
          </p:cNvPr>
          <p:cNvSpPr>
            <a:spLocks noGrp="1"/>
          </p:cNvSpPr>
          <p:nvPr>
            <p:ph type="sldNum" sz="quarter" idx="12"/>
          </p:nvPr>
        </p:nvSpPr>
        <p:spPr/>
        <p:txBody>
          <a:bodyPr/>
          <a:lstStyle/>
          <a:p>
            <a:fld id="{C05BCCC0-AB81-4433-924B-08AB2AB832D0}" type="slidenum">
              <a:rPr lang="sv-SE" smtClean="0"/>
              <a:t>‹#›</a:t>
            </a:fld>
            <a:endParaRPr lang="sv-SE"/>
          </a:p>
        </p:txBody>
      </p:sp>
    </p:spTree>
    <p:extLst>
      <p:ext uri="{BB962C8B-B14F-4D97-AF65-F5344CB8AC3E}">
        <p14:creationId xmlns:p14="http://schemas.microsoft.com/office/powerpoint/2010/main" val="356541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43BC738-65BE-2564-7903-8E1D2A75AF2B}"/>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CF88CD9-D7EA-0293-E437-F938818998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CB81F100-1857-E94D-0677-9470C09F56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4D254755-9DCC-3036-1B30-A0E41D000BF7}"/>
              </a:ext>
            </a:extLst>
          </p:cNvPr>
          <p:cNvSpPr>
            <a:spLocks noGrp="1"/>
          </p:cNvSpPr>
          <p:nvPr>
            <p:ph type="dt" sz="half" idx="10"/>
          </p:nvPr>
        </p:nvSpPr>
        <p:spPr/>
        <p:txBody>
          <a:bodyPr/>
          <a:lstStyle/>
          <a:p>
            <a:fld id="{8D8DE2BE-21DD-4EE4-A8C9-A2E36E394AF9}" type="datetimeFigureOut">
              <a:rPr lang="sv-SE" smtClean="0"/>
              <a:t>2026-05-03</a:t>
            </a:fld>
            <a:endParaRPr lang="sv-SE"/>
          </a:p>
        </p:txBody>
      </p:sp>
      <p:sp>
        <p:nvSpPr>
          <p:cNvPr id="6" name="Platshållare för sidfot 5">
            <a:extLst>
              <a:ext uri="{FF2B5EF4-FFF2-40B4-BE49-F238E27FC236}">
                <a16:creationId xmlns:a16="http://schemas.microsoft.com/office/drawing/2014/main" id="{C52B56A8-B057-B276-0ACD-DE7CE62BA50A}"/>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F79C822D-0A4C-A5DE-F9D9-73BC8AE455E2}"/>
              </a:ext>
            </a:extLst>
          </p:cNvPr>
          <p:cNvSpPr>
            <a:spLocks noGrp="1"/>
          </p:cNvSpPr>
          <p:nvPr>
            <p:ph type="sldNum" sz="quarter" idx="12"/>
          </p:nvPr>
        </p:nvSpPr>
        <p:spPr/>
        <p:txBody>
          <a:bodyPr/>
          <a:lstStyle/>
          <a:p>
            <a:fld id="{C05BCCC0-AB81-4433-924B-08AB2AB832D0}" type="slidenum">
              <a:rPr lang="sv-SE" smtClean="0"/>
              <a:t>‹#›</a:t>
            </a:fld>
            <a:endParaRPr lang="sv-SE"/>
          </a:p>
        </p:txBody>
      </p:sp>
    </p:spTree>
    <p:extLst>
      <p:ext uri="{BB962C8B-B14F-4D97-AF65-F5344CB8AC3E}">
        <p14:creationId xmlns:p14="http://schemas.microsoft.com/office/powerpoint/2010/main" val="1984454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BBFED58-CAE1-0C42-8455-79B5EC324829}"/>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C4A73662-E4EA-6DD5-EE1A-15AD017568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2759C405-69FF-7DED-00C3-501CC8C058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74771FFF-8CBB-C64B-F67A-C0EA2CCDCFCE}"/>
              </a:ext>
            </a:extLst>
          </p:cNvPr>
          <p:cNvSpPr>
            <a:spLocks noGrp="1"/>
          </p:cNvSpPr>
          <p:nvPr>
            <p:ph type="dt" sz="half" idx="10"/>
          </p:nvPr>
        </p:nvSpPr>
        <p:spPr/>
        <p:txBody>
          <a:bodyPr/>
          <a:lstStyle/>
          <a:p>
            <a:fld id="{8D8DE2BE-21DD-4EE4-A8C9-A2E36E394AF9}" type="datetimeFigureOut">
              <a:rPr lang="sv-SE" smtClean="0"/>
              <a:t>2026-05-03</a:t>
            </a:fld>
            <a:endParaRPr lang="sv-SE"/>
          </a:p>
        </p:txBody>
      </p:sp>
      <p:sp>
        <p:nvSpPr>
          <p:cNvPr id="6" name="Platshållare för sidfot 5">
            <a:extLst>
              <a:ext uri="{FF2B5EF4-FFF2-40B4-BE49-F238E27FC236}">
                <a16:creationId xmlns:a16="http://schemas.microsoft.com/office/drawing/2014/main" id="{6AF2449C-9A1E-9ADD-224F-6DF5D5A9F62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47D7DF8E-99E6-9372-CCB6-CD409D0FBE0A}"/>
              </a:ext>
            </a:extLst>
          </p:cNvPr>
          <p:cNvSpPr>
            <a:spLocks noGrp="1"/>
          </p:cNvSpPr>
          <p:nvPr>
            <p:ph type="sldNum" sz="quarter" idx="12"/>
          </p:nvPr>
        </p:nvSpPr>
        <p:spPr/>
        <p:txBody>
          <a:bodyPr/>
          <a:lstStyle/>
          <a:p>
            <a:fld id="{C05BCCC0-AB81-4433-924B-08AB2AB832D0}" type="slidenum">
              <a:rPr lang="sv-SE" smtClean="0"/>
              <a:t>‹#›</a:t>
            </a:fld>
            <a:endParaRPr lang="sv-SE"/>
          </a:p>
        </p:txBody>
      </p:sp>
    </p:spTree>
    <p:extLst>
      <p:ext uri="{BB962C8B-B14F-4D97-AF65-F5344CB8AC3E}">
        <p14:creationId xmlns:p14="http://schemas.microsoft.com/office/powerpoint/2010/main" val="2205952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5E2EE"/>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8101BD4-1BE4-2AB8-11D0-6DFB017AE1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E495402F-F097-1A38-F913-A49E0994ED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E277B08-9DE0-BC5A-FDFE-F5D510B229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D8DE2BE-21DD-4EE4-A8C9-A2E36E394AF9}" type="datetimeFigureOut">
              <a:rPr lang="sv-SE" smtClean="0"/>
              <a:t>2026-05-03</a:t>
            </a:fld>
            <a:endParaRPr lang="sv-SE"/>
          </a:p>
        </p:txBody>
      </p:sp>
      <p:sp>
        <p:nvSpPr>
          <p:cNvPr id="5" name="Platshållare för sidfot 4">
            <a:extLst>
              <a:ext uri="{FF2B5EF4-FFF2-40B4-BE49-F238E27FC236}">
                <a16:creationId xmlns:a16="http://schemas.microsoft.com/office/drawing/2014/main" id="{8F5F57D1-3C47-8DF3-F0C0-204B69AFBE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v-SE"/>
          </a:p>
        </p:txBody>
      </p:sp>
      <p:sp>
        <p:nvSpPr>
          <p:cNvPr id="6" name="Platshållare för bildnummer 5">
            <a:extLst>
              <a:ext uri="{FF2B5EF4-FFF2-40B4-BE49-F238E27FC236}">
                <a16:creationId xmlns:a16="http://schemas.microsoft.com/office/drawing/2014/main" id="{C65207AC-2E6A-B99B-680B-10ADE5F6B3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05BCCC0-AB81-4433-924B-08AB2AB832D0}" type="slidenum">
              <a:rPr lang="sv-SE" smtClean="0"/>
              <a:t>‹#›</a:t>
            </a:fld>
            <a:endParaRPr lang="sv-SE"/>
          </a:p>
        </p:txBody>
      </p:sp>
    </p:spTree>
    <p:extLst>
      <p:ext uri="{BB962C8B-B14F-4D97-AF65-F5344CB8AC3E}">
        <p14:creationId xmlns:p14="http://schemas.microsoft.com/office/powerpoint/2010/main" val="10406239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D9C0A1-9C45-4A1D-99C4-618439395EDB}"/>
              </a:ext>
            </a:extLst>
          </p:cNvPr>
          <p:cNvSpPr>
            <a:spLocks noGrp="1"/>
          </p:cNvSpPr>
          <p:nvPr>
            <p:ph type="ctrTitle"/>
          </p:nvPr>
        </p:nvSpPr>
        <p:spPr>
          <a:xfrm>
            <a:off x="901483" y="1031115"/>
            <a:ext cx="10426917" cy="2761952"/>
          </a:xfrm>
        </p:spPr>
        <p:txBody>
          <a:bodyPr>
            <a:normAutofit/>
          </a:bodyPr>
          <a:lstStyle/>
          <a:p>
            <a:r>
              <a:rPr lang="sv-SE" sz="4000" dirty="0">
                <a:latin typeface="Bodoni MT" panose="02070603080606020203" pitchFamily="18" charset="0"/>
              </a:rPr>
              <a:t>Personlighetssyndrom, </a:t>
            </a:r>
            <a:br>
              <a:rPr lang="sv-SE" sz="4000" dirty="0">
                <a:latin typeface="Bodoni MT" panose="02070603080606020203" pitchFamily="18" charset="0"/>
              </a:rPr>
            </a:br>
            <a:r>
              <a:rPr lang="sv-SE" sz="4000" dirty="0">
                <a:latin typeface="Bodoni MT" panose="02070603080606020203" pitchFamily="18" charset="0"/>
              </a:rPr>
              <a:t>autismspektrumtillstånd och camouflaging</a:t>
            </a:r>
            <a:br>
              <a:rPr lang="sv-SE" sz="3600" dirty="0">
                <a:latin typeface="Bodoni MT" panose="02070603080606020203" pitchFamily="18" charset="0"/>
              </a:rPr>
            </a:br>
            <a:br>
              <a:rPr lang="sv-SE" sz="3200" dirty="0">
                <a:latin typeface="Bodoni MT" panose="02070603080606020203" pitchFamily="18" charset="0"/>
              </a:rPr>
            </a:br>
            <a:r>
              <a:rPr lang="sv-SE" sz="3100" i="1" dirty="0">
                <a:latin typeface="Bodoni MT" panose="02070603080606020203" pitchFamily="18" charset="0"/>
              </a:rPr>
              <a:t>Differentialdiagnostiska utmaningar</a:t>
            </a:r>
            <a:endParaRPr lang="sv-SE" i="1" dirty="0">
              <a:latin typeface="Bodoni MT" panose="02070603080606020203" pitchFamily="18" charset="0"/>
            </a:endParaRPr>
          </a:p>
        </p:txBody>
      </p:sp>
      <p:sp>
        <p:nvSpPr>
          <p:cNvPr id="3" name="Underrubrik 2">
            <a:extLst>
              <a:ext uri="{FF2B5EF4-FFF2-40B4-BE49-F238E27FC236}">
                <a16:creationId xmlns:a16="http://schemas.microsoft.com/office/drawing/2014/main" id="{B4C5DA47-7E28-49B7-9C40-E364383ADADD}"/>
              </a:ext>
            </a:extLst>
          </p:cNvPr>
          <p:cNvSpPr>
            <a:spLocks noGrp="1"/>
          </p:cNvSpPr>
          <p:nvPr>
            <p:ph type="subTitle" idx="1"/>
          </p:nvPr>
        </p:nvSpPr>
        <p:spPr>
          <a:xfrm>
            <a:off x="1518047" y="3793067"/>
            <a:ext cx="9144000" cy="2033818"/>
          </a:xfrm>
        </p:spPr>
        <p:txBody>
          <a:bodyPr>
            <a:normAutofit fontScale="92500" lnSpcReduction="20000"/>
          </a:bodyPr>
          <a:lstStyle/>
          <a:p>
            <a:endParaRPr lang="sv-SE" sz="2000" dirty="0">
              <a:latin typeface="Bodoni MT" panose="02070603080606020203" pitchFamily="18" charset="0"/>
            </a:endParaRPr>
          </a:p>
          <a:p>
            <a:r>
              <a:rPr lang="sv-SE" sz="2000" b="1" i="1" dirty="0">
                <a:latin typeface="Bodoni MT" panose="02070603080606020203" pitchFamily="18" charset="0"/>
              </a:rPr>
              <a:t>Svensk personlighetspsykiatrisk kongress</a:t>
            </a:r>
          </a:p>
          <a:p>
            <a:r>
              <a:rPr lang="sv-SE" sz="2000" i="1" dirty="0">
                <a:latin typeface="Bodoni MT" panose="02070603080606020203" pitchFamily="18" charset="0"/>
              </a:rPr>
              <a:t>26-05-06</a:t>
            </a:r>
          </a:p>
          <a:p>
            <a:r>
              <a:rPr lang="sv-SE" sz="2000" dirty="0">
                <a:latin typeface="Bodoni MT" panose="02070603080606020203" pitchFamily="18" charset="0"/>
              </a:rPr>
              <a:t>Johan Eriksson, överläkare</a:t>
            </a:r>
          </a:p>
          <a:p>
            <a:r>
              <a:rPr lang="sv-SE" sz="2000" dirty="0">
                <a:latin typeface="Bodoni MT" panose="02070603080606020203" pitchFamily="18" charset="0"/>
              </a:rPr>
              <a:t>Personlighetsprogrammet, Psykiatri Sydväst, Stockholm</a:t>
            </a:r>
          </a:p>
          <a:p>
            <a:r>
              <a:rPr lang="sv-SE" sz="2000" dirty="0">
                <a:latin typeface="Bodoni MT" panose="02070603080606020203" pitchFamily="18" charset="0"/>
              </a:rPr>
              <a:t>johan.s.eriksson@regionstockholm.se</a:t>
            </a:r>
          </a:p>
          <a:p>
            <a:endParaRPr lang="sv-SE" sz="2000" dirty="0">
              <a:latin typeface="Bodoni MT" panose="02070603080606020203" pitchFamily="18" charset="0"/>
            </a:endParaRPr>
          </a:p>
        </p:txBody>
      </p:sp>
      <p:sp>
        <p:nvSpPr>
          <p:cNvPr id="5" name="Rektangel 4">
            <a:extLst>
              <a:ext uri="{FF2B5EF4-FFF2-40B4-BE49-F238E27FC236}">
                <a16:creationId xmlns:a16="http://schemas.microsoft.com/office/drawing/2014/main" id="{AC5A81A1-BC6A-4F5A-9DE8-9E7C632A36B9}"/>
              </a:ext>
            </a:extLst>
          </p:cNvPr>
          <p:cNvSpPr/>
          <p:nvPr/>
        </p:nvSpPr>
        <p:spPr>
          <a:xfrm>
            <a:off x="863600" y="533400"/>
            <a:ext cx="10464800" cy="5791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86405B11-5360-4F09-9C8C-8F7D8A404B65}"/>
              </a:ext>
            </a:extLst>
          </p:cNvPr>
          <p:cNvSpPr/>
          <p:nvPr/>
        </p:nvSpPr>
        <p:spPr>
          <a:xfrm>
            <a:off x="1059872" y="718127"/>
            <a:ext cx="10072255" cy="5421746"/>
          </a:xfrm>
          <a:prstGeom prst="rect">
            <a:avLst/>
          </a:prstGeom>
          <a:noFill/>
          <a:ln w="19050">
            <a:solidFill>
              <a:srgbClr val="B92C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B92C3B"/>
              </a:solidFill>
            </a:endParaRPr>
          </a:p>
        </p:txBody>
      </p:sp>
      <p:sp>
        <p:nvSpPr>
          <p:cNvPr id="7" name="Rektangel 6">
            <a:extLst>
              <a:ext uri="{FF2B5EF4-FFF2-40B4-BE49-F238E27FC236}">
                <a16:creationId xmlns:a16="http://schemas.microsoft.com/office/drawing/2014/main" id="{94C8161F-371C-43F3-8DF9-D7DDE427E076}"/>
              </a:ext>
            </a:extLst>
          </p:cNvPr>
          <p:cNvSpPr/>
          <p:nvPr/>
        </p:nvSpPr>
        <p:spPr>
          <a:xfrm>
            <a:off x="1097756" y="764381"/>
            <a:ext cx="9984582" cy="5326858"/>
          </a:xfrm>
          <a:prstGeom prst="rect">
            <a:avLst/>
          </a:prstGeom>
          <a:noFill/>
          <a:ln w="19050">
            <a:solidFill>
              <a:srgbClr val="B92C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B92C3B"/>
              </a:solidFill>
            </a:endParaRPr>
          </a:p>
        </p:txBody>
      </p:sp>
    </p:spTree>
    <p:extLst>
      <p:ext uri="{BB962C8B-B14F-4D97-AF65-F5344CB8AC3E}">
        <p14:creationId xmlns:p14="http://schemas.microsoft.com/office/powerpoint/2010/main" val="3148674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120343-B821-FCAC-8294-9877043B3768}"/>
            </a:ext>
          </a:extLst>
        </p:cNvPr>
        <p:cNvGrpSpPr/>
        <p:nvPr/>
      </p:nvGrpSpPr>
      <p:grpSpPr>
        <a:xfrm>
          <a:off x="0" y="0"/>
          <a:ext cx="0" cy="0"/>
          <a:chOff x="0" y="0"/>
          <a:chExt cx="0" cy="0"/>
        </a:xfrm>
      </p:grpSpPr>
      <p:sp>
        <p:nvSpPr>
          <p:cNvPr id="7" name="textruta 6">
            <a:extLst>
              <a:ext uri="{FF2B5EF4-FFF2-40B4-BE49-F238E27FC236}">
                <a16:creationId xmlns:a16="http://schemas.microsoft.com/office/drawing/2014/main" id="{0E6096B8-082C-AE48-9062-F273B09730E8}"/>
              </a:ext>
            </a:extLst>
          </p:cNvPr>
          <p:cNvSpPr txBox="1"/>
          <p:nvPr/>
        </p:nvSpPr>
        <p:spPr>
          <a:xfrm>
            <a:off x="2621280" y="1889761"/>
            <a:ext cx="6949440" cy="1754326"/>
          </a:xfrm>
          <a:prstGeom prst="rect">
            <a:avLst/>
          </a:prstGeom>
          <a:noFill/>
        </p:spPr>
        <p:txBody>
          <a:bodyPr wrap="square">
            <a:spAutoFit/>
          </a:bodyPr>
          <a:lstStyle/>
          <a:p>
            <a:pPr algn="ctr"/>
            <a:r>
              <a:rPr lang="sv-SE" sz="3600" dirty="0">
                <a:solidFill>
                  <a:schemeClr val="tx1"/>
                </a:solidFill>
                <a:latin typeface="Bodoni MT" panose="02070603080606020203" pitchFamily="18" charset="0"/>
              </a:rPr>
              <a:t>Vi måste ha en bättre och mer inkluderande uppsättning beteendeexempel när vi utreder.</a:t>
            </a:r>
          </a:p>
        </p:txBody>
      </p:sp>
    </p:spTree>
    <p:extLst>
      <p:ext uri="{BB962C8B-B14F-4D97-AF65-F5344CB8AC3E}">
        <p14:creationId xmlns:p14="http://schemas.microsoft.com/office/powerpoint/2010/main" val="27267864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560308-DD52-8917-F2C9-B33BD11AFC66}"/>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BDAA2D4E-ACCE-8324-617E-88D06A5A4C2C}"/>
              </a:ext>
            </a:extLst>
          </p:cNvPr>
          <p:cNvSpPr>
            <a:spLocks noGrp="1"/>
          </p:cNvSpPr>
          <p:nvPr>
            <p:ph type="title"/>
          </p:nvPr>
        </p:nvSpPr>
        <p:spPr>
          <a:xfrm>
            <a:off x="838200" y="423553"/>
            <a:ext cx="10515600" cy="814716"/>
          </a:xfrm>
        </p:spPr>
        <p:txBody>
          <a:bodyPr>
            <a:normAutofit fontScale="90000"/>
          </a:bodyPr>
          <a:lstStyle/>
          <a:p>
            <a:pPr algn="ctr"/>
            <a:r>
              <a:rPr lang="sv-SE" dirty="0">
                <a:latin typeface="Bodoni MT" panose="02070603080606020203" pitchFamily="18" charset="0"/>
              </a:rPr>
              <a:t>Orsaker till att vi missat autism hos kvinnor: </a:t>
            </a:r>
            <a:br>
              <a:rPr lang="sv-SE" dirty="0">
                <a:latin typeface="Bodoni MT" panose="02070603080606020203" pitchFamily="18" charset="0"/>
              </a:rPr>
            </a:br>
            <a:r>
              <a:rPr lang="sv-SE" dirty="0">
                <a:latin typeface="Bodoni MT" panose="02070603080606020203" pitchFamily="18" charset="0"/>
              </a:rPr>
              <a:t>2. Vad är camouflaging?</a:t>
            </a:r>
          </a:p>
        </p:txBody>
      </p:sp>
      <p:sp>
        <p:nvSpPr>
          <p:cNvPr id="4" name="Rektangel 3">
            <a:extLst>
              <a:ext uri="{FF2B5EF4-FFF2-40B4-BE49-F238E27FC236}">
                <a16:creationId xmlns:a16="http://schemas.microsoft.com/office/drawing/2014/main" id="{7233F534-E30C-6C86-76AD-AB59CD801352}"/>
              </a:ext>
            </a:extLst>
          </p:cNvPr>
          <p:cNvSpPr/>
          <p:nvPr/>
        </p:nvSpPr>
        <p:spPr>
          <a:xfrm>
            <a:off x="1874520" y="1559170"/>
            <a:ext cx="8056893" cy="692807"/>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latin typeface="Bodoni MT" panose="02070603080606020203" pitchFamily="18" charset="0"/>
              </a:rPr>
              <a:t>Olika strategier som autistiska individer använder för att anpassa sig till eller för att stå ut i en i huvudsak </a:t>
            </a:r>
            <a:r>
              <a:rPr lang="sv-SE" dirty="0" err="1">
                <a:solidFill>
                  <a:schemeClr val="tx1"/>
                </a:solidFill>
                <a:latin typeface="Bodoni MT" panose="02070603080606020203" pitchFamily="18" charset="0"/>
              </a:rPr>
              <a:t>neurotypisk</a:t>
            </a:r>
            <a:r>
              <a:rPr lang="sv-SE" dirty="0">
                <a:solidFill>
                  <a:schemeClr val="tx1"/>
                </a:solidFill>
                <a:latin typeface="Bodoni MT" panose="02070603080606020203" pitchFamily="18" charset="0"/>
              </a:rPr>
              <a:t> omvärld (</a:t>
            </a:r>
            <a:r>
              <a:rPr lang="sv-SE" dirty="0" err="1">
                <a:solidFill>
                  <a:schemeClr val="tx1"/>
                </a:solidFill>
                <a:latin typeface="Bodoni MT" panose="02070603080606020203" pitchFamily="18" charset="0"/>
              </a:rPr>
              <a:t>bla</a:t>
            </a:r>
            <a:r>
              <a:rPr lang="sv-SE" dirty="0">
                <a:solidFill>
                  <a:schemeClr val="tx1"/>
                </a:solidFill>
                <a:latin typeface="Bodoni MT" panose="02070603080606020203" pitchFamily="18" charset="0"/>
              </a:rPr>
              <a:t> Hull et al 2017).</a:t>
            </a:r>
          </a:p>
        </p:txBody>
      </p:sp>
      <p:sp>
        <p:nvSpPr>
          <p:cNvPr id="14" name="Rektangel 13">
            <a:extLst>
              <a:ext uri="{FF2B5EF4-FFF2-40B4-BE49-F238E27FC236}">
                <a16:creationId xmlns:a16="http://schemas.microsoft.com/office/drawing/2014/main" id="{F9435858-0BFD-0F5A-2F2E-D15D5F9094C1}"/>
              </a:ext>
            </a:extLst>
          </p:cNvPr>
          <p:cNvSpPr/>
          <p:nvPr/>
        </p:nvSpPr>
        <p:spPr>
          <a:xfrm>
            <a:off x="1874520" y="2502370"/>
            <a:ext cx="8056893" cy="1068025"/>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latin typeface="Bodoni MT" panose="02070603080606020203" pitchFamily="18" charset="0"/>
              </a:rPr>
              <a:t>Camouflaging kan tillåta en autistisk individ att presentera en icke-autistisk social stil, dölja autistiska symtom eller minimera synligheten av sociala svårigheter. Att tillägna sig neurotypiska färdigheter som individen egentligen inte har.</a:t>
            </a:r>
          </a:p>
        </p:txBody>
      </p:sp>
      <p:sp>
        <p:nvSpPr>
          <p:cNvPr id="3" name="Rektangel 2">
            <a:extLst>
              <a:ext uri="{FF2B5EF4-FFF2-40B4-BE49-F238E27FC236}">
                <a16:creationId xmlns:a16="http://schemas.microsoft.com/office/drawing/2014/main" id="{D369055C-DE1C-016C-D435-C851912E47AD}"/>
              </a:ext>
            </a:extLst>
          </p:cNvPr>
          <p:cNvSpPr/>
          <p:nvPr/>
        </p:nvSpPr>
        <p:spPr>
          <a:xfrm>
            <a:off x="1874520" y="3820788"/>
            <a:ext cx="8056892" cy="692806"/>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latin typeface="Bodoni MT" panose="02070603080606020203" pitchFamily="18" charset="0"/>
              </a:rPr>
              <a:t>Två huvudsakliga komponenter.</a:t>
            </a:r>
          </a:p>
        </p:txBody>
      </p:sp>
      <p:sp>
        <p:nvSpPr>
          <p:cNvPr id="6" name="Rektangel 5">
            <a:extLst>
              <a:ext uri="{FF2B5EF4-FFF2-40B4-BE49-F238E27FC236}">
                <a16:creationId xmlns:a16="http://schemas.microsoft.com/office/drawing/2014/main" id="{AE33708F-AA01-2AE4-8182-BBCC4ED3190B}"/>
              </a:ext>
            </a:extLst>
          </p:cNvPr>
          <p:cNvSpPr/>
          <p:nvPr/>
        </p:nvSpPr>
        <p:spPr>
          <a:xfrm>
            <a:off x="685794" y="5016500"/>
            <a:ext cx="4998726" cy="1036320"/>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solidFill>
                  <a:schemeClr val="tx1"/>
                </a:solidFill>
                <a:latin typeface="Bodoni MT" panose="02070603080606020203" pitchFamily="18" charset="0"/>
              </a:rPr>
              <a:t>Maskering. </a:t>
            </a:r>
          </a:p>
          <a:p>
            <a:pPr algn="ctr"/>
            <a:r>
              <a:rPr lang="sv-SE" dirty="0">
                <a:solidFill>
                  <a:schemeClr val="tx1"/>
                </a:solidFill>
                <a:latin typeface="Bodoni MT" panose="02070603080606020203" pitchFamily="18" charset="0"/>
              </a:rPr>
              <a:t>Dölja autistiska symtom. Trycka ner handrörelser, tvinga sig till ögonkontakt.</a:t>
            </a:r>
          </a:p>
        </p:txBody>
      </p:sp>
      <p:sp>
        <p:nvSpPr>
          <p:cNvPr id="5" name="Rektangel 4">
            <a:extLst>
              <a:ext uri="{FF2B5EF4-FFF2-40B4-BE49-F238E27FC236}">
                <a16:creationId xmlns:a16="http://schemas.microsoft.com/office/drawing/2014/main" id="{9FE67233-C248-F505-8115-1C5708308F6D}"/>
              </a:ext>
            </a:extLst>
          </p:cNvPr>
          <p:cNvSpPr/>
          <p:nvPr/>
        </p:nvSpPr>
        <p:spPr>
          <a:xfrm>
            <a:off x="6507480" y="5016500"/>
            <a:ext cx="4998726" cy="1036320"/>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solidFill>
                  <a:schemeClr val="tx1"/>
                </a:solidFill>
                <a:latin typeface="Bodoni MT" panose="02070603080606020203" pitchFamily="18" charset="0"/>
              </a:rPr>
              <a:t>Kompensering. </a:t>
            </a:r>
          </a:p>
          <a:p>
            <a:pPr algn="ctr"/>
            <a:r>
              <a:rPr lang="sv-SE" dirty="0">
                <a:solidFill>
                  <a:schemeClr val="tx1"/>
                </a:solidFill>
                <a:latin typeface="Bodoni MT" panose="02070603080606020203" pitchFamily="18" charset="0"/>
              </a:rPr>
              <a:t>Strategier för att övervinna sociala svårigheter/brister. (Livingston &amp; </a:t>
            </a:r>
            <a:r>
              <a:rPr lang="sv-SE" dirty="0" err="1">
                <a:solidFill>
                  <a:schemeClr val="tx1"/>
                </a:solidFill>
                <a:latin typeface="Bodoni MT" panose="02070603080606020203" pitchFamily="18" charset="0"/>
              </a:rPr>
              <a:t>Happe</a:t>
            </a:r>
            <a:r>
              <a:rPr lang="sv-SE" dirty="0">
                <a:solidFill>
                  <a:schemeClr val="tx1"/>
                </a:solidFill>
                <a:latin typeface="Bodoni MT" panose="02070603080606020203" pitchFamily="18" charset="0"/>
              </a:rPr>
              <a:t>, 2017)</a:t>
            </a:r>
          </a:p>
        </p:txBody>
      </p:sp>
      <p:sp>
        <p:nvSpPr>
          <p:cNvPr id="7" name="Ellips 6">
            <a:extLst>
              <a:ext uri="{FF2B5EF4-FFF2-40B4-BE49-F238E27FC236}">
                <a16:creationId xmlns:a16="http://schemas.microsoft.com/office/drawing/2014/main" id="{AD394909-766A-C718-1039-69B3524456D4}"/>
              </a:ext>
            </a:extLst>
          </p:cNvPr>
          <p:cNvSpPr/>
          <p:nvPr/>
        </p:nvSpPr>
        <p:spPr>
          <a:xfrm>
            <a:off x="9631680" y="3078068"/>
            <a:ext cx="2148840" cy="692806"/>
          </a:xfrm>
          <a:prstGeom prst="ellipse">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solidFill>
                  <a:schemeClr val="tx1"/>
                </a:solidFill>
              </a:rPr>
              <a:t>Kostsamt energimässigt!</a:t>
            </a:r>
          </a:p>
        </p:txBody>
      </p:sp>
      <p:sp>
        <p:nvSpPr>
          <p:cNvPr id="8" name="Ellips 7">
            <a:extLst>
              <a:ext uri="{FF2B5EF4-FFF2-40B4-BE49-F238E27FC236}">
                <a16:creationId xmlns:a16="http://schemas.microsoft.com/office/drawing/2014/main" id="{710432E1-E9A3-EA33-96B4-2E8F46F6DE09}"/>
              </a:ext>
            </a:extLst>
          </p:cNvPr>
          <p:cNvSpPr/>
          <p:nvPr/>
        </p:nvSpPr>
        <p:spPr>
          <a:xfrm>
            <a:off x="411480" y="3144172"/>
            <a:ext cx="1630680" cy="476137"/>
          </a:xfrm>
          <a:prstGeom prst="ellipse">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solidFill>
                  <a:schemeClr val="tx1"/>
                </a:solidFill>
              </a:rPr>
              <a:t>Ej intuitivt!</a:t>
            </a:r>
          </a:p>
        </p:txBody>
      </p:sp>
    </p:spTree>
    <p:extLst>
      <p:ext uri="{BB962C8B-B14F-4D97-AF65-F5344CB8AC3E}">
        <p14:creationId xmlns:p14="http://schemas.microsoft.com/office/powerpoint/2010/main" val="4037717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3" grpId="0" animBg="1"/>
      <p:bldP spid="6" grpId="0" animBg="1"/>
      <p:bldP spid="5"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B84165-73CC-0FA0-011B-8754FEA9A446}"/>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85B2D812-0C58-5B4F-E9C4-ED6262A3C442}"/>
              </a:ext>
            </a:extLst>
          </p:cNvPr>
          <p:cNvSpPr>
            <a:spLocks noGrp="1"/>
          </p:cNvSpPr>
          <p:nvPr>
            <p:ph type="title"/>
          </p:nvPr>
        </p:nvSpPr>
        <p:spPr>
          <a:xfrm>
            <a:off x="838194" y="592354"/>
            <a:ext cx="10515600" cy="814716"/>
          </a:xfrm>
        </p:spPr>
        <p:txBody>
          <a:bodyPr/>
          <a:lstStyle/>
          <a:p>
            <a:pPr algn="ctr"/>
            <a:r>
              <a:rPr lang="sv-SE" dirty="0">
                <a:latin typeface="Bodoni MT" panose="02070603080606020203" pitchFamily="18" charset="0"/>
              </a:rPr>
              <a:t>Camouflaging – Bakgrund till konceptet</a:t>
            </a:r>
          </a:p>
        </p:txBody>
      </p:sp>
      <p:sp>
        <p:nvSpPr>
          <p:cNvPr id="4" name="Rektangel 3">
            <a:extLst>
              <a:ext uri="{FF2B5EF4-FFF2-40B4-BE49-F238E27FC236}">
                <a16:creationId xmlns:a16="http://schemas.microsoft.com/office/drawing/2014/main" id="{5B746C55-D6A2-C5C9-85C7-5BFBC51A558D}"/>
              </a:ext>
            </a:extLst>
          </p:cNvPr>
          <p:cNvSpPr/>
          <p:nvPr/>
        </p:nvSpPr>
        <p:spPr>
          <a:xfrm>
            <a:off x="2379952" y="1723580"/>
            <a:ext cx="7432083" cy="692807"/>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AutoNum type="arabicPeriod"/>
            </a:pPr>
            <a:r>
              <a:rPr lang="sv-SE" dirty="0">
                <a:solidFill>
                  <a:schemeClr val="tx1"/>
                </a:solidFill>
                <a:latin typeface="Bodoni MT" panose="02070603080606020203" pitchFamily="18" charset="0"/>
              </a:rPr>
              <a:t>Dök först upp i </a:t>
            </a:r>
            <a:r>
              <a:rPr lang="sv-SE" b="1" dirty="0">
                <a:solidFill>
                  <a:schemeClr val="tx1"/>
                </a:solidFill>
                <a:latin typeface="Bodoni MT" panose="02070603080606020203" pitchFamily="18" charset="0"/>
              </a:rPr>
              <a:t>fallbeskrivningar</a:t>
            </a:r>
            <a:r>
              <a:rPr lang="sv-SE" dirty="0">
                <a:solidFill>
                  <a:schemeClr val="tx1"/>
                </a:solidFill>
                <a:latin typeface="Bodoni MT" panose="02070603080606020203" pitchFamily="18" charset="0"/>
              </a:rPr>
              <a:t> och </a:t>
            </a:r>
            <a:r>
              <a:rPr lang="sv-SE" b="1" dirty="0">
                <a:solidFill>
                  <a:schemeClr val="tx1"/>
                </a:solidFill>
                <a:latin typeface="Bodoni MT" panose="02070603080606020203" pitchFamily="18" charset="0"/>
              </a:rPr>
              <a:t>självbiografiska</a:t>
            </a:r>
            <a:r>
              <a:rPr lang="sv-SE" dirty="0">
                <a:solidFill>
                  <a:schemeClr val="tx1"/>
                </a:solidFill>
                <a:latin typeface="Bodoni MT" panose="02070603080606020203" pitchFamily="18" charset="0"/>
              </a:rPr>
              <a:t> </a:t>
            </a:r>
          </a:p>
          <a:p>
            <a:pPr algn="ctr"/>
            <a:r>
              <a:rPr lang="sv-SE" dirty="0">
                <a:solidFill>
                  <a:schemeClr val="tx1"/>
                </a:solidFill>
                <a:latin typeface="Bodoni MT" panose="02070603080606020203" pitchFamily="18" charset="0"/>
              </a:rPr>
              <a:t>texter av autistiska personer. (</a:t>
            </a:r>
            <a:r>
              <a:rPr lang="sv-SE" dirty="0" err="1">
                <a:solidFill>
                  <a:schemeClr val="tx1"/>
                </a:solidFill>
                <a:latin typeface="Bodoni MT" panose="02070603080606020203" pitchFamily="18" charset="0"/>
              </a:rPr>
              <a:t>Holliday</a:t>
            </a:r>
            <a:r>
              <a:rPr lang="sv-SE" dirty="0">
                <a:solidFill>
                  <a:schemeClr val="tx1"/>
                </a:solidFill>
                <a:latin typeface="Bodoni MT" panose="02070603080606020203" pitchFamily="18" charset="0"/>
              </a:rPr>
              <a:t> </a:t>
            </a:r>
            <a:r>
              <a:rPr lang="sv-SE" dirty="0" err="1">
                <a:solidFill>
                  <a:schemeClr val="tx1"/>
                </a:solidFill>
                <a:latin typeface="Bodoni MT" panose="02070603080606020203" pitchFamily="18" charset="0"/>
              </a:rPr>
              <a:t>Willey</a:t>
            </a:r>
            <a:r>
              <a:rPr lang="sv-SE" dirty="0">
                <a:solidFill>
                  <a:schemeClr val="tx1"/>
                </a:solidFill>
                <a:latin typeface="Bodoni MT" panose="02070603080606020203" pitchFamily="18" charset="0"/>
              </a:rPr>
              <a:t>, 1999) (</a:t>
            </a:r>
            <a:r>
              <a:rPr lang="sv-SE" dirty="0" err="1">
                <a:solidFill>
                  <a:schemeClr val="tx1"/>
                </a:solidFill>
                <a:latin typeface="Bodoni MT" panose="02070603080606020203" pitchFamily="18" charset="0"/>
              </a:rPr>
              <a:t>Attwood</a:t>
            </a:r>
            <a:r>
              <a:rPr lang="sv-SE" dirty="0">
                <a:solidFill>
                  <a:schemeClr val="tx1"/>
                </a:solidFill>
                <a:latin typeface="Bodoni MT" panose="02070603080606020203" pitchFamily="18" charset="0"/>
              </a:rPr>
              <a:t>, 2007)</a:t>
            </a:r>
          </a:p>
        </p:txBody>
      </p:sp>
      <p:sp>
        <p:nvSpPr>
          <p:cNvPr id="13" name="Rektangel 12">
            <a:extLst>
              <a:ext uri="{FF2B5EF4-FFF2-40B4-BE49-F238E27FC236}">
                <a16:creationId xmlns:a16="http://schemas.microsoft.com/office/drawing/2014/main" id="{ABA15EF7-D305-20CC-F918-32E3A5B0E317}"/>
              </a:ext>
            </a:extLst>
          </p:cNvPr>
          <p:cNvSpPr/>
          <p:nvPr/>
        </p:nvSpPr>
        <p:spPr>
          <a:xfrm>
            <a:off x="2379955" y="4051684"/>
            <a:ext cx="7432080" cy="692806"/>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latin typeface="Bodoni MT" panose="02070603080606020203" pitchFamily="18" charset="0"/>
              </a:rPr>
              <a:t>3. </a:t>
            </a:r>
            <a:r>
              <a:rPr lang="sv-SE" b="1" dirty="0">
                <a:solidFill>
                  <a:schemeClr val="tx1"/>
                </a:solidFill>
                <a:latin typeface="Bodoni MT" panose="02070603080606020203" pitchFamily="18" charset="0"/>
              </a:rPr>
              <a:t>Operationalisering.</a:t>
            </a:r>
            <a:r>
              <a:rPr lang="sv-SE" dirty="0">
                <a:solidFill>
                  <a:schemeClr val="tx1"/>
                </a:solidFill>
                <a:latin typeface="Bodoni MT" panose="02070603080606020203" pitchFamily="18" charset="0"/>
              </a:rPr>
              <a:t> Man har försökt göra ’camouflaging’ mätbart för att kunna testa hypotesen. Detta har gjorts på två principiellt olika sätt. </a:t>
            </a:r>
          </a:p>
        </p:txBody>
      </p:sp>
      <p:sp>
        <p:nvSpPr>
          <p:cNvPr id="14" name="Rektangel 13">
            <a:extLst>
              <a:ext uri="{FF2B5EF4-FFF2-40B4-BE49-F238E27FC236}">
                <a16:creationId xmlns:a16="http://schemas.microsoft.com/office/drawing/2014/main" id="{2898AE1E-E8F8-F3A6-8C54-680965968BE0}"/>
              </a:ext>
            </a:extLst>
          </p:cNvPr>
          <p:cNvSpPr/>
          <p:nvPr/>
        </p:nvSpPr>
        <p:spPr>
          <a:xfrm>
            <a:off x="2379954" y="2716532"/>
            <a:ext cx="7432081" cy="1035007"/>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latin typeface="Bodoni MT" panose="02070603080606020203" pitchFamily="18" charset="0"/>
              </a:rPr>
              <a:t>2. </a:t>
            </a:r>
            <a:r>
              <a:rPr lang="sv-SE" b="1" dirty="0">
                <a:solidFill>
                  <a:schemeClr val="tx1"/>
                </a:solidFill>
                <a:latin typeface="Bodoni MT" panose="02070603080606020203" pitchFamily="18" charset="0"/>
              </a:rPr>
              <a:t>Kvalitativ forskning</a:t>
            </a:r>
            <a:r>
              <a:rPr lang="sv-SE" dirty="0">
                <a:solidFill>
                  <a:schemeClr val="tx1"/>
                </a:solidFill>
                <a:latin typeface="Bodoni MT" panose="02070603080606020203" pitchFamily="18" charset="0"/>
              </a:rPr>
              <a:t>. Flera intervjustudier under 2010-talet där autistiska personer kom till tals. Man försökte </a:t>
            </a:r>
            <a:r>
              <a:rPr lang="sv-SE" dirty="0" err="1">
                <a:solidFill>
                  <a:schemeClr val="tx1"/>
                </a:solidFill>
                <a:latin typeface="Bodoni MT" panose="02070603080606020203" pitchFamily="18" charset="0"/>
              </a:rPr>
              <a:t>konceptualisera</a:t>
            </a:r>
            <a:r>
              <a:rPr lang="sv-SE" dirty="0">
                <a:solidFill>
                  <a:schemeClr val="tx1"/>
                </a:solidFill>
                <a:latin typeface="Bodoni MT" panose="02070603080606020203" pitchFamily="18" charset="0"/>
              </a:rPr>
              <a:t> ’camouflaging’ vetenskapligt utifrån patienternas upplevelser.</a:t>
            </a:r>
          </a:p>
        </p:txBody>
      </p:sp>
      <p:sp>
        <p:nvSpPr>
          <p:cNvPr id="7" name="Ellips 6">
            <a:extLst>
              <a:ext uri="{FF2B5EF4-FFF2-40B4-BE49-F238E27FC236}">
                <a16:creationId xmlns:a16="http://schemas.microsoft.com/office/drawing/2014/main" id="{C06EB502-397C-7DEE-AE33-F58AC652B30A}"/>
              </a:ext>
            </a:extLst>
          </p:cNvPr>
          <p:cNvSpPr/>
          <p:nvPr/>
        </p:nvSpPr>
        <p:spPr>
          <a:xfrm>
            <a:off x="4226978" y="5044635"/>
            <a:ext cx="3738030" cy="1463134"/>
          </a:xfrm>
          <a:prstGeom prst="ellipse">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a:solidFill>
                  <a:schemeClr val="tx1"/>
                </a:solidFill>
              </a:rPr>
              <a:t>Self-</a:t>
            </a:r>
            <a:r>
              <a:rPr lang="sv-SE" sz="1600" b="1" dirty="0" err="1">
                <a:solidFill>
                  <a:schemeClr val="tx1"/>
                </a:solidFill>
              </a:rPr>
              <a:t>report</a:t>
            </a:r>
            <a:r>
              <a:rPr lang="sv-SE" sz="1600" b="1" dirty="0">
                <a:solidFill>
                  <a:schemeClr val="tx1"/>
                </a:solidFill>
              </a:rPr>
              <a:t> </a:t>
            </a:r>
            <a:r>
              <a:rPr lang="sv-SE" sz="1600" b="1" dirty="0" err="1">
                <a:solidFill>
                  <a:schemeClr val="tx1"/>
                </a:solidFill>
              </a:rPr>
              <a:t>approaches</a:t>
            </a:r>
            <a:r>
              <a:rPr lang="sv-SE" sz="1600" b="1" dirty="0">
                <a:solidFill>
                  <a:schemeClr val="tx1"/>
                </a:solidFill>
              </a:rPr>
              <a:t>: </a:t>
            </a:r>
            <a:r>
              <a:rPr lang="sv-SE" sz="1600" dirty="0">
                <a:solidFill>
                  <a:schemeClr val="tx1"/>
                </a:solidFill>
              </a:rPr>
              <a:t>individen själv reflekterar och besvarar frågor om camouflage. </a:t>
            </a:r>
          </a:p>
          <a:p>
            <a:pPr algn="ctr"/>
            <a:r>
              <a:rPr lang="sv-SE" sz="1600" dirty="0">
                <a:solidFill>
                  <a:schemeClr val="tx1"/>
                </a:solidFill>
              </a:rPr>
              <a:t>(Hull et al. 2019)</a:t>
            </a:r>
          </a:p>
        </p:txBody>
      </p:sp>
      <p:sp>
        <p:nvSpPr>
          <p:cNvPr id="8" name="Ellips 7">
            <a:extLst>
              <a:ext uri="{FF2B5EF4-FFF2-40B4-BE49-F238E27FC236}">
                <a16:creationId xmlns:a16="http://schemas.microsoft.com/office/drawing/2014/main" id="{CCB5DABE-8F80-1D67-8602-14ED060440FF}"/>
              </a:ext>
            </a:extLst>
          </p:cNvPr>
          <p:cNvSpPr/>
          <p:nvPr/>
        </p:nvSpPr>
        <p:spPr>
          <a:xfrm>
            <a:off x="7965008" y="5899596"/>
            <a:ext cx="1430784" cy="732100"/>
          </a:xfrm>
          <a:prstGeom prst="ellipse">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solidFill>
                  <a:schemeClr val="tx1"/>
                </a:solidFill>
              </a:rPr>
              <a:t>CAT-Q formulär</a:t>
            </a:r>
          </a:p>
        </p:txBody>
      </p:sp>
      <p:pic>
        <p:nvPicPr>
          <p:cNvPr id="9" name="Picture 2" descr="Pretending to be Normal: Living with Asperger's Syndrome (Autism Spectrum  Disorder) Expanded Edition: Amazon.co.uk: Liane Holliday Willey:  9781849057554: Books">
            <a:extLst>
              <a:ext uri="{FF2B5EF4-FFF2-40B4-BE49-F238E27FC236}">
                <a16:creationId xmlns:a16="http://schemas.microsoft.com/office/drawing/2014/main" id="{EED36295-E827-8AA1-8F34-0243AE62EE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30160">
            <a:off x="407353" y="1649889"/>
            <a:ext cx="1607173" cy="2422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278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14"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A47FAB-F709-F69E-0E00-4E1646585361}"/>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01517542-F5E4-C0D0-86AB-5B825948523A}"/>
              </a:ext>
            </a:extLst>
          </p:cNvPr>
          <p:cNvSpPr>
            <a:spLocks noGrp="1"/>
          </p:cNvSpPr>
          <p:nvPr>
            <p:ph type="title"/>
          </p:nvPr>
        </p:nvSpPr>
        <p:spPr>
          <a:xfrm>
            <a:off x="838194" y="592354"/>
            <a:ext cx="10515600" cy="814716"/>
          </a:xfrm>
        </p:spPr>
        <p:txBody>
          <a:bodyPr>
            <a:normAutofit fontScale="90000"/>
          </a:bodyPr>
          <a:lstStyle/>
          <a:p>
            <a:pPr algn="ctr"/>
            <a:r>
              <a:rPr lang="sv-SE" dirty="0">
                <a:latin typeface="Bodoni MT" panose="02070603080606020203" pitchFamily="18" charset="0"/>
              </a:rPr>
              <a:t>Camouflaging </a:t>
            </a:r>
            <a:r>
              <a:rPr lang="sv-SE" dirty="0" err="1">
                <a:latin typeface="Bodoni MT" panose="02070603080606020203" pitchFamily="18" charset="0"/>
              </a:rPr>
              <a:t>Autistic</a:t>
            </a:r>
            <a:r>
              <a:rPr lang="sv-SE" dirty="0">
                <a:latin typeface="Bodoni MT" panose="02070603080606020203" pitchFamily="18" charset="0"/>
              </a:rPr>
              <a:t> </a:t>
            </a:r>
            <a:r>
              <a:rPr lang="sv-SE" dirty="0" err="1">
                <a:latin typeface="Bodoni MT" panose="02070603080606020203" pitchFamily="18" charset="0"/>
              </a:rPr>
              <a:t>Traits</a:t>
            </a:r>
            <a:r>
              <a:rPr lang="sv-SE" dirty="0">
                <a:latin typeface="Bodoni MT" panose="02070603080606020203" pitchFamily="18" charset="0"/>
              </a:rPr>
              <a:t> </a:t>
            </a:r>
            <a:r>
              <a:rPr lang="sv-SE" dirty="0" err="1">
                <a:latin typeface="Bodoni MT" panose="02070603080606020203" pitchFamily="18" charset="0"/>
              </a:rPr>
              <a:t>Questionnaire</a:t>
            </a:r>
            <a:r>
              <a:rPr lang="sv-SE" dirty="0">
                <a:latin typeface="Bodoni MT" panose="02070603080606020203" pitchFamily="18" charset="0"/>
              </a:rPr>
              <a:t> – CAT-Q (Hull et al. 2019)</a:t>
            </a:r>
          </a:p>
        </p:txBody>
      </p:sp>
      <p:sp>
        <p:nvSpPr>
          <p:cNvPr id="4" name="Rektangel 3">
            <a:extLst>
              <a:ext uri="{FF2B5EF4-FFF2-40B4-BE49-F238E27FC236}">
                <a16:creationId xmlns:a16="http://schemas.microsoft.com/office/drawing/2014/main" id="{02E13E2B-BD41-5015-EE35-4B32D810E803}"/>
              </a:ext>
            </a:extLst>
          </p:cNvPr>
          <p:cNvSpPr/>
          <p:nvPr/>
        </p:nvSpPr>
        <p:spPr>
          <a:xfrm>
            <a:off x="3403557" y="1787482"/>
            <a:ext cx="5384874" cy="692807"/>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latin typeface="Bodoni MT" panose="02070603080606020203" pitchFamily="18" charset="0"/>
              </a:rPr>
              <a:t>Utvecklades från en tidigare kvalitativ studie av camouflaging (Hull 2017).</a:t>
            </a:r>
          </a:p>
        </p:txBody>
      </p:sp>
      <p:sp>
        <p:nvSpPr>
          <p:cNvPr id="13" name="Rektangel 12">
            <a:extLst>
              <a:ext uri="{FF2B5EF4-FFF2-40B4-BE49-F238E27FC236}">
                <a16:creationId xmlns:a16="http://schemas.microsoft.com/office/drawing/2014/main" id="{2CA9B24C-46B7-741C-30FB-EABEBBFA2B0A}"/>
              </a:ext>
            </a:extLst>
          </p:cNvPr>
          <p:cNvSpPr/>
          <p:nvPr/>
        </p:nvSpPr>
        <p:spPr>
          <a:xfrm>
            <a:off x="3403559" y="3635033"/>
            <a:ext cx="5384873" cy="692806"/>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latin typeface="Bodoni MT" panose="02070603080606020203" pitchFamily="18" charset="0"/>
              </a:rPr>
              <a:t>Formuläret består av 25 frågor. Genom faktoranalys kunde tre separata domäner identifieras. </a:t>
            </a:r>
          </a:p>
        </p:txBody>
      </p:sp>
      <p:sp>
        <p:nvSpPr>
          <p:cNvPr id="14" name="Rektangel 13">
            <a:extLst>
              <a:ext uri="{FF2B5EF4-FFF2-40B4-BE49-F238E27FC236}">
                <a16:creationId xmlns:a16="http://schemas.microsoft.com/office/drawing/2014/main" id="{2D9BC984-114B-91B4-54C9-2549EC25E95D}"/>
              </a:ext>
            </a:extLst>
          </p:cNvPr>
          <p:cNvSpPr/>
          <p:nvPr/>
        </p:nvSpPr>
        <p:spPr>
          <a:xfrm>
            <a:off x="3403558" y="2711258"/>
            <a:ext cx="5384873" cy="692806"/>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latin typeface="Bodoni MT" panose="02070603080606020203" pitchFamily="18" charset="0"/>
              </a:rPr>
              <a:t>Det saknas ett bra sätt att mäta camouflaging och då var det svårt att studera tex effekterna av fenomenet.</a:t>
            </a:r>
          </a:p>
        </p:txBody>
      </p:sp>
      <p:sp>
        <p:nvSpPr>
          <p:cNvPr id="3" name="Rektangel 2">
            <a:extLst>
              <a:ext uri="{FF2B5EF4-FFF2-40B4-BE49-F238E27FC236}">
                <a16:creationId xmlns:a16="http://schemas.microsoft.com/office/drawing/2014/main" id="{7E66A12C-5EAE-7FA5-7F01-6F39A07EC735}"/>
              </a:ext>
            </a:extLst>
          </p:cNvPr>
          <p:cNvSpPr/>
          <p:nvPr/>
        </p:nvSpPr>
        <p:spPr>
          <a:xfrm>
            <a:off x="723861" y="4986374"/>
            <a:ext cx="2908340" cy="692806"/>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err="1">
                <a:solidFill>
                  <a:schemeClr val="tx1"/>
                </a:solidFill>
                <a:latin typeface="Bodoni MT" panose="02070603080606020203" pitchFamily="18" charset="0"/>
              </a:rPr>
              <a:t>Masking</a:t>
            </a:r>
            <a:endParaRPr lang="sv-SE" dirty="0">
              <a:solidFill>
                <a:schemeClr val="tx1"/>
              </a:solidFill>
              <a:latin typeface="Bodoni MT" panose="02070603080606020203" pitchFamily="18" charset="0"/>
            </a:endParaRPr>
          </a:p>
        </p:txBody>
      </p:sp>
      <p:sp>
        <p:nvSpPr>
          <p:cNvPr id="6" name="Rektangel 5">
            <a:extLst>
              <a:ext uri="{FF2B5EF4-FFF2-40B4-BE49-F238E27FC236}">
                <a16:creationId xmlns:a16="http://schemas.microsoft.com/office/drawing/2014/main" id="{3DDC5AEF-A9E3-8281-E787-9D595C515FF7}"/>
              </a:ext>
            </a:extLst>
          </p:cNvPr>
          <p:cNvSpPr/>
          <p:nvPr/>
        </p:nvSpPr>
        <p:spPr>
          <a:xfrm>
            <a:off x="4641823" y="4986374"/>
            <a:ext cx="2908341" cy="692806"/>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err="1">
                <a:solidFill>
                  <a:schemeClr val="tx1"/>
                </a:solidFill>
                <a:latin typeface="Bodoni MT" panose="02070603080606020203" pitchFamily="18" charset="0"/>
              </a:rPr>
              <a:t>Compensation</a:t>
            </a:r>
            <a:endParaRPr lang="sv-SE" dirty="0">
              <a:solidFill>
                <a:schemeClr val="tx1"/>
              </a:solidFill>
              <a:latin typeface="Bodoni MT" panose="02070603080606020203" pitchFamily="18" charset="0"/>
            </a:endParaRPr>
          </a:p>
        </p:txBody>
      </p:sp>
      <p:sp>
        <p:nvSpPr>
          <p:cNvPr id="5" name="Rektangel 4">
            <a:extLst>
              <a:ext uri="{FF2B5EF4-FFF2-40B4-BE49-F238E27FC236}">
                <a16:creationId xmlns:a16="http://schemas.microsoft.com/office/drawing/2014/main" id="{637185D7-1AF1-BC62-4AC1-0F71C25DE6E8}"/>
              </a:ext>
            </a:extLst>
          </p:cNvPr>
          <p:cNvSpPr/>
          <p:nvPr/>
        </p:nvSpPr>
        <p:spPr>
          <a:xfrm>
            <a:off x="8559798" y="4986374"/>
            <a:ext cx="2908341" cy="692806"/>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latin typeface="Bodoni MT" panose="02070603080606020203" pitchFamily="18" charset="0"/>
              </a:rPr>
              <a:t>Assimilation. </a:t>
            </a:r>
            <a:endParaRPr lang="en-US" dirty="0">
              <a:solidFill>
                <a:schemeClr val="tx1"/>
              </a:solidFill>
              <a:latin typeface="Bodoni MT" panose="02070603080606020203" pitchFamily="18" charset="0"/>
            </a:endParaRPr>
          </a:p>
        </p:txBody>
      </p:sp>
      <p:sp>
        <p:nvSpPr>
          <p:cNvPr id="10" name="Ellips 9">
            <a:extLst>
              <a:ext uri="{FF2B5EF4-FFF2-40B4-BE49-F238E27FC236}">
                <a16:creationId xmlns:a16="http://schemas.microsoft.com/office/drawing/2014/main" id="{DB74D9E1-2EBA-D5D7-B031-7CCB144421C2}"/>
              </a:ext>
            </a:extLst>
          </p:cNvPr>
          <p:cNvSpPr/>
          <p:nvPr/>
        </p:nvSpPr>
        <p:spPr>
          <a:xfrm>
            <a:off x="1131851" y="5802657"/>
            <a:ext cx="2092359" cy="692807"/>
          </a:xfrm>
          <a:prstGeom prst="ellipse">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solidFill>
                  <a:schemeClr val="tx1"/>
                </a:solidFill>
              </a:rPr>
              <a:t>Dölja</a:t>
            </a:r>
          </a:p>
        </p:txBody>
      </p:sp>
      <p:sp>
        <p:nvSpPr>
          <p:cNvPr id="12" name="Ellips 11">
            <a:extLst>
              <a:ext uri="{FF2B5EF4-FFF2-40B4-BE49-F238E27FC236}">
                <a16:creationId xmlns:a16="http://schemas.microsoft.com/office/drawing/2014/main" id="{0DC97570-A15D-C3D9-C7E8-80F5D104C8E3}"/>
              </a:ext>
            </a:extLst>
          </p:cNvPr>
          <p:cNvSpPr/>
          <p:nvPr/>
        </p:nvSpPr>
        <p:spPr>
          <a:xfrm>
            <a:off x="5049813" y="5802657"/>
            <a:ext cx="2092359" cy="692807"/>
          </a:xfrm>
          <a:prstGeom prst="ellipse">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solidFill>
                  <a:schemeClr val="tx1"/>
                </a:solidFill>
              </a:rPr>
              <a:t>Kringgå svårigheter</a:t>
            </a:r>
          </a:p>
        </p:txBody>
      </p:sp>
      <p:sp>
        <p:nvSpPr>
          <p:cNvPr id="15" name="Ellips 14">
            <a:extLst>
              <a:ext uri="{FF2B5EF4-FFF2-40B4-BE49-F238E27FC236}">
                <a16:creationId xmlns:a16="http://schemas.microsoft.com/office/drawing/2014/main" id="{D9BA6497-A00F-4945-E01B-A2110C89C407}"/>
              </a:ext>
            </a:extLst>
          </p:cNvPr>
          <p:cNvSpPr/>
          <p:nvPr/>
        </p:nvSpPr>
        <p:spPr>
          <a:xfrm>
            <a:off x="8054973" y="5802657"/>
            <a:ext cx="3917990" cy="692807"/>
          </a:xfrm>
          <a:prstGeom prst="ellipse">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solidFill>
                  <a:schemeClr val="tx1"/>
                </a:solidFill>
              </a:rPr>
              <a:t>Försöka passa in i den sociala omgivningen</a:t>
            </a:r>
          </a:p>
        </p:txBody>
      </p:sp>
    </p:spTree>
    <p:extLst>
      <p:ext uri="{BB962C8B-B14F-4D97-AF65-F5344CB8AC3E}">
        <p14:creationId xmlns:p14="http://schemas.microsoft.com/office/powerpoint/2010/main" val="12925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14" grpId="0" animBg="1"/>
      <p:bldP spid="3" grpId="0" animBg="1"/>
      <p:bldP spid="6" grpId="0" animBg="1"/>
      <p:bldP spid="5" grpId="0" animBg="1"/>
      <p:bldP spid="10" grpId="0" animBg="1"/>
      <p:bldP spid="12"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4EFB5193-21EF-CF9C-20FB-C37284F818ED}"/>
              </a:ext>
            </a:extLst>
          </p:cNvPr>
          <p:cNvPicPr>
            <a:picLocks noChangeAspect="1"/>
          </p:cNvPicPr>
          <p:nvPr/>
        </p:nvPicPr>
        <p:blipFill>
          <a:blip r:embed="rId2"/>
          <a:stretch>
            <a:fillRect/>
          </a:stretch>
        </p:blipFill>
        <p:spPr>
          <a:xfrm>
            <a:off x="2805827" y="1111977"/>
            <a:ext cx="6580346" cy="4634046"/>
          </a:xfrm>
          <a:prstGeom prst="rect">
            <a:avLst/>
          </a:prstGeom>
          <a:ln>
            <a:noFill/>
          </a:ln>
          <a:effectLst>
            <a:softEdge rad="112500"/>
          </a:effectLst>
        </p:spPr>
      </p:pic>
    </p:spTree>
    <p:extLst>
      <p:ext uri="{BB962C8B-B14F-4D97-AF65-F5344CB8AC3E}">
        <p14:creationId xmlns:p14="http://schemas.microsoft.com/office/powerpoint/2010/main" val="1812776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9DE532-160F-34CB-ABA3-96FAA7E4B849}"/>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54F3A040-8474-052B-3AF1-0B7A8C2B6A5B}"/>
              </a:ext>
            </a:extLst>
          </p:cNvPr>
          <p:cNvSpPr>
            <a:spLocks noGrp="1"/>
          </p:cNvSpPr>
          <p:nvPr>
            <p:ph type="title"/>
          </p:nvPr>
        </p:nvSpPr>
        <p:spPr>
          <a:xfrm>
            <a:off x="838194" y="592354"/>
            <a:ext cx="10515600" cy="814716"/>
          </a:xfrm>
        </p:spPr>
        <p:txBody>
          <a:bodyPr>
            <a:normAutofit fontScale="90000"/>
          </a:bodyPr>
          <a:lstStyle/>
          <a:p>
            <a:pPr algn="ctr"/>
            <a:r>
              <a:rPr lang="sv-SE" dirty="0">
                <a:latin typeface="Bodoni MT" panose="02070603080606020203" pitchFamily="18" charset="0"/>
              </a:rPr>
              <a:t>Camouflaging in autism – A </a:t>
            </a:r>
            <a:r>
              <a:rPr lang="sv-SE" dirty="0" err="1">
                <a:latin typeface="Bodoni MT" panose="02070603080606020203" pitchFamily="18" charset="0"/>
              </a:rPr>
              <a:t>systematic</a:t>
            </a:r>
            <a:r>
              <a:rPr lang="sv-SE" dirty="0">
                <a:latin typeface="Bodoni MT" panose="02070603080606020203" pitchFamily="18" charset="0"/>
              </a:rPr>
              <a:t> </a:t>
            </a:r>
            <a:r>
              <a:rPr lang="sv-SE" dirty="0" err="1">
                <a:latin typeface="Bodoni MT" panose="02070603080606020203" pitchFamily="18" charset="0"/>
              </a:rPr>
              <a:t>review</a:t>
            </a:r>
            <a:r>
              <a:rPr lang="sv-SE" dirty="0">
                <a:latin typeface="Bodoni MT" panose="02070603080606020203" pitchFamily="18" charset="0"/>
              </a:rPr>
              <a:t> Julia Cook et al. 2021</a:t>
            </a:r>
          </a:p>
        </p:txBody>
      </p:sp>
      <p:sp>
        <p:nvSpPr>
          <p:cNvPr id="13" name="Rektangel 12">
            <a:extLst>
              <a:ext uri="{FF2B5EF4-FFF2-40B4-BE49-F238E27FC236}">
                <a16:creationId xmlns:a16="http://schemas.microsoft.com/office/drawing/2014/main" id="{201E4CCE-5613-CDC1-72D4-FD335F2AD000}"/>
              </a:ext>
            </a:extLst>
          </p:cNvPr>
          <p:cNvSpPr/>
          <p:nvPr/>
        </p:nvSpPr>
        <p:spPr>
          <a:xfrm>
            <a:off x="2260579" y="1946780"/>
            <a:ext cx="7670841" cy="1229884"/>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latin typeface="Bodoni MT" panose="02070603080606020203" pitchFamily="18" charset="0"/>
              </a:rPr>
              <a:t>Individer med högre nivå självskattade autistiska drag, oavsett diagnos, </a:t>
            </a:r>
          </a:p>
          <a:p>
            <a:pPr algn="ctr"/>
            <a:r>
              <a:rPr lang="sv-SE" dirty="0">
                <a:solidFill>
                  <a:schemeClr val="tx1"/>
                </a:solidFill>
                <a:latin typeface="Bodoni MT" panose="02070603080606020203" pitchFamily="18" charset="0"/>
              </a:rPr>
              <a:t>använde sig i större utsträckning av camouflaging. Mekanismen bakom </a:t>
            </a:r>
          </a:p>
          <a:p>
            <a:pPr algn="ctr"/>
            <a:r>
              <a:rPr lang="sv-SE" dirty="0">
                <a:solidFill>
                  <a:schemeClr val="tx1"/>
                </a:solidFill>
                <a:latin typeface="Bodoni MT" panose="02070603080606020203" pitchFamily="18" charset="0"/>
              </a:rPr>
              <a:t>detta är inte känd. Hypotes: stigma och att inte känna sig accepterad.</a:t>
            </a:r>
          </a:p>
        </p:txBody>
      </p:sp>
      <p:sp>
        <p:nvSpPr>
          <p:cNvPr id="3" name="Rektangel 2">
            <a:extLst>
              <a:ext uri="{FF2B5EF4-FFF2-40B4-BE49-F238E27FC236}">
                <a16:creationId xmlns:a16="http://schemas.microsoft.com/office/drawing/2014/main" id="{8AD39969-6A04-8796-F3C5-C888E164FDB6}"/>
              </a:ext>
            </a:extLst>
          </p:cNvPr>
          <p:cNvSpPr/>
          <p:nvPr/>
        </p:nvSpPr>
        <p:spPr>
          <a:xfrm>
            <a:off x="2260579" y="3456937"/>
            <a:ext cx="7670840" cy="1229884"/>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latin typeface="Bodoni MT" panose="02070603080606020203" pitchFamily="18" charset="0"/>
              </a:rPr>
              <a:t>Autistiska kvinnor använder sig i större utsträckning av </a:t>
            </a:r>
          </a:p>
          <a:p>
            <a:pPr algn="ctr"/>
            <a:r>
              <a:rPr lang="sv-SE" dirty="0">
                <a:solidFill>
                  <a:schemeClr val="tx1"/>
                </a:solidFill>
                <a:latin typeface="Bodoni MT" panose="02070603080606020203" pitchFamily="18" charset="0"/>
              </a:rPr>
              <a:t>camouflaging jämfört med autistiska män. Detta kan vara en </a:t>
            </a:r>
          </a:p>
          <a:p>
            <a:pPr algn="ctr"/>
            <a:r>
              <a:rPr lang="sv-SE" dirty="0">
                <a:solidFill>
                  <a:schemeClr val="tx1"/>
                </a:solidFill>
                <a:latin typeface="Bodoni MT" panose="02070603080606020203" pitchFamily="18" charset="0"/>
              </a:rPr>
              <a:t>förklaring till att diagnosen missas eller kommer sent hos kvinnor.</a:t>
            </a:r>
          </a:p>
        </p:txBody>
      </p:sp>
      <p:sp>
        <p:nvSpPr>
          <p:cNvPr id="6" name="Rektangel 5">
            <a:extLst>
              <a:ext uri="{FF2B5EF4-FFF2-40B4-BE49-F238E27FC236}">
                <a16:creationId xmlns:a16="http://schemas.microsoft.com/office/drawing/2014/main" id="{8FB4089E-2A0B-7A31-BB88-404F00988B70}"/>
              </a:ext>
            </a:extLst>
          </p:cNvPr>
          <p:cNvSpPr/>
          <p:nvPr/>
        </p:nvSpPr>
        <p:spPr>
          <a:xfrm>
            <a:off x="2260579" y="4967094"/>
            <a:ext cx="7670840" cy="1229884"/>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latin typeface="Bodoni MT" panose="02070603080606020203" pitchFamily="18" charset="0"/>
              </a:rPr>
              <a:t>För autistiska vuxna så verkar camouflaging vara associerat</a:t>
            </a:r>
          </a:p>
          <a:p>
            <a:pPr algn="ctr"/>
            <a:r>
              <a:rPr lang="sv-SE" dirty="0">
                <a:solidFill>
                  <a:schemeClr val="tx1"/>
                </a:solidFill>
                <a:latin typeface="Bodoni MT" panose="02070603080606020203" pitchFamily="18" charset="0"/>
              </a:rPr>
              <a:t>med ökade symtom på annan psykisk ohälsa.</a:t>
            </a:r>
          </a:p>
        </p:txBody>
      </p:sp>
      <p:sp>
        <p:nvSpPr>
          <p:cNvPr id="5" name="textruta 4">
            <a:extLst>
              <a:ext uri="{FF2B5EF4-FFF2-40B4-BE49-F238E27FC236}">
                <a16:creationId xmlns:a16="http://schemas.microsoft.com/office/drawing/2014/main" id="{CB69219A-74A7-E026-6E83-1A84B0259EE5}"/>
              </a:ext>
            </a:extLst>
          </p:cNvPr>
          <p:cNvSpPr txBox="1"/>
          <p:nvPr/>
        </p:nvSpPr>
        <p:spPr>
          <a:xfrm>
            <a:off x="1560817" y="2100057"/>
            <a:ext cx="472440" cy="923330"/>
          </a:xfrm>
          <a:prstGeom prst="rect">
            <a:avLst/>
          </a:prstGeom>
          <a:noFill/>
        </p:spPr>
        <p:txBody>
          <a:bodyPr wrap="square">
            <a:spAutoFit/>
          </a:bodyPr>
          <a:lstStyle/>
          <a:p>
            <a:r>
              <a:rPr lang="sv-SE" sz="5400" dirty="0"/>
              <a:t>1</a:t>
            </a:r>
          </a:p>
        </p:txBody>
      </p:sp>
      <p:sp>
        <p:nvSpPr>
          <p:cNvPr id="8" name="textruta 7">
            <a:extLst>
              <a:ext uri="{FF2B5EF4-FFF2-40B4-BE49-F238E27FC236}">
                <a16:creationId xmlns:a16="http://schemas.microsoft.com/office/drawing/2014/main" id="{19700358-2CC6-7B78-779C-053237AAFAB3}"/>
              </a:ext>
            </a:extLst>
          </p:cNvPr>
          <p:cNvSpPr txBox="1"/>
          <p:nvPr/>
        </p:nvSpPr>
        <p:spPr>
          <a:xfrm>
            <a:off x="1560817" y="3610214"/>
            <a:ext cx="472440" cy="923330"/>
          </a:xfrm>
          <a:prstGeom prst="rect">
            <a:avLst/>
          </a:prstGeom>
          <a:noFill/>
        </p:spPr>
        <p:txBody>
          <a:bodyPr wrap="square">
            <a:spAutoFit/>
          </a:bodyPr>
          <a:lstStyle/>
          <a:p>
            <a:r>
              <a:rPr lang="sv-SE" sz="5400" dirty="0"/>
              <a:t>2</a:t>
            </a:r>
          </a:p>
        </p:txBody>
      </p:sp>
      <p:sp>
        <p:nvSpPr>
          <p:cNvPr id="9" name="textruta 8">
            <a:extLst>
              <a:ext uri="{FF2B5EF4-FFF2-40B4-BE49-F238E27FC236}">
                <a16:creationId xmlns:a16="http://schemas.microsoft.com/office/drawing/2014/main" id="{1BE6C90B-3C11-0906-F0EF-AADDA80C2ED6}"/>
              </a:ext>
            </a:extLst>
          </p:cNvPr>
          <p:cNvSpPr txBox="1"/>
          <p:nvPr/>
        </p:nvSpPr>
        <p:spPr>
          <a:xfrm>
            <a:off x="1560817" y="5120371"/>
            <a:ext cx="472440" cy="923330"/>
          </a:xfrm>
          <a:prstGeom prst="rect">
            <a:avLst/>
          </a:prstGeom>
          <a:noFill/>
        </p:spPr>
        <p:txBody>
          <a:bodyPr wrap="square">
            <a:spAutoFit/>
          </a:bodyPr>
          <a:lstStyle/>
          <a:p>
            <a:r>
              <a:rPr lang="sv-SE" sz="5400" dirty="0"/>
              <a:t>3</a:t>
            </a:r>
          </a:p>
        </p:txBody>
      </p:sp>
      <p:sp>
        <p:nvSpPr>
          <p:cNvPr id="10" name="Ellips 9">
            <a:extLst>
              <a:ext uri="{FF2B5EF4-FFF2-40B4-BE49-F238E27FC236}">
                <a16:creationId xmlns:a16="http://schemas.microsoft.com/office/drawing/2014/main" id="{F6B85304-2957-9CEF-07D3-847E233DFD4C}"/>
              </a:ext>
            </a:extLst>
          </p:cNvPr>
          <p:cNvSpPr/>
          <p:nvPr/>
        </p:nvSpPr>
        <p:spPr>
          <a:xfrm>
            <a:off x="9037320" y="5247366"/>
            <a:ext cx="2880360" cy="1229885"/>
          </a:xfrm>
          <a:prstGeom prst="ellipse">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solidFill>
                  <a:schemeClr val="tx1"/>
                </a:solidFill>
              </a:rPr>
              <a:t>Stämmer med vår kliniska erfarenhet och tidigare kvalitativ forskning.</a:t>
            </a:r>
          </a:p>
        </p:txBody>
      </p:sp>
    </p:spTree>
    <p:extLst>
      <p:ext uri="{BB962C8B-B14F-4D97-AF65-F5344CB8AC3E}">
        <p14:creationId xmlns:p14="http://schemas.microsoft.com/office/powerpoint/2010/main" val="901973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animBg="1"/>
      <p:bldP spid="6" grpId="0" animBg="1"/>
      <p:bldP spid="5" grpId="0"/>
      <p:bldP spid="8" grpId="0"/>
      <p:bldP spid="9" grpId="0"/>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35000">
              <a:srgbClr val="E5E2EE"/>
            </a:gs>
            <a:gs pos="33000">
              <a:srgbClr val="E5E2EE"/>
            </a:gs>
            <a:gs pos="83000">
              <a:schemeClr val="accent1">
                <a:lumMod val="45000"/>
                <a:lumOff val="55000"/>
              </a:schemeClr>
            </a:gs>
            <a:gs pos="100000">
              <a:schemeClr val="accent1">
                <a:lumMod val="30000"/>
                <a:lumOff val="70000"/>
              </a:schemeClr>
            </a:gs>
          </a:gsLst>
          <a:lin ang="18900000" scaled="1"/>
        </a:gradFill>
        <a:effectLst/>
      </p:bgPr>
    </p:bg>
    <p:spTree>
      <p:nvGrpSpPr>
        <p:cNvPr id="1" name="">
          <a:extLst>
            <a:ext uri="{FF2B5EF4-FFF2-40B4-BE49-F238E27FC236}">
              <a16:creationId xmlns:a16="http://schemas.microsoft.com/office/drawing/2014/main" id="{F60C2A16-EDB6-16D6-26CE-1416F2D227E7}"/>
            </a:ext>
          </a:extLst>
        </p:cNvPr>
        <p:cNvGrpSpPr/>
        <p:nvPr/>
      </p:nvGrpSpPr>
      <p:grpSpPr>
        <a:xfrm>
          <a:off x="0" y="0"/>
          <a:ext cx="0" cy="0"/>
          <a:chOff x="0" y="0"/>
          <a:chExt cx="0" cy="0"/>
        </a:xfrm>
      </p:grpSpPr>
      <p:pic>
        <p:nvPicPr>
          <p:cNvPr id="4" name="Platshållare för innehåll 3" descr="En bild som visar text, bok, Electric blue&#10;&#10;AI-genererat innehåll kan vara felaktigt.">
            <a:extLst>
              <a:ext uri="{FF2B5EF4-FFF2-40B4-BE49-F238E27FC236}">
                <a16:creationId xmlns:a16="http://schemas.microsoft.com/office/drawing/2014/main" id="{F8FD2F24-9D2C-E1ED-A0A6-174D1CD5A018}"/>
              </a:ext>
            </a:extLst>
          </p:cNvPr>
          <p:cNvPicPr>
            <a:picLocks noGrp="1" noChangeAspect="1"/>
          </p:cNvPicPr>
          <p:nvPr>
            <p:ph idx="1"/>
          </p:nvPr>
        </p:nvPicPr>
        <p:blipFill>
          <a:blip r:embed="rId3">
            <a:alphaModFix amt="59000"/>
          </a:blip>
          <a:srcRect l="30829" r="28768" b="2"/>
          <a:stretch>
            <a:fillRect/>
          </a:stretch>
        </p:blipFill>
        <p:spPr>
          <a:xfrm>
            <a:off x="797169" y="1"/>
            <a:ext cx="4947138" cy="6858000"/>
          </a:xfrm>
          <a:prstGeom prst="rect">
            <a:avLst/>
          </a:prstGeom>
          <a:effectLst>
            <a:softEdge rad="317500"/>
          </a:effectLst>
        </p:spPr>
      </p:pic>
      <p:sp>
        <p:nvSpPr>
          <p:cNvPr id="6" name="textruta 5">
            <a:extLst>
              <a:ext uri="{FF2B5EF4-FFF2-40B4-BE49-F238E27FC236}">
                <a16:creationId xmlns:a16="http://schemas.microsoft.com/office/drawing/2014/main" id="{13926B3A-5197-5006-FFCB-5A06EC499055}"/>
              </a:ext>
            </a:extLst>
          </p:cNvPr>
          <p:cNvSpPr txBox="1"/>
          <p:nvPr/>
        </p:nvSpPr>
        <p:spPr>
          <a:xfrm>
            <a:off x="6324602" y="2228671"/>
            <a:ext cx="5492260" cy="1200329"/>
          </a:xfrm>
          <a:prstGeom prst="rect">
            <a:avLst/>
          </a:prstGeom>
          <a:noFill/>
        </p:spPr>
        <p:txBody>
          <a:bodyPr wrap="square">
            <a:spAutoFit/>
          </a:bodyPr>
          <a:lstStyle/>
          <a:p>
            <a:r>
              <a:rPr lang="en-US" i="1" dirty="0"/>
              <a:t>“Some individuals with Autism Spectrum Disorder are capable of functioning adequately by making an exceptional effort to compensate for their symptoms during childhood, adolescence or adulthood.” </a:t>
            </a:r>
          </a:p>
        </p:txBody>
      </p:sp>
      <p:sp>
        <p:nvSpPr>
          <p:cNvPr id="7" name="textruta 6">
            <a:extLst>
              <a:ext uri="{FF2B5EF4-FFF2-40B4-BE49-F238E27FC236}">
                <a16:creationId xmlns:a16="http://schemas.microsoft.com/office/drawing/2014/main" id="{64DB1576-BE4D-F1B7-38C4-B8BBA0DBC30F}"/>
              </a:ext>
            </a:extLst>
          </p:cNvPr>
          <p:cNvSpPr txBox="1"/>
          <p:nvPr/>
        </p:nvSpPr>
        <p:spPr>
          <a:xfrm>
            <a:off x="6324602" y="3947428"/>
            <a:ext cx="5492260" cy="923330"/>
          </a:xfrm>
          <a:prstGeom prst="rect">
            <a:avLst/>
          </a:prstGeom>
          <a:noFill/>
        </p:spPr>
        <p:txBody>
          <a:bodyPr wrap="square">
            <a:spAutoFit/>
          </a:bodyPr>
          <a:lstStyle/>
          <a:p>
            <a:r>
              <a:rPr lang="en-US" i="1" dirty="0"/>
              <a:t>“Such sustained effort, which may be more typical of affected females, can have a deleterious impact on mental health and well-being.”</a:t>
            </a:r>
            <a:endParaRPr lang="sv-SE" i="1" dirty="0"/>
          </a:p>
        </p:txBody>
      </p:sp>
      <p:sp>
        <p:nvSpPr>
          <p:cNvPr id="2" name="textruta 1">
            <a:extLst>
              <a:ext uri="{FF2B5EF4-FFF2-40B4-BE49-F238E27FC236}">
                <a16:creationId xmlns:a16="http://schemas.microsoft.com/office/drawing/2014/main" id="{62821DBE-DF9B-8A3B-59FB-50774A0BD64C}"/>
              </a:ext>
            </a:extLst>
          </p:cNvPr>
          <p:cNvSpPr txBox="1"/>
          <p:nvPr/>
        </p:nvSpPr>
        <p:spPr>
          <a:xfrm>
            <a:off x="6324602" y="1046346"/>
            <a:ext cx="5298830" cy="523220"/>
          </a:xfrm>
          <a:prstGeom prst="rect">
            <a:avLst/>
          </a:prstGeom>
          <a:noFill/>
        </p:spPr>
        <p:txBody>
          <a:bodyPr wrap="square">
            <a:spAutoFit/>
          </a:bodyPr>
          <a:lstStyle/>
          <a:p>
            <a:r>
              <a:rPr lang="sv-SE" sz="2800" b="1" dirty="0"/>
              <a:t>Från Autismspektrum, ICD-11</a:t>
            </a:r>
          </a:p>
        </p:txBody>
      </p:sp>
    </p:spTree>
    <p:extLst>
      <p:ext uri="{BB962C8B-B14F-4D97-AF65-F5344CB8AC3E}">
        <p14:creationId xmlns:p14="http://schemas.microsoft.com/office/powerpoint/2010/main" val="2498820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5D08E-F7A7-C4A1-A9F5-8636ACF285DA}"/>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A1BDAD50-7019-F5D0-B791-62D89E75F02A}"/>
              </a:ext>
            </a:extLst>
          </p:cNvPr>
          <p:cNvSpPr>
            <a:spLocks noGrp="1"/>
          </p:cNvSpPr>
          <p:nvPr>
            <p:ph type="title"/>
          </p:nvPr>
        </p:nvSpPr>
        <p:spPr>
          <a:xfrm>
            <a:off x="838194" y="592354"/>
            <a:ext cx="10515600" cy="814716"/>
          </a:xfrm>
        </p:spPr>
        <p:txBody>
          <a:bodyPr>
            <a:normAutofit fontScale="90000"/>
          </a:bodyPr>
          <a:lstStyle/>
          <a:p>
            <a:pPr algn="ctr"/>
            <a:r>
              <a:rPr lang="sv-SE" dirty="0" err="1">
                <a:latin typeface="Bodoni MT" panose="02070603080606020203" pitchFamily="18" charset="0"/>
              </a:rPr>
              <a:t>Fombonne</a:t>
            </a:r>
            <a:r>
              <a:rPr lang="sv-SE" dirty="0">
                <a:latin typeface="Bodoni MT" panose="02070603080606020203" pitchFamily="18" charset="0"/>
              </a:rPr>
              <a:t> E. (2020) </a:t>
            </a:r>
            <a:r>
              <a:rPr lang="sv-SE" dirty="0" err="1">
                <a:latin typeface="Bodoni MT" panose="02070603080606020203" pitchFamily="18" charset="0"/>
              </a:rPr>
              <a:t>Editorial</a:t>
            </a:r>
            <a:r>
              <a:rPr lang="sv-SE" dirty="0">
                <a:latin typeface="Bodoni MT" panose="02070603080606020203" pitchFamily="18" charset="0"/>
              </a:rPr>
              <a:t>: </a:t>
            </a:r>
            <a:br>
              <a:rPr lang="sv-SE" dirty="0">
                <a:latin typeface="Bodoni MT" panose="02070603080606020203" pitchFamily="18" charset="0"/>
              </a:rPr>
            </a:br>
            <a:r>
              <a:rPr lang="sv-SE" dirty="0" err="1">
                <a:latin typeface="Bodoni MT" panose="02070603080606020203" pitchFamily="18" charset="0"/>
              </a:rPr>
              <a:t>Camoflage</a:t>
            </a:r>
            <a:r>
              <a:rPr lang="sv-SE" dirty="0">
                <a:latin typeface="Bodoni MT" panose="02070603080606020203" pitchFamily="18" charset="0"/>
              </a:rPr>
              <a:t> and autism</a:t>
            </a:r>
          </a:p>
        </p:txBody>
      </p:sp>
      <p:sp>
        <p:nvSpPr>
          <p:cNvPr id="4" name="Rektangel 3">
            <a:extLst>
              <a:ext uri="{FF2B5EF4-FFF2-40B4-BE49-F238E27FC236}">
                <a16:creationId xmlns:a16="http://schemas.microsoft.com/office/drawing/2014/main" id="{E3820856-D380-DFEC-3E42-A297DBEAD7BB}"/>
              </a:ext>
            </a:extLst>
          </p:cNvPr>
          <p:cNvSpPr/>
          <p:nvPr/>
        </p:nvSpPr>
        <p:spPr>
          <a:xfrm>
            <a:off x="2796250" y="1779664"/>
            <a:ext cx="6599487" cy="692807"/>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latin typeface="Bodoni MT" panose="02070603080606020203" pitchFamily="18" charset="0"/>
              </a:rPr>
              <a:t>Starkt kritisk till ’camouflaging’-begreppet </a:t>
            </a:r>
          </a:p>
          <a:p>
            <a:pPr algn="ctr"/>
            <a:r>
              <a:rPr lang="sv-SE" dirty="0">
                <a:solidFill>
                  <a:schemeClr val="tx1"/>
                </a:solidFill>
                <a:latin typeface="Bodoni MT" panose="02070603080606020203" pitchFamily="18" charset="0"/>
              </a:rPr>
              <a:t>som han tycker är otydligt definierat. </a:t>
            </a:r>
          </a:p>
        </p:txBody>
      </p:sp>
      <p:sp>
        <p:nvSpPr>
          <p:cNvPr id="13" name="Rektangel 12">
            <a:extLst>
              <a:ext uri="{FF2B5EF4-FFF2-40B4-BE49-F238E27FC236}">
                <a16:creationId xmlns:a16="http://schemas.microsoft.com/office/drawing/2014/main" id="{197175CB-B330-7D65-9F37-6EA92AD7D6C5}"/>
              </a:ext>
            </a:extLst>
          </p:cNvPr>
          <p:cNvSpPr/>
          <p:nvPr/>
        </p:nvSpPr>
        <p:spPr>
          <a:xfrm>
            <a:off x="2796251" y="3585960"/>
            <a:ext cx="6599481" cy="692806"/>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latin typeface="Bodoni MT" panose="02070603080606020203" pitchFamily="18" charset="0"/>
              </a:rPr>
              <a:t>Camouflage verkar inte vara unikt för autism. Förekommer hos andra diagnosgrupper med social ångest (och i populationen).</a:t>
            </a:r>
          </a:p>
        </p:txBody>
      </p:sp>
      <p:sp>
        <p:nvSpPr>
          <p:cNvPr id="14" name="Rektangel 13">
            <a:extLst>
              <a:ext uri="{FF2B5EF4-FFF2-40B4-BE49-F238E27FC236}">
                <a16:creationId xmlns:a16="http://schemas.microsoft.com/office/drawing/2014/main" id="{FB462E84-9B61-2B99-396D-0921EB48A7A5}"/>
              </a:ext>
            </a:extLst>
          </p:cNvPr>
          <p:cNvSpPr/>
          <p:nvPr/>
        </p:nvSpPr>
        <p:spPr>
          <a:xfrm>
            <a:off x="2796250" y="2662185"/>
            <a:ext cx="6599481" cy="692806"/>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latin typeface="Bodoni MT" panose="02070603080606020203" pitchFamily="18" charset="0"/>
              </a:rPr>
              <a:t>Mätmetoderna, tex CAT-Q, är inte tillräckligt bra. Saknar </a:t>
            </a:r>
          </a:p>
          <a:p>
            <a:pPr algn="ctr"/>
            <a:r>
              <a:rPr lang="sv-SE" dirty="0">
                <a:solidFill>
                  <a:schemeClr val="tx1"/>
                </a:solidFill>
                <a:latin typeface="Bodoni MT" panose="02070603080606020203" pitchFamily="18" charset="0"/>
              </a:rPr>
              <a:t>validitet och studierna har metodologiska brister.</a:t>
            </a:r>
          </a:p>
        </p:txBody>
      </p:sp>
      <p:sp>
        <p:nvSpPr>
          <p:cNvPr id="3" name="Rektangel 2">
            <a:extLst>
              <a:ext uri="{FF2B5EF4-FFF2-40B4-BE49-F238E27FC236}">
                <a16:creationId xmlns:a16="http://schemas.microsoft.com/office/drawing/2014/main" id="{CD3F956F-B5C2-E29A-8A18-4EA780207BC3}"/>
              </a:ext>
            </a:extLst>
          </p:cNvPr>
          <p:cNvSpPr/>
          <p:nvPr/>
        </p:nvSpPr>
        <p:spPr>
          <a:xfrm>
            <a:off x="2796252" y="4509735"/>
            <a:ext cx="6599481" cy="692806"/>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latin typeface="Bodoni MT" panose="02070603080606020203" pitchFamily="18" charset="0"/>
              </a:rPr>
              <a:t>Camouflaging är en konsekvens av autism-miljö </a:t>
            </a:r>
          </a:p>
          <a:p>
            <a:pPr algn="ctr"/>
            <a:r>
              <a:rPr lang="sv-SE" dirty="0">
                <a:solidFill>
                  <a:schemeClr val="tx1"/>
                </a:solidFill>
                <a:latin typeface="Bodoni MT" panose="02070603080606020203" pitchFamily="18" charset="0"/>
              </a:rPr>
              <a:t>interaktion och inte en inneboende autistisk egenskap.</a:t>
            </a:r>
          </a:p>
        </p:txBody>
      </p:sp>
      <p:sp>
        <p:nvSpPr>
          <p:cNvPr id="6" name="Rektangel 5">
            <a:extLst>
              <a:ext uri="{FF2B5EF4-FFF2-40B4-BE49-F238E27FC236}">
                <a16:creationId xmlns:a16="http://schemas.microsoft.com/office/drawing/2014/main" id="{84F944C5-526D-42F7-96D0-DD0954712660}"/>
              </a:ext>
            </a:extLst>
          </p:cNvPr>
          <p:cNvSpPr/>
          <p:nvPr/>
        </p:nvSpPr>
        <p:spPr>
          <a:xfrm>
            <a:off x="2796252" y="5435648"/>
            <a:ext cx="6599479" cy="965152"/>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latin typeface="Bodoni MT" panose="02070603080606020203" pitchFamily="18" charset="0"/>
              </a:rPr>
              <a:t>Det saknas evidens för att det skulle finnas en grupp autistiska flickor som ”flyger under radarn” fram till adolescensen pga camouflaging. </a:t>
            </a:r>
          </a:p>
        </p:txBody>
      </p:sp>
      <p:sp>
        <p:nvSpPr>
          <p:cNvPr id="11" name="textruta 10">
            <a:extLst>
              <a:ext uri="{FF2B5EF4-FFF2-40B4-BE49-F238E27FC236}">
                <a16:creationId xmlns:a16="http://schemas.microsoft.com/office/drawing/2014/main" id="{4742A0A0-5E98-A848-BFC4-D2A4D8138F18}"/>
              </a:ext>
            </a:extLst>
          </p:cNvPr>
          <p:cNvSpPr txBox="1"/>
          <p:nvPr/>
        </p:nvSpPr>
        <p:spPr>
          <a:xfrm>
            <a:off x="7864533" y="6400800"/>
            <a:ext cx="4205547" cy="276999"/>
          </a:xfrm>
          <a:prstGeom prst="rect">
            <a:avLst/>
          </a:prstGeom>
          <a:noFill/>
        </p:spPr>
        <p:txBody>
          <a:bodyPr wrap="square">
            <a:spAutoFit/>
          </a:bodyPr>
          <a:lstStyle/>
          <a:p>
            <a:r>
              <a:rPr lang="pl-PL" sz="1200" dirty="0"/>
              <a:t>Fombonne E. J. Child Psychol. Psychiatry 61, 735-738 (2020)</a:t>
            </a:r>
            <a:endParaRPr lang="sv-SE" sz="1200" dirty="0"/>
          </a:p>
        </p:txBody>
      </p:sp>
      <p:sp>
        <p:nvSpPr>
          <p:cNvPr id="9" name="Ellips 8">
            <a:extLst>
              <a:ext uri="{FF2B5EF4-FFF2-40B4-BE49-F238E27FC236}">
                <a16:creationId xmlns:a16="http://schemas.microsoft.com/office/drawing/2014/main" id="{6C3809BB-4522-0473-D5BE-2AF16F59351A}"/>
              </a:ext>
            </a:extLst>
          </p:cNvPr>
          <p:cNvSpPr/>
          <p:nvPr/>
        </p:nvSpPr>
        <p:spPr>
          <a:xfrm>
            <a:off x="8981940" y="2467189"/>
            <a:ext cx="3210060" cy="1299515"/>
          </a:xfrm>
          <a:prstGeom prst="ellipse">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err="1">
                <a:solidFill>
                  <a:schemeClr val="tx1"/>
                </a:solidFill>
              </a:rPr>
              <a:t>Bla</a:t>
            </a:r>
            <a:r>
              <a:rPr lang="sv-SE" sz="1600" dirty="0">
                <a:solidFill>
                  <a:schemeClr val="tx1"/>
                </a:solidFill>
              </a:rPr>
              <a:t> bristande generaliserbarhet då de flesta deltagarna var sent diagnosticerade kvinnor.</a:t>
            </a:r>
          </a:p>
        </p:txBody>
      </p:sp>
      <p:pic>
        <p:nvPicPr>
          <p:cNvPr id="12" name="Picture 2" descr="Dr. Eric Fombonne - ACAMH">
            <a:extLst>
              <a:ext uri="{FF2B5EF4-FFF2-40B4-BE49-F238E27FC236}">
                <a16:creationId xmlns:a16="http://schemas.microsoft.com/office/drawing/2014/main" id="{E9C4A264-7D7F-EF65-526C-A7F041BAB6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969" y="999712"/>
            <a:ext cx="2365086" cy="23650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08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14" grpId="0" animBg="1"/>
      <p:bldP spid="3" grpId="0" animBg="1"/>
      <p:bldP spid="6"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ratbubbla: oval 9">
            <a:extLst>
              <a:ext uri="{FF2B5EF4-FFF2-40B4-BE49-F238E27FC236}">
                <a16:creationId xmlns:a16="http://schemas.microsoft.com/office/drawing/2014/main" id="{07CDD7C8-0E19-C671-1967-CC809DA7BC1A}"/>
              </a:ext>
            </a:extLst>
          </p:cNvPr>
          <p:cNvSpPr/>
          <p:nvPr/>
        </p:nvSpPr>
        <p:spPr>
          <a:xfrm flipH="1">
            <a:off x="3285048" y="2008237"/>
            <a:ext cx="5621904" cy="2841525"/>
          </a:xfrm>
          <a:prstGeom prst="wedgeEllipseCallou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i="1" dirty="0">
                <a:solidFill>
                  <a:schemeClr val="tx1"/>
                </a:solidFill>
              </a:rPr>
              <a:t>”Camouflaging är inte särskilt intressant att studera. Det är inte specifikt för autism. Det är som när en överviktig person köper svarta kläder för att dölja sin kroppsform.”</a:t>
            </a:r>
          </a:p>
        </p:txBody>
      </p:sp>
      <p:sp>
        <p:nvSpPr>
          <p:cNvPr id="8" name="textruta 7">
            <a:extLst>
              <a:ext uri="{FF2B5EF4-FFF2-40B4-BE49-F238E27FC236}">
                <a16:creationId xmlns:a16="http://schemas.microsoft.com/office/drawing/2014/main" id="{983A355C-C061-9348-600D-2CCC306B35D3}"/>
              </a:ext>
            </a:extLst>
          </p:cNvPr>
          <p:cNvSpPr txBox="1"/>
          <p:nvPr/>
        </p:nvSpPr>
        <p:spPr>
          <a:xfrm>
            <a:off x="5379027" y="6185098"/>
            <a:ext cx="7185891" cy="276999"/>
          </a:xfrm>
          <a:prstGeom prst="rect">
            <a:avLst/>
          </a:prstGeom>
          <a:noFill/>
        </p:spPr>
        <p:txBody>
          <a:bodyPr wrap="square">
            <a:spAutoFit/>
          </a:bodyPr>
          <a:lstStyle/>
          <a:p>
            <a:r>
              <a:rPr lang="sv-SE" sz="1200" dirty="0"/>
              <a:t>The Transmitter, ”</a:t>
            </a:r>
            <a:r>
              <a:rPr lang="en-US" sz="1200" dirty="0"/>
              <a:t>Spotting the problems with ‘camouflaging’ in autism research”, 25 august 2020</a:t>
            </a:r>
          </a:p>
        </p:txBody>
      </p:sp>
    </p:spTree>
    <p:extLst>
      <p:ext uri="{BB962C8B-B14F-4D97-AF65-F5344CB8AC3E}">
        <p14:creationId xmlns:p14="http://schemas.microsoft.com/office/powerpoint/2010/main" val="1975546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A6CA0-4606-7DE9-4AA9-84A93CE682C4}"/>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C3139A3A-1374-CE67-D65A-212650FEB6C1}"/>
              </a:ext>
            </a:extLst>
          </p:cNvPr>
          <p:cNvSpPr>
            <a:spLocks noGrp="1"/>
          </p:cNvSpPr>
          <p:nvPr>
            <p:ph type="title"/>
          </p:nvPr>
        </p:nvSpPr>
        <p:spPr>
          <a:xfrm>
            <a:off x="838194" y="592354"/>
            <a:ext cx="10515600" cy="814716"/>
          </a:xfrm>
        </p:spPr>
        <p:txBody>
          <a:bodyPr>
            <a:normAutofit fontScale="90000"/>
          </a:bodyPr>
          <a:lstStyle/>
          <a:p>
            <a:pPr algn="ctr"/>
            <a:r>
              <a:rPr lang="sv-SE" dirty="0">
                <a:latin typeface="Bodoni MT" panose="02070603080606020203" pitchFamily="18" charset="0"/>
              </a:rPr>
              <a:t>Lai MC et al. </a:t>
            </a:r>
            <a:r>
              <a:rPr lang="sv-SE" dirty="0" err="1">
                <a:latin typeface="Bodoni MT" panose="02070603080606020203" pitchFamily="18" charset="0"/>
              </a:rPr>
              <a:t>Commentary</a:t>
            </a:r>
            <a:r>
              <a:rPr lang="sv-SE" dirty="0">
                <a:latin typeface="Bodoni MT" panose="02070603080606020203" pitchFamily="18" charset="0"/>
              </a:rPr>
              <a:t>: ’Camouflaging’ in </a:t>
            </a:r>
            <a:r>
              <a:rPr lang="sv-SE" dirty="0" err="1">
                <a:latin typeface="Bodoni MT" panose="02070603080606020203" pitchFamily="18" charset="0"/>
              </a:rPr>
              <a:t>autistic</a:t>
            </a:r>
            <a:r>
              <a:rPr lang="sv-SE" dirty="0">
                <a:latin typeface="Bodoni MT" panose="02070603080606020203" pitchFamily="18" charset="0"/>
              </a:rPr>
              <a:t> </a:t>
            </a:r>
            <a:r>
              <a:rPr lang="sv-SE" dirty="0" err="1">
                <a:latin typeface="Bodoni MT" panose="02070603080606020203" pitchFamily="18" charset="0"/>
              </a:rPr>
              <a:t>people</a:t>
            </a:r>
            <a:r>
              <a:rPr lang="sv-SE" dirty="0">
                <a:latin typeface="Bodoni MT" panose="02070603080606020203" pitchFamily="18" charset="0"/>
              </a:rPr>
              <a:t> – </a:t>
            </a:r>
            <a:r>
              <a:rPr lang="sv-SE" dirty="0" err="1">
                <a:latin typeface="Bodoni MT" panose="02070603080606020203" pitchFamily="18" charset="0"/>
              </a:rPr>
              <a:t>reflection</a:t>
            </a:r>
            <a:r>
              <a:rPr lang="sv-SE" dirty="0">
                <a:latin typeface="Bodoni MT" panose="02070603080606020203" pitchFamily="18" charset="0"/>
              </a:rPr>
              <a:t> on </a:t>
            </a:r>
            <a:r>
              <a:rPr lang="sv-SE" dirty="0" err="1">
                <a:latin typeface="Bodoni MT" panose="02070603080606020203" pitchFamily="18" charset="0"/>
              </a:rPr>
              <a:t>Fombonne</a:t>
            </a:r>
            <a:endParaRPr lang="sv-SE" dirty="0">
              <a:latin typeface="Bodoni MT" panose="02070603080606020203" pitchFamily="18" charset="0"/>
            </a:endParaRPr>
          </a:p>
        </p:txBody>
      </p:sp>
      <p:sp>
        <p:nvSpPr>
          <p:cNvPr id="4" name="Rektangel 3">
            <a:extLst>
              <a:ext uri="{FF2B5EF4-FFF2-40B4-BE49-F238E27FC236}">
                <a16:creationId xmlns:a16="http://schemas.microsoft.com/office/drawing/2014/main" id="{4EEEFA40-46A4-7973-0B02-0D0B039ADD10}"/>
              </a:ext>
            </a:extLst>
          </p:cNvPr>
          <p:cNvSpPr/>
          <p:nvPr/>
        </p:nvSpPr>
        <p:spPr>
          <a:xfrm>
            <a:off x="2305256" y="1729567"/>
            <a:ext cx="7581488" cy="1365009"/>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latin typeface="Bodoni MT" panose="02070603080606020203" pitchFamily="18" charset="0"/>
              </a:rPr>
              <a:t>”Begreppet ’camouflaging’ utmanar den tidigare uppfattningen att </a:t>
            </a:r>
          </a:p>
          <a:p>
            <a:pPr algn="ctr"/>
            <a:r>
              <a:rPr lang="sv-SE" dirty="0">
                <a:solidFill>
                  <a:schemeClr val="tx1"/>
                </a:solidFill>
                <a:latin typeface="Bodoni MT" panose="02070603080606020203" pitchFamily="18" charset="0"/>
              </a:rPr>
              <a:t>autism är ett fenomen som framförallt diagnosticeras beteendemässigt. </a:t>
            </a:r>
          </a:p>
          <a:p>
            <a:pPr algn="ctr"/>
            <a:r>
              <a:rPr lang="sv-SE" dirty="0">
                <a:solidFill>
                  <a:schemeClr val="tx1"/>
                </a:solidFill>
                <a:latin typeface="Bodoni MT" panose="02070603080606020203" pitchFamily="18" charset="0"/>
              </a:rPr>
              <a:t>Vi anser att detta ger möjlighet till en fördjupad förståelse av autism. </a:t>
            </a:r>
          </a:p>
          <a:p>
            <a:pPr algn="ctr"/>
            <a:r>
              <a:rPr lang="sv-SE" dirty="0">
                <a:solidFill>
                  <a:schemeClr val="tx1"/>
                </a:solidFill>
                <a:latin typeface="Bodoni MT" panose="02070603080606020203" pitchFamily="18" charset="0"/>
              </a:rPr>
              <a:t>Och till ompröva och förbättra hur tillståndet kan upptäckas.”</a:t>
            </a:r>
          </a:p>
        </p:txBody>
      </p:sp>
      <p:sp>
        <p:nvSpPr>
          <p:cNvPr id="13" name="Rektangel 12">
            <a:extLst>
              <a:ext uri="{FF2B5EF4-FFF2-40B4-BE49-F238E27FC236}">
                <a16:creationId xmlns:a16="http://schemas.microsoft.com/office/drawing/2014/main" id="{B496979C-44EC-088F-AA4B-7867904E2295}"/>
              </a:ext>
            </a:extLst>
          </p:cNvPr>
          <p:cNvSpPr/>
          <p:nvPr/>
        </p:nvSpPr>
        <p:spPr>
          <a:xfrm>
            <a:off x="2305249" y="4745242"/>
            <a:ext cx="7581490" cy="1256146"/>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latin typeface="Bodoni MT" panose="02070603080606020203" pitchFamily="18" charset="0"/>
              </a:rPr>
              <a:t>”Den subjektiva erfarenheten av autism har relativt sett varit undervärderad i diagnostiken av neuropsykiatriska tillstånd - trots det faktum att subjektiv beskrivning är en generellt mycket viktig faktor för psykiatrisk diagnostik.”</a:t>
            </a:r>
          </a:p>
        </p:txBody>
      </p:sp>
      <p:sp>
        <p:nvSpPr>
          <p:cNvPr id="14" name="Rektangel 13">
            <a:extLst>
              <a:ext uri="{FF2B5EF4-FFF2-40B4-BE49-F238E27FC236}">
                <a16:creationId xmlns:a16="http://schemas.microsoft.com/office/drawing/2014/main" id="{D097FE55-C2C3-ADD6-3726-E43DC991F201}"/>
              </a:ext>
            </a:extLst>
          </p:cNvPr>
          <p:cNvSpPr/>
          <p:nvPr/>
        </p:nvSpPr>
        <p:spPr>
          <a:xfrm>
            <a:off x="2305251" y="3483222"/>
            <a:ext cx="7581488" cy="927597"/>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latin typeface="Bodoni MT" panose="02070603080606020203" pitchFamily="18" charset="0"/>
              </a:rPr>
              <a:t>”Det är begripligt att den klassiska diagnostiska processen lutar sig mot beteendeobservation eftersom tillståndet först definierades hos barn.”</a:t>
            </a:r>
          </a:p>
        </p:txBody>
      </p:sp>
      <p:sp>
        <p:nvSpPr>
          <p:cNvPr id="3" name="textruta 2">
            <a:extLst>
              <a:ext uri="{FF2B5EF4-FFF2-40B4-BE49-F238E27FC236}">
                <a16:creationId xmlns:a16="http://schemas.microsoft.com/office/drawing/2014/main" id="{4012C0D1-9206-5B41-AA53-5E54E4474B54}"/>
              </a:ext>
            </a:extLst>
          </p:cNvPr>
          <p:cNvSpPr txBox="1"/>
          <p:nvPr/>
        </p:nvSpPr>
        <p:spPr>
          <a:xfrm>
            <a:off x="6096000" y="6390034"/>
            <a:ext cx="6096000" cy="369332"/>
          </a:xfrm>
          <a:prstGeom prst="rect">
            <a:avLst/>
          </a:prstGeom>
          <a:noFill/>
        </p:spPr>
        <p:txBody>
          <a:bodyPr wrap="square">
            <a:spAutoFit/>
          </a:bodyPr>
          <a:lstStyle/>
          <a:p>
            <a:r>
              <a:rPr lang="sv-SE" sz="1800" dirty="0"/>
              <a:t>Lai et al</a:t>
            </a:r>
            <a:r>
              <a:rPr lang="pl-PL" sz="1800" dirty="0"/>
              <a:t>. J. Child Psychol. Psychiatry 6</a:t>
            </a:r>
            <a:r>
              <a:rPr lang="sv-SE" sz="1800" dirty="0"/>
              <a:t>2</a:t>
            </a:r>
            <a:r>
              <a:rPr lang="pl-PL" sz="1800" dirty="0"/>
              <a:t>, </a:t>
            </a:r>
            <a:r>
              <a:rPr lang="sv-SE" sz="1800" dirty="0"/>
              <a:t>1037</a:t>
            </a:r>
            <a:r>
              <a:rPr lang="pl-PL" sz="1800" dirty="0"/>
              <a:t>-</a:t>
            </a:r>
            <a:r>
              <a:rPr lang="sv-SE" sz="1800" dirty="0"/>
              <a:t>1041</a:t>
            </a:r>
            <a:r>
              <a:rPr lang="pl-PL" sz="1800" dirty="0"/>
              <a:t> (202</a:t>
            </a:r>
            <a:r>
              <a:rPr lang="sv-SE" sz="1800" dirty="0"/>
              <a:t>1</a:t>
            </a:r>
            <a:r>
              <a:rPr lang="pl-PL" sz="1800" dirty="0"/>
              <a:t>)</a:t>
            </a:r>
            <a:endParaRPr lang="sv-SE" sz="1800" dirty="0"/>
          </a:p>
        </p:txBody>
      </p:sp>
    </p:spTree>
    <p:extLst>
      <p:ext uri="{BB962C8B-B14F-4D97-AF65-F5344CB8AC3E}">
        <p14:creationId xmlns:p14="http://schemas.microsoft.com/office/powerpoint/2010/main" val="3187628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4F10FD-DB4B-4F7B-A98C-048EAD0A867A}"/>
              </a:ext>
            </a:extLst>
          </p:cNvPr>
          <p:cNvSpPr>
            <a:spLocks noGrp="1"/>
          </p:cNvSpPr>
          <p:nvPr>
            <p:ph type="title"/>
          </p:nvPr>
        </p:nvSpPr>
        <p:spPr>
          <a:xfrm>
            <a:off x="838194" y="592354"/>
            <a:ext cx="10515600" cy="814716"/>
          </a:xfrm>
        </p:spPr>
        <p:txBody>
          <a:bodyPr/>
          <a:lstStyle/>
          <a:p>
            <a:pPr algn="ctr"/>
            <a:r>
              <a:rPr lang="sv-SE" dirty="0">
                <a:latin typeface="Bodoni MT" panose="02070603080606020203" pitchFamily="18" charset="0"/>
              </a:rPr>
              <a:t>Agenda</a:t>
            </a:r>
          </a:p>
        </p:txBody>
      </p:sp>
      <p:sp>
        <p:nvSpPr>
          <p:cNvPr id="4" name="Rektangel 3">
            <a:extLst>
              <a:ext uri="{FF2B5EF4-FFF2-40B4-BE49-F238E27FC236}">
                <a16:creationId xmlns:a16="http://schemas.microsoft.com/office/drawing/2014/main" id="{B46BEB07-416A-47B8-86C1-44CCDD4C442E}"/>
              </a:ext>
            </a:extLst>
          </p:cNvPr>
          <p:cNvSpPr/>
          <p:nvPr/>
        </p:nvSpPr>
        <p:spPr>
          <a:xfrm>
            <a:off x="3403553" y="1431420"/>
            <a:ext cx="5384874" cy="692807"/>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dirty="0">
                <a:solidFill>
                  <a:schemeClr val="tx1"/>
                </a:solidFill>
                <a:latin typeface="Bodoni MT" panose="02070603080606020203" pitchFamily="18" charset="0"/>
              </a:rPr>
              <a:t>Bakgrund: kliniska erfarenheter från Personlighetsprogrammet</a:t>
            </a:r>
          </a:p>
        </p:txBody>
      </p:sp>
      <p:sp>
        <p:nvSpPr>
          <p:cNvPr id="13" name="Rektangel 12">
            <a:extLst>
              <a:ext uri="{FF2B5EF4-FFF2-40B4-BE49-F238E27FC236}">
                <a16:creationId xmlns:a16="http://schemas.microsoft.com/office/drawing/2014/main" id="{72DBEEB9-8172-F79E-C958-CCBB43318B39}"/>
              </a:ext>
            </a:extLst>
          </p:cNvPr>
          <p:cNvSpPr/>
          <p:nvPr/>
        </p:nvSpPr>
        <p:spPr>
          <a:xfrm>
            <a:off x="4173198" y="3192171"/>
            <a:ext cx="3845589" cy="411565"/>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dirty="0">
                <a:solidFill>
                  <a:schemeClr val="tx1"/>
                </a:solidFill>
                <a:latin typeface="Bodoni MT" panose="02070603080606020203" pitchFamily="18" charset="0"/>
              </a:rPr>
              <a:t>Annorlunda fenotyp? </a:t>
            </a:r>
          </a:p>
        </p:txBody>
      </p:sp>
      <p:sp>
        <p:nvSpPr>
          <p:cNvPr id="14" name="Rektangel 13">
            <a:extLst>
              <a:ext uri="{FF2B5EF4-FFF2-40B4-BE49-F238E27FC236}">
                <a16:creationId xmlns:a16="http://schemas.microsoft.com/office/drawing/2014/main" id="{CFEEAA3E-F42A-B99C-75F9-9EE625CF03C5}"/>
              </a:ext>
            </a:extLst>
          </p:cNvPr>
          <p:cNvSpPr/>
          <p:nvPr/>
        </p:nvSpPr>
        <p:spPr>
          <a:xfrm>
            <a:off x="3403553" y="2311796"/>
            <a:ext cx="5384873" cy="692806"/>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dirty="0">
                <a:solidFill>
                  <a:schemeClr val="tx1"/>
                </a:solidFill>
                <a:latin typeface="Bodoni MT" panose="02070603080606020203" pitchFamily="18" charset="0"/>
              </a:rPr>
              <a:t>Autism hos kvinnor: varför missas diagnosen?</a:t>
            </a:r>
          </a:p>
        </p:txBody>
      </p:sp>
      <p:sp>
        <p:nvSpPr>
          <p:cNvPr id="3" name="Rektangel 2">
            <a:extLst>
              <a:ext uri="{FF2B5EF4-FFF2-40B4-BE49-F238E27FC236}">
                <a16:creationId xmlns:a16="http://schemas.microsoft.com/office/drawing/2014/main" id="{6B492D8E-9CC6-9182-AD25-E096C37ED9F4}"/>
              </a:ext>
            </a:extLst>
          </p:cNvPr>
          <p:cNvSpPr/>
          <p:nvPr/>
        </p:nvSpPr>
        <p:spPr>
          <a:xfrm>
            <a:off x="3403553" y="4981868"/>
            <a:ext cx="5384873" cy="692806"/>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dirty="0">
                <a:solidFill>
                  <a:schemeClr val="tx1"/>
                </a:solidFill>
                <a:latin typeface="Bodoni MT" panose="02070603080606020203" pitchFamily="18" charset="0"/>
              </a:rPr>
              <a:t>Kan en patient ha båda tillstånden samtidigt?</a:t>
            </a:r>
          </a:p>
        </p:txBody>
      </p:sp>
      <p:sp>
        <p:nvSpPr>
          <p:cNvPr id="6" name="Rektangel 5">
            <a:extLst>
              <a:ext uri="{FF2B5EF4-FFF2-40B4-BE49-F238E27FC236}">
                <a16:creationId xmlns:a16="http://schemas.microsoft.com/office/drawing/2014/main" id="{6FA44C42-5811-D845-491E-E8D777388EE6}"/>
              </a:ext>
            </a:extLst>
          </p:cNvPr>
          <p:cNvSpPr/>
          <p:nvPr/>
        </p:nvSpPr>
        <p:spPr>
          <a:xfrm>
            <a:off x="3403558" y="5859877"/>
            <a:ext cx="5384873" cy="692806"/>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dirty="0">
                <a:solidFill>
                  <a:schemeClr val="tx1"/>
                </a:solidFill>
                <a:latin typeface="Bodoni MT" panose="02070603080606020203" pitchFamily="18" charset="0"/>
              </a:rPr>
              <a:t>Lärdomar och vägar framåt</a:t>
            </a:r>
          </a:p>
        </p:txBody>
      </p:sp>
      <p:sp>
        <p:nvSpPr>
          <p:cNvPr id="7" name="Rektangel 6">
            <a:extLst>
              <a:ext uri="{FF2B5EF4-FFF2-40B4-BE49-F238E27FC236}">
                <a16:creationId xmlns:a16="http://schemas.microsoft.com/office/drawing/2014/main" id="{3F06223D-918A-620C-3C3F-B07B43C0753E}"/>
              </a:ext>
            </a:extLst>
          </p:cNvPr>
          <p:cNvSpPr/>
          <p:nvPr/>
        </p:nvSpPr>
        <p:spPr>
          <a:xfrm>
            <a:off x="4173197" y="3785656"/>
            <a:ext cx="3845590" cy="411565"/>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dirty="0">
                <a:solidFill>
                  <a:schemeClr val="tx1"/>
                </a:solidFill>
                <a:latin typeface="Bodoni MT" panose="02070603080606020203" pitchFamily="18" charset="0"/>
              </a:rPr>
              <a:t>Camouflaging?</a:t>
            </a:r>
          </a:p>
        </p:txBody>
      </p:sp>
      <p:sp>
        <p:nvSpPr>
          <p:cNvPr id="8" name="Rektangel 7">
            <a:extLst>
              <a:ext uri="{FF2B5EF4-FFF2-40B4-BE49-F238E27FC236}">
                <a16:creationId xmlns:a16="http://schemas.microsoft.com/office/drawing/2014/main" id="{8C5A5F47-B2F3-C7BA-D5AC-656E10FA9416}"/>
              </a:ext>
            </a:extLst>
          </p:cNvPr>
          <p:cNvSpPr/>
          <p:nvPr/>
        </p:nvSpPr>
        <p:spPr>
          <a:xfrm>
            <a:off x="4173197" y="4379141"/>
            <a:ext cx="3845591" cy="411565"/>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dirty="0">
                <a:solidFill>
                  <a:schemeClr val="tx1"/>
                </a:solidFill>
                <a:latin typeface="Bodoni MT" panose="02070603080606020203" pitchFamily="18" charset="0"/>
              </a:rPr>
              <a:t>Komplex differentialdiagnostik?</a:t>
            </a:r>
          </a:p>
        </p:txBody>
      </p:sp>
      <p:cxnSp>
        <p:nvCxnSpPr>
          <p:cNvPr id="10" name="Rak pilkoppling 9">
            <a:extLst>
              <a:ext uri="{FF2B5EF4-FFF2-40B4-BE49-F238E27FC236}">
                <a16:creationId xmlns:a16="http://schemas.microsoft.com/office/drawing/2014/main" id="{83D38F9B-6D22-6703-2DE6-A00AB6FD837A}"/>
              </a:ext>
            </a:extLst>
          </p:cNvPr>
          <p:cNvCxnSpPr>
            <a:cxnSpLocks/>
          </p:cNvCxnSpPr>
          <p:nvPr/>
        </p:nvCxnSpPr>
        <p:spPr>
          <a:xfrm flipH="1">
            <a:off x="8204200" y="4395694"/>
            <a:ext cx="1104900" cy="18922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5" name="textruta 14">
            <a:extLst>
              <a:ext uri="{FF2B5EF4-FFF2-40B4-BE49-F238E27FC236}">
                <a16:creationId xmlns:a16="http://schemas.microsoft.com/office/drawing/2014/main" id="{B65C9D71-B9D2-9F90-3EC6-6A844C703BA1}"/>
              </a:ext>
            </a:extLst>
          </p:cNvPr>
          <p:cNvSpPr txBox="1"/>
          <p:nvPr/>
        </p:nvSpPr>
        <p:spPr>
          <a:xfrm>
            <a:off x="9309100" y="4225252"/>
            <a:ext cx="2413000" cy="307777"/>
          </a:xfrm>
          <a:prstGeom prst="rect">
            <a:avLst/>
          </a:prstGeom>
          <a:noFill/>
        </p:spPr>
        <p:txBody>
          <a:bodyPr wrap="square" rtlCol="0">
            <a:spAutoFit/>
          </a:bodyPr>
          <a:lstStyle/>
          <a:p>
            <a:pPr algn="ctr"/>
            <a:r>
              <a:rPr lang="sv-SE" sz="1400" dirty="0"/>
              <a:t>Fokus personlighetssyndrom</a:t>
            </a:r>
          </a:p>
        </p:txBody>
      </p:sp>
    </p:spTree>
    <p:extLst>
      <p:ext uri="{BB962C8B-B14F-4D97-AF65-F5344CB8AC3E}">
        <p14:creationId xmlns:p14="http://schemas.microsoft.com/office/powerpoint/2010/main" val="649862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14" grpId="0" animBg="1"/>
      <p:bldP spid="3" grpId="0" animBg="1"/>
      <p:bldP spid="6" grpId="0" animBg="1"/>
      <p:bldP spid="7" grpId="0" animBg="1"/>
      <p:bldP spid="8" grpId="0" animBg="1"/>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942FCB59-4AE6-614C-7B53-4F0F601C0D45}"/>
              </a:ext>
            </a:extLst>
          </p:cNvPr>
          <p:cNvSpPr txBox="1">
            <a:spLocks/>
          </p:cNvSpPr>
          <p:nvPr/>
        </p:nvSpPr>
        <p:spPr>
          <a:xfrm>
            <a:off x="838194" y="592354"/>
            <a:ext cx="10515600" cy="19496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3600" dirty="0">
                <a:latin typeface="Bodoni MT" panose="02070603080606020203" pitchFamily="18" charset="0"/>
              </a:rPr>
              <a:t>Orsaker till att vi missat autism hos kvinnor:</a:t>
            </a:r>
            <a:br>
              <a:rPr lang="sv-SE" sz="3600" dirty="0">
                <a:latin typeface="Bodoni MT" panose="02070603080606020203" pitchFamily="18" charset="0"/>
              </a:rPr>
            </a:br>
            <a:r>
              <a:rPr lang="sv-SE" sz="3600" dirty="0">
                <a:latin typeface="Bodoni MT" panose="02070603080606020203" pitchFamily="18" charset="0"/>
              </a:rPr>
              <a:t>3. Komplex samsjuklighet eller differentialdiagnostik</a:t>
            </a:r>
          </a:p>
          <a:p>
            <a:pPr algn="ctr"/>
            <a:endParaRPr lang="sv-SE" sz="3600" dirty="0">
              <a:latin typeface="Bodoni MT" panose="02070603080606020203" pitchFamily="18" charset="0"/>
            </a:endParaRPr>
          </a:p>
        </p:txBody>
      </p:sp>
      <p:sp>
        <p:nvSpPr>
          <p:cNvPr id="3" name="Rektangel 2">
            <a:extLst>
              <a:ext uri="{FF2B5EF4-FFF2-40B4-BE49-F238E27FC236}">
                <a16:creationId xmlns:a16="http://schemas.microsoft.com/office/drawing/2014/main" id="{DDA12BF9-CED5-B6BD-78AC-FDC42B5D5CED}"/>
              </a:ext>
            </a:extLst>
          </p:cNvPr>
          <p:cNvSpPr/>
          <p:nvPr/>
        </p:nvSpPr>
        <p:spPr>
          <a:xfrm>
            <a:off x="2379950" y="2308716"/>
            <a:ext cx="7432083" cy="1035007"/>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latin typeface="Bodoni MT" panose="02070603080606020203" pitchFamily="18" charset="0"/>
              </a:rPr>
              <a:t>Personlighetsprogrammet: inflöde av svårbegripliga kvinnliga </a:t>
            </a:r>
          </a:p>
          <a:p>
            <a:pPr algn="ctr"/>
            <a:r>
              <a:rPr lang="sv-SE" dirty="0">
                <a:solidFill>
                  <a:schemeClr val="tx1"/>
                </a:solidFill>
                <a:latin typeface="Bodoni MT" panose="02070603080606020203" pitchFamily="18" charset="0"/>
              </a:rPr>
              <a:t>patienter som inte stämde in riktigt på personlighetssyndrom </a:t>
            </a:r>
          </a:p>
          <a:p>
            <a:pPr algn="ctr"/>
            <a:r>
              <a:rPr lang="sv-SE" dirty="0">
                <a:solidFill>
                  <a:schemeClr val="tx1"/>
                </a:solidFill>
                <a:latin typeface="Bodoni MT" panose="02070603080606020203" pitchFamily="18" charset="0"/>
              </a:rPr>
              <a:t>och som inte blev hjälpta av våra behandlingar.</a:t>
            </a:r>
          </a:p>
        </p:txBody>
      </p:sp>
      <p:sp>
        <p:nvSpPr>
          <p:cNvPr id="5" name="Rektangel 4">
            <a:extLst>
              <a:ext uri="{FF2B5EF4-FFF2-40B4-BE49-F238E27FC236}">
                <a16:creationId xmlns:a16="http://schemas.microsoft.com/office/drawing/2014/main" id="{B13A2EB6-CFBB-0274-CA2F-47FB716DB9C4}"/>
              </a:ext>
            </a:extLst>
          </p:cNvPr>
          <p:cNvSpPr/>
          <p:nvPr/>
        </p:nvSpPr>
        <p:spPr>
          <a:xfrm>
            <a:off x="2379953" y="4768422"/>
            <a:ext cx="7432080" cy="1131464"/>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latin typeface="Bodoni MT" panose="02070603080606020203" pitchFamily="18" charset="0"/>
              </a:rPr>
              <a:t>För klarhets skull: </a:t>
            </a:r>
          </a:p>
          <a:p>
            <a:pPr algn="ctr"/>
            <a:r>
              <a:rPr lang="sv-SE" dirty="0">
                <a:solidFill>
                  <a:schemeClr val="tx1"/>
                </a:solidFill>
                <a:latin typeface="Bodoni MT" panose="02070603080606020203" pitchFamily="18" charset="0"/>
              </a:rPr>
              <a:t>I dagens föreläsning mest exempel från borderline, men man kan absolut göra jämförelser med andra PS-profiler som tex fobiskt och narcissistiskt.</a:t>
            </a:r>
          </a:p>
        </p:txBody>
      </p:sp>
      <p:sp>
        <p:nvSpPr>
          <p:cNvPr id="6" name="Rektangel 5">
            <a:extLst>
              <a:ext uri="{FF2B5EF4-FFF2-40B4-BE49-F238E27FC236}">
                <a16:creationId xmlns:a16="http://schemas.microsoft.com/office/drawing/2014/main" id="{694A0C46-3FC6-B674-4823-28250950526F}"/>
              </a:ext>
            </a:extLst>
          </p:cNvPr>
          <p:cNvSpPr/>
          <p:nvPr/>
        </p:nvSpPr>
        <p:spPr>
          <a:xfrm>
            <a:off x="2379952" y="3538569"/>
            <a:ext cx="7432081" cy="1035007"/>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latin typeface="Bodoni MT" panose="02070603080606020203" pitchFamily="18" charset="0"/>
              </a:rPr>
              <a:t>En växande mängd forskning pekar mot att autism hos kvinnor kan missförstås som personlighetssyndrom. (</a:t>
            </a:r>
            <a:r>
              <a:rPr lang="sv-SE" dirty="0" err="1">
                <a:solidFill>
                  <a:schemeClr val="tx1"/>
                </a:solidFill>
                <a:latin typeface="Bodoni MT" panose="02070603080606020203" pitchFamily="18" charset="0"/>
              </a:rPr>
              <a:t>Cumin</a:t>
            </a:r>
            <a:r>
              <a:rPr lang="sv-SE" dirty="0">
                <a:solidFill>
                  <a:schemeClr val="tx1"/>
                </a:solidFill>
                <a:latin typeface="Bodoni MT" panose="02070603080606020203" pitchFamily="18" charset="0"/>
              </a:rPr>
              <a:t> et al 2022), (Darling Rasmussen, 2022), (Back &amp; </a:t>
            </a:r>
            <a:r>
              <a:rPr lang="sv-SE" dirty="0" err="1">
                <a:solidFill>
                  <a:schemeClr val="tx1"/>
                </a:solidFill>
                <a:latin typeface="Bodoni MT" panose="02070603080606020203" pitchFamily="18" charset="0"/>
              </a:rPr>
              <a:t>Vestergaard</a:t>
            </a:r>
            <a:r>
              <a:rPr lang="sv-SE" dirty="0">
                <a:solidFill>
                  <a:schemeClr val="tx1"/>
                </a:solidFill>
                <a:latin typeface="Bodoni MT" panose="02070603080606020203" pitchFamily="18" charset="0"/>
              </a:rPr>
              <a:t>, 2023) </a:t>
            </a:r>
          </a:p>
        </p:txBody>
      </p:sp>
    </p:spTree>
    <p:extLst>
      <p:ext uri="{BB962C8B-B14F-4D97-AF65-F5344CB8AC3E}">
        <p14:creationId xmlns:p14="http://schemas.microsoft.com/office/powerpoint/2010/main" val="3615801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16992F-6E90-37E0-4B0B-D281DEBD71E8}"/>
            </a:ext>
          </a:extLst>
        </p:cNvPr>
        <p:cNvGrpSpPr/>
        <p:nvPr/>
      </p:nvGrpSpPr>
      <p:grpSpPr>
        <a:xfrm>
          <a:off x="0" y="0"/>
          <a:ext cx="0" cy="0"/>
          <a:chOff x="0" y="0"/>
          <a:chExt cx="0" cy="0"/>
        </a:xfrm>
      </p:grpSpPr>
      <p:sp>
        <p:nvSpPr>
          <p:cNvPr id="13" name="Rektangel 12">
            <a:extLst>
              <a:ext uri="{FF2B5EF4-FFF2-40B4-BE49-F238E27FC236}">
                <a16:creationId xmlns:a16="http://schemas.microsoft.com/office/drawing/2014/main" id="{B9A3DC6C-991D-7557-9104-E0BCE9372653}"/>
              </a:ext>
            </a:extLst>
          </p:cNvPr>
          <p:cNvSpPr/>
          <p:nvPr/>
        </p:nvSpPr>
        <p:spPr>
          <a:xfrm>
            <a:off x="876294" y="285152"/>
            <a:ext cx="3683930" cy="6287696"/>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solidFill>
              <a:latin typeface="Bodoni MT" panose="02070603080606020203" pitchFamily="18" charset="0"/>
            </a:endParaRPr>
          </a:p>
          <a:p>
            <a:pPr algn="ctr"/>
            <a:r>
              <a:rPr lang="sv-SE" sz="2600" b="1" i="1" dirty="0">
                <a:solidFill>
                  <a:schemeClr val="tx1"/>
                </a:solidFill>
                <a:latin typeface="Bodoni MT" panose="02070603080606020203" pitchFamily="18" charset="0"/>
              </a:rPr>
              <a:t>Affekter</a:t>
            </a:r>
          </a:p>
          <a:p>
            <a:pPr algn="ctr"/>
            <a:r>
              <a:rPr lang="sv-SE" sz="2600" b="1" i="1" dirty="0">
                <a:solidFill>
                  <a:schemeClr val="tx1"/>
                </a:solidFill>
                <a:latin typeface="Bodoni MT" panose="02070603080606020203" pitchFamily="18" charset="0"/>
              </a:rPr>
              <a:t>Symtomöverlappning</a:t>
            </a:r>
          </a:p>
          <a:p>
            <a:pPr algn="ctr"/>
            <a:endParaRPr lang="sv-SE" dirty="0">
              <a:solidFill>
                <a:schemeClr val="tx1"/>
              </a:solidFill>
              <a:latin typeface="Bodoni MT" panose="02070603080606020203" pitchFamily="18" charset="0"/>
            </a:endParaRPr>
          </a:p>
          <a:p>
            <a:pPr algn="ctr"/>
            <a:endParaRPr lang="sv-SE" dirty="0">
              <a:solidFill>
                <a:schemeClr val="tx1"/>
              </a:solidFill>
              <a:latin typeface="Bodoni MT" panose="02070603080606020203" pitchFamily="18" charset="0"/>
            </a:endParaRPr>
          </a:p>
          <a:p>
            <a:pPr algn="ctr"/>
            <a:endParaRPr lang="sv-SE" dirty="0">
              <a:solidFill>
                <a:schemeClr val="tx1"/>
              </a:solidFill>
              <a:latin typeface="Bodoni MT" panose="02070603080606020203" pitchFamily="18" charset="0"/>
            </a:endParaRPr>
          </a:p>
          <a:p>
            <a:pPr algn="ctr"/>
            <a:r>
              <a:rPr lang="sv-SE" dirty="0">
                <a:solidFill>
                  <a:schemeClr val="tx1"/>
                </a:solidFill>
                <a:latin typeface="Bodoni MT" panose="02070603080606020203" pitchFamily="18" charset="0"/>
              </a:rPr>
              <a:t>Lättväckt affektiv dysreglering.</a:t>
            </a:r>
          </a:p>
          <a:p>
            <a:pPr algn="ctr"/>
            <a:endParaRPr lang="sv-SE" dirty="0">
              <a:solidFill>
                <a:schemeClr val="tx1"/>
              </a:solidFill>
              <a:latin typeface="Bodoni MT" panose="02070603080606020203" pitchFamily="18" charset="0"/>
            </a:endParaRPr>
          </a:p>
          <a:p>
            <a:pPr algn="ctr"/>
            <a:endParaRPr lang="sv-SE" dirty="0">
              <a:solidFill>
                <a:schemeClr val="tx1"/>
              </a:solidFill>
              <a:latin typeface="Bodoni MT" panose="02070603080606020203" pitchFamily="18" charset="0"/>
            </a:endParaRPr>
          </a:p>
          <a:p>
            <a:pPr algn="ctr"/>
            <a:r>
              <a:rPr lang="sv-SE" dirty="0">
                <a:solidFill>
                  <a:schemeClr val="tx1"/>
                </a:solidFill>
                <a:latin typeface="Bodoni MT" panose="02070603080606020203" pitchFamily="18" charset="0"/>
              </a:rPr>
              <a:t>Kraftiga känsloutbrott </a:t>
            </a:r>
          </a:p>
          <a:p>
            <a:pPr algn="ctr"/>
            <a:r>
              <a:rPr lang="sv-SE" dirty="0">
                <a:solidFill>
                  <a:schemeClr val="tx1"/>
                </a:solidFill>
                <a:latin typeface="Bodoni MT" panose="02070603080606020203" pitchFamily="18" charset="0"/>
              </a:rPr>
              <a:t>(ilska, ångest).</a:t>
            </a:r>
          </a:p>
          <a:p>
            <a:pPr algn="ctr"/>
            <a:endParaRPr lang="sv-SE" dirty="0">
              <a:solidFill>
                <a:schemeClr val="tx1"/>
              </a:solidFill>
              <a:latin typeface="Bodoni MT" panose="02070603080606020203" pitchFamily="18" charset="0"/>
            </a:endParaRPr>
          </a:p>
          <a:p>
            <a:pPr algn="ctr"/>
            <a:endParaRPr lang="sv-SE" dirty="0">
              <a:solidFill>
                <a:schemeClr val="tx1"/>
              </a:solidFill>
              <a:latin typeface="Bodoni MT" panose="02070603080606020203" pitchFamily="18" charset="0"/>
            </a:endParaRPr>
          </a:p>
          <a:p>
            <a:pPr algn="ctr"/>
            <a:r>
              <a:rPr lang="sv-SE" dirty="0" err="1">
                <a:solidFill>
                  <a:schemeClr val="tx1"/>
                </a:solidFill>
                <a:latin typeface="Bodoni MT" panose="02070603080606020203" pitchFamily="18" charset="0"/>
              </a:rPr>
              <a:t>Alexitymi</a:t>
            </a:r>
            <a:r>
              <a:rPr lang="sv-SE" dirty="0">
                <a:solidFill>
                  <a:schemeClr val="tx1"/>
                </a:solidFill>
                <a:latin typeface="Bodoni MT" panose="02070603080606020203" pitchFamily="18" charset="0"/>
              </a:rPr>
              <a:t>.</a:t>
            </a:r>
          </a:p>
          <a:p>
            <a:pPr algn="ctr"/>
            <a:endParaRPr lang="sv-SE" dirty="0">
              <a:solidFill>
                <a:schemeClr val="tx1"/>
              </a:solidFill>
              <a:latin typeface="Bodoni MT" panose="02070603080606020203" pitchFamily="18" charset="0"/>
            </a:endParaRPr>
          </a:p>
          <a:p>
            <a:pPr algn="ctr"/>
            <a:endParaRPr lang="sv-SE" dirty="0">
              <a:solidFill>
                <a:schemeClr val="tx1"/>
              </a:solidFill>
              <a:latin typeface="Bodoni MT" panose="02070603080606020203" pitchFamily="18" charset="0"/>
            </a:endParaRPr>
          </a:p>
          <a:p>
            <a:pPr algn="ctr"/>
            <a:r>
              <a:rPr lang="sv-SE" dirty="0">
                <a:solidFill>
                  <a:schemeClr val="tx1"/>
                </a:solidFill>
                <a:latin typeface="Bodoni MT" panose="02070603080606020203" pitchFamily="18" charset="0"/>
              </a:rPr>
              <a:t>Svårt att känna igen och </a:t>
            </a:r>
          </a:p>
          <a:p>
            <a:pPr algn="ctr"/>
            <a:r>
              <a:rPr lang="sv-SE" dirty="0">
                <a:solidFill>
                  <a:schemeClr val="tx1"/>
                </a:solidFill>
                <a:latin typeface="Bodoni MT" panose="02070603080606020203" pitchFamily="18" charset="0"/>
              </a:rPr>
              <a:t>reglera starka känslor.</a:t>
            </a:r>
          </a:p>
          <a:p>
            <a:pPr algn="ctr"/>
            <a:endParaRPr lang="sv-SE" dirty="0">
              <a:solidFill>
                <a:schemeClr val="tx1"/>
              </a:solidFill>
              <a:latin typeface="Bodoni MT" panose="02070603080606020203" pitchFamily="18" charset="0"/>
            </a:endParaRPr>
          </a:p>
          <a:p>
            <a:pPr algn="ctr"/>
            <a:endParaRPr lang="sv-SE" dirty="0">
              <a:solidFill>
                <a:schemeClr val="tx1"/>
              </a:solidFill>
              <a:latin typeface="Bodoni MT" panose="02070603080606020203" pitchFamily="18" charset="0"/>
            </a:endParaRPr>
          </a:p>
          <a:p>
            <a:pPr algn="ctr"/>
            <a:r>
              <a:rPr lang="sv-SE" dirty="0">
                <a:solidFill>
                  <a:schemeClr val="tx1"/>
                </a:solidFill>
                <a:latin typeface="Bodoni MT" panose="02070603080606020203" pitchFamily="18" charset="0"/>
              </a:rPr>
              <a:t> </a:t>
            </a:r>
          </a:p>
        </p:txBody>
      </p:sp>
      <p:sp>
        <p:nvSpPr>
          <p:cNvPr id="3" name="Rektangel 2">
            <a:extLst>
              <a:ext uri="{FF2B5EF4-FFF2-40B4-BE49-F238E27FC236}">
                <a16:creationId xmlns:a16="http://schemas.microsoft.com/office/drawing/2014/main" id="{326CAC62-B262-37DB-CDB0-A1F52440D196}"/>
              </a:ext>
            </a:extLst>
          </p:cNvPr>
          <p:cNvSpPr/>
          <p:nvPr/>
        </p:nvSpPr>
        <p:spPr>
          <a:xfrm>
            <a:off x="5161368" y="285152"/>
            <a:ext cx="6135275" cy="2915248"/>
          </a:xfrm>
          <a:prstGeom prst="rect">
            <a:avLst/>
          </a:prstGeom>
          <a:gradFill flip="none" rotWithShape="1">
            <a:gsLst>
              <a:gs pos="38000">
                <a:srgbClr val="FFFFFF"/>
              </a:gs>
              <a:gs pos="23000">
                <a:schemeClr val="accent2">
                  <a:lumMod val="0"/>
                  <a:lumOff val="100000"/>
                </a:schemeClr>
              </a:gs>
              <a:gs pos="29000">
                <a:schemeClr val="accent2">
                  <a:lumMod val="0"/>
                  <a:lumOff val="100000"/>
                </a:schemeClr>
              </a:gs>
              <a:gs pos="100000">
                <a:srgbClr val="FF0000"/>
              </a:gs>
            </a:gsLst>
            <a:path path="circle">
              <a:fillToRect l="50000" t="-80000" r="50000" b="18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b="1" i="1" dirty="0">
                <a:solidFill>
                  <a:schemeClr val="tx1"/>
                </a:solidFill>
                <a:latin typeface="Bodoni MT" panose="02070603080606020203" pitchFamily="18" charset="0"/>
              </a:rPr>
              <a:t>Typiskt vid borderline personlighetssyndrom</a:t>
            </a:r>
          </a:p>
          <a:p>
            <a:pPr algn="ctr"/>
            <a:endParaRPr lang="sv-SE" sz="1600" dirty="0">
              <a:solidFill>
                <a:schemeClr val="tx1"/>
              </a:solidFill>
              <a:latin typeface="Bodoni MT" panose="02070603080606020203" pitchFamily="18" charset="0"/>
            </a:endParaRPr>
          </a:p>
          <a:p>
            <a:pPr algn="ctr"/>
            <a:r>
              <a:rPr lang="sv-SE" sz="1600" b="1" dirty="0">
                <a:solidFill>
                  <a:schemeClr val="tx1"/>
                </a:solidFill>
                <a:latin typeface="Bodoni MT" panose="02070603080606020203" pitchFamily="18" charset="0"/>
              </a:rPr>
              <a:t>Interpersonell hyperkänslighet:</a:t>
            </a:r>
            <a:r>
              <a:rPr lang="sv-SE" sz="1600" dirty="0">
                <a:solidFill>
                  <a:schemeClr val="tx1"/>
                </a:solidFill>
                <a:latin typeface="Bodoni MT" panose="02070603080606020203" pitchFamily="18" charset="0"/>
              </a:rPr>
              <a:t> </a:t>
            </a:r>
          </a:p>
          <a:p>
            <a:pPr algn="ctr"/>
            <a:r>
              <a:rPr lang="sv-SE" sz="1600" dirty="0">
                <a:solidFill>
                  <a:schemeClr val="tx1"/>
                </a:solidFill>
                <a:latin typeface="Bodoni MT" panose="02070603080606020203" pitchFamily="18" charset="0"/>
              </a:rPr>
              <a:t>känslomässig överreaktivitet på ”mindre” relationella stressorer (känsla av separation, avståndstagande, kritik). </a:t>
            </a:r>
          </a:p>
        </p:txBody>
      </p:sp>
      <p:sp>
        <p:nvSpPr>
          <p:cNvPr id="4" name="Rektangel 3">
            <a:extLst>
              <a:ext uri="{FF2B5EF4-FFF2-40B4-BE49-F238E27FC236}">
                <a16:creationId xmlns:a16="http://schemas.microsoft.com/office/drawing/2014/main" id="{CAE09CE1-4C30-5D46-4250-E57382474F56}"/>
              </a:ext>
            </a:extLst>
          </p:cNvPr>
          <p:cNvSpPr/>
          <p:nvPr/>
        </p:nvSpPr>
        <p:spPr>
          <a:xfrm>
            <a:off x="5161367" y="3657600"/>
            <a:ext cx="6135275" cy="2915248"/>
          </a:xfrm>
          <a:prstGeom prst="rect">
            <a:avLst/>
          </a:prstGeom>
          <a:gradFill flip="none" rotWithShape="1">
            <a:gsLst>
              <a:gs pos="0">
                <a:schemeClr val="accent2">
                  <a:lumMod val="0"/>
                  <a:lumOff val="100000"/>
                </a:schemeClr>
              </a:gs>
              <a:gs pos="35000">
                <a:schemeClr val="accent2">
                  <a:lumMod val="0"/>
                  <a:lumOff val="100000"/>
                </a:schemeClr>
              </a:gs>
              <a:gs pos="100000">
                <a:srgbClr val="00B050"/>
              </a:gs>
            </a:gsLst>
            <a:path path="circle">
              <a:fillToRect l="50000" t="-80000" r="50000" b="18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b="1" i="1" dirty="0">
                <a:solidFill>
                  <a:schemeClr val="tx1"/>
                </a:solidFill>
                <a:latin typeface="Bodoni MT" panose="02070603080606020203" pitchFamily="18" charset="0"/>
              </a:rPr>
              <a:t>Typiskt vid autismspektrumtillstånd</a:t>
            </a:r>
          </a:p>
          <a:p>
            <a:pPr algn="ctr"/>
            <a:endParaRPr lang="sv-SE" sz="1600" dirty="0">
              <a:solidFill>
                <a:schemeClr val="tx1"/>
              </a:solidFill>
              <a:latin typeface="Bodoni MT" panose="02070603080606020203" pitchFamily="18" charset="0"/>
            </a:endParaRPr>
          </a:p>
          <a:p>
            <a:pPr algn="ctr"/>
            <a:r>
              <a:rPr lang="sv-SE" sz="1600" b="1" dirty="0">
                <a:solidFill>
                  <a:schemeClr val="tx1"/>
                </a:solidFill>
                <a:latin typeface="Bodoni MT" panose="02070603080606020203" pitchFamily="18" charset="0"/>
              </a:rPr>
              <a:t>Hyperkänslighet mot sensoriska stimuli:</a:t>
            </a:r>
          </a:p>
          <a:p>
            <a:pPr algn="ctr"/>
            <a:r>
              <a:rPr lang="sv-SE" sz="1600" dirty="0">
                <a:solidFill>
                  <a:schemeClr val="tx1"/>
                </a:solidFill>
                <a:latin typeface="Bodoni MT" panose="02070603080606020203" pitchFamily="18" charset="0"/>
              </a:rPr>
              <a:t>ljud, röster, någon tuggar högt, tunnelbanan, </a:t>
            </a:r>
          </a:p>
          <a:p>
            <a:pPr algn="ctr"/>
            <a:r>
              <a:rPr lang="sv-SE" sz="1600" dirty="0">
                <a:solidFill>
                  <a:schemeClr val="tx1"/>
                </a:solidFill>
                <a:latin typeface="Bodoni MT" panose="02070603080606020203" pitchFamily="18" charset="0"/>
              </a:rPr>
              <a:t>många som pratar samtidigt, stark doft (matos).</a:t>
            </a:r>
          </a:p>
          <a:p>
            <a:pPr algn="ctr"/>
            <a:endParaRPr lang="sv-SE" sz="1600" dirty="0">
              <a:solidFill>
                <a:schemeClr val="tx1"/>
              </a:solidFill>
              <a:latin typeface="Bodoni MT" panose="02070603080606020203" pitchFamily="18" charset="0"/>
            </a:endParaRPr>
          </a:p>
          <a:p>
            <a:pPr algn="ctr"/>
            <a:r>
              <a:rPr lang="sv-SE" sz="1600" dirty="0">
                <a:solidFill>
                  <a:schemeClr val="tx1"/>
                </a:solidFill>
                <a:latin typeface="Bodoni MT" panose="02070603080606020203" pitchFamily="18" charset="0"/>
              </a:rPr>
              <a:t>Om man går emot stark rigiditet (övertygelser, vanor).</a:t>
            </a:r>
          </a:p>
          <a:p>
            <a:pPr algn="ctr"/>
            <a:endParaRPr lang="sv-SE" sz="1600" dirty="0">
              <a:solidFill>
                <a:schemeClr val="tx1"/>
              </a:solidFill>
              <a:latin typeface="Bodoni MT" panose="02070603080606020203" pitchFamily="18" charset="0"/>
            </a:endParaRPr>
          </a:p>
          <a:p>
            <a:pPr algn="ctr"/>
            <a:r>
              <a:rPr lang="sv-SE" sz="1600" dirty="0">
                <a:solidFill>
                  <a:schemeClr val="tx1"/>
                </a:solidFill>
                <a:latin typeface="Bodoni MT" panose="02070603080606020203" pitchFamily="18" charset="0"/>
              </a:rPr>
              <a:t>Ändring av planer eller rutiner.</a:t>
            </a:r>
          </a:p>
          <a:p>
            <a:pPr algn="ctr"/>
            <a:endParaRPr lang="sv-SE" sz="1600" dirty="0">
              <a:solidFill>
                <a:schemeClr val="tx1"/>
              </a:solidFill>
              <a:latin typeface="Bodoni MT" panose="02070603080606020203" pitchFamily="18" charset="0"/>
            </a:endParaRPr>
          </a:p>
          <a:p>
            <a:pPr algn="ctr"/>
            <a:r>
              <a:rPr lang="sv-SE" sz="1600" dirty="0">
                <a:solidFill>
                  <a:schemeClr val="tx1"/>
                </a:solidFill>
                <a:latin typeface="Bodoni MT" panose="02070603080606020203" pitchFamily="18" charset="0"/>
              </a:rPr>
              <a:t>Om extrem nivå: ”</a:t>
            </a:r>
            <a:r>
              <a:rPr lang="sv-SE" sz="1600" dirty="0" err="1">
                <a:solidFill>
                  <a:schemeClr val="tx1"/>
                </a:solidFill>
                <a:latin typeface="Bodoni MT" panose="02070603080606020203" pitchFamily="18" charset="0"/>
              </a:rPr>
              <a:t>autistic</a:t>
            </a:r>
            <a:r>
              <a:rPr lang="sv-SE" sz="1600" dirty="0">
                <a:solidFill>
                  <a:schemeClr val="tx1"/>
                </a:solidFill>
                <a:latin typeface="Bodoni MT" panose="02070603080606020203" pitchFamily="18" charset="0"/>
              </a:rPr>
              <a:t> </a:t>
            </a:r>
            <a:r>
              <a:rPr lang="sv-SE" sz="1600" dirty="0" err="1">
                <a:solidFill>
                  <a:schemeClr val="tx1"/>
                </a:solidFill>
                <a:latin typeface="Bodoni MT" panose="02070603080606020203" pitchFamily="18" charset="0"/>
              </a:rPr>
              <a:t>meltdown</a:t>
            </a:r>
            <a:r>
              <a:rPr lang="sv-SE" sz="1600" dirty="0">
                <a:solidFill>
                  <a:schemeClr val="tx1"/>
                </a:solidFill>
                <a:latin typeface="Bodoni MT" panose="02070603080606020203" pitchFamily="18" charset="0"/>
              </a:rPr>
              <a:t>”.</a:t>
            </a:r>
            <a:endParaRPr lang="sv-SE" dirty="0">
              <a:solidFill>
                <a:schemeClr val="tx1"/>
              </a:solidFill>
              <a:latin typeface="Bodoni MT" panose="02070603080606020203" pitchFamily="18" charset="0"/>
            </a:endParaRPr>
          </a:p>
        </p:txBody>
      </p:sp>
      <p:sp>
        <p:nvSpPr>
          <p:cNvPr id="7" name="Ellips 6">
            <a:extLst>
              <a:ext uri="{FF2B5EF4-FFF2-40B4-BE49-F238E27FC236}">
                <a16:creationId xmlns:a16="http://schemas.microsoft.com/office/drawing/2014/main" id="{A39A1F62-D067-FDC2-BE31-B554E982F84D}"/>
              </a:ext>
            </a:extLst>
          </p:cNvPr>
          <p:cNvSpPr/>
          <p:nvPr/>
        </p:nvSpPr>
        <p:spPr>
          <a:xfrm rot="21055018">
            <a:off x="2495072" y="5872250"/>
            <a:ext cx="2316473" cy="807971"/>
          </a:xfrm>
          <a:prstGeom prst="ellipse">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solidFill>
                  <a:schemeClr val="tx1"/>
                </a:solidFill>
              </a:rPr>
              <a:t>Vad utlöser den starka känslan?</a:t>
            </a:r>
          </a:p>
        </p:txBody>
      </p:sp>
      <p:sp>
        <p:nvSpPr>
          <p:cNvPr id="11" name="Ellips 10">
            <a:extLst>
              <a:ext uri="{FF2B5EF4-FFF2-40B4-BE49-F238E27FC236}">
                <a16:creationId xmlns:a16="http://schemas.microsoft.com/office/drawing/2014/main" id="{3E883E3A-5513-F001-6494-A6036AC98E0F}"/>
              </a:ext>
            </a:extLst>
          </p:cNvPr>
          <p:cNvSpPr/>
          <p:nvPr/>
        </p:nvSpPr>
        <p:spPr>
          <a:xfrm rot="20872731">
            <a:off x="9820463" y="5530678"/>
            <a:ext cx="2316473" cy="807971"/>
          </a:xfrm>
          <a:prstGeom prst="ellipse">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solidFill>
                  <a:schemeClr val="tx1"/>
                </a:solidFill>
              </a:rPr>
              <a:t>Kognitiv överbelastning</a:t>
            </a:r>
          </a:p>
        </p:txBody>
      </p:sp>
      <p:sp>
        <p:nvSpPr>
          <p:cNvPr id="12" name="Ellips 11">
            <a:extLst>
              <a:ext uri="{FF2B5EF4-FFF2-40B4-BE49-F238E27FC236}">
                <a16:creationId xmlns:a16="http://schemas.microsoft.com/office/drawing/2014/main" id="{DA490E2E-F1FC-6119-573C-6F9842C08C01}"/>
              </a:ext>
            </a:extLst>
          </p:cNvPr>
          <p:cNvSpPr/>
          <p:nvPr/>
        </p:nvSpPr>
        <p:spPr>
          <a:xfrm rot="504525">
            <a:off x="9156780" y="214440"/>
            <a:ext cx="2992227" cy="807971"/>
          </a:xfrm>
          <a:prstGeom prst="ellipse">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solidFill>
                  <a:schemeClr val="tx1"/>
                </a:solidFill>
              </a:rPr>
              <a:t>Aktivering av anknytningssystemet</a:t>
            </a:r>
          </a:p>
        </p:txBody>
      </p:sp>
    </p:spTree>
    <p:extLst>
      <p:ext uri="{BB962C8B-B14F-4D97-AF65-F5344CB8AC3E}">
        <p14:creationId xmlns:p14="http://schemas.microsoft.com/office/powerpoint/2010/main" val="58728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fade">
                                      <p:cBhvr>
                                        <p:cTn id="26" dur="500"/>
                                        <p:tgtEl>
                                          <p:spTgt spid="4">
                                            <p:txEl>
                                              <p:pRg st="2" end="2"/>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fade">
                                      <p:cBhvr>
                                        <p:cTn id="29" dur="500"/>
                                        <p:tgtEl>
                                          <p:spTgt spid="4">
                                            <p:txEl>
                                              <p:pRg st="3" end="3"/>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fade">
                                      <p:cBhvr>
                                        <p:cTn id="42" dur="500"/>
                                        <p:tgtEl>
                                          <p:spTgt spid="4">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animEffect transition="in" filter="fade">
                                      <p:cBhvr>
                                        <p:cTn id="47" dur="500"/>
                                        <p:tgtEl>
                                          <p:spTgt spid="4">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8DD08F-C44E-A7C3-7F5A-58122E8AA337}"/>
            </a:ext>
          </a:extLst>
        </p:cNvPr>
        <p:cNvGrpSpPr/>
        <p:nvPr/>
      </p:nvGrpSpPr>
      <p:grpSpPr>
        <a:xfrm>
          <a:off x="0" y="0"/>
          <a:ext cx="0" cy="0"/>
          <a:chOff x="0" y="0"/>
          <a:chExt cx="0" cy="0"/>
        </a:xfrm>
      </p:grpSpPr>
      <p:sp>
        <p:nvSpPr>
          <p:cNvPr id="13" name="Rektangel 12">
            <a:extLst>
              <a:ext uri="{FF2B5EF4-FFF2-40B4-BE49-F238E27FC236}">
                <a16:creationId xmlns:a16="http://schemas.microsoft.com/office/drawing/2014/main" id="{7C552597-2D2F-11B1-6D87-B85B82AA4BAE}"/>
              </a:ext>
            </a:extLst>
          </p:cNvPr>
          <p:cNvSpPr/>
          <p:nvPr/>
        </p:nvSpPr>
        <p:spPr>
          <a:xfrm>
            <a:off x="876294" y="285152"/>
            <a:ext cx="3683930" cy="6287696"/>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solidFill>
              <a:latin typeface="Bodoni MT" panose="02070603080606020203" pitchFamily="18" charset="0"/>
            </a:endParaRPr>
          </a:p>
          <a:p>
            <a:pPr algn="ctr"/>
            <a:r>
              <a:rPr lang="sv-SE" sz="2600" b="1" i="1" dirty="0">
                <a:solidFill>
                  <a:schemeClr val="tx1"/>
                </a:solidFill>
                <a:latin typeface="Bodoni MT" panose="02070603080606020203" pitchFamily="18" charset="0"/>
              </a:rPr>
              <a:t>Affekter</a:t>
            </a:r>
          </a:p>
          <a:p>
            <a:pPr algn="ctr"/>
            <a:r>
              <a:rPr lang="sv-SE" sz="2600" b="1" i="1" dirty="0">
                <a:solidFill>
                  <a:schemeClr val="tx1"/>
                </a:solidFill>
                <a:latin typeface="Bodoni MT" panose="02070603080606020203" pitchFamily="18" charset="0"/>
              </a:rPr>
              <a:t>Symtomöverlappning</a:t>
            </a:r>
          </a:p>
          <a:p>
            <a:pPr algn="ctr"/>
            <a:endParaRPr lang="sv-SE" dirty="0">
              <a:solidFill>
                <a:schemeClr val="tx1"/>
              </a:solidFill>
              <a:latin typeface="Bodoni MT" panose="02070603080606020203" pitchFamily="18" charset="0"/>
            </a:endParaRPr>
          </a:p>
          <a:p>
            <a:pPr algn="ctr"/>
            <a:endParaRPr lang="sv-SE" dirty="0">
              <a:solidFill>
                <a:schemeClr val="tx1"/>
              </a:solidFill>
              <a:latin typeface="Bodoni MT" panose="02070603080606020203" pitchFamily="18" charset="0"/>
            </a:endParaRPr>
          </a:p>
          <a:p>
            <a:pPr algn="ctr"/>
            <a:endParaRPr lang="sv-SE" dirty="0">
              <a:solidFill>
                <a:schemeClr val="tx1"/>
              </a:solidFill>
              <a:latin typeface="Bodoni MT" panose="02070603080606020203" pitchFamily="18" charset="0"/>
            </a:endParaRPr>
          </a:p>
          <a:p>
            <a:pPr algn="ctr"/>
            <a:r>
              <a:rPr lang="sv-SE" dirty="0">
                <a:solidFill>
                  <a:schemeClr val="tx1"/>
                </a:solidFill>
                <a:latin typeface="Bodoni MT" panose="02070603080606020203" pitchFamily="18" charset="0"/>
              </a:rPr>
              <a:t>Lättväckt affektiv dysreglering.</a:t>
            </a:r>
          </a:p>
          <a:p>
            <a:pPr algn="ctr"/>
            <a:endParaRPr lang="sv-SE" dirty="0">
              <a:solidFill>
                <a:schemeClr val="tx1"/>
              </a:solidFill>
              <a:latin typeface="Bodoni MT" panose="02070603080606020203" pitchFamily="18" charset="0"/>
            </a:endParaRPr>
          </a:p>
          <a:p>
            <a:pPr algn="ctr"/>
            <a:endParaRPr lang="sv-SE" dirty="0">
              <a:solidFill>
                <a:schemeClr val="tx1"/>
              </a:solidFill>
              <a:latin typeface="Bodoni MT" panose="02070603080606020203" pitchFamily="18" charset="0"/>
            </a:endParaRPr>
          </a:p>
          <a:p>
            <a:pPr algn="ctr"/>
            <a:r>
              <a:rPr lang="sv-SE" dirty="0">
                <a:solidFill>
                  <a:schemeClr val="tx1"/>
                </a:solidFill>
                <a:latin typeface="Bodoni MT" panose="02070603080606020203" pitchFamily="18" charset="0"/>
              </a:rPr>
              <a:t>Kraftiga känsloutbrott </a:t>
            </a:r>
          </a:p>
          <a:p>
            <a:pPr algn="ctr"/>
            <a:r>
              <a:rPr lang="sv-SE" dirty="0">
                <a:solidFill>
                  <a:schemeClr val="tx1"/>
                </a:solidFill>
                <a:latin typeface="Bodoni MT" panose="02070603080606020203" pitchFamily="18" charset="0"/>
              </a:rPr>
              <a:t>(ilska, ångest).</a:t>
            </a:r>
          </a:p>
          <a:p>
            <a:pPr algn="ctr"/>
            <a:endParaRPr lang="sv-SE" dirty="0">
              <a:solidFill>
                <a:schemeClr val="tx1"/>
              </a:solidFill>
              <a:latin typeface="Bodoni MT" panose="02070603080606020203" pitchFamily="18" charset="0"/>
            </a:endParaRPr>
          </a:p>
          <a:p>
            <a:pPr algn="ctr"/>
            <a:endParaRPr lang="sv-SE" dirty="0">
              <a:solidFill>
                <a:schemeClr val="tx1"/>
              </a:solidFill>
              <a:latin typeface="Bodoni MT" panose="02070603080606020203" pitchFamily="18" charset="0"/>
            </a:endParaRPr>
          </a:p>
          <a:p>
            <a:pPr algn="ctr"/>
            <a:r>
              <a:rPr lang="sv-SE" dirty="0" err="1">
                <a:solidFill>
                  <a:schemeClr val="tx1"/>
                </a:solidFill>
                <a:latin typeface="Bodoni MT" panose="02070603080606020203" pitchFamily="18" charset="0"/>
              </a:rPr>
              <a:t>Alexitymi</a:t>
            </a:r>
            <a:r>
              <a:rPr lang="sv-SE" dirty="0">
                <a:solidFill>
                  <a:schemeClr val="tx1"/>
                </a:solidFill>
                <a:latin typeface="Bodoni MT" panose="02070603080606020203" pitchFamily="18" charset="0"/>
              </a:rPr>
              <a:t>.</a:t>
            </a:r>
          </a:p>
          <a:p>
            <a:pPr algn="ctr"/>
            <a:endParaRPr lang="sv-SE" dirty="0">
              <a:solidFill>
                <a:schemeClr val="tx1"/>
              </a:solidFill>
              <a:latin typeface="Bodoni MT" panose="02070603080606020203" pitchFamily="18" charset="0"/>
            </a:endParaRPr>
          </a:p>
          <a:p>
            <a:pPr algn="ctr"/>
            <a:endParaRPr lang="sv-SE" dirty="0">
              <a:solidFill>
                <a:schemeClr val="tx1"/>
              </a:solidFill>
              <a:latin typeface="Bodoni MT" panose="02070603080606020203" pitchFamily="18" charset="0"/>
            </a:endParaRPr>
          </a:p>
          <a:p>
            <a:pPr algn="ctr"/>
            <a:r>
              <a:rPr lang="sv-SE" dirty="0">
                <a:solidFill>
                  <a:schemeClr val="tx1"/>
                </a:solidFill>
                <a:latin typeface="Bodoni MT" panose="02070603080606020203" pitchFamily="18" charset="0"/>
              </a:rPr>
              <a:t>Svårt att känna igen och </a:t>
            </a:r>
          </a:p>
          <a:p>
            <a:pPr algn="ctr"/>
            <a:r>
              <a:rPr lang="sv-SE" dirty="0">
                <a:solidFill>
                  <a:schemeClr val="tx1"/>
                </a:solidFill>
                <a:latin typeface="Bodoni MT" panose="02070603080606020203" pitchFamily="18" charset="0"/>
              </a:rPr>
              <a:t>reglera starka känslor.</a:t>
            </a:r>
          </a:p>
          <a:p>
            <a:pPr algn="ctr"/>
            <a:endParaRPr lang="sv-SE" dirty="0">
              <a:solidFill>
                <a:schemeClr val="tx1"/>
              </a:solidFill>
              <a:latin typeface="Bodoni MT" panose="02070603080606020203" pitchFamily="18" charset="0"/>
            </a:endParaRPr>
          </a:p>
          <a:p>
            <a:pPr algn="ctr"/>
            <a:endParaRPr lang="sv-SE" dirty="0">
              <a:solidFill>
                <a:schemeClr val="tx1"/>
              </a:solidFill>
              <a:latin typeface="Bodoni MT" panose="02070603080606020203" pitchFamily="18" charset="0"/>
            </a:endParaRPr>
          </a:p>
          <a:p>
            <a:pPr algn="ctr"/>
            <a:r>
              <a:rPr lang="sv-SE" dirty="0">
                <a:solidFill>
                  <a:schemeClr val="tx1"/>
                </a:solidFill>
                <a:latin typeface="Bodoni MT" panose="02070603080606020203" pitchFamily="18" charset="0"/>
              </a:rPr>
              <a:t> </a:t>
            </a:r>
          </a:p>
        </p:txBody>
      </p:sp>
      <p:sp>
        <p:nvSpPr>
          <p:cNvPr id="3" name="Rektangel 2">
            <a:extLst>
              <a:ext uri="{FF2B5EF4-FFF2-40B4-BE49-F238E27FC236}">
                <a16:creationId xmlns:a16="http://schemas.microsoft.com/office/drawing/2014/main" id="{478A9F8A-6304-F47D-BB78-C90AA8F281FA}"/>
              </a:ext>
            </a:extLst>
          </p:cNvPr>
          <p:cNvSpPr/>
          <p:nvPr/>
        </p:nvSpPr>
        <p:spPr>
          <a:xfrm>
            <a:off x="5161368" y="285152"/>
            <a:ext cx="6135275" cy="2915248"/>
          </a:xfrm>
          <a:prstGeom prst="rect">
            <a:avLst/>
          </a:prstGeom>
          <a:gradFill flip="none" rotWithShape="1">
            <a:gsLst>
              <a:gs pos="38000">
                <a:srgbClr val="FFFFFF"/>
              </a:gs>
              <a:gs pos="23000">
                <a:schemeClr val="accent2">
                  <a:lumMod val="0"/>
                  <a:lumOff val="100000"/>
                </a:schemeClr>
              </a:gs>
              <a:gs pos="29000">
                <a:schemeClr val="accent2">
                  <a:lumMod val="0"/>
                  <a:lumOff val="100000"/>
                </a:schemeClr>
              </a:gs>
              <a:gs pos="100000">
                <a:srgbClr val="FF0000"/>
              </a:gs>
            </a:gsLst>
            <a:path path="circle">
              <a:fillToRect l="50000" t="-80000" r="50000" b="18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b="1" i="1" dirty="0">
                <a:solidFill>
                  <a:schemeClr val="tx1"/>
                </a:solidFill>
                <a:latin typeface="Bodoni MT" panose="02070603080606020203" pitchFamily="18" charset="0"/>
              </a:rPr>
              <a:t>Typiskt vid borderline personlighetssyndrom</a:t>
            </a:r>
          </a:p>
          <a:p>
            <a:pPr algn="ctr"/>
            <a:endParaRPr lang="sv-SE" sz="1600" dirty="0">
              <a:solidFill>
                <a:schemeClr val="tx1"/>
              </a:solidFill>
              <a:latin typeface="Bodoni MT" panose="02070603080606020203" pitchFamily="18" charset="0"/>
            </a:endParaRPr>
          </a:p>
          <a:p>
            <a:pPr algn="ctr"/>
            <a:r>
              <a:rPr lang="sv-SE" sz="1600" b="1" dirty="0">
                <a:solidFill>
                  <a:schemeClr val="tx1"/>
                </a:solidFill>
                <a:latin typeface="Bodoni MT" panose="02070603080606020203" pitchFamily="18" charset="0"/>
              </a:rPr>
              <a:t>Interpersonell hyperkänslighet:</a:t>
            </a:r>
            <a:r>
              <a:rPr lang="sv-SE" sz="1600" dirty="0">
                <a:solidFill>
                  <a:schemeClr val="tx1"/>
                </a:solidFill>
                <a:latin typeface="Bodoni MT" panose="02070603080606020203" pitchFamily="18" charset="0"/>
              </a:rPr>
              <a:t> </a:t>
            </a:r>
          </a:p>
          <a:p>
            <a:pPr algn="ctr"/>
            <a:r>
              <a:rPr lang="sv-SE" sz="1600" dirty="0">
                <a:solidFill>
                  <a:schemeClr val="tx1"/>
                </a:solidFill>
                <a:latin typeface="Bodoni MT" panose="02070603080606020203" pitchFamily="18" charset="0"/>
              </a:rPr>
              <a:t>känslomässig överreaktivitet på ”mindre” relationella stressorer (känsla av separation, avståndstagande, kritik). </a:t>
            </a:r>
          </a:p>
        </p:txBody>
      </p:sp>
      <p:sp>
        <p:nvSpPr>
          <p:cNvPr id="4" name="Rektangel 3">
            <a:extLst>
              <a:ext uri="{FF2B5EF4-FFF2-40B4-BE49-F238E27FC236}">
                <a16:creationId xmlns:a16="http://schemas.microsoft.com/office/drawing/2014/main" id="{2D03AC4C-DD60-9EA4-B812-70CD099943A3}"/>
              </a:ext>
            </a:extLst>
          </p:cNvPr>
          <p:cNvSpPr/>
          <p:nvPr/>
        </p:nvSpPr>
        <p:spPr>
          <a:xfrm>
            <a:off x="5161367" y="3657600"/>
            <a:ext cx="6135275" cy="2915248"/>
          </a:xfrm>
          <a:prstGeom prst="rect">
            <a:avLst/>
          </a:prstGeom>
          <a:gradFill flip="none" rotWithShape="1">
            <a:gsLst>
              <a:gs pos="0">
                <a:schemeClr val="accent2">
                  <a:lumMod val="0"/>
                  <a:lumOff val="100000"/>
                </a:schemeClr>
              </a:gs>
              <a:gs pos="35000">
                <a:schemeClr val="accent2">
                  <a:lumMod val="0"/>
                  <a:lumOff val="100000"/>
                </a:schemeClr>
              </a:gs>
              <a:gs pos="100000">
                <a:srgbClr val="00B050"/>
              </a:gs>
            </a:gsLst>
            <a:path path="circle">
              <a:fillToRect l="50000" t="-80000" r="50000" b="18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b="1" i="1" dirty="0">
                <a:solidFill>
                  <a:schemeClr val="tx1"/>
                </a:solidFill>
                <a:latin typeface="Bodoni MT" panose="02070603080606020203" pitchFamily="18" charset="0"/>
              </a:rPr>
              <a:t>Typiskt vid autismspektrumtillstånd</a:t>
            </a:r>
          </a:p>
          <a:p>
            <a:pPr algn="ctr"/>
            <a:endParaRPr lang="sv-SE" sz="1600" dirty="0">
              <a:solidFill>
                <a:schemeClr val="tx1"/>
              </a:solidFill>
              <a:latin typeface="Bodoni MT" panose="02070603080606020203" pitchFamily="18" charset="0"/>
            </a:endParaRPr>
          </a:p>
          <a:p>
            <a:pPr algn="ctr"/>
            <a:r>
              <a:rPr lang="sv-SE" sz="1600" b="1" dirty="0">
                <a:solidFill>
                  <a:schemeClr val="tx1"/>
                </a:solidFill>
                <a:latin typeface="Bodoni MT" panose="02070603080606020203" pitchFamily="18" charset="0"/>
              </a:rPr>
              <a:t>Social utmattning:</a:t>
            </a:r>
            <a:endParaRPr lang="sv-SE" sz="1600" dirty="0">
              <a:solidFill>
                <a:schemeClr val="tx1"/>
              </a:solidFill>
              <a:latin typeface="Bodoni MT" panose="02070603080606020203" pitchFamily="18" charset="0"/>
            </a:endParaRPr>
          </a:p>
          <a:p>
            <a:pPr algn="ctr"/>
            <a:r>
              <a:rPr lang="sv-SE" sz="1600" dirty="0">
                <a:solidFill>
                  <a:schemeClr val="tx1"/>
                </a:solidFill>
                <a:latin typeface="Bodoni MT" panose="02070603080606020203" pitchFamily="18" charset="0"/>
              </a:rPr>
              <a:t>För lång period av social </a:t>
            </a:r>
          </a:p>
          <a:p>
            <a:pPr algn="ctr"/>
            <a:r>
              <a:rPr lang="sv-SE" sz="1600" dirty="0">
                <a:solidFill>
                  <a:schemeClr val="tx1"/>
                </a:solidFill>
                <a:latin typeface="Bodoni MT" panose="02070603080606020203" pitchFamily="18" charset="0"/>
              </a:rPr>
              <a:t>ansträngning eller camouflaging.</a:t>
            </a:r>
          </a:p>
          <a:p>
            <a:pPr algn="ctr"/>
            <a:r>
              <a:rPr lang="sv-SE" sz="1600" dirty="0">
                <a:solidFill>
                  <a:schemeClr val="tx1"/>
                </a:solidFill>
                <a:latin typeface="Bodoni MT" panose="02070603080606020203" pitchFamily="18" charset="0"/>
              </a:rPr>
              <a:t>(typ hålla ihop sig, men sedan brister det)</a:t>
            </a:r>
            <a:endParaRPr lang="sv-SE" dirty="0">
              <a:solidFill>
                <a:schemeClr val="tx1"/>
              </a:solidFill>
              <a:latin typeface="Bodoni MT" panose="02070603080606020203" pitchFamily="18" charset="0"/>
            </a:endParaRPr>
          </a:p>
        </p:txBody>
      </p:sp>
      <p:sp>
        <p:nvSpPr>
          <p:cNvPr id="7" name="Ellips 6">
            <a:extLst>
              <a:ext uri="{FF2B5EF4-FFF2-40B4-BE49-F238E27FC236}">
                <a16:creationId xmlns:a16="http://schemas.microsoft.com/office/drawing/2014/main" id="{63E939AB-DE9D-3931-56E1-100AD5F468D0}"/>
              </a:ext>
            </a:extLst>
          </p:cNvPr>
          <p:cNvSpPr/>
          <p:nvPr/>
        </p:nvSpPr>
        <p:spPr>
          <a:xfrm rot="21055018">
            <a:off x="2495072" y="5872250"/>
            <a:ext cx="2316473" cy="807971"/>
          </a:xfrm>
          <a:prstGeom prst="ellipse">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solidFill>
                  <a:schemeClr val="tx1"/>
                </a:solidFill>
              </a:rPr>
              <a:t>Vad utlöser den starka känslan?</a:t>
            </a:r>
          </a:p>
        </p:txBody>
      </p:sp>
      <p:sp>
        <p:nvSpPr>
          <p:cNvPr id="11" name="Ellips 10">
            <a:extLst>
              <a:ext uri="{FF2B5EF4-FFF2-40B4-BE49-F238E27FC236}">
                <a16:creationId xmlns:a16="http://schemas.microsoft.com/office/drawing/2014/main" id="{AE57D884-9614-011F-AC36-A28F5FB3B7F6}"/>
              </a:ext>
            </a:extLst>
          </p:cNvPr>
          <p:cNvSpPr/>
          <p:nvPr/>
        </p:nvSpPr>
        <p:spPr>
          <a:xfrm rot="20872731">
            <a:off x="9820463" y="5530678"/>
            <a:ext cx="2316473" cy="807971"/>
          </a:xfrm>
          <a:prstGeom prst="ellipse">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solidFill>
                  <a:schemeClr val="tx1"/>
                </a:solidFill>
              </a:rPr>
              <a:t>Kognitiv överbelastning</a:t>
            </a:r>
          </a:p>
        </p:txBody>
      </p:sp>
      <p:sp>
        <p:nvSpPr>
          <p:cNvPr id="12" name="Ellips 11">
            <a:extLst>
              <a:ext uri="{FF2B5EF4-FFF2-40B4-BE49-F238E27FC236}">
                <a16:creationId xmlns:a16="http://schemas.microsoft.com/office/drawing/2014/main" id="{D23026B0-AF10-D34B-8339-C77D1682CC99}"/>
              </a:ext>
            </a:extLst>
          </p:cNvPr>
          <p:cNvSpPr/>
          <p:nvPr/>
        </p:nvSpPr>
        <p:spPr>
          <a:xfrm rot="504525">
            <a:off x="9156780" y="214440"/>
            <a:ext cx="2992227" cy="807971"/>
          </a:xfrm>
          <a:prstGeom prst="ellipse">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solidFill>
                  <a:schemeClr val="tx1"/>
                </a:solidFill>
              </a:rPr>
              <a:t>Aktivering av anknytningssystemet</a:t>
            </a:r>
          </a:p>
        </p:txBody>
      </p:sp>
    </p:spTree>
    <p:extLst>
      <p:ext uri="{BB962C8B-B14F-4D97-AF65-F5344CB8AC3E}">
        <p14:creationId xmlns:p14="http://schemas.microsoft.com/office/powerpoint/2010/main" val="35679755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5AF86A-1CB2-CF88-FD2B-D943D4522A2E}"/>
            </a:ext>
          </a:extLst>
        </p:cNvPr>
        <p:cNvGrpSpPr/>
        <p:nvPr/>
      </p:nvGrpSpPr>
      <p:grpSpPr>
        <a:xfrm>
          <a:off x="0" y="0"/>
          <a:ext cx="0" cy="0"/>
          <a:chOff x="0" y="0"/>
          <a:chExt cx="0" cy="0"/>
        </a:xfrm>
      </p:grpSpPr>
      <p:sp>
        <p:nvSpPr>
          <p:cNvPr id="13" name="Rektangel 12">
            <a:extLst>
              <a:ext uri="{FF2B5EF4-FFF2-40B4-BE49-F238E27FC236}">
                <a16:creationId xmlns:a16="http://schemas.microsoft.com/office/drawing/2014/main" id="{B41DC7B2-4857-898C-3F1D-8EA5D2D761FC}"/>
              </a:ext>
            </a:extLst>
          </p:cNvPr>
          <p:cNvSpPr/>
          <p:nvPr/>
        </p:nvSpPr>
        <p:spPr>
          <a:xfrm>
            <a:off x="876294" y="285152"/>
            <a:ext cx="3683930" cy="6287696"/>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solidFill>
              <a:latin typeface="Bodoni MT" panose="02070603080606020203" pitchFamily="18" charset="0"/>
            </a:endParaRPr>
          </a:p>
          <a:p>
            <a:pPr algn="ctr"/>
            <a:r>
              <a:rPr lang="sv-SE" sz="2600" b="1" i="1" dirty="0">
                <a:solidFill>
                  <a:schemeClr val="tx1"/>
                </a:solidFill>
                <a:latin typeface="Bodoni MT" panose="02070603080606020203" pitchFamily="18" charset="0"/>
              </a:rPr>
              <a:t>Relationer</a:t>
            </a:r>
          </a:p>
          <a:p>
            <a:pPr algn="ctr"/>
            <a:r>
              <a:rPr lang="sv-SE" sz="2600" b="1" i="1" dirty="0">
                <a:solidFill>
                  <a:schemeClr val="tx1"/>
                </a:solidFill>
                <a:latin typeface="Bodoni MT" panose="02070603080606020203" pitchFamily="18" charset="0"/>
              </a:rPr>
              <a:t>Symtomöverlappning</a:t>
            </a:r>
          </a:p>
          <a:p>
            <a:pPr algn="ctr"/>
            <a:endParaRPr lang="sv-SE" dirty="0">
              <a:solidFill>
                <a:schemeClr val="tx1"/>
              </a:solidFill>
              <a:latin typeface="Bodoni MT" panose="02070603080606020203" pitchFamily="18" charset="0"/>
            </a:endParaRPr>
          </a:p>
          <a:p>
            <a:pPr algn="ctr"/>
            <a:endParaRPr lang="sv-SE" dirty="0">
              <a:solidFill>
                <a:schemeClr val="tx1"/>
              </a:solidFill>
              <a:latin typeface="Bodoni MT" panose="02070603080606020203" pitchFamily="18" charset="0"/>
            </a:endParaRPr>
          </a:p>
          <a:p>
            <a:pPr algn="ctr"/>
            <a:r>
              <a:rPr lang="sv-SE" dirty="0">
                <a:solidFill>
                  <a:schemeClr val="tx1"/>
                </a:solidFill>
                <a:latin typeface="Bodoni MT" panose="02070603080606020203" pitchFamily="18" charset="0"/>
              </a:rPr>
              <a:t>Sociala svårigheter.</a:t>
            </a:r>
          </a:p>
          <a:p>
            <a:pPr algn="ctr"/>
            <a:endParaRPr lang="sv-SE" dirty="0">
              <a:solidFill>
                <a:schemeClr val="tx1"/>
              </a:solidFill>
              <a:latin typeface="Bodoni MT" panose="02070603080606020203" pitchFamily="18" charset="0"/>
            </a:endParaRPr>
          </a:p>
          <a:p>
            <a:pPr algn="ctr"/>
            <a:r>
              <a:rPr lang="sv-SE" dirty="0">
                <a:solidFill>
                  <a:schemeClr val="tx1"/>
                </a:solidFill>
                <a:latin typeface="Bodoni MT" panose="02070603080606020203" pitchFamily="18" charset="0"/>
              </a:rPr>
              <a:t>Konflikter i relationer.</a:t>
            </a:r>
          </a:p>
          <a:p>
            <a:pPr algn="ctr"/>
            <a:endParaRPr lang="sv-SE" dirty="0">
              <a:solidFill>
                <a:schemeClr val="tx1"/>
              </a:solidFill>
              <a:latin typeface="Bodoni MT" panose="02070603080606020203" pitchFamily="18" charset="0"/>
            </a:endParaRPr>
          </a:p>
          <a:p>
            <a:pPr algn="ctr"/>
            <a:r>
              <a:rPr lang="sv-SE" dirty="0">
                <a:solidFill>
                  <a:schemeClr val="tx1"/>
                </a:solidFill>
                <a:latin typeface="Bodoni MT" panose="02070603080606020203" pitchFamily="18" charset="0"/>
              </a:rPr>
              <a:t>Mentaliseringssvårigheter.</a:t>
            </a:r>
          </a:p>
          <a:p>
            <a:pPr algn="ctr"/>
            <a:endParaRPr lang="sv-SE" dirty="0">
              <a:solidFill>
                <a:schemeClr val="tx1"/>
              </a:solidFill>
              <a:latin typeface="Bodoni MT" panose="02070603080606020203" pitchFamily="18" charset="0"/>
            </a:endParaRPr>
          </a:p>
          <a:p>
            <a:pPr algn="ctr"/>
            <a:r>
              <a:rPr lang="sv-SE" dirty="0">
                <a:solidFill>
                  <a:schemeClr val="tx1"/>
                </a:solidFill>
                <a:latin typeface="Bodoni MT" panose="02070603080606020203" pitchFamily="18" charset="0"/>
              </a:rPr>
              <a:t>Svårigheter att utveckla nära ömsesidiga relationer.</a:t>
            </a:r>
          </a:p>
          <a:p>
            <a:pPr algn="ctr"/>
            <a:endParaRPr lang="sv-SE" dirty="0">
              <a:solidFill>
                <a:schemeClr val="tx1"/>
              </a:solidFill>
              <a:latin typeface="Bodoni MT" panose="02070603080606020203" pitchFamily="18" charset="0"/>
            </a:endParaRPr>
          </a:p>
          <a:p>
            <a:pPr algn="ctr"/>
            <a:endParaRPr lang="sv-SE" dirty="0">
              <a:solidFill>
                <a:schemeClr val="tx1"/>
              </a:solidFill>
              <a:latin typeface="Bodoni MT" panose="02070603080606020203" pitchFamily="18" charset="0"/>
            </a:endParaRPr>
          </a:p>
          <a:p>
            <a:pPr algn="ctr"/>
            <a:endParaRPr lang="sv-SE" dirty="0">
              <a:solidFill>
                <a:schemeClr val="tx1"/>
              </a:solidFill>
              <a:latin typeface="Bodoni MT" panose="02070603080606020203" pitchFamily="18" charset="0"/>
            </a:endParaRPr>
          </a:p>
          <a:p>
            <a:pPr algn="ctr"/>
            <a:r>
              <a:rPr lang="sv-SE" dirty="0">
                <a:solidFill>
                  <a:schemeClr val="tx1"/>
                </a:solidFill>
                <a:latin typeface="Bodoni MT" panose="02070603080606020203" pitchFamily="18" charset="0"/>
              </a:rPr>
              <a:t> </a:t>
            </a:r>
          </a:p>
        </p:txBody>
      </p:sp>
      <p:sp>
        <p:nvSpPr>
          <p:cNvPr id="3" name="Rektangel 2">
            <a:extLst>
              <a:ext uri="{FF2B5EF4-FFF2-40B4-BE49-F238E27FC236}">
                <a16:creationId xmlns:a16="http://schemas.microsoft.com/office/drawing/2014/main" id="{DF000818-E25D-E9DA-701E-231EEE7AEE97}"/>
              </a:ext>
            </a:extLst>
          </p:cNvPr>
          <p:cNvSpPr/>
          <p:nvPr/>
        </p:nvSpPr>
        <p:spPr>
          <a:xfrm>
            <a:off x="5161368" y="285152"/>
            <a:ext cx="6135275" cy="2915248"/>
          </a:xfrm>
          <a:prstGeom prst="rect">
            <a:avLst/>
          </a:prstGeom>
          <a:gradFill flip="none" rotWithShape="1">
            <a:gsLst>
              <a:gs pos="38000">
                <a:srgbClr val="FFFFFF"/>
              </a:gs>
              <a:gs pos="23000">
                <a:schemeClr val="accent2">
                  <a:lumMod val="0"/>
                  <a:lumOff val="100000"/>
                </a:schemeClr>
              </a:gs>
              <a:gs pos="29000">
                <a:schemeClr val="accent2">
                  <a:lumMod val="0"/>
                  <a:lumOff val="100000"/>
                </a:schemeClr>
              </a:gs>
              <a:gs pos="100000">
                <a:srgbClr val="FF0000"/>
              </a:gs>
            </a:gsLst>
            <a:path path="circle">
              <a:fillToRect l="50000" t="-80000" r="50000" b="18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b="1" i="1" dirty="0">
                <a:solidFill>
                  <a:schemeClr val="tx1"/>
                </a:solidFill>
                <a:latin typeface="Bodoni MT" panose="02070603080606020203" pitchFamily="18" charset="0"/>
              </a:rPr>
              <a:t>Typiskt vid borderline personlighetssyndrom</a:t>
            </a:r>
          </a:p>
          <a:p>
            <a:pPr algn="ctr"/>
            <a:endParaRPr lang="sv-SE" sz="1600" dirty="0">
              <a:solidFill>
                <a:schemeClr val="tx1"/>
              </a:solidFill>
              <a:latin typeface="Bodoni MT" panose="02070603080606020203" pitchFamily="18" charset="0"/>
            </a:endParaRPr>
          </a:p>
          <a:p>
            <a:pPr algn="ctr"/>
            <a:r>
              <a:rPr lang="sv-SE" sz="1600" dirty="0">
                <a:solidFill>
                  <a:schemeClr val="tx1"/>
                </a:solidFill>
                <a:latin typeface="Bodoni MT" panose="02070603080606020203" pitchFamily="18" charset="0"/>
              </a:rPr>
              <a:t>Missförstånd och konflikter i relationer uppstår mycket </a:t>
            </a:r>
            <a:r>
              <a:rPr lang="sv-SE" sz="1600" dirty="0" err="1">
                <a:solidFill>
                  <a:schemeClr val="tx1"/>
                </a:solidFill>
                <a:latin typeface="Bodoni MT" panose="02070603080606020203" pitchFamily="18" charset="0"/>
              </a:rPr>
              <a:t>pga</a:t>
            </a:r>
            <a:r>
              <a:rPr lang="sv-SE" sz="1600" dirty="0">
                <a:solidFill>
                  <a:schemeClr val="tx1"/>
                </a:solidFill>
                <a:latin typeface="Bodoni MT" panose="02070603080606020203" pitchFamily="18" charset="0"/>
              </a:rPr>
              <a:t> anknytningsproblem: rädsla för att bli övergiven, att bli avvisad. </a:t>
            </a:r>
          </a:p>
          <a:p>
            <a:pPr algn="ctr"/>
            <a:endParaRPr lang="sv-SE" sz="1600" dirty="0">
              <a:solidFill>
                <a:schemeClr val="tx1"/>
              </a:solidFill>
              <a:latin typeface="Bodoni MT" panose="02070603080606020203" pitchFamily="18" charset="0"/>
            </a:endParaRPr>
          </a:p>
          <a:p>
            <a:pPr algn="ctr"/>
            <a:r>
              <a:rPr lang="sv-SE" sz="1600" dirty="0">
                <a:solidFill>
                  <a:schemeClr val="tx1"/>
                </a:solidFill>
                <a:latin typeface="Bodoni MT" panose="02070603080606020203" pitchFamily="18" charset="0"/>
              </a:rPr>
              <a:t>”Du bryr dig inte om mig.”</a:t>
            </a:r>
          </a:p>
        </p:txBody>
      </p:sp>
      <p:sp>
        <p:nvSpPr>
          <p:cNvPr id="4" name="Rektangel 3">
            <a:extLst>
              <a:ext uri="{FF2B5EF4-FFF2-40B4-BE49-F238E27FC236}">
                <a16:creationId xmlns:a16="http://schemas.microsoft.com/office/drawing/2014/main" id="{CD8622B9-6E8E-D680-696C-C223117D3A88}"/>
              </a:ext>
            </a:extLst>
          </p:cNvPr>
          <p:cNvSpPr/>
          <p:nvPr/>
        </p:nvSpPr>
        <p:spPr>
          <a:xfrm>
            <a:off x="5161367" y="3657600"/>
            <a:ext cx="6135275" cy="2915248"/>
          </a:xfrm>
          <a:prstGeom prst="rect">
            <a:avLst/>
          </a:prstGeom>
          <a:gradFill flip="none" rotWithShape="1">
            <a:gsLst>
              <a:gs pos="0">
                <a:schemeClr val="accent2">
                  <a:lumMod val="0"/>
                  <a:lumOff val="100000"/>
                </a:schemeClr>
              </a:gs>
              <a:gs pos="35000">
                <a:schemeClr val="accent2">
                  <a:lumMod val="0"/>
                  <a:lumOff val="100000"/>
                </a:schemeClr>
              </a:gs>
              <a:gs pos="100000">
                <a:srgbClr val="00B050"/>
              </a:gs>
            </a:gsLst>
            <a:path path="circle">
              <a:fillToRect l="50000" t="-80000" r="50000" b="18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b="1" i="1" dirty="0">
                <a:solidFill>
                  <a:schemeClr val="tx1"/>
                </a:solidFill>
                <a:latin typeface="Bodoni MT" panose="02070603080606020203" pitchFamily="18" charset="0"/>
              </a:rPr>
              <a:t>Typiskt vid autismspektrumtillstånd</a:t>
            </a:r>
          </a:p>
          <a:p>
            <a:pPr algn="ctr"/>
            <a:endParaRPr lang="sv-SE" sz="1600" dirty="0">
              <a:solidFill>
                <a:schemeClr val="tx1"/>
              </a:solidFill>
              <a:latin typeface="Bodoni MT" panose="02070603080606020203" pitchFamily="18" charset="0"/>
            </a:endParaRPr>
          </a:p>
          <a:p>
            <a:pPr algn="ctr"/>
            <a:r>
              <a:rPr lang="sv-SE" sz="1600" dirty="0">
                <a:solidFill>
                  <a:schemeClr val="tx1"/>
                </a:solidFill>
                <a:latin typeface="Bodoni MT" panose="02070603080606020203" pitchFamily="18" charset="0"/>
              </a:rPr>
              <a:t>Missförstånd och konflikter i relationer uppstår </a:t>
            </a:r>
            <a:r>
              <a:rPr lang="sv-SE" sz="1600" dirty="0" err="1">
                <a:solidFill>
                  <a:schemeClr val="tx1"/>
                </a:solidFill>
                <a:latin typeface="Bodoni MT" panose="02070603080606020203" pitchFamily="18" charset="0"/>
              </a:rPr>
              <a:t>pga</a:t>
            </a:r>
            <a:r>
              <a:rPr lang="sv-SE" sz="1600" dirty="0">
                <a:solidFill>
                  <a:schemeClr val="tx1"/>
                </a:solidFill>
                <a:latin typeface="Bodoni MT" panose="02070603080606020203" pitchFamily="18" charset="0"/>
              </a:rPr>
              <a:t> bokstavlighet, extrem envishet, feltolkning av ansiktsuttryck (</a:t>
            </a:r>
            <a:r>
              <a:rPr lang="sv-SE" sz="1600" dirty="0" err="1">
                <a:solidFill>
                  <a:schemeClr val="tx1"/>
                </a:solidFill>
                <a:latin typeface="Bodoni MT" panose="02070603080606020203" pitchFamily="18" charset="0"/>
              </a:rPr>
              <a:t>pat</a:t>
            </a:r>
            <a:r>
              <a:rPr lang="sv-SE" sz="1600" dirty="0">
                <a:solidFill>
                  <a:schemeClr val="tx1"/>
                </a:solidFill>
                <a:latin typeface="Bodoni MT" panose="02070603080606020203" pitchFamily="18" charset="0"/>
              </a:rPr>
              <a:t> med AST kan vara svåravlästa), bristande flexibilitet.</a:t>
            </a:r>
          </a:p>
          <a:p>
            <a:pPr algn="ctr"/>
            <a:endParaRPr lang="sv-SE" sz="1600" dirty="0">
              <a:solidFill>
                <a:schemeClr val="tx1"/>
              </a:solidFill>
              <a:latin typeface="Bodoni MT" panose="02070603080606020203" pitchFamily="18" charset="0"/>
            </a:endParaRPr>
          </a:p>
          <a:p>
            <a:pPr algn="ctr"/>
            <a:r>
              <a:rPr lang="sv-SE" sz="1600" dirty="0">
                <a:solidFill>
                  <a:schemeClr val="tx1"/>
                </a:solidFill>
                <a:latin typeface="Bodoni MT" panose="02070603080606020203" pitchFamily="18" charset="0"/>
              </a:rPr>
              <a:t>Ibland ställs orimliga krav på andra.</a:t>
            </a:r>
          </a:p>
          <a:p>
            <a:pPr algn="ctr"/>
            <a:r>
              <a:rPr lang="sv-SE" sz="1600" dirty="0">
                <a:solidFill>
                  <a:schemeClr val="tx1"/>
                </a:solidFill>
                <a:latin typeface="Bodoni MT" panose="02070603080606020203" pitchFamily="18" charset="0"/>
              </a:rPr>
              <a:t>Kan vara svårt att förstå hur ett krav påverkar andra. </a:t>
            </a:r>
          </a:p>
          <a:p>
            <a:pPr algn="ctr"/>
            <a:r>
              <a:rPr lang="sv-SE" sz="1600" dirty="0">
                <a:solidFill>
                  <a:schemeClr val="tx1"/>
                </a:solidFill>
                <a:latin typeface="Bodoni MT" panose="02070603080606020203" pitchFamily="18" charset="0"/>
              </a:rPr>
              <a:t>”Du måste vara knäpptyst när du äter.” </a:t>
            </a:r>
          </a:p>
          <a:p>
            <a:pPr algn="ctr"/>
            <a:r>
              <a:rPr lang="sv-SE" sz="1600" dirty="0">
                <a:solidFill>
                  <a:schemeClr val="tx1"/>
                </a:solidFill>
                <a:latin typeface="Bodoni MT" panose="02070603080606020203" pitchFamily="18" charset="0"/>
              </a:rPr>
              <a:t>”Du får aldrig fråga mig om jag är arg.” </a:t>
            </a:r>
          </a:p>
          <a:p>
            <a:pPr algn="ctr"/>
            <a:r>
              <a:rPr lang="sv-SE" sz="1600" dirty="0">
                <a:solidFill>
                  <a:schemeClr val="tx1"/>
                </a:solidFill>
                <a:latin typeface="Bodoni MT" panose="02070603080606020203" pitchFamily="18" charset="0"/>
              </a:rPr>
              <a:t>”Du måste lyssna på hela min berättelse.”   </a:t>
            </a:r>
            <a:endParaRPr lang="sv-SE" dirty="0">
              <a:solidFill>
                <a:schemeClr val="tx1"/>
              </a:solidFill>
              <a:latin typeface="Bodoni MT" panose="02070603080606020203" pitchFamily="18" charset="0"/>
            </a:endParaRPr>
          </a:p>
        </p:txBody>
      </p:sp>
    </p:spTree>
    <p:extLst>
      <p:ext uri="{BB962C8B-B14F-4D97-AF65-F5344CB8AC3E}">
        <p14:creationId xmlns:p14="http://schemas.microsoft.com/office/powerpoint/2010/main" val="399156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500"/>
                                        <p:tgtEl>
                                          <p:spTgt spid="4">
                                            <p:txEl>
                                              <p:pRg st="4" end="4"/>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fade">
                                      <p:cBhvr>
                                        <p:cTn id="31" dur="500"/>
                                        <p:tgtEl>
                                          <p:spTgt spid="4">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
                                            <p:txEl>
                                              <p:pRg st="6" end="6"/>
                                            </p:txEl>
                                          </p:spTgt>
                                        </p:tgtEl>
                                        <p:attrNameLst>
                                          <p:attrName>style.visibility</p:attrName>
                                        </p:attrNameLst>
                                      </p:cBhvr>
                                      <p:to>
                                        <p:strVal val="visible"/>
                                      </p:to>
                                    </p:set>
                                    <p:animEffect transition="in" filter="fade">
                                      <p:cBhvr>
                                        <p:cTn id="36" dur="500"/>
                                        <p:tgtEl>
                                          <p:spTgt spid="4">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animEffect transition="in" filter="fade">
                                      <p:cBhvr>
                                        <p:cTn id="41" dur="500"/>
                                        <p:tgtEl>
                                          <p:spTgt spid="4">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4">
                                            <p:txEl>
                                              <p:pRg st="8" end="8"/>
                                            </p:txEl>
                                          </p:spTgt>
                                        </p:tgtEl>
                                        <p:attrNameLst>
                                          <p:attrName>style.visibility</p:attrName>
                                        </p:attrNameLst>
                                      </p:cBhvr>
                                      <p:to>
                                        <p:strVal val="visible"/>
                                      </p:to>
                                    </p:set>
                                    <p:animEffect transition="in" filter="fade">
                                      <p:cBhvr>
                                        <p:cTn id="46"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4D6A61-380F-18A7-6569-D91F59154053}"/>
            </a:ext>
          </a:extLst>
        </p:cNvPr>
        <p:cNvGrpSpPr/>
        <p:nvPr/>
      </p:nvGrpSpPr>
      <p:grpSpPr>
        <a:xfrm>
          <a:off x="0" y="0"/>
          <a:ext cx="0" cy="0"/>
          <a:chOff x="0" y="0"/>
          <a:chExt cx="0" cy="0"/>
        </a:xfrm>
      </p:grpSpPr>
      <p:sp>
        <p:nvSpPr>
          <p:cNvPr id="13" name="Rektangel 12">
            <a:extLst>
              <a:ext uri="{FF2B5EF4-FFF2-40B4-BE49-F238E27FC236}">
                <a16:creationId xmlns:a16="http://schemas.microsoft.com/office/drawing/2014/main" id="{1E568745-D9E4-A57C-90D6-985CE2A1D661}"/>
              </a:ext>
            </a:extLst>
          </p:cNvPr>
          <p:cNvSpPr/>
          <p:nvPr/>
        </p:nvSpPr>
        <p:spPr>
          <a:xfrm>
            <a:off x="876294" y="285152"/>
            <a:ext cx="3683930" cy="6287696"/>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solidFill>
              <a:latin typeface="Bodoni MT" panose="02070603080606020203" pitchFamily="18" charset="0"/>
            </a:endParaRPr>
          </a:p>
          <a:p>
            <a:pPr algn="ctr"/>
            <a:r>
              <a:rPr lang="sv-SE" sz="2600" b="1" i="1" dirty="0">
                <a:solidFill>
                  <a:schemeClr val="tx1"/>
                </a:solidFill>
                <a:latin typeface="Bodoni MT" panose="02070603080606020203" pitchFamily="18" charset="0"/>
              </a:rPr>
              <a:t>Relationer</a:t>
            </a:r>
          </a:p>
          <a:p>
            <a:pPr algn="ctr"/>
            <a:r>
              <a:rPr lang="sv-SE" sz="2600" b="1" i="1" dirty="0">
                <a:solidFill>
                  <a:schemeClr val="tx1"/>
                </a:solidFill>
                <a:latin typeface="Bodoni MT" panose="02070603080606020203" pitchFamily="18" charset="0"/>
              </a:rPr>
              <a:t>Symtomöverlappning</a:t>
            </a:r>
          </a:p>
          <a:p>
            <a:pPr algn="ctr"/>
            <a:endParaRPr lang="sv-SE" dirty="0">
              <a:solidFill>
                <a:schemeClr val="tx1"/>
              </a:solidFill>
              <a:latin typeface="Bodoni MT" panose="02070603080606020203" pitchFamily="18" charset="0"/>
            </a:endParaRPr>
          </a:p>
          <a:p>
            <a:pPr algn="ctr"/>
            <a:endParaRPr lang="sv-SE" dirty="0">
              <a:solidFill>
                <a:schemeClr val="tx1"/>
              </a:solidFill>
              <a:latin typeface="Bodoni MT" panose="02070603080606020203" pitchFamily="18" charset="0"/>
            </a:endParaRPr>
          </a:p>
          <a:p>
            <a:pPr algn="ctr"/>
            <a:r>
              <a:rPr lang="sv-SE" dirty="0">
                <a:solidFill>
                  <a:schemeClr val="tx1"/>
                </a:solidFill>
                <a:latin typeface="Bodoni MT" panose="02070603080606020203" pitchFamily="18" charset="0"/>
              </a:rPr>
              <a:t>Sociala svårigheter.</a:t>
            </a:r>
          </a:p>
          <a:p>
            <a:pPr algn="ctr"/>
            <a:endParaRPr lang="sv-SE" dirty="0">
              <a:solidFill>
                <a:schemeClr val="tx1"/>
              </a:solidFill>
              <a:latin typeface="Bodoni MT" panose="02070603080606020203" pitchFamily="18" charset="0"/>
            </a:endParaRPr>
          </a:p>
          <a:p>
            <a:pPr algn="ctr"/>
            <a:r>
              <a:rPr lang="sv-SE" dirty="0">
                <a:solidFill>
                  <a:schemeClr val="tx1"/>
                </a:solidFill>
                <a:latin typeface="Bodoni MT" panose="02070603080606020203" pitchFamily="18" charset="0"/>
              </a:rPr>
              <a:t>Konflikter i relationer.</a:t>
            </a:r>
          </a:p>
          <a:p>
            <a:pPr algn="ctr"/>
            <a:endParaRPr lang="sv-SE" dirty="0">
              <a:solidFill>
                <a:schemeClr val="tx1"/>
              </a:solidFill>
              <a:latin typeface="Bodoni MT" panose="02070603080606020203" pitchFamily="18" charset="0"/>
            </a:endParaRPr>
          </a:p>
          <a:p>
            <a:pPr algn="ctr"/>
            <a:r>
              <a:rPr lang="sv-SE" dirty="0">
                <a:solidFill>
                  <a:schemeClr val="tx1"/>
                </a:solidFill>
                <a:latin typeface="Bodoni MT" panose="02070603080606020203" pitchFamily="18" charset="0"/>
              </a:rPr>
              <a:t>Mentaliseringssvårigheter.</a:t>
            </a:r>
          </a:p>
          <a:p>
            <a:pPr algn="ctr"/>
            <a:endParaRPr lang="sv-SE" dirty="0">
              <a:solidFill>
                <a:schemeClr val="tx1"/>
              </a:solidFill>
              <a:latin typeface="Bodoni MT" panose="02070603080606020203" pitchFamily="18" charset="0"/>
            </a:endParaRPr>
          </a:p>
          <a:p>
            <a:pPr algn="ctr"/>
            <a:r>
              <a:rPr lang="sv-SE" dirty="0">
                <a:solidFill>
                  <a:schemeClr val="tx1"/>
                </a:solidFill>
                <a:latin typeface="Bodoni MT" panose="02070603080606020203" pitchFamily="18" charset="0"/>
              </a:rPr>
              <a:t>Svårigheter att utveckla nära ömsesidiga relationer.</a:t>
            </a:r>
          </a:p>
          <a:p>
            <a:pPr algn="ctr"/>
            <a:endParaRPr lang="sv-SE" dirty="0">
              <a:solidFill>
                <a:schemeClr val="tx1"/>
              </a:solidFill>
              <a:latin typeface="Bodoni MT" panose="02070603080606020203" pitchFamily="18" charset="0"/>
            </a:endParaRPr>
          </a:p>
          <a:p>
            <a:pPr algn="ctr"/>
            <a:endParaRPr lang="sv-SE" dirty="0">
              <a:solidFill>
                <a:schemeClr val="tx1"/>
              </a:solidFill>
              <a:latin typeface="Bodoni MT" panose="02070603080606020203" pitchFamily="18" charset="0"/>
            </a:endParaRPr>
          </a:p>
          <a:p>
            <a:pPr algn="ctr"/>
            <a:endParaRPr lang="sv-SE" dirty="0">
              <a:solidFill>
                <a:schemeClr val="tx1"/>
              </a:solidFill>
              <a:latin typeface="Bodoni MT" panose="02070603080606020203" pitchFamily="18" charset="0"/>
            </a:endParaRPr>
          </a:p>
          <a:p>
            <a:pPr algn="ctr"/>
            <a:r>
              <a:rPr lang="sv-SE" dirty="0">
                <a:solidFill>
                  <a:schemeClr val="tx1"/>
                </a:solidFill>
                <a:latin typeface="Bodoni MT" panose="02070603080606020203" pitchFamily="18" charset="0"/>
              </a:rPr>
              <a:t> </a:t>
            </a:r>
          </a:p>
        </p:txBody>
      </p:sp>
      <p:sp>
        <p:nvSpPr>
          <p:cNvPr id="3" name="Rektangel 2">
            <a:extLst>
              <a:ext uri="{FF2B5EF4-FFF2-40B4-BE49-F238E27FC236}">
                <a16:creationId xmlns:a16="http://schemas.microsoft.com/office/drawing/2014/main" id="{487987AB-AB24-B59A-4D9F-8B648729439B}"/>
              </a:ext>
            </a:extLst>
          </p:cNvPr>
          <p:cNvSpPr/>
          <p:nvPr/>
        </p:nvSpPr>
        <p:spPr>
          <a:xfrm>
            <a:off x="5161368" y="285152"/>
            <a:ext cx="6135275" cy="2915248"/>
          </a:xfrm>
          <a:prstGeom prst="rect">
            <a:avLst/>
          </a:prstGeom>
          <a:gradFill flip="none" rotWithShape="1">
            <a:gsLst>
              <a:gs pos="38000">
                <a:srgbClr val="FFFFFF"/>
              </a:gs>
              <a:gs pos="23000">
                <a:schemeClr val="accent2">
                  <a:lumMod val="0"/>
                  <a:lumOff val="100000"/>
                </a:schemeClr>
              </a:gs>
              <a:gs pos="29000">
                <a:schemeClr val="accent2">
                  <a:lumMod val="0"/>
                  <a:lumOff val="100000"/>
                </a:schemeClr>
              </a:gs>
              <a:gs pos="100000">
                <a:srgbClr val="FF0000"/>
              </a:gs>
            </a:gsLst>
            <a:path path="circle">
              <a:fillToRect l="50000" t="-80000" r="50000" b="18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b="1" i="1" dirty="0">
                <a:solidFill>
                  <a:schemeClr val="tx1"/>
                </a:solidFill>
                <a:latin typeface="Bodoni MT" panose="02070603080606020203" pitchFamily="18" charset="0"/>
              </a:rPr>
              <a:t>Typiskt vid borderline personlighetssyndrom</a:t>
            </a:r>
          </a:p>
          <a:p>
            <a:pPr algn="ctr"/>
            <a:endParaRPr lang="sv-SE" sz="1600" dirty="0">
              <a:solidFill>
                <a:schemeClr val="tx1"/>
              </a:solidFill>
              <a:latin typeface="Bodoni MT" panose="02070603080606020203" pitchFamily="18" charset="0"/>
            </a:endParaRPr>
          </a:p>
          <a:p>
            <a:pPr algn="ctr"/>
            <a:r>
              <a:rPr lang="sv-SE" sz="1600" dirty="0">
                <a:solidFill>
                  <a:schemeClr val="tx1"/>
                </a:solidFill>
                <a:latin typeface="Bodoni MT" panose="02070603080606020203" pitchFamily="18" charset="0"/>
              </a:rPr>
              <a:t>Mentaliseringssvårigheter kopplade till </a:t>
            </a:r>
          </a:p>
          <a:p>
            <a:pPr algn="ctr"/>
            <a:r>
              <a:rPr lang="sv-SE" sz="1600" dirty="0">
                <a:solidFill>
                  <a:schemeClr val="tx1"/>
                </a:solidFill>
                <a:latin typeface="Bodoni MT" panose="02070603080606020203" pitchFamily="18" charset="0"/>
              </a:rPr>
              <a:t>känslomässigt intensiva situationer. </a:t>
            </a:r>
          </a:p>
        </p:txBody>
      </p:sp>
      <p:sp>
        <p:nvSpPr>
          <p:cNvPr id="4" name="Rektangel 3">
            <a:extLst>
              <a:ext uri="{FF2B5EF4-FFF2-40B4-BE49-F238E27FC236}">
                <a16:creationId xmlns:a16="http://schemas.microsoft.com/office/drawing/2014/main" id="{58F5428E-428C-7E31-7BF5-64448E20AE26}"/>
              </a:ext>
            </a:extLst>
          </p:cNvPr>
          <p:cNvSpPr/>
          <p:nvPr/>
        </p:nvSpPr>
        <p:spPr>
          <a:xfrm>
            <a:off x="5161367" y="3657600"/>
            <a:ext cx="6135275" cy="2915248"/>
          </a:xfrm>
          <a:prstGeom prst="rect">
            <a:avLst/>
          </a:prstGeom>
          <a:gradFill flip="none" rotWithShape="1">
            <a:gsLst>
              <a:gs pos="0">
                <a:schemeClr val="accent2">
                  <a:lumMod val="0"/>
                  <a:lumOff val="100000"/>
                </a:schemeClr>
              </a:gs>
              <a:gs pos="35000">
                <a:schemeClr val="accent2">
                  <a:lumMod val="0"/>
                  <a:lumOff val="100000"/>
                </a:schemeClr>
              </a:gs>
              <a:gs pos="100000">
                <a:srgbClr val="00B050"/>
              </a:gs>
            </a:gsLst>
            <a:path path="circle">
              <a:fillToRect l="50000" t="-80000" r="50000" b="18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b="1" i="1" dirty="0">
                <a:solidFill>
                  <a:schemeClr val="tx1"/>
                </a:solidFill>
                <a:latin typeface="Bodoni MT" panose="02070603080606020203" pitchFamily="18" charset="0"/>
              </a:rPr>
              <a:t>Typiskt vid autismspektrumtillstånd</a:t>
            </a:r>
          </a:p>
          <a:p>
            <a:pPr algn="ctr"/>
            <a:endParaRPr lang="sv-SE" sz="1600" dirty="0">
              <a:solidFill>
                <a:schemeClr val="tx1"/>
              </a:solidFill>
              <a:latin typeface="Bodoni MT" panose="02070603080606020203" pitchFamily="18" charset="0"/>
            </a:endParaRPr>
          </a:p>
          <a:p>
            <a:pPr algn="ctr"/>
            <a:r>
              <a:rPr lang="sv-SE" sz="1600" dirty="0">
                <a:solidFill>
                  <a:schemeClr val="tx1"/>
                </a:solidFill>
                <a:latin typeface="Bodoni MT" panose="02070603080606020203" pitchFamily="18" charset="0"/>
              </a:rPr>
              <a:t>Jämnt sänkt mentaliseringsförmåga. Nedsatt </a:t>
            </a:r>
          </a:p>
          <a:p>
            <a:pPr algn="ctr"/>
            <a:r>
              <a:rPr lang="sv-SE" sz="1600" dirty="0">
                <a:solidFill>
                  <a:schemeClr val="tx1"/>
                </a:solidFill>
                <a:latin typeface="Bodoni MT" panose="02070603080606020203" pitchFamily="18" charset="0"/>
              </a:rPr>
              <a:t>automatisk förmåga att läsa av social interaktion.</a:t>
            </a:r>
          </a:p>
          <a:p>
            <a:pPr algn="ctr"/>
            <a:endParaRPr lang="sv-SE" sz="1600" dirty="0">
              <a:solidFill>
                <a:schemeClr val="tx1"/>
              </a:solidFill>
              <a:latin typeface="Bodoni MT" panose="02070603080606020203" pitchFamily="18" charset="0"/>
            </a:endParaRPr>
          </a:p>
          <a:p>
            <a:pPr algn="ctr"/>
            <a:r>
              <a:rPr lang="sv-SE" sz="1600" dirty="0">
                <a:solidFill>
                  <a:schemeClr val="tx1"/>
                </a:solidFill>
                <a:latin typeface="Bodoni MT" panose="02070603080606020203" pitchFamily="18" charset="0"/>
              </a:rPr>
              <a:t>Generella svårigheter att läsa av sociala </a:t>
            </a:r>
          </a:p>
          <a:p>
            <a:pPr algn="ctr"/>
            <a:r>
              <a:rPr lang="sv-SE" sz="1600" dirty="0">
                <a:solidFill>
                  <a:schemeClr val="tx1"/>
                </a:solidFill>
                <a:latin typeface="Bodoni MT" panose="02070603080606020203" pitchFamily="18" charset="0"/>
              </a:rPr>
              <a:t>situationer, förstå andras perspektiv. </a:t>
            </a:r>
          </a:p>
        </p:txBody>
      </p:sp>
      <p:sp>
        <p:nvSpPr>
          <p:cNvPr id="7" name="Ellips 6">
            <a:extLst>
              <a:ext uri="{FF2B5EF4-FFF2-40B4-BE49-F238E27FC236}">
                <a16:creationId xmlns:a16="http://schemas.microsoft.com/office/drawing/2014/main" id="{4A895558-44A3-764D-1464-81B25565BF35}"/>
              </a:ext>
            </a:extLst>
          </p:cNvPr>
          <p:cNvSpPr/>
          <p:nvPr/>
        </p:nvSpPr>
        <p:spPr>
          <a:xfrm rot="21017452">
            <a:off x="9713690" y="5780581"/>
            <a:ext cx="2569817" cy="866932"/>
          </a:xfrm>
          <a:prstGeom prst="ellipse">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solidFill>
                  <a:schemeClr val="tx1"/>
                </a:solidFill>
              </a:rPr>
              <a:t>Skillnaderna har stor bäring för behandling!</a:t>
            </a:r>
          </a:p>
        </p:txBody>
      </p:sp>
      <p:sp>
        <p:nvSpPr>
          <p:cNvPr id="12" name="Ellips 11">
            <a:extLst>
              <a:ext uri="{FF2B5EF4-FFF2-40B4-BE49-F238E27FC236}">
                <a16:creationId xmlns:a16="http://schemas.microsoft.com/office/drawing/2014/main" id="{EADF0067-5A06-1727-1F17-445177E9ED6E}"/>
              </a:ext>
            </a:extLst>
          </p:cNvPr>
          <p:cNvSpPr/>
          <p:nvPr/>
        </p:nvSpPr>
        <p:spPr>
          <a:xfrm>
            <a:off x="7631778" y="2785047"/>
            <a:ext cx="5248561" cy="1287905"/>
          </a:xfrm>
          <a:prstGeom prst="ellipse">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solidFill>
                  <a:schemeClr val="tx1"/>
                </a:solidFill>
              </a:rPr>
              <a:t>Hypermentalisering kan förekomma vid båda tillstånden. Att läsa in för mycket, överanalysera andras avsikter, att tro att någon är arg när den inte är det.</a:t>
            </a:r>
          </a:p>
        </p:txBody>
      </p:sp>
    </p:spTree>
    <p:extLst>
      <p:ext uri="{BB962C8B-B14F-4D97-AF65-F5344CB8AC3E}">
        <p14:creationId xmlns:p14="http://schemas.microsoft.com/office/powerpoint/2010/main" val="349090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500"/>
                                        <p:tgtEl>
                                          <p:spTgt spid="4">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500"/>
                                        <p:tgtEl>
                                          <p:spTgt spid="4">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500"/>
                                        <p:tgtEl>
                                          <p:spTgt spid="4">
                                            <p:txEl>
                                              <p:pRg st="3" end="3"/>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
                                            <p:txEl>
                                              <p:pRg st="6" end="6"/>
                                            </p:txEl>
                                          </p:spTgt>
                                        </p:tgtEl>
                                        <p:attrNameLst>
                                          <p:attrName>style.visibility</p:attrName>
                                        </p:attrNameLst>
                                      </p:cBhvr>
                                      <p:to>
                                        <p:strVal val="visible"/>
                                      </p:to>
                                    </p:set>
                                    <p:animEffect transition="in" filter="fade">
                                      <p:cBhvr>
                                        <p:cTn id="30" dur="500"/>
                                        <p:tgtEl>
                                          <p:spTgt spid="4">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C8DBAC-664C-F7D5-4E68-576BD8B01277}"/>
            </a:ext>
          </a:extLst>
        </p:cNvPr>
        <p:cNvGrpSpPr/>
        <p:nvPr/>
      </p:nvGrpSpPr>
      <p:grpSpPr>
        <a:xfrm>
          <a:off x="0" y="0"/>
          <a:ext cx="0" cy="0"/>
          <a:chOff x="0" y="0"/>
          <a:chExt cx="0" cy="0"/>
        </a:xfrm>
      </p:grpSpPr>
      <p:sp>
        <p:nvSpPr>
          <p:cNvPr id="13" name="Rektangel 12">
            <a:extLst>
              <a:ext uri="{FF2B5EF4-FFF2-40B4-BE49-F238E27FC236}">
                <a16:creationId xmlns:a16="http://schemas.microsoft.com/office/drawing/2014/main" id="{5E551007-36ED-A7CD-0A48-C519C23D555B}"/>
              </a:ext>
            </a:extLst>
          </p:cNvPr>
          <p:cNvSpPr/>
          <p:nvPr/>
        </p:nvSpPr>
        <p:spPr>
          <a:xfrm>
            <a:off x="876294" y="285152"/>
            <a:ext cx="3683930" cy="6287696"/>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solidFill>
              <a:latin typeface="Bodoni MT" panose="02070603080606020203" pitchFamily="18" charset="0"/>
            </a:endParaRPr>
          </a:p>
          <a:p>
            <a:pPr algn="ctr"/>
            <a:r>
              <a:rPr lang="sv-SE" sz="2600" b="1" i="1" dirty="0">
                <a:solidFill>
                  <a:schemeClr val="tx1"/>
                </a:solidFill>
                <a:latin typeface="Bodoni MT" panose="02070603080606020203" pitchFamily="18" charset="0"/>
              </a:rPr>
              <a:t>Relationer</a:t>
            </a:r>
          </a:p>
          <a:p>
            <a:pPr algn="ctr"/>
            <a:r>
              <a:rPr lang="sv-SE" sz="2600" b="1" i="1" dirty="0">
                <a:solidFill>
                  <a:schemeClr val="tx1"/>
                </a:solidFill>
                <a:latin typeface="Bodoni MT" panose="02070603080606020203" pitchFamily="18" charset="0"/>
              </a:rPr>
              <a:t>Symtomöverlappning</a:t>
            </a:r>
          </a:p>
          <a:p>
            <a:pPr algn="ctr"/>
            <a:endParaRPr lang="sv-SE" dirty="0">
              <a:solidFill>
                <a:schemeClr val="tx1"/>
              </a:solidFill>
              <a:latin typeface="Bodoni MT" panose="02070603080606020203" pitchFamily="18" charset="0"/>
            </a:endParaRPr>
          </a:p>
          <a:p>
            <a:pPr algn="ctr"/>
            <a:endParaRPr lang="sv-SE" dirty="0">
              <a:solidFill>
                <a:schemeClr val="tx1"/>
              </a:solidFill>
              <a:latin typeface="Bodoni MT" panose="02070603080606020203" pitchFamily="18" charset="0"/>
            </a:endParaRPr>
          </a:p>
          <a:p>
            <a:pPr algn="ctr"/>
            <a:r>
              <a:rPr lang="sv-SE" dirty="0">
                <a:solidFill>
                  <a:schemeClr val="tx1"/>
                </a:solidFill>
                <a:latin typeface="Bodoni MT" panose="02070603080606020203" pitchFamily="18" charset="0"/>
              </a:rPr>
              <a:t>Sociala svårigheter.</a:t>
            </a:r>
          </a:p>
          <a:p>
            <a:pPr algn="ctr"/>
            <a:endParaRPr lang="sv-SE" dirty="0">
              <a:solidFill>
                <a:schemeClr val="tx1"/>
              </a:solidFill>
              <a:latin typeface="Bodoni MT" panose="02070603080606020203" pitchFamily="18" charset="0"/>
            </a:endParaRPr>
          </a:p>
          <a:p>
            <a:pPr algn="ctr"/>
            <a:r>
              <a:rPr lang="sv-SE" dirty="0">
                <a:solidFill>
                  <a:schemeClr val="tx1"/>
                </a:solidFill>
                <a:latin typeface="Bodoni MT" panose="02070603080606020203" pitchFamily="18" charset="0"/>
              </a:rPr>
              <a:t>Konflikter i relationer.</a:t>
            </a:r>
          </a:p>
          <a:p>
            <a:pPr algn="ctr"/>
            <a:endParaRPr lang="sv-SE" dirty="0">
              <a:solidFill>
                <a:schemeClr val="tx1"/>
              </a:solidFill>
              <a:latin typeface="Bodoni MT" panose="02070603080606020203" pitchFamily="18" charset="0"/>
            </a:endParaRPr>
          </a:p>
          <a:p>
            <a:pPr algn="ctr"/>
            <a:r>
              <a:rPr lang="sv-SE" dirty="0">
                <a:solidFill>
                  <a:schemeClr val="tx1"/>
                </a:solidFill>
                <a:latin typeface="Bodoni MT" panose="02070603080606020203" pitchFamily="18" charset="0"/>
              </a:rPr>
              <a:t>Mentaliseringssvårigheter.</a:t>
            </a:r>
          </a:p>
          <a:p>
            <a:pPr algn="ctr"/>
            <a:endParaRPr lang="sv-SE" dirty="0">
              <a:solidFill>
                <a:schemeClr val="tx1"/>
              </a:solidFill>
              <a:latin typeface="Bodoni MT" panose="02070603080606020203" pitchFamily="18" charset="0"/>
            </a:endParaRPr>
          </a:p>
          <a:p>
            <a:pPr algn="ctr"/>
            <a:r>
              <a:rPr lang="sv-SE" dirty="0">
                <a:solidFill>
                  <a:schemeClr val="tx1"/>
                </a:solidFill>
                <a:latin typeface="Bodoni MT" panose="02070603080606020203" pitchFamily="18" charset="0"/>
              </a:rPr>
              <a:t>Svårigheter att utveckla nära ömsesidiga relationer.</a:t>
            </a:r>
          </a:p>
          <a:p>
            <a:pPr algn="ctr"/>
            <a:endParaRPr lang="sv-SE" dirty="0">
              <a:solidFill>
                <a:schemeClr val="tx1"/>
              </a:solidFill>
              <a:latin typeface="Bodoni MT" panose="02070603080606020203" pitchFamily="18" charset="0"/>
            </a:endParaRPr>
          </a:p>
          <a:p>
            <a:pPr algn="ctr"/>
            <a:endParaRPr lang="sv-SE" dirty="0">
              <a:solidFill>
                <a:schemeClr val="tx1"/>
              </a:solidFill>
              <a:latin typeface="Bodoni MT" panose="02070603080606020203" pitchFamily="18" charset="0"/>
            </a:endParaRPr>
          </a:p>
          <a:p>
            <a:pPr algn="ctr"/>
            <a:endParaRPr lang="sv-SE" dirty="0">
              <a:solidFill>
                <a:schemeClr val="tx1"/>
              </a:solidFill>
              <a:latin typeface="Bodoni MT" panose="02070603080606020203" pitchFamily="18" charset="0"/>
            </a:endParaRPr>
          </a:p>
          <a:p>
            <a:pPr algn="ctr"/>
            <a:r>
              <a:rPr lang="sv-SE" dirty="0">
                <a:solidFill>
                  <a:schemeClr val="tx1"/>
                </a:solidFill>
                <a:latin typeface="Bodoni MT" panose="02070603080606020203" pitchFamily="18" charset="0"/>
              </a:rPr>
              <a:t> </a:t>
            </a:r>
          </a:p>
        </p:txBody>
      </p:sp>
      <p:sp>
        <p:nvSpPr>
          <p:cNvPr id="3" name="Rektangel 2">
            <a:extLst>
              <a:ext uri="{FF2B5EF4-FFF2-40B4-BE49-F238E27FC236}">
                <a16:creationId xmlns:a16="http://schemas.microsoft.com/office/drawing/2014/main" id="{835637AE-1F82-75D3-961A-797E5BDFD031}"/>
              </a:ext>
            </a:extLst>
          </p:cNvPr>
          <p:cNvSpPr/>
          <p:nvPr/>
        </p:nvSpPr>
        <p:spPr>
          <a:xfrm>
            <a:off x="5161368" y="285152"/>
            <a:ext cx="6135275" cy="2915248"/>
          </a:xfrm>
          <a:prstGeom prst="rect">
            <a:avLst/>
          </a:prstGeom>
          <a:gradFill flip="none" rotWithShape="1">
            <a:gsLst>
              <a:gs pos="38000">
                <a:srgbClr val="FFFFFF"/>
              </a:gs>
              <a:gs pos="23000">
                <a:schemeClr val="accent2">
                  <a:lumMod val="0"/>
                  <a:lumOff val="100000"/>
                </a:schemeClr>
              </a:gs>
              <a:gs pos="29000">
                <a:schemeClr val="accent2">
                  <a:lumMod val="0"/>
                  <a:lumOff val="100000"/>
                </a:schemeClr>
              </a:gs>
              <a:gs pos="100000">
                <a:srgbClr val="FF0000"/>
              </a:gs>
            </a:gsLst>
            <a:path path="circle">
              <a:fillToRect l="50000" t="-80000" r="50000" b="18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b="1" i="1" dirty="0">
                <a:solidFill>
                  <a:schemeClr val="tx1"/>
                </a:solidFill>
                <a:latin typeface="Bodoni MT" panose="02070603080606020203" pitchFamily="18" charset="0"/>
              </a:rPr>
              <a:t>Typiskt vid borderline personlighetssyndrom</a:t>
            </a:r>
          </a:p>
          <a:p>
            <a:pPr algn="ctr"/>
            <a:endParaRPr lang="sv-SE" sz="1600" dirty="0">
              <a:solidFill>
                <a:schemeClr val="tx1"/>
              </a:solidFill>
              <a:latin typeface="Bodoni MT" panose="02070603080606020203" pitchFamily="18" charset="0"/>
            </a:endParaRPr>
          </a:p>
          <a:p>
            <a:pPr algn="ctr"/>
            <a:r>
              <a:rPr lang="sv-SE" sz="1600" b="1" dirty="0">
                <a:solidFill>
                  <a:schemeClr val="tx1"/>
                </a:solidFill>
                <a:latin typeface="Bodoni MT" panose="02070603080606020203" pitchFamily="18" charset="0"/>
              </a:rPr>
              <a:t>Ensamhet: </a:t>
            </a:r>
          </a:p>
          <a:p>
            <a:pPr algn="ctr"/>
            <a:r>
              <a:rPr lang="sv-SE" sz="1600" dirty="0">
                <a:solidFill>
                  <a:schemeClr val="tx1"/>
                </a:solidFill>
                <a:latin typeface="Bodoni MT" panose="02070603080606020203" pitchFamily="18" charset="0"/>
              </a:rPr>
              <a:t>”Jag kan inte ha relationer eftersom </a:t>
            </a:r>
          </a:p>
          <a:p>
            <a:pPr algn="ctr"/>
            <a:r>
              <a:rPr lang="sv-SE" sz="1600" dirty="0">
                <a:solidFill>
                  <a:schemeClr val="tx1"/>
                </a:solidFill>
                <a:latin typeface="Bodoni MT" panose="02070603080606020203" pitchFamily="18" charset="0"/>
              </a:rPr>
              <a:t>det blir så mycket konflikter.”</a:t>
            </a:r>
          </a:p>
        </p:txBody>
      </p:sp>
      <p:sp>
        <p:nvSpPr>
          <p:cNvPr id="4" name="Rektangel 3">
            <a:extLst>
              <a:ext uri="{FF2B5EF4-FFF2-40B4-BE49-F238E27FC236}">
                <a16:creationId xmlns:a16="http://schemas.microsoft.com/office/drawing/2014/main" id="{7A7E2559-84F9-640A-1BC5-F1E9110BFD8F}"/>
              </a:ext>
            </a:extLst>
          </p:cNvPr>
          <p:cNvSpPr/>
          <p:nvPr/>
        </p:nvSpPr>
        <p:spPr>
          <a:xfrm>
            <a:off x="5161367" y="3657600"/>
            <a:ext cx="6135275" cy="2915248"/>
          </a:xfrm>
          <a:prstGeom prst="rect">
            <a:avLst/>
          </a:prstGeom>
          <a:gradFill flip="none" rotWithShape="1">
            <a:gsLst>
              <a:gs pos="0">
                <a:schemeClr val="accent2">
                  <a:lumMod val="0"/>
                  <a:lumOff val="100000"/>
                </a:schemeClr>
              </a:gs>
              <a:gs pos="35000">
                <a:schemeClr val="accent2">
                  <a:lumMod val="0"/>
                  <a:lumOff val="100000"/>
                </a:schemeClr>
              </a:gs>
              <a:gs pos="100000">
                <a:srgbClr val="00B050"/>
              </a:gs>
            </a:gsLst>
            <a:path path="circle">
              <a:fillToRect l="50000" t="-80000" r="50000" b="18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b="1" i="1" dirty="0">
                <a:solidFill>
                  <a:schemeClr val="tx1"/>
                </a:solidFill>
                <a:latin typeface="Bodoni MT" panose="02070603080606020203" pitchFamily="18" charset="0"/>
              </a:rPr>
              <a:t>Typiskt vid autismspektrumtillstånd</a:t>
            </a:r>
          </a:p>
          <a:p>
            <a:pPr algn="ctr"/>
            <a:endParaRPr lang="sv-SE" sz="1600" dirty="0">
              <a:solidFill>
                <a:schemeClr val="tx1"/>
              </a:solidFill>
              <a:latin typeface="Bodoni MT" panose="02070603080606020203" pitchFamily="18" charset="0"/>
            </a:endParaRPr>
          </a:p>
          <a:p>
            <a:pPr algn="ctr"/>
            <a:r>
              <a:rPr lang="sv-SE" sz="1600" b="1" dirty="0">
                <a:solidFill>
                  <a:schemeClr val="tx1"/>
                </a:solidFill>
                <a:latin typeface="Bodoni MT" panose="02070603080606020203" pitchFamily="18" charset="0"/>
              </a:rPr>
              <a:t>Ensamhet: </a:t>
            </a:r>
          </a:p>
          <a:p>
            <a:pPr algn="ctr"/>
            <a:r>
              <a:rPr lang="sv-SE" sz="1600" dirty="0">
                <a:solidFill>
                  <a:schemeClr val="tx1"/>
                </a:solidFill>
                <a:latin typeface="Bodoni MT" panose="02070603080606020203" pitchFamily="18" charset="0"/>
              </a:rPr>
              <a:t>”Jag skulle vilja ha relationer men</a:t>
            </a:r>
          </a:p>
          <a:p>
            <a:pPr algn="ctr"/>
            <a:r>
              <a:rPr lang="sv-SE" sz="1600" dirty="0">
                <a:solidFill>
                  <a:schemeClr val="tx1"/>
                </a:solidFill>
                <a:latin typeface="Bodoni MT" panose="02070603080606020203" pitchFamily="18" charset="0"/>
              </a:rPr>
              <a:t>jag vet inte hur man gör.” </a:t>
            </a:r>
          </a:p>
        </p:txBody>
      </p:sp>
      <p:sp>
        <p:nvSpPr>
          <p:cNvPr id="2" name="Ellips 1">
            <a:extLst>
              <a:ext uri="{FF2B5EF4-FFF2-40B4-BE49-F238E27FC236}">
                <a16:creationId xmlns:a16="http://schemas.microsoft.com/office/drawing/2014/main" id="{647D9935-ECC5-0255-2DD2-1A8AEA6877F3}"/>
              </a:ext>
            </a:extLst>
          </p:cNvPr>
          <p:cNvSpPr/>
          <p:nvPr/>
        </p:nvSpPr>
        <p:spPr>
          <a:xfrm rot="21017452">
            <a:off x="9567485" y="5780581"/>
            <a:ext cx="2569817" cy="866932"/>
          </a:xfrm>
          <a:prstGeom prst="ellipse">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solidFill>
                  <a:schemeClr val="tx1"/>
                </a:solidFill>
              </a:rPr>
              <a:t>+ en del vill leva ensamt, kanske med ett husdjur.</a:t>
            </a:r>
          </a:p>
        </p:txBody>
      </p:sp>
    </p:spTree>
    <p:extLst>
      <p:ext uri="{BB962C8B-B14F-4D97-AF65-F5344CB8AC3E}">
        <p14:creationId xmlns:p14="http://schemas.microsoft.com/office/powerpoint/2010/main" val="87323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500"/>
                                        <p:tgtEl>
                                          <p:spTgt spid="4">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500"/>
                                        <p:tgtEl>
                                          <p:spTgt spid="4">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fade">
                                      <p:cBhvr>
                                        <p:cTn id="24" dur="500"/>
                                        <p:tgtEl>
                                          <p:spTgt spid="4">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80B95-16DA-D8C7-18ED-ABB7D0B3A84C}"/>
            </a:ext>
          </a:extLst>
        </p:cNvPr>
        <p:cNvGrpSpPr/>
        <p:nvPr/>
      </p:nvGrpSpPr>
      <p:grpSpPr>
        <a:xfrm>
          <a:off x="0" y="0"/>
          <a:ext cx="0" cy="0"/>
          <a:chOff x="0" y="0"/>
          <a:chExt cx="0" cy="0"/>
        </a:xfrm>
      </p:grpSpPr>
      <p:sp>
        <p:nvSpPr>
          <p:cNvPr id="13" name="Rektangel 12">
            <a:extLst>
              <a:ext uri="{FF2B5EF4-FFF2-40B4-BE49-F238E27FC236}">
                <a16:creationId xmlns:a16="http://schemas.microsoft.com/office/drawing/2014/main" id="{00E99F01-D777-A1DE-575C-5676C910282D}"/>
              </a:ext>
            </a:extLst>
          </p:cNvPr>
          <p:cNvSpPr/>
          <p:nvPr/>
        </p:nvSpPr>
        <p:spPr>
          <a:xfrm>
            <a:off x="876294" y="285152"/>
            <a:ext cx="3683930" cy="6287696"/>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solidFill>
              <a:latin typeface="Bodoni MT" panose="02070603080606020203" pitchFamily="18" charset="0"/>
            </a:endParaRPr>
          </a:p>
          <a:p>
            <a:pPr algn="ctr"/>
            <a:r>
              <a:rPr lang="sv-SE" sz="2600" b="1" i="1" dirty="0">
                <a:solidFill>
                  <a:schemeClr val="tx1"/>
                </a:solidFill>
                <a:latin typeface="Bodoni MT" panose="02070603080606020203" pitchFamily="18" charset="0"/>
              </a:rPr>
              <a:t>Självskada och Suicidalitet</a:t>
            </a:r>
          </a:p>
          <a:p>
            <a:pPr algn="ctr"/>
            <a:r>
              <a:rPr lang="sv-SE" sz="2600" b="1" i="1" dirty="0">
                <a:solidFill>
                  <a:schemeClr val="tx1"/>
                </a:solidFill>
                <a:latin typeface="Bodoni MT" panose="02070603080606020203" pitchFamily="18" charset="0"/>
              </a:rPr>
              <a:t>Symtomöverlappning</a:t>
            </a:r>
          </a:p>
          <a:p>
            <a:pPr algn="ctr"/>
            <a:endParaRPr lang="sv-SE" dirty="0">
              <a:solidFill>
                <a:schemeClr val="tx1"/>
              </a:solidFill>
              <a:latin typeface="Bodoni MT" panose="02070603080606020203" pitchFamily="18" charset="0"/>
            </a:endParaRPr>
          </a:p>
          <a:p>
            <a:pPr algn="ctr"/>
            <a:endParaRPr lang="sv-SE" dirty="0">
              <a:solidFill>
                <a:schemeClr val="tx1"/>
              </a:solidFill>
              <a:latin typeface="Bodoni MT" panose="02070603080606020203" pitchFamily="18" charset="0"/>
            </a:endParaRPr>
          </a:p>
          <a:p>
            <a:pPr algn="ctr"/>
            <a:r>
              <a:rPr lang="sv-SE" dirty="0">
                <a:solidFill>
                  <a:schemeClr val="tx1"/>
                </a:solidFill>
                <a:latin typeface="Bodoni MT" panose="02070603080606020203" pitchFamily="18" charset="0"/>
              </a:rPr>
              <a:t>Självskada vanligt </a:t>
            </a:r>
          </a:p>
          <a:p>
            <a:pPr algn="ctr"/>
            <a:r>
              <a:rPr lang="sv-SE" dirty="0">
                <a:solidFill>
                  <a:schemeClr val="tx1"/>
                </a:solidFill>
                <a:latin typeface="Bodoni MT" panose="02070603080606020203" pitchFamily="18" charset="0"/>
              </a:rPr>
              <a:t>inom båda grupperna.</a:t>
            </a:r>
          </a:p>
          <a:p>
            <a:pPr algn="ctr"/>
            <a:endParaRPr lang="sv-SE" dirty="0">
              <a:solidFill>
                <a:schemeClr val="tx1"/>
              </a:solidFill>
              <a:latin typeface="Bodoni MT" panose="02070603080606020203" pitchFamily="18" charset="0"/>
            </a:endParaRPr>
          </a:p>
          <a:p>
            <a:pPr algn="ctr"/>
            <a:r>
              <a:rPr lang="sv-SE" dirty="0">
                <a:solidFill>
                  <a:schemeClr val="tx1"/>
                </a:solidFill>
                <a:latin typeface="Bodoni MT" panose="02070603080606020203" pitchFamily="18" charset="0"/>
              </a:rPr>
              <a:t>Högre risk för suicid, suicidförsök och parasuicidalt beteende inom båda grupperna.</a:t>
            </a:r>
          </a:p>
          <a:p>
            <a:pPr algn="ctr"/>
            <a:endParaRPr lang="sv-SE" dirty="0">
              <a:solidFill>
                <a:schemeClr val="tx1"/>
              </a:solidFill>
              <a:latin typeface="Bodoni MT" panose="02070603080606020203" pitchFamily="18" charset="0"/>
            </a:endParaRPr>
          </a:p>
          <a:p>
            <a:pPr algn="ctr"/>
            <a:r>
              <a:rPr lang="sv-SE" dirty="0">
                <a:solidFill>
                  <a:schemeClr val="tx1"/>
                </a:solidFill>
                <a:latin typeface="Bodoni MT" panose="02070603080606020203" pitchFamily="18" charset="0"/>
              </a:rPr>
              <a:t> </a:t>
            </a:r>
          </a:p>
        </p:txBody>
      </p:sp>
      <p:sp>
        <p:nvSpPr>
          <p:cNvPr id="3" name="Rektangel 2">
            <a:extLst>
              <a:ext uri="{FF2B5EF4-FFF2-40B4-BE49-F238E27FC236}">
                <a16:creationId xmlns:a16="http://schemas.microsoft.com/office/drawing/2014/main" id="{B323BD48-CC4E-AE5C-ADF7-652FD897D7D5}"/>
              </a:ext>
            </a:extLst>
          </p:cNvPr>
          <p:cNvSpPr/>
          <p:nvPr/>
        </p:nvSpPr>
        <p:spPr>
          <a:xfrm>
            <a:off x="5161368" y="285152"/>
            <a:ext cx="6135275" cy="2915248"/>
          </a:xfrm>
          <a:prstGeom prst="rect">
            <a:avLst/>
          </a:prstGeom>
          <a:gradFill flip="none" rotWithShape="1">
            <a:gsLst>
              <a:gs pos="38000">
                <a:srgbClr val="FFFFFF"/>
              </a:gs>
              <a:gs pos="23000">
                <a:schemeClr val="accent2">
                  <a:lumMod val="0"/>
                  <a:lumOff val="100000"/>
                </a:schemeClr>
              </a:gs>
              <a:gs pos="29000">
                <a:schemeClr val="accent2">
                  <a:lumMod val="0"/>
                  <a:lumOff val="100000"/>
                </a:schemeClr>
              </a:gs>
              <a:gs pos="100000">
                <a:srgbClr val="FF0000"/>
              </a:gs>
            </a:gsLst>
            <a:path path="circle">
              <a:fillToRect l="50000" t="-80000" r="50000" b="18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b="1" i="1" dirty="0">
                <a:solidFill>
                  <a:schemeClr val="tx1"/>
                </a:solidFill>
                <a:latin typeface="Bodoni MT" panose="02070603080606020203" pitchFamily="18" charset="0"/>
              </a:rPr>
              <a:t>Typiskt vid borderline personlighetssyndrom</a:t>
            </a:r>
          </a:p>
          <a:p>
            <a:pPr algn="ctr"/>
            <a:endParaRPr lang="sv-SE" sz="1600" dirty="0">
              <a:solidFill>
                <a:schemeClr val="tx1"/>
              </a:solidFill>
              <a:latin typeface="Bodoni MT" panose="02070603080606020203" pitchFamily="18" charset="0"/>
            </a:endParaRPr>
          </a:p>
          <a:p>
            <a:pPr algn="ctr"/>
            <a:r>
              <a:rPr lang="sv-SE" sz="1600" b="1" dirty="0">
                <a:solidFill>
                  <a:schemeClr val="tx1"/>
                </a:solidFill>
                <a:latin typeface="Bodoni MT" panose="02070603080606020203" pitchFamily="18" charset="0"/>
              </a:rPr>
              <a:t>Suicidalitet</a:t>
            </a:r>
          </a:p>
          <a:p>
            <a:pPr algn="ctr"/>
            <a:r>
              <a:rPr lang="sv-SE" sz="1600" dirty="0">
                <a:solidFill>
                  <a:schemeClr val="tx1"/>
                </a:solidFill>
                <a:latin typeface="Bodoni MT" panose="02070603080606020203" pitchFamily="18" charset="0"/>
              </a:rPr>
              <a:t>Akut suicidalitet ofta relaterad till relationella händelser, </a:t>
            </a:r>
          </a:p>
          <a:p>
            <a:pPr algn="ctr"/>
            <a:r>
              <a:rPr lang="sv-SE" sz="1600" dirty="0">
                <a:solidFill>
                  <a:schemeClr val="tx1"/>
                </a:solidFill>
                <a:latin typeface="Bodoni MT" panose="02070603080606020203" pitchFamily="18" charset="0"/>
              </a:rPr>
              <a:t>tex konflikt i en relation, rädsla för att bli övergiven.</a:t>
            </a:r>
          </a:p>
          <a:p>
            <a:pPr algn="ctr"/>
            <a:endParaRPr lang="sv-SE" sz="1600" dirty="0">
              <a:solidFill>
                <a:schemeClr val="tx1"/>
              </a:solidFill>
              <a:latin typeface="Bodoni MT" panose="02070603080606020203" pitchFamily="18" charset="0"/>
            </a:endParaRPr>
          </a:p>
          <a:p>
            <a:pPr algn="ctr"/>
            <a:r>
              <a:rPr lang="sv-SE" sz="1600" dirty="0">
                <a:solidFill>
                  <a:schemeClr val="tx1"/>
                </a:solidFill>
                <a:latin typeface="Bodoni MT" panose="02070603080606020203" pitchFamily="18" charset="0"/>
              </a:rPr>
              <a:t>Icke-akut suicidalitet. Sorgen över att </a:t>
            </a:r>
          </a:p>
          <a:p>
            <a:pPr algn="ctr"/>
            <a:r>
              <a:rPr lang="sv-SE" sz="1600" dirty="0">
                <a:solidFill>
                  <a:schemeClr val="tx1"/>
                </a:solidFill>
                <a:latin typeface="Bodoni MT" panose="02070603080606020203" pitchFamily="18" charset="0"/>
              </a:rPr>
              <a:t>inte kunna få till nära relationer. </a:t>
            </a:r>
          </a:p>
        </p:txBody>
      </p:sp>
      <p:sp>
        <p:nvSpPr>
          <p:cNvPr id="4" name="Rektangel 3">
            <a:extLst>
              <a:ext uri="{FF2B5EF4-FFF2-40B4-BE49-F238E27FC236}">
                <a16:creationId xmlns:a16="http://schemas.microsoft.com/office/drawing/2014/main" id="{37483D48-862E-5786-8C7C-262575BF4814}"/>
              </a:ext>
            </a:extLst>
          </p:cNvPr>
          <p:cNvSpPr/>
          <p:nvPr/>
        </p:nvSpPr>
        <p:spPr>
          <a:xfrm>
            <a:off x="5161367" y="3657600"/>
            <a:ext cx="6135275" cy="2915248"/>
          </a:xfrm>
          <a:prstGeom prst="rect">
            <a:avLst/>
          </a:prstGeom>
          <a:gradFill flip="none" rotWithShape="1">
            <a:gsLst>
              <a:gs pos="0">
                <a:schemeClr val="accent2">
                  <a:lumMod val="0"/>
                  <a:lumOff val="100000"/>
                </a:schemeClr>
              </a:gs>
              <a:gs pos="35000">
                <a:schemeClr val="accent2">
                  <a:lumMod val="0"/>
                  <a:lumOff val="100000"/>
                </a:schemeClr>
              </a:gs>
              <a:gs pos="100000">
                <a:srgbClr val="00B050"/>
              </a:gs>
            </a:gsLst>
            <a:path path="circle">
              <a:fillToRect l="50000" t="-80000" r="50000" b="18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b="1" i="1" dirty="0">
                <a:solidFill>
                  <a:schemeClr val="tx1"/>
                </a:solidFill>
                <a:latin typeface="Bodoni MT" panose="02070603080606020203" pitchFamily="18" charset="0"/>
              </a:rPr>
              <a:t>Typiskt vid autismspektrumtillstånd</a:t>
            </a:r>
          </a:p>
          <a:p>
            <a:pPr algn="ctr"/>
            <a:endParaRPr lang="sv-SE" sz="1600" dirty="0">
              <a:solidFill>
                <a:schemeClr val="tx1"/>
              </a:solidFill>
              <a:latin typeface="Bodoni MT" panose="02070603080606020203" pitchFamily="18" charset="0"/>
            </a:endParaRPr>
          </a:p>
          <a:p>
            <a:pPr algn="ctr"/>
            <a:r>
              <a:rPr lang="sv-SE" sz="1600" b="1" dirty="0">
                <a:solidFill>
                  <a:schemeClr val="tx1"/>
                </a:solidFill>
                <a:latin typeface="Bodoni MT" panose="02070603080606020203" pitchFamily="18" charset="0"/>
              </a:rPr>
              <a:t>Suicidalitet</a:t>
            </a:r>
          </a:p>
          <a:p>
            <a:pPr algn="ctr"/>
            <a:r>
              <a:rPr lang="sv-SE" sz="1600" dirty="0">
                <a:solidFill>
                  <a:schemeClr val="tx1"/>
                </a:solidFill>
                <a:latin typeface="Bodoni MT" panose="02070603080606020203" pitchFamily="18" charset="0"/>
              </a:rPr>
              <a:t>Sensorisk överbelastning.</a:t>
            </a:r>
          </a:p>
          <a:p>
            <a:pPr algn="ctr"/>
            <a:endParaRPr lang="sv-SE" sz="1600" dirty="0">
              <a:solidFill>
                <a:schemeClr val="tx1"/>
              </a:solidFill>
              <a:latin typeface="Bodoni MT" panose="02070603080606020203" pitchFamily="18" charset="0"/>
            </a:endParaRPr>
          </a:p>
          <a:p>
            <a:pPr algn="ctr"/>
            <a:r>
              <a:rPr lang="sv-SE" sz="1600" dirty="0">
                <a:solidFill>
                  <a:schemeClr val="tx1"/>
                </a:solidFill>
                <a:latin typeface="Bodoni MT" panose="02070603080606020203" pitchFamily="18" charset="0"/>
              </a:rPr>
              <a:t>Långvarig social stress – känslan att stå utanför, att inte </a:t>
            </a:r>
          </a:p>
          <a:p>
            <a:pPr algn="ctr"/>
            <a:r>
              <a:rPr lang="sv-SE" sz="1600" dirty="0">
                <a:solidFill>
                  <a:schemeClr val="tx1"/>
                </a:solidFill>
                <a:latin typeface="Bodoni MT" panose="02070603080606020203" pitchFamily="18" charset="0"/>
              </a:rPr>
              <a:t>höra till, att aldrig ha blivit förstådd, att vara en börda.</a:t>
            </a:r>
          </a:p>
          <a:p>
            <a:pPr algn="ctr"/>
            <a:endParaRPr lang="sv-SE" sz="1600" dirty="0">
              <a:solidFill>
                <a:schemeClr val="tx1"/>
              </a:solidFill>
              <a:latin typeface="Bodoni MT" panose="02070603080606020203" pitchFamily="18" charset="0"/>
            </a:endParaRPr>
          </a:p>
          <a:p>
            <a:pPr algn="ctr"/>
            <a:r>
              <a:rPr lang="sv-SE" sz="1600" dirty="0">
                <a:solidFill>
                  <a:schemeClr val="tx1"/>
                </a:solidFill>
                <a:latin typeface="Bodoni MT" panose="02070603080606020203" pitchFamily="18" charset="0"/>
              </a:rPr>
              <a:t>Camouflaging: </a:t>
            </a:r>
            <a:r>
              <a:rPr lang="sv-SE" sz="1600" dirty="0" err="1">
                <a:solidFill>
                  <a:schemeClr val="tx1"/>
                </a:solidFill>
                <a:latin typeface="Bodoni MT" panose="02070603080606020203" pitchFamily="18" charset="0"/>
              </a:rPr>
              <a:t>ev</a:t>
            </a:r>
            <a:r>
              <a:rPr lang="sv-SE" sz="1600" dirty="0">
                <a:solidFill>
                  <a:schemeClr val="tx1"/>
                </a:solidFill>
                <a:latin typeface="Bodoni MT" panose="02070603080606020203" pitchFamily="18" charset="0"/>
              </a:rPr>
              <a:t> ökad suicidalitet. </a:t>
            </a:r>
          </a:p>
          <a:p>
            <a:pPr algn="ctr"/>
            <a:r>
              <a:rPr lang="sv-SE" sz="1600" dirty="0">
                <a:solidFill>
                  <a:schemeClr val="tx1"/>
                </a:solidFill>
                <a:latin typeface="Bodoni MT" panose="02070603080606020203" pitchFamily="18" charset="0"/>
              </a:rPr>
              <a:t>Att ej kunna vara genuin.</a:t>
            </a:r>
          </a:p>
          <a:p>
            <a:pPr algn="ctr"/>
            <a:endParaRPr lang="sv-SE" dirty="0">
              <a:solidFill>
                <a:schemeClr val="tx1"/>
              </a:solidFill>
              <a:latin typeface="Bodoni MT" panose="02070603080606020203" pitchFamily="18" charset="0"/>
            </a:endParaRPr>
          </a:p>
        </p:txBody>
      </p:sp>
      <p:sp>
        <p:nvSpPr>
          <p:cNvPr id="11" name="Ellips 10">
            <a:extLst>
              <a:ext uri="{FF2B5EF4-FFF2-40B4-BE49-F238E27FC236}">
                <a16:creationId xmlns:a16="http://schemas.microsoft.com/office/drawing/2014/main" id="{3643D7E3-DFFB-8718-4C6E-8D698D29F59C}"/>
              </a:ext>
            </a:extLst>
          </p:cNvPr>
          <p:cNvSpPr/>
          <p:nvPr/>
        </p:nvSpPr>
        <p:spPr>
          <a:xfrm rot="21036775">
            <a:off x="9623431" y="5894534"/>
            <a:ext cx="2519548" cy="807971"/>
          </a:xfrm>
          <a:prstGeom prst="ellipse">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solidFill>
                  <a:schemeClr val="tx1"/>
                </a:solidFill>
              </a:rPr>
              <a:t>”jag är fel – omöjlig att förstå”</a:t>
            </a:r>
          </a:p>
        </p:txBody>
      </p:sp>
    </p:spTree>
    <p:extLst>
      <p:ext uri="{BB962C8B-B14F-4D97-AF65-F5344CB8AC3E}">
        <p14:creationId xmlns:p14="http://schemas.microsoft.com/office/powerpoint/2010/main" val="2171665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Effect transition="in" filter="fade">
                                      <p:cBhvr>
                                        <p:cTn id="29" dur="500"/>
                                        <p:tgtEl>
                                          <p:spTgt spid="4">
                                            <p:txEl>
                                              <p:pRg st="0" end="0"/>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500"/>
                                        <p:tgtEl>
                                          <p:spTgt spid="4">
                                            <p:txEl>
                                              <p:pRg st="2" end="2"/>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fade">
                                      <p:cBhvr>
                                        <p:cTn id="35" dur="500"/>
                                        <p:tgtEl>
                                          <p:spTgt spid="4">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
                                            <p:txEl>
                                              <p:pRg st="5" end="5"/>
                                            </p:txEl>
                                          </p:spTgt>
                                        </p:tgtEl>
                                        <p:attrNameLst>
                                          <p:attrName>style.visibility</p:attrName>
                                        </p:attrNameLst>
                                      </p:cBhvr>
                                      <p:to>
                                        <p:strVal val="visible"/>
                                      </p:to>
                                    </p:set>
                                    <p:animEffect transition="in" filter="fade">
                                      <p:cBhvr>
                                        <p:cTn id="40" dur="500"/>
                                        <p:tgtEl>
                                          <p:spTgt spid="4">
                                            <p:txEl>
                                              <p:pRg st="5" end="5"/>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Effect transition="in" filter="fade">
                                      <p:cBhvr>
                                        <p:cTn id="43" dur="500"/>
                                        <p:tgtEl>
                                          <p:spTgt spid="4">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4">
                                            <p:txEl>
                                              <p:pRg st="8" end="8"/>
                                            </p:txEl>
                                          </p:spTgt>
                                        </p:tgtEl>
                                        <p:attrNameLst>
                                          <p:attrName>style.visibility</p:attrName>
                                        </p:attrNameLst>
                                      </p:cBhvr>
                                      <p:to>
                                        <p:strVal val="visible"/>
                                      </p:to>
                                    </p:set>
                                    <p:animEffect transition="in" filter="fade">
                                      <p:cBhvr>
                                        <p:cTn id="48" dur="500"/>
                                        <p:tgtEl>
                                          <p:spTgt spid="4">
                                            <p:txEl>
                                              <p:pRg st="8" end="8"/>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4">
                                            <p:txEl>
                                              <p:pRg st="9" end="9"/>
                                            </p:txEl>
                                          </p:spTgt>
                                        </p:tgtEl>
                                        <p:attrNameLst>
                                          <p:attrName>style.visibility</p:attrName>
                                        </p:attrNameLst>
                                      </p:cBhvr>
                                      <p:to>
                                        <p:strVal val="visible"/>
                                      </p:to>
                                    </p:set>
                                    <p:animEffect transition="in" filter="fade">
                                      <p:cBhvr>
                                        <p:cTn id="51" dur="500"/>
                                        <p:tgtEl>
                                          <p:spTgt spid="4">
                                            <p:txEl>
                                              <p:pRg st="9" end="9"/>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249EC1-1537-2021-3FDD-FCB402967460}"/>
            </a:ext>
          </a:extLst>
        </p:cNvPr>
        <p:cNvGrpSpPr/>
        <p:nvPr/>
      </p:nvGrpSpPr>
      <p:grpSpPr>
        <a:xfrm>
          <a:off x="0" y="0"/>
          <a:ext cx="0" cy="0"/>
          <a:chOff x="0" y="0"/>
          <a:chExt cx="0" cy="0"/>
        </a:xfrm>
      </p:grpSpPr>
      <p:sp>
        <p:nvSpPr>
          <p:cNvPr id="13" name="Rektangel 12">
            <a:extLst>
              <a:ext uri="{FF2B5EF4-FFF2-40B4-BE49-F238E27FC236}">
                <a16:creationId xmlns:a16="http://schemas.microsoft.com/office/drawing/2014/main" id="{26D15BAA-573C-3D44-A8C7-2C1C3D0FD495}"/>
              </a:ext>
            </a:extLst>
          </p:cNvPr>
          <p:cNvSpPr/>
          <p:nvPr/>
        </p:nvSpPr>
        <p:spPr>
          <a:xfrm>
            <a:off x="876294" y="285152"/>
            <a:ext cx="3683930" cy="6287696"/>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solidFill>
              <a:latin typeface="Bodoni MT" panose="02070603080606020203" pitchFamily="18" charset="0"/>
            </a:endParaRPr>
          </a:p>
          <a:p>
            <a:pPr algn="ctr"/>
            <a:r>
              <a:rPr lang="sv-SE" sz="2600" b="1" i="1" dirty="0">
                <a:solidFill>
                  <a:schemeClr val="tx1"/>
                </a:solidFill>
                <a:latin typeface="Bodoni MT" panose="02070603080606020203" pitchFamily="18" charset="0"/>
              </a:rPr>
              <a:t>Självskada och Suicidalitet</a:t>
            </a:r>
          </a:p>
          <a:p>
            <a:pPr algn="ctr"/>
            <a:r>
              <a:rPr lang="sv-SE" sz="2600" b="1" i="1" dirty="0">
                <a:solidFill>
                  <a:schemeClr val="tx1"/>
                </a:solidFill>
                <a:latin typeface="Bodoni MT" panose="02070603080606020203" pitchFamily="18" charset="0"/>
              </a:rPr>
              <a:t>Symtomöverlappning</a:t>
            </a:r>
          </a:p>
          <a:p>
            <a:pPr algn="ctr"/>
            <a:endParaRPr lang="sv-SE" dirty="0">
              <a:solidFill>
                <a:schemeClr val="tx1"/>
              </a:solidFill>
              <a:latin typeface="Bodoni MT" panose="02070603080606020203" pitchFamily="18" charset="0"/>
            </a:endParaRPr>
          </a:p>
          <a:p>
            <a:pPr algn="ctr"/>
            <a:endParaRPr lang="sv-SE" dirty="0">
              <a:solidFill>
                <a:schemeClr val="tx1"/>
              </a:solidFill>
              <a:latin typeface="Bodoni MT" panose="02070603080606020203" pitchFamily="18" charset="0"/>
            </a:endParaRPr>
          </a:p>
          <a:p>
            <a:pPr algn="ctr"/>
            <a:r>
              <a:rPr lang="sv-SE" dirty="0">
                <a:solidFill>
                  <a:schemeClr val="tx1"/>
                </a:solidFill>
                <a:latin typeface="Bodoni MT" panose="02070603080606020203" pitchFamily="18" charset="0"/>
              </a:rPr>
              <a:t>Självskada vanligt </a:t>
            </a:r>
          </a:p>
          <a:p>
            <a:pPr algn="ctr"/>
            <a:r>
              <a:rPr lang="sv-SE" dirty="0">
                <a:solidFill>
                  <a:schemeClr val="tx1"/>
                </a:solidFill>
                <a:latin typeface="Bodoni MT" panose="02070603080606020203" pitchFamily="18" charset="0"/>
              </a:rPr>
              <a:t>inom båda grupperna.</a:t>
            </a:r>
          </a:p>
          <a:p>
            <a:pPr algn="ctr"/>
            <a:endParaRPr lang="sv-SE" dirty="0">
              <a:solidFill>
                <a:schemeClr val="tx1"/>
              </a:solidFill>
              <a:latin typeface="Bodoni MT" panose="02070603080606020203" pitchFamily="18" charset="0"/>
            </a:endParaRPr>
          </a:p>
          <a:p>
            <a:pPr algn="ctr"/>
            <a:r>
              <a:rPr lang="sv-SE" dirty="0">
                <a:solidFill>
                  <a:schemeClr val="tx1"/>
                </a:solidFill>
                <a:latin typeface="Bodoni MT" panose="02070603080606020203" pitchFamily="18" charset="0"/>
              </a:rPr>
              <a:t>Högre risk för suicid, suicidförsök och parasuicidalt beteende inom båda grupperna.</a:t>
            </a:r>
          </a:p>
          <a:p>
            <a:pPr algn="ctr"/>
            <a:endParaRPr lang="sv-SE" dirty="0">
              <a:solidFill>
                <a:schemeClr val="tx1"/>
              </a:solidFill>
              <a:latin typeface="Bodoni MT" panose="02070603080606020203" pitchFamily="18" charset="0"/>
            </a:endParaRPr>
          </a:p>
          <a:p>
            <a:pPr algn="ctr"/>
            <a:r>
              <a:rPr lang="sv-SE" dirty="0">
                <a:solidFill>
                  <a:schemeClr val="tx1"/>
                </a:solidFill>
                <a:latin typeface="Bodoni MT" panose="02070603080606020203" pitchFamily="18" charset="0"/>
              </a:rPr>
              <a:t> </a:t>
            </a:r>
          </a:p>
        </p:txBody>
      </p:sp>
      <p:sp>
        <p:nvSpPr>
          <p:cNvPr id="3" name="Rektangel 2">
            <a:extLst>
              <a:ext uri="{FF2B5EF4-FFF2-40B4-BE49-F238E27FC236}">
                <a16:creationId xmlns:a16="http://schemas.microsoft.com/office/drawing/2014/main" id="{75E4D4E8-27F9-49FD-01F2-9F308880D5C9}"/>
              </a:ext>
            </a:extLst>
          </p:cNvPr>
          <p:cNvSpPr/>
          <p:nvPr/>
        </p:nvSpPr>
        <p:spPr>
          <a:xfrm>
            <a:off x="5161368" y="285152"/>
            <a:ext cx="6135275" cy="2915248"/>
          </a:xfrm>
          <a:prstGeom prst="rect">
            <a:avLst/>
          </a:prstGeom>
          <a:gradFill flip="none" rotWithShape="1">
            <a:gsLst>
              <a:gs pos="38000">
                <a:srgbClr val="FFFFFF"/>
              </a:gs>
              <a:gs pos="23000">
                <a:schemeClr val="accent2">
                  <a:lumMod val="0"/>
                  <a:lumOff val="100000"/>
                </a:schemeClr>
              </a:gs>
              <a:gs pos="29000">
                <a:schemeClr val="accent2">
                  <a:lumMod val="0"/>
                  <a:lumOff val="100000"/>
                </a:schemeClr>
              </a:gs>
              <a:gs pos="100000">
                <a:srgbClr val="FF0000"/>
              </a:gs>
            </a:gsLst>
            <a:path path="circle">
              <a:fillToRect l="50000" t="-80000" r="50000" b="18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b="1" i="1" dirty="0">
                <a:solidFill>
                  <a:schemeClr val="tx1"/>
                </a:solidFill>
                <a:latin typeface="Bodoni MT" panose="02070603080606020203" pitchFamily="18" charset="0"/>
              </a:rPr>
              <a:t>Typiskt vid borderline personlighetssyndrom</a:t>
            </a:r>
          </a:p>
          <a:p>
            <a:pPr algn="ctr"/>
            <a:endParaRPr lang="sv-SE" sz="1600" dirty="0">
              <a:solidFill>
                <a:schemeClr val="tx1"/>
              </a:solidFill>
              <a:latin typeface="Bodoni MT" panose="02070603080606020203" pitchFamily="18" charset="0"/>
            </a:endParaRPr>
          </a:p>
          <a:p>
            <a:pPr algn="ctr"/>
            <a:r>
              <a:rPr lang="sv-SE" sz="1600" b="1" dirty="0">
                <a:solidFill>
                  <a:schemeClr val="tx1"/>
                </a:solidFill>
                <a:latin typeface="Bodoni MT" panose="02070603080606020203" pitchFamily="18" charset="0"/>
              </a:rPr>
              <a:t>Självskada</a:t>
            </a:r>
          </a:p>
          <a:p>
            <a:pPr algn="ctr"/>
            <a:r>
              <a:rPr lang="sv-SE" sz="1600" dirty="0">
                <a:solidFill>
                  <a:schemeClr val="tx1"/>
                </a:solidFill>
                <a:latin typeface="Bodoni MT" panose="02070603080606020203" pitchFamily="18" charset="0"/>
              </a:rPr>
              <a:t>Interpersonella konflikter.</a:t>
            </a:r>
          </a:p>
          <a:p>
            <a:pPr algn="ctr"/>
            <a:r>
              <a:rPr lang="sv-SE" sz="1600" dirty="0">
                <a:solidFill>
                  <a:schemeClr val="tx1"/>
                </a:solidFill>
                <a:latin typeface="Bodoni MT" panose="02070603080606020203" pitchFamily="18" charset="0"/>
              </a:rPr>
              <a:t>Rädsla för avvisande/kritik.</a:t>
            </a:r>
          </a:p>
          <a:p>
            <a:pPr algn="ctr"/>
            <a:endParaRPr lang="sv-SE" sz="1600" dirty="0">
              <a:solidFill>
                <a:schemeClr val="tx1"/>
              </a:solidFill>
              <a:latin typeface="Bodoni MT" panose="02070603080606020203" pitchFamily="18" charset="0"/>
            </a:endParaRPr>
          </a:p>
          <a:p>
            <a:pPr algn="ctr"/>
            <a:r>
              <a:rPr lang="sv-SE" sz="1600" dirty="0">
                <a:solidFill>
                  <a:schemeClr val="tx1"/>
                </a:solidFill>
                <a:latin typeface="Bodoni MT" panose="02070603080606020203" pitchFamily="18" charset="0"/>
              </a:rPr>
              <a:t>För att straffa sig själv? </a:t>
            </a:r>
          </a:p>
        </p:txBody>
      </p:sp>
      <p:sp>
        <p:nvSpPr>
          <p:cNvPr id="4" name="Rektangel 3">
            <a:extLst>
              <a:ext uri="{FF2B5EF4-FFF2-40B4-BE49-F238E27FC236}">
                <a16:creationId xmlns:a16="http://schemas.microsoft.com/office/drawing/2014/main" id="{33AB5634-ECE9-A99C-00FE-7AA8865FC382}"/>
              </a:ext>
            </a:extLst>
          </p:cNvPr>
          <p:cNvSpPr/>
          <p:nvPr/>
        </p:nvSpPr>
        <p:spPr>
          <a:xfrm>
            <a:off x="5161367" y="3657600"/>
            <a:ext cx="6135275" cy="2915248"/>
          </a:xfrm>
          <a:prstGeom prst="rect">
            <a:avLst/>
          </a:prstGeom>
          <a:gradFill flip="none" rotWithShape="1">
            <a:gsLst>
              <a:gs pos="0">
                <a:schemeClr val="accent2">
                  <a:lumMod val="0"/>
                  <a:lumOff val="100000"/>
                </a:schemeClr>
              </a:gs>
              <a:gs pos="35000">
                <a:schemeClr val="accent2">
                  <a:lumMod val="0"/>
                  <a:lumOff val="100000"/>
                </a:schemeClr>
              </a:gs>
              <a:gs pos="100000">
                <a:srgbClr val="00B050"/>
              </a:gs>
            </a:gsLst>
            <a:path path="circle">
              <a:fillToRect l="50000" t="-80000" r="50000" b="18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b="1" i="1" dirty="0">
                <a:solidFill>
                  <a:schemeClr val="tx1"/>
                </a:solidFill>
                <a:latin typeface="Bodoni MT" panose="02070603080606020203" pitchFamily="18" charset="0"/>
              </a:rPr>
              <a:t>Typiskt vid autismspektrumtillstånd</a:t>
            </a:r>
          </a:p>
          <a:p>
            <a:pPr algn="ctr"/>
            <a:endParaRPr lang="sv-SE" sz="1600" dirty="0">
              <a:solidFill>
                <a:schemeClr val="tx1"/>
              </a:solidFill>
              <a:latin typeface="Bodoni MT" panose="02070603080606020203" pitchFamily="18" charset="0"/>
            </a:endParaRPr>
          </a:p>
          <a:p>
            <a:pPr algn="ctr"/>
            <a:r>
              <a:rPr lang="sv-SE" sz="1600" b="1" dirty="0">
                <a:solidFill>
                  <a:schemeClr val="tx1"/>
                </a:solidFill>
                <a:latin typeface="Bodoni MT" panose="02070603080606020203" pitchFamily="18" charset="0"/>
              </a:rPr>
              <a:t>Självskada</a:t>
            </a:r>
          </a:p>
          <a:p>
            <a:pPr algn="ctr"/>
            <a:r>
              <a:rPr lang="sv-SE" sz="1600" dirty="0">
                <a:solidFill>
                  <a:schemeClr val="tx1"/>
                </a:solidFill>
                <a:latin typeface="Bodoni MT" panose="02070603080606020203" pitchFamily="18" charset="0"/>
              </a:rPr>
              <a:t>Överbelastning av olika slag </a:t>
            </a:r>
          </a:p>
          <a:p>
            <a:pPr algn="ctr"/>
            <a:r>
              <a:rPr lang="sv-SE" sz="1600" dirty="0">
                <a:solidFill>
                  <a:schemeClr val="tx1"/>
                </a:solidFill>
                <a:latin typeface="Bodoni MT" panose="02070603080606020203" pitchFamily="18" charset="0"/>
              </a:rPr>
              <a:t>(sensorisk, social, kognitiv).</a:t>
            </a:r>
          </a:p>
          <a:p>
            <a:pPr algn="ctr"/>
            <a:endParaRPr lang="sv-SE" sz="1600" dirty="0">
              <a:solidFill>
                <a:schemeClr val="tx1"/>
              </a:solidFill>
              <a:latin typeface="Bodoni MT" panose="02070603080606020203" pitchFamily="18" charset="0"/>
            </a:endParaRPr>
          </a:p>
          <a:p>
            <a:pPr algn="ctr"/>
            <a:r>
              <a:rPr lang="sv-SE" sz="1600" dirty="0">
                <a:solidFill>
                  <a:schemeClr val="tx1"/>
                </a:solidFill>
                <a:latin typeface="Bodoni MT" panose="02070603080606020203" pitchFamily="18" charset="0"/>
              </a:rPr>
              <a:t>Självskada som repetitivt beteende.</a:t>
            </a:r>
          </a:p>
          <a:p>
            <a:pPr algn="ctr"/>
            <a:r>
              <a:rPr lang="sv-SE" sz="1600" dirty="0">
                <a:solidFill>
                  <a:schemeClr val="tx1"/>
                </a:solidFill>
                <a:latin typeface="Bodoni MT" panose="02070603080606020203" pitchFamily="18" charset="0"/>
              </a:rPr>
              <a:t>Tvångsmässig självskada.</a:t>
            </a:r>
          </a:p>
          <a:p>
            <a:pPr algn="ctr"/>
            <a:r>
              <a:rPr lang="sv-SE" sz="1600" dirty="0">
                <a:solidFill>
                  <a:schemeClr val="tx1"/>
                </a:solidFill>
                <a:latin typeface="Bodoni MT" panose="02070603080606020203" pitchFamily="18" charset="0"/>
              </a:rPr>
              <a:t>Kroppen som specialintresse.</a:t>
            </a:r>
          </a:p>
          <a:p>
            <a:pPr algn="ctr"/>
            <a:endParaRPr lang="sv-SE" sz="1600" dirty="0">
              <a:solidFill>
                <a:schemeClr val="tx1"/>
              </a:solidFill>
              <a:latin typeface="Bodoni MT" panose="02070603080606020203" pitchFamily="18" charset="0"/>
            </a:endParaRPr>
          </a:p>
          <a:p>
            <a:pPr algn="ctr"/>
            <a:r>
              <a:rPr lang="sv-SE" sz="1600" dirty="0">
                <a:solidFill>
                  <a:schemeClr val="tx1"/>
                </a:solidFill>
                <a:latin typeface="Bodoni MT" panose="02070603080606020203" pitchFamily="18" charset="0"/>
              </a:rPr>
              <a:t>Känslan att vara annorlunda </a:t>
            </a:r>
            <a:r>
              <a:rPr lang="sv-SE" dirty="0">
                <a:solidFill>
                  <a:schemeClr val="tx1"/>
                </a:solidFill>
              </a:rPr>
              <a:t>→ </a:t>
            </a:r>
            <a:r>
              <a:rPr lang="sv-SE" sz="1600" dirty="0">
                <a:solidFill>
                  <a:schemeClr val="tx1"/>
                </a:solidFill>
                <a:latin typeface="Bodoni MT" panose="02070603080606020203" pitchFamily="18" charset="0"/>
              </a:rPr>
              <a:t>stark dysfori.</a:t>
            </a:r>
          </a:p>
        </p:txBody>
      </p:sp>
      <p:sp>
        <p:nvSpPr>
          <p:cNvPr id="11" name="Ellips 10">
            <a:extLst>
              <a:ext uri="{FF2B5EF4-FFF2-40B4-BE49-F238E27FC236}">
                <a16:creationId xmlns:a16="http://schemas.microsoft.com/office/drawing/2014/main" id="{D0115D9E-B724-8CE9-7091-1DD06CC4796C}"/>
              </a:ext>
            </a:extLst>
          </p:cNvPr>
          <p:cNvSpPr/>
          <p:nvPr/>
        </p:nvSpPr>
        <p:spPr>
          <a:xfrm>
            <a:off x="9509136" y="3025014"/>
            <a:ext cx="2519548" cy="807971"/>
          </a:xfrm>
          <a:prstGeom prst="ellipse">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solidFill>
                  <a:schemeClr val="tx1"/>
                </a:solidFill>
              </a:rPr>
              <a:t>Känsloreglering!</a:t>
            </a:r>
          </a:p>
          <a:p>
            <a:pPr algn="ctr"/>
            <a:r>
              <a:rPr lang="sv-SE" sz="1600" dirty="0">
                <a:solidFill>
                  <a:schemeClr val="tx1"/>
                </a:solidFill>
              </a:rPr>
              <a:t>(båda)</a:t>
            </a:r>
          </a:p>
        </p:txBody>
      </p:sp>
      <p:sp>
        <p:nvSpPr>
          <p:cNvPr id="2" name="Ellips 1">
            <a:extLst>
              <a:ext uri="{FF2B5EF4-FFF2-40B4-BE49-F238E27FC236}">
                <a16:creationId xmlns:a16="http://schemas.microsoft.com/office/drawing/2014/main" id="{4B4993FA-2741-EC8F-F630-0C5C6043D876}"/>
              </a:ext>
            </a:extLst>
          </p:cNvPr>
          <p:cNvSpPr/>
          <p:nvPr/>
        </p:nvSpPr>
        <p:spPr>
          <a:xfrm rot="21036775">
            <a:off x="9852031" y="5315287"/>
            <a:ext cx="2519548" cy="807971"/>
          </a:xfrm>
          <a:prstGeom prst="ellipse">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solidFill>
                  <a:schemeClr val="tx1"/>
                </a:solidFill>
              </a:rPr>
              <a:t>Bisarr självskada.</a:t>
            </a:r>
          </a:p>
        </p:txBody>
      </p:sp>
    </p:spTree>
    <p:extLst>
      <p:ext uri="{BB962C8B-B14F-4D97-AF65-F5344CB8AC3E}">
        <p14:creationId xmlns:p14="http://schemas.microsoft.com/office/powerpoint/2010/main" val="2002199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fade">
                                      <p:cBhvr>
                                        <p:cTn id="26" dur="500"/>
                                        <p:tgtEl>
                                          <p:spTgt spid="4">
                                            <p:txEl>
                                              <p:pRg st="0" end="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fade">
                                      <p:cBhvr>
                                        <p:cTn id="29" dur="500"/>
                                        <p:tgtEl>
                                          <p:spTgt spid="4">
                                            <p:txEl>
                                              <p:pRg st="2" end="2"/>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fade">
                                      <p:cBhvr>
                                        <p:cTn id="32" dur="500"/>
                                        <p:tgtEl>
                                          <p:spTgt spid="4">
                                            <p:txEl>
                                              <p:pRg st="3" end="3"/>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500"/>
                                        <p:tgtEl>
                                          <p:spTgt spid="4">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
                                            <p:txEl>
                                              <p:pRg st="6" end="6"/>
                                            </p:txEl>
                                          </p:spTgt>
                                        </p:tgtEl>
                                        <p:attrNameLst>
                                          <p:attrName>style.visibility</p:attrName>
                                        </p:attrNameLst>
                                      </p:cBhvr>
                                      <p:to>
                                        <p:strVal val="visible"/>
                                      </p:to>
                                    </p:set>
                                    <p:animEffect transition="in" filter="fade">
                                      <p:cBhvr>
                                        <p:cTn id="40" dur="500"/>
                                        <p:tgtEl>
                                          <p:spTgt spid="4">
                                            <p:txEl>
                                              <p:pRg st="6" end="6"/>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Effect transition="in" filter="fade">
                                      <p:cBhvr>
                                        <p:cTn id="43" dur="500"/>
                                        <p:tgtEl>
                                          <p:spTgt spid="4">
                                            <p:txEl>
                                              <p:pRg st="7" end="7"/>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4">
                                            <p:txEl>
                                              <p:pRg st="8" end="8"/>
                                            </p:txEl>
                                          </p:spTgt>
                                        </p:tgtEl>
                                        <p:attrNameLst>
                                          <p:attrName>style.visibility</p:attrName>
                                        </p:attrNameLst>
                                      </p:cBhvr>
                                      <p:to>
                                        <p:strVal val="visible"/>
                                      </p:to>
                                    </p:set>
                                    <p:animEffect transition="in" filter="fade">
                                      <p:cBhvr>
                                        <p:cTn id="46" dur="500"/>
                                        <p:tgtEl>
                                          <p:spTgt spid="4">
                                            <p:txEl>
                                              <p:pRg st="8" end="8"/>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500"/>
                                        <p:tgtEl>
                                          <p:spTgt spid="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4">
                                            <p:txEl>
                                              <p:pRg st="10" end="10"/>
                                            </p:txEl>
                                          </p:spTgt>
                                        </p:tgtEl>
                                        <p:attrNameLst>
                                          <p:attrName>style.visibility</p:attrName>
                                        </p:attrNameLst>
                                      </p:cBhvr>
                                      <p:to>
                                        <p:strVal val="visible"/>
                                      </p:to>
                                    </p:set>
                                    <p:animEffect transition="in" filter="fade">
                                      <p:cBhvr>
                                        <p:cTn id="56" dur="500"/>
                                        <p:tgtEl>
                                          <p:spTgt spid="4">
                                            <p:txEl>
                                              <p:pRg st="10" end="1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540E66-FC93-BC95-F498-3D189D7B42E3}"/>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887D16F5-5135-1579-2686-53ED8D36498D}"/>
              </a:ext>
            </a:extLst>
          </p:cNvPr>
          <p:cNvSpPr>
            <a:spLocks noGrp="1"/>
          </p:cNvSpPr>
          <p:nvPr>
            <p:ph type="title"/>
          </p:nvPr>
        </p:nvSpPr>
        <p:spPr>
          <a:xfrm>
            <a:off x="0" y="363570"/>
            <a:ext cx="12192000" cy="814716"/>
          </a:xfrm>
        </p:spPr>
        <p:txBody>
          <a:bodyPr>
            <a:normAutofit/>
          </a:bodyPr>
          <a:lstStyle/>
          <a:p>
            <a:pPr algn="ctr"/>
            <a:r>
              <a:rPr lang="sv-SE" dirty="0">
                <a:latin typeface="Bodoni MT" panose="02070603080606020203" pitchFamily="18" charset="0"/>
              </a:rPr>
              <a:t>Kan en patient ha båda tillstånden?</a:t>
            </a:r>
          </a:p>
        </p:txBody>
      </p:sp>
      <p:sp>
        <p:nvSpPr>
          <p:cNvPr id="4" name="Rektangel 3">
            <a:extLst>
              <a:ext uri="{FF2B5EF4-FFF2-40B4-BE49-F238E27FC236}">
                <a16:creationId xmlns:a16="http://schemas.microsoft.com/office/drawing/2014/main" id="{61D887E3-493A-7187-3DC3-FF5FCBFFBF08}"/>
              </a:ext>
            </a:extLst>
          </p:cNvPr>
          <p:cNvSpPr/>
          <p:nvPr/>
        </p:nvSpPr>
        <p:spPr>
          <a:xfrm>
            <a:off x="2273278" y="2495465"/>
            <a:ext cx="7645443" cy="692807"/>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latin typeface="Bodoni MT" panose="02070603080606020203" pitchFamily="18" charset="0"/>
              </a:rPr>
              <a:t>Holländsk studie: Personlighetssyndrom var tillsammans med depression </a:t>
            </a:r>
          </a:p>
          <a:p>
            <a:pPr algn="ctr"/>
            <a:r>
              <a:rPr lang="sv-SE" dirty="0">
                <a:solidFill>
                  <a:schemeClr val="tx1"/>
                </a:solidFill>
                <a:latin typeface="Bodoni MT" panose="02070603080606020203" pitchFamily="18" charset="0"/>
              </a:rPr>
              <a:t>den vanligast ställda diagnosen innan AST-diagnos. (</a:t>
            </a:r>
            <a:r>
              <a:rPr lang="sv-SE" dirty="0" err="1">
                <a:solidFill>
                  <a:schemeClr val="tx1"/>
                </a:solidFill>
                <a:latin typeface="Bodoni MT" panose="02070603080606020203" pitchFamily="18" charset="0"/>
              </a:rPr>
              <a:t>Kentrou</a:t>
            </a:r>
            <a:r>
              <a:rPr lang="sv-SE" dirty="0">
                <a:solidFill>
                  <a:schemeClr val="tx1"/>
                </a:solidFill>
                <a:latin typeface="Bodoni MT" panose="02070603080606020203" pitchFamily="18" charset="0"/>
              </a:rPr>
              <a:t> et al 2021).</a:t>
            </a:r>
          </a:p>
        </p:txBody>
      </p:sp>
      <p:sp>
        <p:nvSpPr>
          <p:cNvPr id="13" name="Rektangel 12">
            <a:extLst>
              <a:ext uri="{FF2B5EF4-FFF2-40B4-BE49-F238E27FC236}">
                <a16:creationId xmlns:a16="http://schemas.microsoft.com/office/drawing/2014/main" id="{7E914EBF-2D64-AAE3-5D53-15EDFF70F96B}"/>
              </a:ext>
            </a:extLst>
          </p:cNvPr>
          <p:cNvSpPr/>
          <p:nvPr/>
        </p:nvSpPr>
        <p:spPr>
          <a:xfrm>
            <a:off x="2273278" y="4740338"/>
            <a:ext cx="7645440" cy="692806"/>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latin typeface="Bodoni MT" panose="02070603080606020203" pitchFamily="18" charset="0"/>
              </a:rPr>
              <a:t>Det finns enligt såväl DSM-5 som ICD-11 inte något formellt </a:t>
            </a:r>
          </a:p>
          <a:p>
            <a:pPr algn="ctr"/>
            <a:r>
              <a:rPr lang="sv-SE" dirty="0">
                <a:solidFill>
                  <a:schemeClr val="tx1"/>
                </a:solidFill>
                <a:latin typeface="Bodoni MT" panose="02070603080606020203" pitchFamily="18" charset="0"/>
              </a:rPr>
              <a:t>hinder att ställa båda diagnoserna hos samma patient. </a:t>
            </a:r>
          </a:p>
        </p:txBody>
      </p:sp>
      <p:sp>
        <p:nvSpPr>
          <p:cNvPr id="14" name="Rektangel 13">
            <a:extLst>
              <a:ext uri="{FF2B5EF4-FFF2-40B4-BE49-F238E27FC236}">
                <a16:creationId xmlns:a16="http://schemas.microsoft.com/office/drawing/2014/main" id="{9C72897C-F58E-0D64-367B-17A3730EF78D}"/>
              </a:ext>
            </a:extLst>
          </p:cNvPr>
          <p:cNvSpPr/>
          <p:nvPr/>
        </p:nvSpPr>
        <p:spPr>
          <a:xfrm>
            <a:off x="2273278" y="3417587"/>
            <a:ext cx="7645441" cy="1095970"/>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latin typeface="Bodoni MT" panose="02070603080606020203" pitchFamily="18" charset="0"/>
              </a:rPr>
              <a:t>Båda diagnoserna anses vara genomgripande och ihållande tillstånd </a:t>
            </a:r>
          </a:p>
          <a:p>
            <a:pPr algn="ctr"/>
            <a:r>
              <a:rPr lang="sv-SE" dirty="0">
                <a:solidFill>
                  <a:schemeClr val="tx1"/>
                </a:solidFill>
                <a:latin typeface="Bodoni MT" panose="02070603080606020203" pitchFamily="18" charset="0"/>
              </a:rPr>
              <a:t>och det finns som vi sett ett betydande symtommässigt </a:t>
            </a:r>
            <a:r>
              <a:rPr lang="sv-SE" dirty="0" err="1">
                <a:solidFill>
                  <a:schemeClr val="tx1"/>
                </a:solidFill>
                <a:latin typeface="Bodoni MT" panose="02070603080606020203" pitchFamily="18" charset="0"/>
              </a:rPr>
              <a:t>overlap</a:t>
            </a:r>
            <a:r>
              <a:rPr lang="sv-SE" dirty="0">
                <a:solidFill>
                  <a:schemeClr val="tx1"/>
                </a:solidFill>
                <a:latin typeface="Bodoni MT" panose="02070603080606020203" pitchFamily="18" charset="0"/>
              </a:rPr>
              <a:t>, </a:t>
            </a:r>
          </a:p>
          <a:p>
            <a:pPr algn="ctr"/>
            <a:r>
              <a:rPr lang="sv-SE" dirty="0">
                <a:solidFill>
                  <a:schemeClr val="tx1"/>
                </a:solidFill>
                <a:latin typeface="Bodoni MT" panose="02070603080606020203" pitchFamily="18" charset="0"/>
              </a:rPr>
              <a:t>även om de psykologiska orsakerna till symtomen kan variera.</a:t>
            </a:r>
          </a:p>
        </p:txBody>
      </p:sp>
      <p:sp>
        <p:nvSpPr>
          <p:cNvPr id="3" name="Rektangel 2">
            <a:extLst>
              <a:ext uri="{FF2B5EF4-FFF2-40B4-BE49-F238E27FC236}">
                <a16:creationId xmlns:a16="http://schemas.microsoft.com/office/drawing/2014/main" id="{FCC70D44-7393-3BB4-F01F-098CB92E057E}"/>
              </a:ext>
            </a:extLst>
          </p:cNvPr>
          <p:cNvSpPr/>
          <p:nvPr/>
        </p:nvSpPr>
        <p:spPr>
          <a:xfrm>
            <a:off x="2273279" y="5659925"/>
            <a:ext cx="7645439" cy="692806"/>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latin typeface="Bodoni MT" panose="02070603080606020203" pitchFamily="18" charset="0"/>
              </a:rPr>
              <a:t>DSM-5 manualen ger ingen som helst vägledning i</a:t>
            </a:r>
          </a:p>
          <a:p>
            <a:pPr algn="ctr"/>
            <a:r>
              <a:rPr lang="sv-SE" dirty="0">
                <a:solidFill>
                  <a:schemeClr val="tx1"/>
                </a:solidFill>
                <a:latin typeface="Bodoni MT" panose="02070603080606020203" pitchFamily="18" charset="0"/>
              </a:rPr>
              <a:t> differentialdiagnosen mellan dessa tillstånd. </a:t>
            </a:r>
          </a:p>
        </p:txBody>
      </p:sp>
      <p:sp>
        <p:nvSpPr>
          <p:cNvPr id="9" name="Pratbubbla: oval 8">
            <a:extLst>
              <a:ext uri="{FF2B5EF4-FFF2-40B4-BE49-F238E27FC236}">
                <a16:creationId xmlns:a16="http://schemas.microsoft.com/office/drawing/2014/main" id="{3DF10502-7EEA-DF8F-BA07-6723181D2BCE}"/>
              </a:ext>
            </a:extLst>
          </p:cNvPr>
          <p:cNvSpPr/>
          <p:nvPr/>
        </p:nvSpPr>
        <p:spPr>
          <a:xfrm flipH="1">
            <a:off x="-221963" y="2195587"/>
            <a:ext cx="2717204" cy="1240391"/>
          </a:xfrm>
          <a:prstGeom prst="wedgeEllipseCallout">
            <a:avLst>
              <a:gd name="adj1" fmla="val 30991"/>
              <a:gd name="adj2" fmla="val 61026"/>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i="1" dirty="0">
                <a:solidFill>
                  <a:schemeClr val="tx1"/>
                </a:solidFill>
              </a:rPr>
              <a:t>Om man nu har en sådan situation, ska man då ta bort PS-diagnosen?</a:t>
            </a:r>
          </a:p>
        </p:txBody>
      </p:sp>
      <p:sp>
        <p:nvSpPr>
          <p:cNvPr id="10" name="Pratbubbla: oval 9">
            <a:extLst>
              <a:ext uri="{FF2B5EF4-FFF2-40B4-BE49-F238E27FC236}">
                <a16:creationId xmlns:a16="http://schemas.microsoft.com/office/drawing/2014/main" id="{07258561-6BDC-C9D0-FAFF-2D962269F432}"/>
              </a:ext>
            </a:extLst>
          </p:cNvPr>
          <p:cNvSpPr/>
          <p:nvPr/>
        </p:nvSpPr>
        <p:spPr>
          <a:xfrm>
            <a:off x="9327690" y="4686850"/>
            <a:ext cx="2535126" cy="858412"/>
          </a:xfrm>
          <a:prstGeom prst="wedgeEllipseCallout">
            <a:avLst>
              <a:gd name="adj1" fmla="val 40595"/>
              <a:gd name="adj2" fmla="val 6659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i="1" dirty="0">
                <a:solidFill>
                  <a:schemeClr val="tx1"/>
                </a:solidFill>
              </a:rPr>
              <a:t>Utifrån vår kliniska erfarenhet är det sällan motiverat.</a:t>
            </a:r>
          </a:p>
        </p:txBody>
      </p:sp>
      <p:sp>
        <p:nvSpPr>
          <p:cNvPr id="5" name="Rektangel 4">
            <a:extLst>
              <a:ext uri="{FF2B5EF4-FFF2-40B4-BE49-F238E27FC236}">
                <a16:creationId xmlns:a16="http://schemas.microsoft.com/office/drawing/2014/main" id="{403224BA-D857-DD54-6951-2DCD284D7185}"/>
              </a:ext>
            </a:extLst>
          </p:cNvPr>
          <p:cNvSpPr/>
          <p:nvPr/>
        </p:nvSpPr>
        <p:spPr>
          <a:xfrm>
            <a:off x="2273278" y="1170180"/>
            <a:ext cx="7645443" cy="1095970"/>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latin typeface="Bodoni MT" panose="02070603080606020203" pitchFamily="18" charset="0"/>
              </a:rPr>
              <a:t>Sörberg Wallin et al i Läkartidningen 2025: I Stockholm har antalet unga vuxna i åldern 18–40 år som diagnostiseras med både AST och EIPS/BPS ökat trefaldigt mellan 2012-2022 (</a:t>
            </a:r>
            <a:r>
              <a:rPr lang="sv-SE" dirty="0" err="1">
                <a:solidFill>
                  <a:schemeClr val="tx1"/>
                </a:solidFill>
                <a:latin typeface="Bodoni MT" panose="02070603080606020203" pitchFamily="18" charset="0"/>
              </a:rPr>
              <a:t>ffa</a:t>
            </a:r>
            <a:r>
              <a:rPr lang="sv-SE" dirty="0">
                <a:solidFill>
                  <a:schemeClr val="tx1"/>
                </a:solidFill>
                <a:latin typeface="Bodoni MT" panose="02070603080606020203" pitchFamily="18" charset="0"/>
              </a:rPr>
              <a:t> bland kvinnor).</a:t>
            </a:r>
          </a:p>
        </p:txBody>
      </p:sp>
      <p:sp>
        <p:nvSpPr>
          <p:cNvPr id="6" name="Pratbubbla: oval 5">
            <a:extLst>
              <a:ext uri="{FF2B5EF4-FFF2-40B4-BE49-F238E27FC236}">
                <a16:creationId xmlns:a16="http://schemas.microsoft.com/office/drawing/2014/main" id="{54777C33-78C3-9A5F-28EE-CE27290DADA4}"/>
              </a:ext>
            </a:extLst>
          </p:cNvPr>
          <p:cNvSpPr/>
          <p:nvPr/>
        </p:nvSpPr>
        <p:spPr>
          <a:xfrm>
            <a:off x="329184" y="5494582"/>
            <a:ext cx="2717204" cy="1095970"/>
          </a:xfrm>
          <a:prstGeom prst="wedgeEllipseCallout">
            <a:avLst>
              <a:gd name="adj1" fmla="val -53802"/>
              <a:gd name="adj2" fmla="val -36041"/>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i="1" dirty="0">
                <a:solidFill>
                  <a:schemeClr val="tx1"/>
                </a:solidFill>
              </a:rPr>
              <a:t>Man får känslan att de här patienterna befunnit sig på olika platser i psykiatrin.</a:t>
            </a:r>
          </a:p>
        </p:txBody>
      </p:sp>
    </p:spTree>
    <p:extLst>
      <p:ext uri="{BB962C8B-B14F-4D97-AF65-F5344CB8AC3E}">
        <p14:creationId xmlns:p14="http://schemas.microsoft.com/office/powerpoint/2010/main" val="3749429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14" grpId="0" animBg="1"/>
      <p:bldP spid="3" grpId="0" animBg="1"/>
      <p:bldP spid="9" grpId="0" animBg="1"/>
      <p:bldP spid="10" grpId="0" animBg="1"/>
      <p:bldP spid="5"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3A09C0-26B8-FB84-E874-1B6E763AEAF2}"/>
            </a:ext>
          </a:extLst>
        </p:cNvPr>
        <p:cNvGrpSpPr/>
        <p:nvPr/>
      </p:nvGrpSpPr>
      <p:grpSpPr>
        <a:xfrm>
          <a:off x="0" y="0"/>
          <a:ext cx="0" cy="0"/>
          <a:chOff x="0" y="0"/>
          <a:chExt cx="0" cy="0"/>
        </a:xfrm>
      </p:grpSpPr>
      <p:sp>
        <p:nvSpPr>
          <p:cNvPr id="7" name="textruta 6">
            <a:extLst>
              <a:ext uri="{FF2B5EF4-FFF2-40B4-BE49-F238E27FC236}">
                <a16:creationId xmlns:a16="http://schemas.microsoft.com/office/drawing/2014/main" id="{38FA7182-8D9F-0E8D-9ACF-DA0D0CFB5BC2}"/>
              </a:ext>
            </a:extLst>
          </p:cNvPr>
          <p:cNvSpPr txBox="1"/>
          <p:nvPr/>
        </p:nvSpPr>
        <p:spPr>
          <a:xfrm>
            <a:off x="2621280" y="1889761"/>
            <a:ext cx="6949440" cy="1754326"/>
          </a:xfrm>
          <a:prstGeom prst="rect">
            <a:avLst/>
          </a:prstGeom>
          <a:noFill/>
        </p:spPr>
        <p:txBody>
          <a:bodyPr wrap="square">
            <a:spAutoFit/>
          </a:bodyPr>
          <a:lstStyle/>
          <a:p>
            <a:pPr algn="ctr"/>
            <a:r>
              <a:rPr lang="sv-SE" sz="3600" dirty="0">
                <a:solidFill>
                  <a:schemeClr val="tx1"/>
                </a:solidFill>
                <a:latin typeface="Bodoni MT" panose="02070603080606020203" pitchFamily="18" charset="0"/>
              </a:rPr>
              <a:t>Men, ICD-11 systemet är betydligt mer utvecklat gällande hur man kan tänka differentialdiagnostiskt.</a:t>
            </a:r>
          </a:p>
        </p:txBody>
      </p:sp>
    </p:spTree>
    <p:extLst>
      <p:ext uri="{BB962C8B-B14F-4D97-AF65-F5344CB8AC3E}">
        <p14:creationId xmlns:p14="http://schemas.microsoft.com/office/powerpoint/2010/main" val="4925539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3F8B4D-5E5F-3775-6CCC-A3A54072DAB1}"/>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E37E109E-1EAC-88F3-7976-D8FE25635BE2}"/>
              </a:ext>
            </a:extLst>
          </p:cNvPr>
          <p:cNvSpPr>
            <a:spLocks noGrp="1"/>
          </p:cNvSpPr>
          <p:nvPr>
            <p:ph type="title"/>
          </p:nvPr>
        </p:nvSpPr>
        <p:spPr>
          <a:xfrm>
            <a:off x="0" y="592354"/>
            <a:ext cx="12192000" cy="814716"/>
          </a:xfrm>
        </p:spPr>
        <p:txBody>
          <a:bodyPr>
            <a:normAutofit/>
          </a:bodyPr>
          <a:lstStyle/>
          <a:p>
            <a:pPr algn="ctr"/>
            <a:r>
              <a:rPr lang="sv-SE" dirty="0">
                <a:latin typeface="Bodoni MT" panose="02070603080606020203" pitchFamily="18" charset="0"/>
              </a:rPr>
              <a:t>Bakgrund</a:t>
            </a:r>
          </a:p>
        </p:txBody>
      </p:sp>
      <p:sp>
        <p:nvSpPr>
          <p:cNvPr id="4" name="Rektangel 3">
            <a:extLst>
              <a:ext uri="{FF2B5EF4-FFF2-40B4-BE49-F238E27FC236}">
                <a16:creationId xmlns:a16="http://schemas.microsoft.com/office/drawing/2014/main" id="{D1A20107-D296-4885-090F-4FDB425D5B8A}"/>
              </a:ext>
            </a:extLst>
          </p:cNvPr>
          <p:cNvSpPr/>
          <p:nvPr/>
        </p:nvSpPr>
        <p:spPr>
          <a:xfrm>
            <a:off x="2273268" y="1811350"/>
            <a:ext cx="7645443" cy="692807"/>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latin typeface="Bodoni MT" panose="02070603080606020203" pitchFamily="18" charset="0"/>
              </a:rPr>
              <a:t>Utgår från klinisk erfarenhet från Personlighetsprogrammet.</a:t>
            </a:r>
          </a:p>
        </p:txBody>
      </p:sp>
      <p:sp>
        <p:nvSpPr>
          <p:cNvPr id="13" name="Rektangel 12">
            <a:extLst>
              <a:ext uri="{FF2B5EF4-FFF2-40B4-BE49-F238E27FC236}">
                <a16:creationId xmlns:a16="http://schemas.microsoft.com/office/drawing/2014/main" id="{F7AC8F64-95B6-560F-873F-5BC915B06693}"/>
              </a:ext>
            </a:extLst>
          </p:cNvPr>
          <p:cNvSpPr/>
          <p:nvPr/>
        </p:nvSpPr>
        <p:spPr>
          <a:xfrm>
            <a:off x="2273267" y="3920724"/>
            <a:ext cx="7645440" cy="692806"/>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latin typeface="Bodoni MT" panose="02070603080606020203" pitchFamily="18" charset="0"/>
              </a:rPr>
              <a:t>Remiss: ”misstänkt personlighetssyndrom”. Majoritet kvinnor med svårigheter med relationer, affektreglering och ofta en allvarlig suicidalitet.</a:t>
            </a:r>
          </a:p>
        </p:txBody>
      </p:sp>
      <p:sp>
        <p:nvSpPr>
          <p:cNvPr id="14" name="Rektangel 13">
            <a:extLst>
              <a:ext uri="{FF2B5EF4-FFF2-40B4-BE49-F238E27FC236}">
                <a16:creationId xmlns:a16="http://schemas.microsoft.com/office/drawing/2014/main" id="{15473138-DDE7-9FE9-1B82-097A6C492926}"/>
              </a:ext>
            </a:extLst>
          </p:cNvPr>
          <p:cNvSpPr/>
          <p:nvPr/>
        </p:nvSpPr>
        <p:spPr>
          <a:xfrm>
            <a:off x="2273272" y="2736193"/>
            <a:ext cx="7645441" cy="952495"/>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latin typeface="Bodoni MT" panose="02070603080606020203" pitchFamily="18" charset="0"/>
              </a:rPr>
              <a:t>Personlighetsprogrammet startade för tio år sedan. </a:t>
            </a:r>
          </a:p>
          <a:p>
            <a:pPr algn="ctr"/>
            <a:r>
              <a:rPr lang="sv-SE" dirty="0">
                <a:solidFill>
                  <a:schemeClr val="tx1"/>
                </a:solidFill>
                <a:latin typeface="Bodoni MT" panose="02070603080606020203" pitchFamily="18" charset="0"/>
              </a:rPr>
              <a:t>Alla nya patienter genomgick en noggrann personlighetsbedömning. </a:t>
            </a:r>
          </a:p>
          <a:p>
            <a:pPr algn="ctr"/>
            <a:r>
              <a:rPr lang="sv-SE" dirty="0">
                <a:solidFill>
                  <a:schemeClr val="tx1"/>
                </a:solidFill>
                <a:latin typeface="Bodoni MT" panose="02070603080606020203" pitchFamily="18" charset="0"/>
              </a:rPr>
              <a:t>Alla patienter behövde ha en tydlig förklaring till sin problematik.</a:t>
            </a:r>
          </a:p>
        </p:txBody>
      </p:sp>
      <p:sp>
        <p:nvSpPr>
          <p:cNvPr id="3" name="Rektangel 2">
            <a:extLst>
              <a:ext uri="{FF2B5EF4-FFF2-40B4-BE49-F238E27FC236}">
                <a16:creationId xmlns:a16="http://schemas.microsoft.com/office/drawing/2014/main" id="{EC6997A7-3A93-BBB9-D3F4-4ADDA51B363F}"/>
              </a:ext>
            </a:extLst>
          </p:cNvPr>
          <p:cNvSpPr/>
          <p:nvPr/>
        </p:nvSpPr>
        <p:spPr>
          <a:xfrm>
            <a:off x="2273267" y="4845566"/>
            <a:ext cx="7645439" cy="692806"/>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latin typeface="Bodoni MT" panose="02070603080606020203" pitchFamily="18" charset="0"/>
              </a:rPr>
              <a:t>Om vi började misstänka autism under bedömningsfasen så</a:t>
            </a:r>
          </a:p>
          <a:p>
            <a:pPr algn="ctr"/>
            <a:r>
              <a:rPr lang="sv-SE" dirty="0">
                <a:solidFill>
                  <a:schemeClr val="tx1"/>
                </a:solidFill>
                <a:latin typeface="Bodoni MT" panose="02070603080606020203" pitchFamily="18" charset="0"/>
              </a:rPr>
              <a:t>konverterades utredningen till en neuropsykiatrisk utredning.</a:t>
            </a:r>
          </a:p>
        </p:txBody>
      </p:sp>
      <p:sp>
        <p:nvSpPr>
          <p:cNvPr id="8" name="Ellips 7">
            <a:extLst>
              <a:ext uri="{FF2B5EF4-FFF2-40B4-BE49-F238E27FC236}">
                <a16:creationId xmlns:a16="http://schemas.microsoft.com/office/drawing/2014/main" id="{C5307F25-E5CE-7F56-21BD-56DDA26BA1A5}"/>
              </a:ext>
            </a:extLst>
          </p:cNvPr>
          <p:cNvSpPr/>
          <p:nvPr/>
        </p:nvSpPr>
        <p:spPr>
          <a:xfrm>
            <a:off x="2535103" y="5760719"/>
            <a:ext cx="7121771" cy="953683"/>
          </a:xfrm>
          <a:prstGeom prst="ellipse">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solidFill>
                  <a:schemeClr val="tx1"/>
                </a:solidFill>
              </a:rPr>
              <a:t>Vi hittade betydligt fler patienter med autism än vad vi väntat oss. Och strömmen har inte avtagit. Det tycks onekligen vara svårt att skilja mellan dessa tillstånd.</a:t>
            </a:r>
          </a:p>
        </p:txBody>
      </p:sp>
      <p:sp>
        <p:nvSpPr>
          <p:cNvPr id="9" name="Pratbubbla: oval 8">
            <a:extLst>
              <a:ext uri="{FF2B5EF4-FFF2-40B4-BE49-F238E27FC236}">
                <a16:creationId xmlns:a16="http://schemas.microsoft.com/office/drawing/2014/main" id="{3E304841-B254-9BE1-6EEF-1E15385F4145}"/>
              </a:ext>
            </a:extLst>
          </p:cNvPr>
          <p:cNvSpPr/>
          <p:nvPr/>
        </p:nvSpPr>
        <p:spPr>
          <a:xfrm flipH="1">
            <a:off x="9279021" y="1350057"/>
            <a:ext cx="3127511" cy="1443149"/>
          </a:xfrm>
          <a:prstGeom prst="wedgeEllipseCallou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i="1" dirty="0">
                <a:solidFill>
                  <a:schemeClr val="tx1"/>
                </a:solidFill>
              </a:rPr>
              <a:t>”Hur kommer det sig att vi nu helt plötslig ska ställa autismdiagnoser hos dem som vi förut kallade borderline?”</a:t>
            </a:r>
          </a:p>
        </p:txBody>
      </p:sp>
      <p:sp>
        <p:nvSpPr>
          <p:cNvPr id="10" name="Pratbubbla: oval 9">
            <a:extLst>
              <a:ext uri="{FF2B5EF4-FFF2-40B4-BE49-F238E27FC236}">
                <a16:creationId xmlns:a16="http://schemas.microsoft.com/office/drawing/2014/main" id="{D23BED9C-4F34-4C2B-2AFD-1B6C387A3589}"/>
              </a:ext>
            </a:extLst>
          </p:cNvPr>
          <p:cNvSpPr/>
          <p:nvPr/>
        </p:nvSpPr>
        <p:spPr>
          <a:xfrm>
            <a:off x="321422" y="1560265"/>
            <a:ext cx="2175593" cy="858412"/>
          </a:xfrm>
          <a:prstGeom prst="wedgeEllipseCallou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i="1" dirty="0">
                <a:solidFill>
                  <a:schemeClr val="tx1"/>
                </a:solidFill>
              </a:rPr>
              <a:t>”Kan man ha båda tillstånden samtidigt?”</a:t>
            </a:r>
          </a:p>
        </p:txBody>
      </p:sp>
      <p:sp>
        <p:nvSpPr>
          <p:cNvPr id="11" name="Pratbubbla: oval 10">
            <a:extLst>
              <a:ext uri="{FF2B5EF4-FFF2-40B4-BE49-F238E27FC236}">
                <a16:creationId xmlns:a16="http://schemas.microsoft.com/office/drawing/2014/main" id="{CFCF9EFC-1537-D229-E63F-D45FE71F0C6B}"/>
              </a:ext>
            </a:extLst>
          </p:cNvPr>
          <p:cNvSpPr/>
          <p:nvPr/>
        </p:nvSpPr>
        <p:spPr>
          <a:xfrm>
            <a:off x="0" y="2624477"/>
            <a:ext cx="2273268" cy="858412"/>
          </a:xfrm>
          <a:prstGeom prst="wedgeEllipseCallout">
            <a:avLst>
              <a:gd name="adj1" fmla="val -42492"/>
              <a:gd name="adj2" fmla="val -62459"/>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i="1" dirty="0">
                <a:solidFill>
                  <a:schemeClr val="tx1"/>
                </a:solidFill>
              </a:rPr>
              <a:t>”Överdiagnostik!”</a:t>
            </a:r>
          </a:p>
        </p:txBody>
      </p:sp>
    </p:spTree>
    <p:extLst>
      <p:ext uri="{BB962C8B-B14F-4D97-AF65-F5344CB8AC3E}">
        <p14:creationId xmlns:p14="http://schemas.microsoft.com/office/powerpoint/2010/main" val="3464707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14" grpId="0" animBg="1"/>
      <p:bldP spid="3" grpId="0" animBg="1"/>
      <p:bldP spid="8" grpId="0" animBg="1"/>
      <p:bldP spid="9" grpId="0" animBg="1"/>
      <p:bldP spid="10" grpId="0" animBg="1"/>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597FCE-A9D0-7B36-12C5-2B41809AB0F8}"/>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BA4D7FEB-9445-03D5-9AD9-51A29B9BB80E}"/>
              </a:ext>
            </a:extLst>
          </p:cNvPr>
          <p:cNvSpPr>
            <a:spLocks noGrp="1"/>
          </p:cNvSpPr>
          <p:nvPr>
            <p:ph type="title"/>
          </p:nvPr>
        </p:nvSpPr>
        <p:spPr>
          <a:xfrm>
            <a:off x="0" y="592354"/>
            <a:ext cx="12192000" cy="814716"/>
          </a:xfrm>
        </p:spPr>
        <p:txBody>
          <a:bodyPr>
            <a:normAutofit/>
          </a:bodyPr>
          <a:lstStyle/>
          <a:p>
            <a:pPr algn="ctr"/>
            <a:r>
              <a:rPr lang="sv-SE" dirty="0">
                <a:latin typeface="Bodoni MT" panose="02070603080606020203" pitchFamily="18" charset="0"/>
              </a:rPr>
              <a:t>Kan en patient ha båda tillstånden enligt ICD-11</a:t>
            </a:r>
          </a:p>
        </p:txBody>
      </p:sp>
      <p:sp>
        <p:nvSpPr>
          <p:cNvPr id="4" name="Rektangel 3">
            <a:extLst>
              <a:ext uri="{FF2B5EF4-FFF2-40B4-BE49-F238E27FC236}">
                <a16:creationId xmlns:a16="http://schemas.microsoft.com/office/drawing/2014/main" id="{31344EDF-6DE1-2685-F88E-B92441E9FEAE}"/>
              </a:ext>
            </a:extLst>
          </p:cNvPr>
          <p:cNvSpPr/>
          <p:nvPr/>
        </p:nvSpPr>
        <p:spPr>
          <a:xfrm>
            <a:off x="2273268" y="1811350"/>
            <a:ext cx="7645443" cy="692807"/>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latin typeface="Bodoni MT" panose="02070603080606020203" pitchFamily="18" charset="0"/>
              </a:rPr>
              <a:t>Som en allmän regel, vid differentialdiagnostiska svårigheter, säger ICD-11 att individer med AST inte bör ges en tilläggsdiagnos PS…</a:t>
            </a:r>
          </a:p>
        </p:txBody>
      </p:sp>
      <p:sp>
        <p:nvSpPr>
          <p:cNvPr id="13" name="Rektangel 12">
            <a:extLst>
              <a:ext uri="{FF2B5EF4-FFF2-40B4-BE49-F238E27FC236}">
                <a16:creationId xmlns:a16="http://schemas.microsoft.com/office/drawing/2014/main" id="{FFD66439-816B-A4D1-1CE2-693F97D86748}"/>
              </a:ext>
            </a:extLst>
          </p:cNvPr>
          <p:cNvSpPr/>
          <p:nvPr/>
        </p:nvSpPr>
        <p:spPr>
          <a:xfrm>
            <a:off x="2273268" y="3962128"/>
            <a:ext cx="7645440" cy="692806"/>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latin typeface="Bodoni MT" panose="02070603080606020203" pitchFamily="18" charset="0"/>
              </a:rPr>
              <a:t>Bach och </a:t>
            </a:r>
            <a:r>
              <a:rPr lang="sv-SE" dirty="0" err="1">
                <a:solidFill>
                  <a:schemeClr val="tx1"/>
                </a:solidFill>
                <a:latin typeface="Bodoni MT" panose="02070603080606020203" pitchFamily="18" charset="0"/>
              </a:rPr>
              <a:t>Vestergaard</a:t>
            </a:r>
            <a:r>
              <a:rPr lang="sv-SE" dirty="0">
                <a:solidFill>
                  <a:schemeClr val="tx1"/>
                </a:solidFill>
                <a:latin typeface="Bodoni MT" panose="02070603080606020203" pitchFamily="18" charset="0"/>
              </a:rPr>
              <a:t> (2023) konstaterar också att AST i egenskap av utvecklingsrelaterad diagnos går före PS i diagnos-hierarkin. </a:t>
            </a:r>
          </a:p>
        </p:txBody>
      </p:sp>
      <p:sp>
        <p:nvSpPr>
          <p:cNvPr id="14" name="Rektangel 13">
            <a:extLst>
              <a:ext uri="{FF2B5EF4-FFF2-40B4-BE49-F238E27FC236}">
                <a16:creationId xmlns:a16="http://schemas.microsoft.com/office/drawing/2014/main" id="{31685C68-8B4C-AEF7-8402-3A81909DA34B}"/>
              </a:ext>
            </a:extLst>
          </p:cNvPr>
          <p:cNvSpPr/>
          <p:nvPr/>
        </p:nvSpPr>
        <p:spPr>
          <a:xfrm>
            <a:off x="2273272" y="2736194"/>
            <a:ext cx="7645441" cy="950518"/>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latin typeface="Bodoni MT" panose="02070603080606020203" pitchFamily="18" charset="0"/>
              </a:rPr>
              <a:t>… såvida det inte finns personlighetsdrag som inte enbart kan förklaras av AST och dess samsjuklighet (såsom ätstörning, självskadebeteende, depression, ångest). (Bach och </a:t>
            </a:r>
            <a:r>
              <a:rPr lang="sv-SE" dirty="0" err="1">
                <a:solidFill>
                  <a:schemeClr val="tx1"/>
                </a:solidFill>
                <a:latin typeface="Bodoni MT" panose="02070603080606020203" pitchFamily="18" charset="0"/>
              </a:rPr>
              <a:t>Vestergaard</a:t>
            </a:r>
            <a:r>
              <a:rPr lang="sv-SE" dirty="0">
                <a:solidFill>
                  <a:schemeClr val="tx1"/>
                </a:solidFill>
                <a:latin typeface="Bodoni MT" panose="02070603080606020203" pitchFamily="18" charset="0"/>
              </a:rPr>
              <a:t>, 2023)</a:t>
            </a:r>
          </a:p>
        </p:txBody>
      </p:sp>
      <p:sp>
        <p:nvSpPr>
          <p:cNvPr id="5" name="Ellips 4">
            <a:extLst>
              <a:ext uri="{FF2B5EF4-FFF2-40B4-BE49-F238E27FC236}">
                <a16:creationId xmlns:a16="http://schemas.microsoft.com/office/drawing/2014/main" id="{D365BFCF-CA2D-5654-B5E9-30E41E45F788}"/>
              </a:ext>
            </a:extLst>
          </p:cNvPr>
          <p:cNvSpPr/>
          <p:nvPr/>
        </p:nvSpPr>
        <p:spPr>
          <a:xfrm>
            <a:off x="3446810" y="4930350"/>
            <a:ext cx="5298358" cy="1206884"/>
          </a:xfrm>
          <a:prstGeom prst="ellipse">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i="1" dirty="0">
                <a:solidFill>
                  <a:schemeClr val="tx1"/>
                </a:solidFill>
              </a:rPr>
              <a:t>Dvs, om en patient uppfyller kriterier för båda diagnoserna så bör man välja AST.</a:t>
            </a:r>
          </a:p>
        </p:txBody>
      </p:sp>
    </p:spTree>
    <p:extLst>
      <p:ext uri="{BB962C8B-B14F-4D97-AF65-F5344CB8AC3E}">
        <p14:creationId xmlns:p14="http://schemas.microsoft.com/office/powerpoint/2010/main" val="2733217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14" grpId="0" animBg="1"/>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35000">
              <a:srgbClr val="E5E2EE"/>
            </a:gs>
            <a:gs pos="33000">
              <a:srgbClr val="E5E2EE"/>
            </a:gs>
            <a:gs pos="83000">
              <a:schemeClr val="accent1">
                <a:lumMod val="45000"/>
                <a:lumOff val="55000"/>
              </a:schemeClr>
            </a:gs>
            <a:gs pos="100000">
              <a:schemeClr val="accent1">
                <a:lumMod val="30000"/>
                <a:lumOff val="70000"/>
              </a:schemeClr>
            </a:gs>
          </a:gsLst>
          <a:lin ang="18900000" scaled="1"/>
        </a:gradFill>
        <a:effectLst/>
      </p:bgPr>
    </p:bg>
    <p:spTree>
      <p:nvGrpSpPr>
        <p:cNvPr id="1" name=""/>
        <p:cNvGrpSpPr/>
        <p:nvPr/>
      </p:nvGrpSpPr>
      <p:grpSpPr>
        <a:xfrm>
          <a:off x="0" y="0"/>
          <a:ext cx="0" cy="0"/>
          <a:chOff x="0" y="0"/>
          <a:chExt cx="0" cy="0"/>
        </a:xfrm>
      </p:grpSpPr>
      <p:pic>
        <p:nvPicPr>
          <p:cNvPr id="4" name="Platshållare för innehåll 3" descr="En bild som visar text, bok, Electric blue&#10;&#10;AI-genererat innehåll kan vara felaktigt.">
            <a:extLst>
              <a:ext uri="{FF2B5EF4-FFF2-40B4-BE49-F238E27FC236}">
                <a16:creationId xmlns:a16="http://schemas.microsoft.com/office/drawing/2014/main" id="{4C8ED608-4D6B-F8CE-4B4E-22AFE4653108}"/>
              </a:ext>
            </a:extLst>
          </p:cNvPr>
          <p:cNvPicPr>
            <a:picLocks noGrp="1" noChangeAspect="1"/>
          </p:cNvPicPr>
          <p:nvPr>
            <p:ph idx="1"/>
          </p:nvPr>
        </p:nvPicPr>
        <p:blipFill>
          <a:blip r:embed="rId3">
            <a:alphaModFix amt="59000"/>
          </a:blip>
          <a:srcRect l="30829" r="28768" b="2"/>
          <a:stretch>
            <a:fillRect/>
          </a:stretch>
        </p:blipFill>
        <p:spPr>
          <a:xfrm>
            <a:off x="797169" y="1"/>
            <a:ext cx="4947138" cy="6858000"/>
          </a:xfrm>
          <a:prstGeom prst="rect">
            <a:avLst/>
          </a:prstGeom>
          <a:effectLst>
            <a:softEdge rad="317500"/>
          </a:effectLst>
        </p:spPr>
      </p:pic>
      <p:sp>
        <p:nvSpPr>
          <p:cNvPr id="6" name="textruta 5">
            <a:extLst>
              <a:ext uri="{FF2B5EF4-FFF2-40B4-BE49-F238E27FC236}">
                <a16:creationId xmlns:a16="http://schemas.microsoft.com/office/drawing/2014/main" id="{419CDBD4-E513-7EE8-8ADC-28A9530A2899}"/>
              </a:ext>
            </a:extLst>
          </p:cNvPr>
          <p:cNvSpPr txBox="1"/>
          <p:nvPr/>
        </p:nvSpPr>
        <p:spPr>
          <a:xfrm>
            <a:off x="6611816" y="1421768"/>
            <a:ext cx="4044195" cy="1754326"/>
          </a:xfrm>
          <a:prstGeom prst="rect">
            <a:avLst/>
          </a:prstGeom>
          <a:noFill/>
        </p:spPr>
        <p:txBody>
          <a:bodyPr wrap="square">
            <a:spAutoFit/>
          </a:bodyPr>
          <a:lstStyle/>
          <a:p>
            <a:r>
              <a:rPr lang="en-US" i="1" dirty="0"/>
              <a:t>“Autism Spectrum Disorder - - - </a:t>
            </a:r>
            <a:endParaRPr lang="sv-SE" dirty="0"/>
          </a:p>
          <a:p>
            <a:r>
              <a:rPr lang="en-US" i="1" dirty="0"/>
              <a:t>is characterized by enduring disturbances in:</a:t>
            </a:r>
          </a:p>
          <a:p>
            <a:pPr marL="742950" lvl="1" indent="-285750">
              <a:buFontTx/>
              <a:buChar char="-"/>
            </a:pPr>
            <a:r>
              <a:rPr lang="en-US" i="1" dirty="0"/>
              <a:t>cognition,</a:t>
            </a:r>
          </a:p>
          <a:p>
            <a:pPr marL="742950" lvl="1" indent="-285750">
              <a:buFontTx/>
              <a:buChar char="-"/>
            </a:pPr>
            <a:r>
              <a:rPr lang="en-US" i="1" dirty="0"/>
              <a:t>emotional experience </a:t>
            </a:r>
            <a:endParaRPr lang="sv-SE" dirty="0"/>
          </a:p>
          <a:p>
            <a:pPr marL="742950" lvl="1" indent="-285750">
              <a:buFontTx/>
              <a:buChar char="-"/>
            </a:pPr>
            <a:r>
              <a:rPr lang="en-US" i="1" dirty="0" err="1"/>
              <a:t>behaviour</a:t>
            </a:r>
            <a:r>
              <a:rPr lang="en-US" i="1" dirty="0"/>
              <a:t>” </a:t>
            </a:r>
            <a:endParaRPr lang="sv-SE" dirty="0"/>
          </a:p>
        </p:txBody>
      </p:sp>
      <p:sp>
        <p:nvSpPr>
          <p:cNvPr id="7" name="textruta 6">
            <a:extLst>
              <a:ext uri="{FF2B5EF4-FFF2-40B4-BE49-F238E27FC236}">
                <a16:creationId xmlns:a16="http://schemas.microsoft.com/office/drawing/2014/main" id="{F5DB70FE-08EA-0213-5184-C148681F08DB}"/>
              </a:ext>
            </a:extLst>
          </p:cNvPr>
          <p:cNvSpPr txBox="1"/>
          <p:nvPr/>
        </p:nvSpPr>
        <p:spPr>
          <a:xfrm>
            <a:off x="6611816" y="3486995"/>
            <a:ext cx="4044196" cy="1200329"/>
          </a:xfrm>
          <a:prstGeom prst="rect">
            <a:avLst/>
          </a:prstGeom>
          <a:noFill/>
        </p:spPr>
        <p:txBody>
          <a:bodyPr wrap="square">
            <a:spAutoFit/>
          </a:bodyPr>
          <a:lstStyle/>
          <a:p>
            <a:r>
              <a:rPr lang="en-US" i="1" dirty="0"/>
              <a:t>“The disturbances are </a:t>
            </a:r>
            <a:endParaRPr lang="sv-SE" dirty="0"/>
          </a:p>
          <a:p>
            <a:pPr lvl="1"/>
            <a:r>
              <a:rPr lang="en-US" i="1" dirty="0"/>
              <a:t>- maladaptive, </a:t>
            </a:r>
            <a:endParaRPr lang="sv-SE" dirty="0"/>
          </a:p>
          <a:p>
            <a:pPr lvl="1"/>
            <a:r>
              <a:rPr lang="en-US" i="1" dirty="0"/>
              <a:t>- manifest across a wide range of personal and social situations.” </a:t>
            </a:r>
            <a:endParaRPr lang="sv-SE" dirty="0"/>
          </a:p>
        </p:txBody>
      </p:sp>
      <p:sp>
        <p:nvSpPr>
          <p:cNvPr id="9" name="textruta 8">
            <a:extLst>
              <a:ext uri="{FF2B5EF4-FFF2-40B4-BE49-F238E27FC236}">
                <a16:creationId xmlns:a16="http://schemas.microsoft.com/office/drawing/2014/main" id="{4A3ADC99-C73C-0549-EF37-8E4B26752DA4}"/>
              </a:ext>
            </a:extLst>
          </p:cNvPr>
          <p:cNvSpPr txBox="1"/>
          <p:nvPr/>
        </p:nvSpPr>
        <p:spPr>
          <a:xfrm>
            <a:off x="6611816" y="4998225"/>
            <a:ext cx="4044196" cy="1477328"/>
          </a:xfrm>
          <a:prstGeom prst="rect">
            <a:avLst/>
          </a:prstGeom>
          <a:noFill/>
        </p:spPr>
        <p:txBody>
          <a:bodyPr wrap="square">
            <a:spAutoFit/>
          </a:bodyPr>
          <a:lstStyle/>
          <a:p>
            <a:r>
              <a:rPr lang="en-US" i="1" dirty="0"/>
              <a:t>“The disturbances are associated with significant problems in functioning</a:t>
            </a:r>
          </a:p>
          <a:p>
            <a:pPr marL="742950" lvl="1" indent="-285750">
              <a:buFontTx/>
              <a:buChar char="-"/>
            </a:pPr>
            <a:r>
              <a:rPr lang="en-US" i="1" dirty="0"/>
              <a:t>of aspects of the self and/or</a:t>
            </a:r>
          </a:p>
          <a:p>
            <a:pPr marL="742950" lvl="1" indent="-285750">
              <a:buFontTx/>
              <a:buChar char="-"/>
            </a:pPr>
            <a:r>
              <a:rPr lang="sv-SE" i="1" dirty="0"/>
              <a:t>in</a:t>
            </a:r>
            <a:r>
              <a:rPr lang="en-US" i="1" dirty="0" err="1"/>
              <a:t>terpersonal</a:t>
            </a:r>
            <a:r>
              <a:rPr lang="en-US" i="1" dirty="0"/>
              <a:t> dysfunction.”</a:t>
            </a:r>
            <a:endParaRPr lang="sv-SE" dirty="0"/>
          </a:p>
          <a:p>
            <a:pPr marL="742950" lvl="1" indent="-285750">
              <a:buFontTx/>
              <a:buChar char="-"/>
            </a:pPr>
            <a:endParaRPr lang="sv-SE" dirty="0"/>
          </a:p>
        </p:txBody>
      </p:sp>
      <p:sp>
        <p:nvSpPr>
          <p:cNvPr id="2" name="textruta 1">
            <a:extLst>
              <a:ext uri="{FF2B5EF4-FFF2-40B4-BE49-F238E27FC236}">
                <a16:creationId xmlns:a16="http://schemas.microsoft.com/office/drawing/2014/main" id="{51875BD1-8B6C-44C0-B159-521C5A81878C}"/>
              </a:ext>
            </a:extLst>
          </p:cNvPr>
          <p:cNvSpPr txBox="1"/>
          <p:nvPr/>
        </p:nvSpPr>
        <p:spPr>
          <a:xfrm>
            <a:off x="6611816" y="238822"/>
            <a:ext cx="5298830" cy="954107"/>
          </a:xfrm>
          <a:prstGeom prst="rect">
            <a:avLst/>
          </a:prstGeom>
          <a:noFill/>
        </p:spPr>
        <p:txBody>
          <a:bodyPr wrap="square">
            <a:spAutoFit/>
          </a:bodyPr>
          <a:lstStyle/>
          <a:p>
            <a:r>
              <a:rPr lang="sv-SE" sz="2800" b="1" dirty="0"/>
              <a:t>Citat från kapitlet om personlighetssyndrom i ICD-11</a:t>
            </a:r>
          </a:p>
        </p:txBody>
      </p:sp>
    </p:spTree>
    <p:extLst>
      <p:ext uri="{BB962C8B-B14F-4D97-AF65-F5344CB8AC3E}">
        <p14:creationId xmlns:p14="http://schemas.microsoft.com/office/powerpoint/2010/main" val="213361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35000">
              <a:srgbClr val="E5E2EE"/>
            </a:gs>
            <a:gs pos="33000">
              <a:srgbClr val="E5E2EE"/>
            </a:gs>
            <a:gs pos="83000">
              <a:schemeClr val="accent1">
                <a:lumMod val="45000"/>
                <a:lumOff val="55000"/>
              </a:schemeClr>
            </a:gs>
            <a:gs pos="100000">
              <a:schemeClr val="accent1">
                <a:lumMod val="30000"/>
                <a:lumOff val="70000"/>
              </a:schemeClr>
            </a:gs>
          </a:gsLst>
          <a:lin ang="18900000" scaled="1"/>
        </a:gradFill>
        <a:effectLst/>
      </p:bgPr>
    </p:bg>
    <p:spTree>
      <p:nvGrpSpPr>
        <p:cNvPr id="1" name="">
          <a:extLst>
            <a:ext uri="{FF2B5EF4-FFF2-40B4-BE49-F238E27FC236}">
              <a16:creationId xmlns:a16="http://schemas.microsoft.com/office/drawing/2014/main" id="{16D0C605-AC5D-5389-FFD6-EA12B0226A74}"/>
            </a:ext>
          </a:extLst>
        </p:cNvPr>
        <p:cNvGrpSpPr/>
        <p:nvPr/>
      </p:nvGrpSpPr>
      <p:grpSpPr>
        <a:xfrm>
          <a:off x="0" y="0"/>
          <a:ext cx="0" cy="0"/>
          <a:chOff x="0" y="0"/>
          <a:chExt cx="0" cy="0"/>
        </a:xfrm>
      </p:grpSpPr>
      <p:pic>
        <p:nvPicPr>
          <p:cNvPr id="4" name="Platshållare för innehåll 3" descr="En bild som visar text, bok, Electric blue&#10;&#10;AI-genererat innehåll kan vara felaktigt.">
            <a:extLst>
              <a:ext uri="{FF2B5EF4-FFF2-40B4-BE49-F238E27FC236}">
                <a16:creationId xmlns:a16="http://schemas.microsoft.com/office/drawing/2014/main" id="{2396016B-5E87-EC92-AF7B-21FA74FA593D}"/>
              </a:ext>
            </a:extLst>
          </p:cNvPr>
          <p:cNvPicPr>
            <a:picLocks noGrp="1" noChangeAspect="1"/>
          </p:cNvPicPr>
          <p:nvPr>
            <p:ph idx="1"/>
          </p:nvPr>
        </p:nvPicPr>
        <p:blipFill>
          <a:blip r:embed="rId3">
            <a:alphaModFix amt="59000"/>
          </a:blip>
          <a:srcRect l="30829" r="28768" b="2"/>
          <a:stretch>
            <a:fillRect/>
          </a:stretch>
        </p:blipFill>
        <p:spPr>
          <a:xfrm>
            <a:off x="797169" y="1"/>
            <a:ext cx="4947138" cy="6858000"/>
          </a:xfrm>
          <a:prstGeom prst="rect">
            <a:avLst/>
          </a:prstGeom>
          <a:effectLst>
            <a:softEdge rad="317500"/>
          </a:effectLst>
        </p:spPr>
      </p:pic>
      <p:sp>
        <p:nvSpPr>
          <p:cNvPr id="6" name="textruta 5">
            <a:extLst>
              <a:ext uri="{FF2B5EF4-FFF2-40B4-BE49-F238E27FC236}">
                <a16:creationId xmlns:a16="http://schemas.microsoft.com/office/drawing/2014/main" id="{509AF4CE-0C2B-6FDF-354F-3F1FAE6EE92F}"/>
              </a:ext>
            </a:extLst>
          </p:cNvPr>
          <p:cNvSpPr txBox="1"/>
          <p:nvPr/>
        </p:nvSpPr>
        <p:spPr>
          <a:xfrm>
            <a:off x="6611816" y="1818544"/>
            <a:ext cx="4583720" cy="923330"/>
          </a:xfrm>
          <a:prstGeom prst="rect">
            <a:avLst/>
          </a:prstGeom>
          <a:noFill/>
        </p:spPr>
        <p:txBody>
          <a:bodyPr wrap="square">
            <a:spAutoFit/>
          </a:bodyPr>
          <a:lstStyle/>
          <a:p>
            <a:r>
              <a:rPr lang="en-US" i="1" dirty="0"/>
              <a:t>“Accordingly, individuals with ASD may also meet the diagnostic requirements for Personality Disorder.“</a:t>
            </a:r>
            <a:endParaRPr lang="sv-SE" dirty="0"/>
          </a:p>
        </p:txBody>
      </p:sp>
      <p:sp>
        <p:nvSpPr>
          <p:cNvPr id="7" name="textruta 6">
            <a:extLst>
              <a:ext uri="{FF2B5EF4-FFF2-40B4-BE49-F238E27FC236}">
                <a16:creationId xmlns:a16="http://schemas.microsoft.com/office/drawing/2014/main" id="{C32B7D70-8BD6-8FB6-6CA8-EBACB73BAF34}"/>
              </a:ext>
            </a:extLst>
          </p:cNvPr>
          <p:cNvSpPr txBox="1"/>
          <p:nvPr/>
        </p:nvSpPr>
        <p:spPr>
          <a:xfrm>
            <a:off x="6611816" y="3021160"/>
            <a:ext cx="4583721" cy="646331"/>
          </a:xfrm>
          <a:prstGeom prst="rect">
            <a:avLst/>
          </a:prstGeom>
          <a:noFill/>
        </p:spPr>
        <p:txBody>
          <a:bodyPr wrap="square">
            <a:spAutoFit/>
          </a:bodyPr>
          <a:lstStyle/>
          <a:p>
            <a:r>
              <a:rPr lang="en-US" i="1" dirty="0"/>
              <a:t>“Generally, individuals with ASD </a:t>
            </a:r>
            <a:r>
              <a:rPr lang="en-US" b="1" i="1" dirty="0"/>
              <a:t>should not </a:t>
            </a:r>
            <a:r>
              <a:rPr lang="en-US" i="1" dirty="0"/>
              <a:t>be given an additional diagnosis of PD.” </a:t>
            </a:r>
            <a:endParaRPr lang="sv-SE" dirty="0"/>
          </a:p>
        </p:txBody>
      </p:sp>
      <p:sp>
        <p:nvSpPr>
          <p:cNvPr id="9" name="textruta 8">
            <a:extLst>
              <a:ext uri="{FF2B5EF4-FFF2-40B4-BE49-F238E27FC236}">
                <a16:creationId xmlns:a16="http://schemas.microsoft.com/office/drawing/2014/main" id="{E4391964-05CC-B715-4F07-23EDC8F98194}"/>
              </a:ext>
            </a:extLst>
          </p:cNvPr>
          <p:cNvSpPr txBox="1"/>
          <p:nvPr/>
        </p:nvSpPr>
        <p:spPr>
          <a:xfrm>
            <a:off x="6611814" y="3946777"/>
            <a:ext cx="4583721" cy="1200329"/>
          </a:xfrm>
          <a:prstGeom prst="rect">
            <a:avLst/>
          </a:prstGeom>
          <a:noFill/>
        </p:spPr>
        <p:txBody>
          <a:bodyPr wrap="square">
            <a:spAutoFit/>
          </a:bodyPr>
          <a:lstStyle/>
          <a:p>
            <a:r>
              <a:rPr lang="en-US" i="1" dirty="0"/>
              <a:t>“Unless additional features are present that contribute to significant problems in functioning of aspects of the self or interpersonal functioning.”</a:t>
            </a:r>
            <a:endParaRPr lang="sv-SE" dirty="0"/>
          </a:p>
        </p:txBody>
      </p:sp>
      <p:sp>
        <p:nvSpPr>
          <p:cNvPr id="3" name="textruta 2">
            <a:extLst>
              <a:ext uri="{FF2B5EF4-FFF2-40B4-BE49-F238E27FC236}">
                <a16:creationId xmlns:a16="http://schemas.microsoft.com/office/drawing/2014/main" id="{7A9D75B1-7907-74F6-EA54-FD58AEC6CCE3}"/>
              </a:ext>
            </a:extLst>
          </p:cNvPr>
          <p:cNvSpPr txBox="1"/>
          <p:nvPr/>
        </p:nvSpPr>
        <p:spPr>
          <a:xfrm>
            <a:off x="6611816" y="238822"/>
            <a:ext cx="5298830" cy="954107"/>
          </a:xfrm>
          <a:prstGeom prst="rect">
            <a:avLst/>
          </a:prstGeom>
          <a:noFill/>
        </p:spPr>
        <p:txBody>
          <a:bodyPr wrap="square">
            <a:spAutoFit/>
          </a:bodyPr>
          <a:lstStyle/>
          <a:p>
            <a:r>
              <a:rPr lang="sv-SE" sz="2800" b="1" dirty="0"/>
              <a:t>Citat från kapitlet om personlighetssyndrom i ICD-11</a:t>
            </a:r>
          </a:p>
        </p:txBody>
      </p:sp>
    </p:spTree>
    <p:extLst>
      <p:ext uri="{BB962C8B-B14F-4D97-AF65-F5344CB8AC3E}">
        <p14:creationId xmlns:p14="http://schemas.microsoft.com/office/powerpoint/2010/main" val="101128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35000">
              <a:srgbClr val="E5E2EE"/>
            </a:gs>
            <a:gs pos="33000">
              <a:srgbClr val="E5E2EE"/>
            </a:gs>
            <a:gs pos="83000">
              <a:schemeClr val="accent1">
                <a:lumMod val="45000"/>
                <a:lumOff val="55000"/>
              </a:schemeClr>
            </a:gs>
            <a:gs pos="100000">
              <a:schemeClr val="accent1">
                <a:lumMod val="30000"/>
                <a:lumOff val="70000"/>
              </a:schemeClr>
            </a:gs>
          </a:gsLst>
          <a:lin ang="18900000" scaled="1"/>
        </a:gradFill>
        <a:effectLst/>
      </p:bgPr>
    </p:bg>
    <p:spTree>
      <p:nvGrpSpPr>
        <p:cNvPr id="1" name="">
          <a:extLst>
            <a:ext uri="{FF2B5EF4-FFF2-40B4-BE49-F238E27FC236}">
              <a16:creationId xmlns:a16="http://schemas.microsoft.com/office/drawing/2014/main" id="{F60C2A16-EDB6-16D6-26CE-1416F2D227E7}"/>
            </a:ext>
          </a:extLst>
        </p:cNvPr>
        <p:cNvGrpSpPr/>
        <p:nvPr/>
      </p:nvGrpSpPr>
      <p:grpSpPr>
        <a:xfrm>
          <a:off x="0" y="0"/>
          <a:ext cx="0" cy="0"/>
          <a:chOff x="0" y="0"/>
          <a:chExt cx="0" cy="0"/>
        </a:xfrm>
      </p:grpSpPr>
      <p:pic>
        <p:nvPicPr>
          <p:cNvPr id="4" name="Platshållare för innehåll 3" descr="En bild som visar text, bok, Electric blue&#10;&#10;AI-genererat innehåll kan vara felaktigt.">
            <a:extLst>
              <a:ext uri="{FF2B5EF4-FFF2-40B4-BE49-F238E27FC236}">
                <a16:creationId xmlns:a16="http://schemas.microsoft.com/office/drawing/2014/main" id="{F8FD2F24-9D2C-E1ED-A0A6-174D1CD5A018}"/>
              </a:ext>
            </a:extLst>
          </p:cNvPr>
          <p:cNvPicPr>
            <a:picLocks noGrp="1" noChangeAspect="1"/>
          </p:cNvPicPr>
          <p:nvPr>
            <p:ph idx="1"/>
          </p:nvPr>
        </p:nvPicPr>
        <p:blipFill>
          <a:blip r:embed="rId3">
            <a:alphaModFix amt="59000"/>
          </a:blip>
          <a:srcRect l="30829" r="28768" b="2"/>
          <a:stretch>
            <a:fillRect/>
          </a:stretch>
        </p:blipFill>
        <p:spPr>
          <a:xfrm>
            <a:off x="797169" y="1"/>
            <a:ext cx="4947138" cy="6858000"/>
          </a:xfrm>
          <a:prstGeom prst="rect">
            <a:avLst/>
          </a:prstGeom>
          <a:effectLst>
            <a:softEdge rad="317500"/>
          </a:effectLst>
        </p:spPr>
      </p:pic>
      <p:sp>
        <p:nvSpPr>
          <p:cNvPr id="6" name="textruta 5">
            <a:extLst>
              <a:ext uri="{FF2B5EF4-FFF2-40B4-BE49-F238E27FC236}">
                <a16:creationId xmlns:a16="http://schemas.microsoft.com/office/drawing/2014/main" id="{13926B3A-5197-5006-FFCB-5A06EC499055}"/>
              </a:ext>
            </a:extLst>
          </p:cNvPr>
          <p:cNvSpPr txBox="1"/>
          <p:nvPr/>
        </p:nvSpPr>
        <p:spPr>
          <a:xfrm>
            <a:off x="6518033" y="2053005"/>
            <a:ext cx="4454767" cy="1200329"/>
          </a:xfrm>
          <a:prstGeom prst="rect">
            <a:avLst/>
          </a:prstGeom>
          <a:noFill/>
        </p:spPr>
        <p:txBody>
          <a:bodyPr wrap="square">
            <a:spAutoFit/>
          </a:bodyPr>
          <a:lstStyle/>
          <a:p>
            <a:r>
              <a:rPr lang="en-US" i="1" dirty="0"/>
              <a:t>“However, even in the absence of these additional features, there may be specific situations in which an additional diagnosis of Personality Disorder is warranted.”</a:t>
            </a:r>
          </a:p>
        </p:txBody>
      </p:sp>
      <p:sp>
        <p:nvSpPr>
          <p:cNvPr id="7" name="textruta 6">
            <a:extLst>
              <a:ext uri="{FF2B5EF4-FFF2-40B4-BE49-F238E27FC236}">
                <a16:creationId xmlns:a16="http://schemas.microsoft.com/office/drawing/2014/main" id="{64DB1576-BE4D-F1B7-38C4-B8BBA0DBC30F}"/>
              </a:ext>
            </a:extLst>
          </p:cNvPr>
          <p:cNvSpPr txBox="1"/>
          <p:nvPr/>
        </p:nvSpPr>
        <p:spPr>
          <a:xfrm>
            <a:off x="6518032" y="3666075"/>
            <a:ext cx="4454768" cy="923330"/>
          </a:xfrm>
          <a:prstGeom prst="rect">
            <a:avLst/>
          </a:prstGeom>
          <a:noFill/>
        </p:spPr>
        <p:txBody>
          <a:bodyPr wrap="square">
            <a:spAutoFit/>
          </a:bodyPr>
          <a:lstStyle/>
          <a:p>
            <a:r>
              <a:rPr lang="en-US" i="1" dirty="0"/>
              <a:t>“E.g., entry into clinically indicated forms of treatment that are connected to a Personality Disorder diagnosis.”</a:t>
            </a:r>
            <a:endParaRPr lang="sv-SE" i="1" dirty="0"/>
          </a:p>
        </p:txBody>
      </p:sp>
      <p:sp>
        <p:nvSpPr>
          <p:cNvPr id="2" name="textruta 1">
            <a:extLst>
              <a:ext uri="{FF2B5EF4-FFF2-40B4-BE49-F238E27FC236}">
                <a16:creationId xmlns:a16="http://schemas.microsoft.com/office/drawing/2014/main" id="{62821DBE-DF9B-8A3B-59FB-50774A0BD64C}"/>
              </a:ext>
            </a:extLst>
          </p:cNvPr>
          <p:cNvSpPr txBox="1"/>
          <p:nvPr/>
        </p:nvSpPr>
        <p:spPr>
          <a:xfrm>
            <a:off x="6518032" y="848422"/>
            <a:ext cx="5298830" cy="523220"/>
          </a:xfrm>
          <a:prstGeom prst="rect">
            <a:avLst/>
          </a:prstGeom>
          <a:noFill/>
        </p:spPr>
        <p:txBody>
          <a:bodyPr wrap="square">
            <a:spAutoFit/>
          </a:bodyPr>
          <a:lstStyle/>
          <a:p>
            <a:r>
              <a:rPr lang="sv-SE" sz="2800" b="1" dirty="0"/>
              <a:t>En liten brasklapp…</a:t>
            </a:r>
          </a:p>
        </p:txBody>
      </p:sp>
    </p:spTree>
    <p:extLst>
      <p:ext uri="{BB962C8B-B14F-4D97-AF65-F5344CB8AC3E}">
        <p14:creationId xmlns:p14="http://schemas.microsoft.com/office/powerpoint/2010/main" val="1500839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09E30-F0C0-C37C-030E-7C18AA3C0261}"/>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82DD73B7-3CDA-E556-6E10-A3AB910A5B03}"/>
              </a:ext>
            </a:extLst>
          </p:cNvPr>
          <p:cNvSpPr>
            <a:spLocks noGrp="1"/>
          </p:cNvSpPr>
          <p:nvPr>
            <p:ph type="title"/>
          </p:nvPr>
        </p:nvSpPr>
        <p:spPr>
          <a:xfrm>
            <a:off x="838194" y="592354"/>
            <a:ext cx="10515600" cy="814716"/>
          </a:xfrm>
        </p:spPr>
        <p:txBody>
          <a:bodyPr>
            <a:normAutofit/>
          </a:bodyPr>
          <a:lstStyle/>
          <a:p>
            <a:pPr algn="ctr"/>
            <a:r>
              <a:rPr lang="sv-SE" dirty="0">
                <a:latin typeface="Bodoni MT" panose="02070603080606020203" pitchFamily="18" charset="0"/>
              </a:rPr>
              <a:t>Lärdomar och vägar framåt</a:t>
            </a:r>
          </a:p>
        </p:txBody>
      </p:sp>
      <p:sp>
        <p:nvSpPr>
          <p:cNvPr id="4" name="Rektangel 3">
            <a:extLst>
              <a:ext uri="{FF2B5EF4-FFF2-40B4-BE49-F238E27FC236}">
                <a16:creationId xmlns:a16="http://schemas.microsoft.com/office/drawing/2014/main" id="{E1B169C7-6050-9E28-4653-AD5B8250A81E}"/>
              </a:ext>
            </a:extLst>
          </p:cNvPr>
          <p:cNvSpPr/>
          <p:nvPr/>
        </p:nvSpPr>
        <p:spPr>
          <a:xfrm>
            <a:off x="2337749" y="1667628"/>
            <a:ext cx="7516489" cy="1057636"/>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latin typeface="Bodoni MT" panose="02070603080606020203" pitchFamily="18" charset="0"/>
              </a:rPr>
              <a:t>Det är svårt att göra korrekta differentialdiagnostiska bedömningar mellan autismspektrumtillstånd och personlighetssyndrom. Utifrån de senaste 20 årens breddning av autismdiagnosen så är tillstånden ibland nära varandra.</a:t>
            </a:r>
          </a:p>
        </p:txBody>
      </p:sp>
      <p:sp>
        <p:nvSpPr>
          <p:cNvPr id="13" name="Rektangel 12">
            <a:extLst>
              <a:ext uri="{FF2B5EF4-FFF2-40B4-BE49-F238E27FC236}">
                <a16:creationId xmlns:a16="http://schemas.microsoft.com/office/drawing/2014/main" id="{E6A45ADD-5A0B-7B85-814D-8DF5935DEC06}"/>
              </a:ext>
            </a:extLst>
          </p:cNvPr>
          <p:cNvSpPr/>
          <p:nvPr/>
        </p:nvSpPr>
        <p:spPr>
          <a:xfrm>
            <a:off x="2337748" y="4274337"/>
            <a:ext cx="7516486" cy="916035"/>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latin typeface="Bodoni MT" panose="02070603080606020203" pitchFamily="18" charset="0"/>
              </a:rPr>
              <a:t>Autismdiagnosen står närmast inför ett paradigm-</a:t>
            </a:r>
          </a:p>
          <a:p>
            <a:pPr algn="ctr"/>
            <a:r>
              <a:rPr lang="sv-SE" dirty="0">
                <a:solidFill>
                  <a:schemeClr val="tx1"/>
                </a:solidFill>
                <a:latin typeface="Bodoni MT" panose="02070603080606020203" pitchFamily="18" charset="0"/>
              </a:rPr>
              <a:t>skifte. Breddningen av diagnosen har inneburit </a:t>
            </a:r>
          </a:p>
          <a:p>
            <a:pPr algn="ctr"/>
            <a:r>
              <a:rPr lang="sv-SE" dirty="0">
                <a:solidFill>
                  <a:schemeClr val="tx1"/>
                </a:solidFill>
                <a:latin typeface="Bodoni MT" panose="02070603080606020203" pitchFamily="18" charset="0"/>
              </a:rPr>
              <a:t>att betydligt fler personer får diagnosen. </a:t>
            </a:r>
          </a:p>
        </p:txBody>
      </p:sp>
      <p:sp>
        <p:nvSpPr>
          <p:cNvPr id="14" name="Rektangel 13">
            <a:extLst>
              <a:ext uri="{FF2B5EF4-FFF2-40B4-BE49-F238E27FC236}">
                <a16:creationId xmlns:a16="http://schemas.microsoft.com/office/drawing/2014/main" id="{83FDE1FD-26B0-1C3A-F1F8-124C91DAA338}"/>
              </a:ext>
            </a:extLst>
          </p:cNvPr>
          <p:cNvSpPr/>
          <p:nvPr/>
        </p:nvSpPr>
        <p:spPr>
          <a:xfrm>
            <a:off x="2337747" y="2956143"/>
            <a:ext cx="7516487" cy="1045038"/>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latin typeface="Bodoni MT" panose="02070603080606020203" pitchFamily="18" charset="0"/>
              </a:rPr>
              <a:t>Neuropsykiatrisk utredning och psykologisk behandling berikar </a:t>
            </a:r>
          </a:p>
          <a:p>
            <a:pPr algn="ctr"/>
            <a:r>
              <a:rPr lang="sv-SE" dirty="0">
                <a:solidFill>
                  <a:schemeClr val="tx1"/>
                </a:solidFill>
                <a:latin typeface="Bodoni MT" panose="02070603080606020203" pitchFamily="18" charset="0"/>
              </a:rPr>
              <a:t>varandra. Vi har blivit säkrare på att utreda svåra fall genom att se vilka problem som kan uppstå i behandlingar om vi tar in ”fel” patient. </a:t>
            </a:r>
          </a:p>
        </p:txBody>
      </p:sp>
      <p:sp>
        <p:nvSpPr>
          <p:cNvPr id="3" name="Rektangel 2">
            <a:extLst>
              <a:ext uri="{FF2B5EF4-FFF2-40B4-BE49-F238E27FC236}">
                <a16:creationId xmlns:a16="http://schemas.microsoft.com/office/drawing/2014/main" id="{E4494999-1078-121A-BA54-DA8ABB12D7F4}"/>
              </a:ext>
            </a:extLst>
          </p:cNvPr>
          <p:cNvSpPr/>
          <p:nvPr/>
        </p:nvSpPr>
        <p:spPr>
          <a:xfrm>
            <a:off x="2337749" y="5492068"/>
            <a:ext cx="7516485" cy="856016"/>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latin typeface="Bodoni MT" panose="02070603080606020203" pitchFamily="18" charset="0"/>
              </a:rPr>
              <a:t>Sedvanlig behandling mot personlighetssyndrom fungerar inte mot AST. </a:t>
            </a:r>
          </a:p>
          <a:p>
            <a:pPr algn="ctr"/>
            <a:r>
              <a:rPr lang="sv-SE" dirty="0">
                <a:solidFill>
                  <a:schemeClr val="tx1"/>
                </a:solidFill>
                <a:latin typeface="Bodoni MT" panose="02070603080606020203" pitchFamily="18" charset="0"/>
              </a:rPr>
              <a:t>Vi behöver hitta andra sätt att ta hand om gruppen kvinnor med </a:t>
            </a:r>
          </a:p>
          <a:p>
            <a:pPr algn="ctr"/>
            <a:r>
              <a:rPr lang="sv-SE" dirty="0">
                <a:solidFill>
                  <a:schemeClr val="tx1"/>
                </a:solidFill>
                <a:latin typeface="Bodoni MT" panose="02070603080606020203" pitchFamily="18" charset="0"/>
              </a:rPr>
              <a:t>högfungerande autism och allvarlig psykiatrisk symtombild.</a:t>
            </a:r>
          </a:p>
        </p:txBody>
      </p:sp>
      <p:sp>
        <p:nvSpPr>
          <p:cNvPr id="7" name="Ellips 6">
            <a:extLst>
              <a:ext uri="{FF2B5EF4-FFF2-40B4-BE49-F238E27FC236}">
                <a16:creationId xmlns:a16="http://schemas.microsoft.com/office/drawing/2014/main" id="{8B43216C-D9FC-1FEA-158B-1A549BB8721E}"/>
              </a:ext>
            </a:extLst>
          </p:cNvPr>
          <p:cNvSpPr/>
          <p:nvPr/>
        </p:nvSpPr>
        <p:spPr>
          <a:xfrm>
            <a:off x="-298296" y="5550254"/>
            <a:ext cx="3349275" cy="1112974"/>
          </a:xfrm>
          <a:prstGeom prst="ellipse">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i="1" dirty="0">
                <a:solidFill>
                  <a:schemeClr val="tx1"/>
                </a:solidFill>
              </a:rPr>
              <a:t>Stort lidande!</a:t>
            </a:r>
          </a:p>
          <a:p>
            <a:pPr algn="ctr"/>
            <a:r>
              <a:rPr lang="sv-SE" sz="1600" i="1" dirty="0">
                <a:solidFill>
                  <a:schemeClr val="tx1"/>
                </a:solidFill>
              </a:rPr>
              <a:t>Omfattande funktions-nedsättning!</a:t>
            </a:r>
          </a:p>
        </p:txBody>
      </p:sp>
      <p:sp>
        <p:nvSpPr>
          <p:cNvPr id="5" name="Ellips 4">
            <a:extLst>
              <a:ext uri="{FF2B5EF4-FFF2-40B4-BE49-F238E27FC236}">
                <a16:creationId xmlns:a16="http://schemas.microsoft.com/office/drawing/2014/main" id="{6331264B-E21C-0F47-A16E-4BBE4F408997}"/>
              </a:ext>
            </a:extLst>
          </p:cNvPr>
          <p:cNvSpPr/>
          <p:nvPr/>
        </p:nvSpPr>
        <p:spPr>
          <a:xfrm>
            <a:off x="8508670" y="3899757"/>
            <a:ext cx="4248322" cy="1639832"/>
          </a:xfrm>
          <a:prstGeom prst="ellipse">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i="1" dirty="0">
                <a:solidFill>
                  <a:schemeClr val="tx1"/>
                </a:solidFill>
              </a:rPr>
              <a:t>… och breddningen av autismkonceptet har bidragit till att vi blivit bättre på att </a:t>
            </a:r>
            <a:r>
              <a:rPr lang="sv-SE" sz="1600" b="1" i="1" dirty="0">
                <a:solidFill>
                  <a:schemeClr val="tx1"/>
                </a:solidFill>
              </a:rPr>
              <a:t>uppmärksamma</a:t>
            </a:r>
            <a:r>
              <a:rPr lang="sv-SE" sz="1600" i="1" dirty="0">
                <a:solidFill>
                  <a:schemeClr val="tx1"/>
                </a:solidFill>
              </a:rPr>
              <a:t> en grupp patienter som verkar ha varit svårförstådda tidigare.</a:t>
            </a:r>
          </a:p>
        </p:txBody>
      </p:sp>
      <p:sp>
        <p:nvSpPr>
          <p:cNvPr id="9" name="Pratbubbla: oval 8">
            <a:extLst>
              <a:ext uri="{FF2B5EF4-FFF2-40B4-BE49-F238E27FC236}">
                <a16:creationId xmlns:a16="http://schemas.microsoft.com/office/drawing/2014/main" id="{660F3EE4-96C1-5059-79B8-43C15BCC239E}"/>
              </a:ext>
            </a:extLst>
          </p:cNvPr>
          <p:cNvSpPr/>
          <p:nvPr/>
        </p:nvSpPr>
        <p:spPr>
          <a:xfrm flipH="1">
            <a:off x="9073662" y="866256"/>
            <a:ext cx="3118338" cy="1081628"/>
          </a:xfrm>
          <a:prstGeom prst="wedgeEllipseCallout">
            <a:avLst>
              <a:gd name="adj1" fmla="val -42739"/>
              <a:gd name="adj2" fmla="val -57720"/>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i="1" dirty="0">
                <a:solidFill>
                  <a:schemeClr val="tx1"/>
                </a:solidFill>
              </a:rPr>
              <a:t>Ibland behövs långa utredningar (som också i sig kan vara terapeutiska). (</a:t>
            </a:r>
            <a:r>
              <a:rPr lang="sv-SE" sz="1400" i="1" dirty="0" err="1">
                <a:solidFill>
                  <a:schemeClr val="tx1"/>
                </a:solidFill>
              </a:rPr>
              <a:t>Cumin</a:t>
            </a:r>
            <a:r>
              <a:rPr lang="sv-SE" sz="1400" i="1" dirty="0">
                <a:solidFill>
                  <a:schemeClr val="tx1"/>
                </a:solidFill>
              </a:rPr>
              <a:t> 2022). </a:t>
            </a:r>
          </a:p>
        </p:txBody>
      </p:sp>
      <p:sp>
        <p:nvSpPr>
          <p:cNvPr id="6" name="Ellips 5">
            <a:extLst>
              <a:ext uri="{FF2B5EF4-FFF2-40B4-BE49-F238E27FC236}">
                <a16:creationId xmlns:a16="http://schemas.microsoft.com/office/drawing/2014/main" id="{F3F31F92-7187-4AE5-3E90-FD28C5022FA8}"/>
              </a:ext>
            </a:extLst>
          </p:cNvPr>
          <p:cNvSpPr/>
          <p:nvPr/>
        </p:nvSpPr>
        <p:spPr>
          <a:xfrm>
            <a:off x="236181" y="795997"/>
            <a:ext cx="2526723" cy="1112974"/>
          </a:xfrm>
          <a:prstGeom prst="ellipse">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i="1" dirty="0">
                <a:solidFill>
                  <a:schemeClr val="tx1"/>
                </a:solidFill>
              </a:rPr>
              <a:t>AST hos kvinnor missuppfattas relativt ofta för PS.</a:t>
            </a:r>
          </a:p>
        </p:txBody>
      </p:sp>
    </p:spTree>
    <p:extLst>
      <p:ext uri="{BB962C8B-B14F-4D97-AF65-F5344CB8AC3E}">
        <p14:creationId xmlns:p14="http://schemas.microsoft.com/office/powerpoint/2010/main" val="1818650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14" grpId="0" animBg="1"/>
      <p:bldP spid="3" grpId="0" animBg="1"/>
      <p:bldP spid="7" grpId="0" animBg="1"/>
      <p:bldP spid="5" grpId="0" animBg="1"/>
      <p:bldP spid="9" grpId="0" animBg="1"/>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F855B6E0-1138-7519-0F8E-3318CB283F0B}"/>
              </a:ext>
            </a:extLst>
          </p:cNvPr>
          <p:cNvSpPr>
            <a:spLocks noGrp="1"/>
          </p:cNvSpPr>
          <p:nvPr>
            <p:ph type="title"/>
          </p:nvPr>
        </p:nvSpPr>
        <p:spPr>
          <a:xfrm>
            <a:off x="3963647" y="864937"/>
            <a:ext cx="4316602" cy="2273558"/>
          </a:xfrm>
        </p:spPr>
        <p:txBody>
          <a:bodyPr>
            <a:normAutofit fontScale="90000"/>
          </a:bodyPr>
          <a:lstStyle/>
          <a:p>
            <a:pPr algn="ctr"/>
            <a:r>
              <a:rPr lang="sv-SE" dirty="0">
                <a:latin typeface="Bodoni MT" panose="02070603080606020203" pitchFamily="18" charset="0"/>
              </a:rPr>
              <a:t>Behandling inom </a:t>
            </a:r>
            <a:br>
              <a:rPr lang="sv-SE" dirty="0">
                <a:latin typeface="Bodoni MT" panose="02070603080606020203" pitchFamily="18" charset="0"/>
              </a:rPr>
            </a:br>
            <a:r>
              <a:rPr lang="sv-SE" dirty="0">
                <a:latin typeface="Bodoni MT" panose="02070603080606020203" pitchFamily="18" charset="0"/>
              </a:rPr>
              <a:t>psykiatrin:</a:t>
            </a:r>
            <a:br>
              <a:rPr lang="sv-SE" dirty="0">
                <a:latin typeface="Bodoni MT" panose="02070603080606020203" pitchFamily="18" charset="0"/>
              </a:rPr>
            </a:br>
            <a:br>
              <a:rPr lang="sv-SE" dirty="0">
                <a:latin typeface="Bodoni MT" panose="02070603080606020203" pitchFamily="18" charset="0"/>
              </a:rPr>
            </a:br>
            <a:r>
              <a:rPr lang="sv-SE" dirty="0">
                <a:latin typeface="Bodoni MT" panose="02070603080606020203" pitchFamily="18" charset="0"/>
              </a:rPr>
              <a:t>Två skilda </a:t>
            </a:r>
            <a:br>
              <a:rPr lang="sv-SE" dirty="0">
                <a:latin typeface="Bodoni MT" panose="02070603080606020203" pitchFamily="18" charset="0"/>
              </a:rPr>
            </a:br>
            <a:r>
              <a:rPr lang="sv-SE" dirty="0">
                <a:latin typeface="Bodoni MT" panose="02070603080606020203" pitchFamily="18" charset="0"/>
              </a:rPr>
              <a:t>synsätt</a:t>
            </a:r>
          </a:p>
        </p:txBody>
      </p:sp>
      <p:sp>
        <p:nvSpPr>
          <p:cNvPr id="5" name="Ellips 4">
            <a:extLst>
              <a:ext uri="{FF2B5EF4-FFF2-40B4-BE49-F238E27FC236}">
                <a16:creationId xmlns:a16="http://schemas.microsoft.com/office/drawing/2014/main" id="{AAFD9263-2F8A-C864-C0FD-E52F16207D3C}"/>
              </a:ext>
            </a:extLst>
          </p:cNvPr>
          <p:cNvSpPr/>
          <p:nvPr/>
        </p:nvSpPr>
        <p:spPr>
          <a:xfrm>
            <a:off x="130890" y="4029661"/>
            <a:ext cx="3349275" cy="1112974"/>
          </a:xfrm>
          <a:prstGeom prst="ellipse">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i="1" dirty="0">
                <a:solidFill>
                  <a:schemeClr val="tx1"/>
                </a:solidFill>
              </a:rPr>
              <a:t>”Patienten har sin autism, men det är depressionen vi ska behandla.”</a:t>
            </a:r>
          </a:p>
        </p:txBody>
      </p:sp>
      <p:sp>
        <p:nvSpPr>
          <p:cNvPr id="6" name="Ellips 5">
            <a:extLst>
              <a:ext uri="{FF2B5EF4-FFF2-40B4-BE49-F238E27FC236}">
                <a16:creationId xmlns:a16="http://schemas.microsoft.com/office/drawing/2014/main" id="{AE0134AD-913F-6D3E-6FA1-172E5FDBA993}"/>
              </a:ext>
            </a:extLst>
          </p:cNvPr>
          <p:cNvSpPr/>
          <p:nvPr/>
        </p:nvSpPr>
        <p:spPr>
          <a:xfrm>
            <a:off x="1805527" y="5137743"/>
            <a:ext cx="3349275" cy="1112974"/>
          </a:xfrm>
          <a:prstGeom prst="ellipse">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i="1" dirty="0">
                <a:solidFill>
                  <a:schemeClr val="tx1"/>
                </a:solidFill>
              </a:rPr>
              <a:t>”Det är inte autismen som ställer till problem, det är </a:t>
            </a:r>
            <a:r>
              <a:rPr lang="sv-SE" sz="1600" i="1" dirty="0" err="1">
                <a:solidFill>
                  <a:schemeClr val="tx1"/>
                </a:solidFill>
              </a:rPr>
              <a:t>personlighets-syndromet</a:t>
            </a:r>
            <a:r>
              <a:rPr lang="sv-SE" sz="1600" i="1" dirty="0">
                <a:solidFill>
                  <a:schemeClr val="tx1"/>
                </a:solidFill>
              </a:rPr>
              <a:t>.”</a:t>
            </a:r>
          </a:p>
        </p:txBody>
      </p:sp>
      <p:sp>
        <p:nvSpPr>
          <p:cNvPr id="7" name="Ellips 6">
            <a:extLst>
              <a:ext uri="{FF2B5EF4-FFF2-40B4-BE49-F238E27FC236}">
                <a16:creationId xmlns:a16="http://schemas.microsoft.com/office/drawing/2014/main" id="{DE5F9C17-5871-5569-92C3-B1AAABCAAFDB}"/>
              </a:ext>
            </a:extLst>
          </p:cNvPr>
          <p:cNvSpPr/>
          <p:nvPr/>
        </p:nvSpPr>
        <p:spPr>
          <a:xfrm>
            <a:off x="7565064" y="4605504"/>
            <a:ext cx="3349275" cy="1112974"/>
          </a:xfrm>
          <a:prstGeom prst="ellipse">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i="1" dirty="0">
                <a:solidFill>
                  <a:schemeClr val="tx1"/>
                </a:solidFill>
              </a:rPr>
              <a:t>Behandlingen av psykologiska symtom kan behöva integreras med autismen.</a:t>
            </a:r>
          </a:p>
        </p:txBody>
      </p:sp>
      <p:sp>
        <p:nvSpPr>
          <p:cNvPr id="8" name="Pil: nedåt 7">
            <a:extLst>
              <a:ext uri="{FF2B5EF4-FFF2-40B4-BE49-F238E27FC236}">
                <a16:creationId xmlns:a16="http://schemas.microsoft.com/office/drawing/2014/main" id="{A0A00D14-16BF-23C4-0F93-35D401A37550}"/>
              </a:ext>
            </a:extLst>
          </p:cNvPr>
          <p:cNvSpPr/>
          <p:nvPr/>
        </p:nvSpPr>
        <p:spPr>
          <a:xfrm rot="2924654">
            <a:off x="4209167" y="3339965"/>
            <a:ext cx="1109594" cy="1294423"/>
          </a:xfrm>
          <a:prstGeom prst="downArrow">
            <a:avLst>
              <a:gd name="adj1" fmla="val 45432"/>
              <a:gd name="adj2" fmla="val 58204"/>
            </a:avLst>
          </a:prstGeom>
          <a:gradFill>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path path="circle">
              <a:fillToRect l="100000" t="100000"/>
            </a:path>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il: nedåt 8">
            <a:extLst>
              <a:ext uri="{FF2B5EF4-FFF2-40B4-BE49-F238E27FC236}">
                <a16:creationId xmlns:a16="http://schemas.microsoft.com/office/drawing/2014/main" id="{425C656D-C8D1-EACD-B45F-74DF317214EC}"/>
              </a:ext>
            </a:extLst>
          </p:cNvPr>
          <p:cNvSpPr/>
          <p:nvPr/>
        </p:nvSpPr>
        <p:spPr>
          <a:xfrm rot="18718081">
            <a:off x="6873237" y="3336586"/>
            <a:ext cx="1109594" cy="1294423"/>
          </a:xfrm>
          <a:prstGeom prst="downArrow">
            <a:avLst>
              <a:gd name="adj1" fmla="val 45432"/>
              <a:gd name="adj2" fmla="val 58204"/>
            </a:avLst>
          </a:prstGeom>
          <a:gradFill>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path path="circle">
              <a:fillToRect l="100000" t="100000"/>
            </a:path>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192280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F945CA-0172-9ECC-305A-17E7480C6BF1}"/>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B82E124D-BF82-F83F-5458-DF5367346058}"/>
              </a:ext>
            </a:extLst>
          </p:cNvPr>
          <p:cNvSpPr>
            <a:spLocks noGrp="1"/>
          </p:cNvSpPr>
          <p:nvPr>
            <p:ph type="title"/>
          </p:nvPr>
        </p:nvSpPr>
        <p:spPr>
          <a:xfrm>
            <a:off x="838194" y="592354"/>
            <a:ext cx="10515600" cy="814716"/>
          </a:xfrm>
        </p:spPr>
        <p:txBody>
          <a:bodyPr>
            <a:normAutofit fontScale="90000"/>
          </a:bodyPr>
          <a:lstStyle/>
          <a:p>
            <a:pPr algn="ctr"/>
            <a:r>
              <a:rPr lang="sv-SE" dirty="0">
                <a:latin typeface="Bodoni MT" panose="02070603080606020203" pitchFamily="18" charset="0"/>
              </a:rPr>
              <a:t>Lärdomar och vägar framåt</a:t>
            </a:r>
            <a:br>
              <a:rPr lang="sv-SE" dirty="0">
                <a:latin typeface="Bodoni MT" panose="02070603080606020203" pitchFamily="18" charset="0"/>
              </a:rPr>
            </a:br>
            <a:r>
              <a:rPr lang="sv-SE" dirty="0">
                <a:latin typeface="Bodoni MT" panose="02070603080606020203" pitchFamily="18" charset="0"/>
              </a:rPr>
              <a:t>”Förlängd återgivning”</a:t>
            </a:r>
          </a:p>
        </p:txBody>
      </p:sp>
      <p:sp>
        <p:nvSpPr>
          <p:cNvPr id="4" name="Rektangel 3">
            <a:extLst>
              <a:ext uri="{FF2B5EF4-FFF2-40B4-BE49-F238E27FC236}">
                <a16:creationId xmlns:a16="http://schemas.microsoft.com/office/drawing/2014/main" id="{4C484500-B26A-1E98-A249-43C2D447DE48}"/>
              </a:ext>
            </a:extLst>
          </p:cNvPr>
          <p:cNvSpPr/>
          <p:nvPr/>
        </p:nvSpPr>
        <p:spPr>
          <a:xfrm>
            <a:off x="2337756" y="2158821"/>
            <a:ext cx="7516489" cy="692807"/>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latin typeface="Bodoni MT" panose="02070603080606020203" pitchFamily="18" charset="0"/>
              </a:rPr>
              <a:t>5-10 tillfällen med utredande psykolog/läkare eller behandlare </a:t>
            </a:r>
          </a:p>
          <a:p>
            <a:pPr algn="ctr"/>
            <a:r>
              <a:rPr lang="sv-SE" dirty="0">
                <a:solidFill>
                  <a:schemeClr val="tx1"/>
                </a:solidFill>
                <a:latin typeface="Bodoni MT" panose="02070603080606020203" pitchFamily="18" charset="0"/>
              </a:rPr>
              <a:t>med fokus på hur autismen yttrar sig för just den patienten.</a:t>
            </a:r>
          </a:p>
        </p:txBody>
      </p:sp>
      <p:sp>
        <p:nvSpPr>
          <p:cNvPr id="13" name="Rektangel 12">
            <a:extLst>
              <a:ext uri="{FF2B5EF4-FFF2-40B4-BE49-F238E27FC236}">
                <a16:creationId xmlns:a16="http://schemas.microsoft.com/office/drawing/2014/main" id="{13876828-619F-3C72-38AF-C496D72CA829}"/>
              </a:ext>
            </a:extLst>
          </p:cNvPr>
          <p:cNvSpPr/>
          <p:nvPr/>
        </p:nvSpPr>
        <p:spPr>
          <a:xfrm>
            <a:off x="2337757" y="4364381"/>
            <a:ext cx="7516486" cy="916035"/>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solidFill>
                  <a:schemeClr val="tx1"/>
                </a:solidFill>
                <a:latin typeface="Bodoni MT" panose="02070603080606020203" pitchFamily="18" charset="0"/>
              </a:rPr>
              <a:t>Hur blir det att leva med ett funktionshinder? </a:t>
            </a:r>
          </a:p>
          <a:p>
            <a:pPr algn="ctr"/>
            <a:r>
              <a:rPr lang="sv-SE">
                <a:solidFill>
                  <a:schemeClr val="tx1"/>
                </a:solidFill>
                <a:latin typeface="Bodoni MT" panose="02070603080606020203" pitchFamily="18" charset="0"/>
              </a:rPr>
              <a:t>Något som inte helt går att behandla bort.</a:t>
            </a:r>
            <a:endParaRPr lang="sv-SE" dirty="0">
              <a:solidFill>
                <a:schemeClr val="tx1"/>
              </a:solidFill>
              <a:latin typeface="Bodoni MT" panose="02070603080606020203" pitchFamily="18" charset="0"/>
            </a:endParaRPr>
          </a:p>
        </p:txBody>
      </p:sp>
      <p:sp>
        <p:nvSpPr>
          <p:cNvPr id="14" name="Rektangel 13">
            <a:extLst>
              <a:ext uri="{FF2B5EF4-FFF2-40B4-BE49-F238E27FC236}">
                <a16:creationId xmlns:a16="http://schemas.microsoft.com/office/drawing/2014/main" id="{39823B59-EA3F-40BA-7419-AE0FD1403103}"/>
              </a:ext>
            </a:extLst>
          </p:cNvPr>
          <p:cNvSpPr/>
          <p:nvPr/>
        </p:nvSpPr>
        <p:spPr>
          <a:xfrm>
            <a:off x="2337750" y="3261601"/>
            <a:ext cx="7516487" cy="692806"/>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latin typeface="Bodoni MT" panose="02070603080606020203" pitchFamily="18" charset="0"/>
              </a:rPr>
              <a:t>Hur har livet varit? Hur har det känts att inte ha blivit förstådd?</a:t>
            </a:r>
          </a:p>
        </p:txBody>
      </p:sp>
      <p:sp>
        <p:nvSpPr>
          <p:cNvPr id="5" name="Ellips 4">
            <a:extLst>
              <a:ext uri="{FF2B5EF4-FFF2-40B4-BE49-F238E27FC236}">
                <a16:creationId xmlns:a16="http://schemas.microsoft.com/office/drawing/2014/main" id="{8EA6A1BF-7B66-1768-6A70-94F0AEC3E5F6}"/>
              </a:ext>
            </a:extLst>
          </p:cNvPr>
          <p:cNvSpPr/>
          <p:nvPr/>
        </p:nvSpPr>
        <p:spPr>
          <a:xfrm>
            <a:off x="1427986" y="3603379"/>
            <a:ext cx="1455886" cy="486280"/>
          </a:xfrm>
          <a:prstGeom prst="ellipse">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i="1" dirty="0">
                <a:solidFill>
                  <a:schemeClr val="tx1"/>
                </a:solidFill>
              </a:rPr>
              <a:t>Sorg!</a:t>
            </a:r>
          </a:p>
        </p:txBody>
      </p:sp>
      <p:sp>
        <p:nvSpPr>
          <p:cNvPr id="9" name="Pratbubbla: oval 8">
            <a:extLst>
              <a:ext uri="{FF2B5EF4-FFF2-40B4-BE49-F238E27FC236}">
                <a16:creationId xmlns:a16="http://schemas.microsoft.com/office/drawing/2014/main" id="{65E0BD02-143C-A496-E653-8FA88397AA60}"/>
              </a:ext>
            </a:extLst>
          </p:cNvPr>
          <p:cNvSpPr/>
          <p:nvPr/>
        </p:nvSpPr>
        <p:spPr>
          <a:xfrm>
            <a:off x="94131" y="850826"/>
            <a:ext cx="3349275" cy="1184350"/>
          </a:xfrm>
          <a:prstGeom prst="wedgeEllipseCallout">
            <a:avLst>
              <a:gd name="adj1" fmla="val -42739"/>
              <a:gd name="adj2" fmla="val -57720"/>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i="1" dirty="0">
                <a:solidFill>
                  <a:schemeClr val="tx1"/>
                </a:solidFill>
              </a:rPr>
              <a:t>Vad gör vi med en vuxen patient med tidigare lång psykiatrisk sjukhistoria som nu fått en autismdiagnos?</a:t>
            </a:r>
          </a:p>
        </p:txBody>
      </p:sp>
      <p:sp>
        <p:nvSpPr>
          <p:cNvPr id="6" name="Ellips 5">
            <a:extLst>
              <a:ext uri="{FF2B5EF4-FFF2-40B4-BE49-F238E27FC236}">
                <a16:creationId xmlns:a16="http://schemas.microsoft.com/office/drawing/2014/main" id="{9B1B48FE-5185-7EF2-18B2-F5CDF5CEDB51}"/>
              </a:ext>
            </a:extLst>
          </p:cNvPr>
          <p:cNvSpPr/>
          <p:nvPr/>
        </p:nvSpPr>
        <p:spPr>
          <a:xfrm>
            <a:off x="9308115" y="3630811"/>
            <a:ext cx="1455886" cy="486280"/>
          </a:xfrm>
          <a:prstGeom prst="ellipse">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i="1" dirty="0">
                <a:solidFill>
                  <a:schemeClr val="tx1"/>
                </a:solidFill>
              </a:rPr>
              <a:t>Lättnad!</a:t>
            </a:r>
          </a:p>
        </p:txBody>
      </p:sp>
    </p:spTree>
    <p:extLst>
      <p:ext uri="{BB962C8B-B14F-4D97-AF65-F5344CB8AC3E}">
        <p14:creationId xmlns:p14="http://schemas.microsoft.com/office/powerpoint/2010/main" val="1196559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13" grpId="0" animBg="1"/>
      <p:bldP spid="14" grpId="0" animBg="1"/>
      <p:bldP spid="5" grpId="0" animBg="1"/>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EE7E0E-432C-D4DF-AD23-C67ECDFAC960}"/>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138052E8-66C2-3083-5FF7-4C41B4072E74}"/>
              </a:ext>
            </a:extLst>
          </p:cNvPr>
          <p:cNvSpPr>
            <a:spLocks noGrp="1"/>
          </p:cNvSpPr>
          <p:nvPr>
            <p:ph type="title"/>
          </p:nvPr>
        </p:nvSpPr>
        <p:spPr>
          <a:xfrm>
            <a:off x="838194" y="592354"/>
            <a:ext cx="10515600" cy="814716"/>
          </a:xfrm>
        </p:spPr>
        <p:txBody>
          <a:bodyPr>
            <a:normAutofit fontScale="90000"/>
          </a:bodyPr>
          <a:lstStyle/>
          <a:p>
            <a:pPr algn="ctr"/>
            <a:r>
              <a:rPr lang="sv-SE" dirty="0">
                <a:latin typeface="Bodoni MT" panose="02070603080606020203" pitchFamily="18" charset="0"/>
              </a:rPr>
              <a:t>Vägar framåt: </a:t>
            </a:r>
            <a:br>
              <a:rPr lang="sv-SE" dirty="0">
                <a:latin typeface="Bodoni MT" panose="02070603080606020203" pitchFamily="18" charset="0"/>
              </a:rPr>
            </a:br>
            <a:r>
              <a:rPr lang="sv-SE" dirty="0">
                <a:latin typeface="Bodoni MT" panose="02070603080606020203" pitchFamily="18" charset="0"/>
              </a:rPr>
              <a:t>DBT vid Autismspektrumstörning</a:t>
            </a:r>
          </a:p>
        </p:txBody>
      </p:sp>
      <p:sp>
        <p:nvSpPr>
          <p:cNvPr id="4" name="Rektangel 3">
            <a:extLst>
              <a:ext uri="{FF2B5EF4-FFF2-40B4-BE49-F238E27FC236}">
                <a16:creationId xmlns:a16="http://schemas.microsoft.com/office/drawing/2014/main" id="{401F8C43-0C0F-1851-9F09-6A52A624460B}"/>
              </a:ext>
            </a:extLst>
          </p:cNvPr>
          <p:cNvSpPr/>
          <p:nvPr/>
        </p:nvSpPr>
        <p:spPr>
          <a:xfrm>
            <a:off x="2337749" y="1868796"/>
            <a:ext cx="7516489" cy="692807"/>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Bodoni MT" panose="02070603080606020203" pitchFamily="18" charset="0"/>
              </a:rPr>
              <a:t>“The effectiveness and safety of DBT for suicidal ideation and behavior in autistic adults: a pragmatic RCT” (Huntjens et al, 2024)</a:t>
            </a:r>
            <a:endParaRPr lang="sv-SE" dirty="0">
              <a:solidFill>
                <a:schemeClr val="tx1"/>
              </a:solidFill>
              <a:latin typeface="Bodoni MT" panose="02070603080606020203" pitchFamily="18" charset="0"/>
            </a:endParaRPr>
          </a:p>
        </p:txBody>
      </p:sp>
      <p:sp>
        <p:nvSpPr>
          <p:cNvPr id="13" name="Rektangel 12">
            <a:extLst>
              <a:ext uri="{FF2B5EF4-FFF2-40B4-BE49-F238E27FC236}">
                <a16:creationId xmlns:a16="http://schemas.microsoft.com/office/drawing/2014/main" id="{15F48981-64D4-D4F2-AAE9-BB9B397DD58C}"/>
              </a:ext>
            </a:extLst>
          </p:cNvPr>
          <p:cNvSpPr/>
          <p:nvPr/>
        </p:nvSpPr>
        <p:spPr>
          <a:xfrm>
            <a:off x="2337750" y="3716456"/>
            <a:ext cx="7516486" cy="692806"/>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solidFill>
                  <a:schemeClr val="tx1"/>
                </a:solidFill>
                <a:latin typeface="Bodoni MT" panose="02070603080606020203" pitchFamily="18" charset="0"/>
              </a:rPr>
              <a:t>Studie 2: DBT ledde till förbättrad social funktion och ökad livskvalitet jämfört med treatment as usual (dock blygsam förbättring).  </a:t>
            </a:r>
            <a:endParaRPr lang="sv-SE" dirty="0">
              <a:solidFill>
                <a:schemeClr val="tx1"/>
              </a:solidFill>
              <a:latin typeface="Bodoni MT" panose="02070603080606020203" pitchFamily="18" charset="0"/>
            </a:endParaRPr>
          </a:p>
        </p:txBody>
      </p:sp>
      <p:sp>
        <p:nvSpPr>
          <p:cNvPr id="14" name="Rektangel 13">
            <a:extLst>
              <a:ext uri="{FF2B5EF4-FFF2-40B4-BE49-F238E27FC236}">
                <a16:creationId xmlns:a16="http://schemas.microsoft.com/office/drawing/2014/main" id="{32C36C81-9E62-C208-77DA-6A55A6A72020}"/>
              </a:ext>
            </a:extLst>
          </p:cNvPr>
          <p:cNvSpPr/>
          <p:nvPr/>
        </p:nvSpPr>
        <p:spPr>
          <a:xfrm>
            <a:off x="2337749" y="2792572"/>
            <a:ext cx="7516487" cy="692806"/>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latin typeface="Bodoni MT" panose="02070603080606020203" pitchFamily="18" charset="0"/>
              </a:rPr>
              <a:t>DBT ledde till minskad suicidal </a:t>
            </a:r>
            <a:r>
              <a:rPr lang="sv-SE" dirty="0" err="1">
                <a:solidFill>
                  <a:schemeClr val="tx1"/>
                </a:solidFill>
                <a:latin typeface="Bodoni MT" panose="02070603080606020203" pitchFamily="18" charset="0"/>
              </a:rPr>
              <a:t>ideation</a:t>
            </a:r>
            <a:r>
              <a:rPr lang="sv-SE" dirty="0">
                <a:solidFill>
                  <a:schemeClr val="tx1"/>
                </a:solidFill>
                <a:latin typeface="Bodoni MT" panose="02070603080606020203" pitchFamily="18" charset="0"/>
              </a:rPr>
              <a:t>, färre suicidförsök och minskade depressiva symtom jämfört med ’</a:t>
            </a:r>
            <a:r>
              <a:rPr lang="sv-SE" dirty="0" err="1">
                <a:solidFill>
                  <a:schemeClr val="tx1"/>
                </a:solidFill>
                <a:latin typeface="Bodoni MT" panose="02070603080606020203" pitchFamily="18" charset="0"/>
              </a:rPr>
              <a:t>treatment</a:t>
            </a:r>
            <a:r>
              <a:rPr lang="sv-SE" dirty="0">
                <a:solidFill>
                  <a:schemeClr val="tx1"/>
                </a:solidFill>
                <a:latin typeface="Bodoni MT" panose="02070603080606020203" pitchFamily="18" charset="0"/>
              </a:rPr>
              <a:t> as </a:t>
            </a:r>
            <a:r>
              <a:rPr lang="sv-SE" dirty="0" err="1">
                <a:solidFill>
                  <a:schemeClr val="tx1"/>
                </a:solidFill>
                <a:latin typeface="Bodoni MT" panose="02070603080606020203" pitchFamily="18" charset="0"/>
              </a:rPr>
              <a:t>usual</a:t>
            </a:r>
            <a:r>
              <a:rPr lang="sv-SE" dirty="0">
                <a:solidFill>
                  <a:schemeClr val="tx1"/>
                </a:solidFill>
                <a:latin typeface="Bodoni MT" panose="02070603080606020203" pitchFamily="18" charset="0"/>
              </a:rPr>
              <a:t>’ (n = 123). </a:t>
            </a:r>
          </a:p>
        </p:txBody>
      </p:sp>
      <p:sp>
        <p:nvSpPr>
          <p:cNvPr id="3" name="Rektangel 2">
            <a:extLst>
              <a:ext uri="{FF2B5EF4-FFF2-40B4-BE49-F238E27FC236}">
                <a16:creationId xmlns:a16="http://schemas.microsoft.com/office/drawing/2014/main" id="{AFF75BD8-B540-F044-4ED9-5F5A2F1E713E}"/>
              </a:ext>
            </a:extLst>
          </p:cNvPr>
          <p:cNvSpPr/>
          <p:nvPr/>
        </p:nvSpPr>
        <p:spPr>
          <a:xfrm>
            <a:off x="2337751" y="5087361"/>
            <a:ext cx="7516485" cy="1178285"/>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latin typeface="Bodoni MT" panose="02070603080606020203" pitchFamily="18" charset="0"/>
              </a:rPr>
              <a:t>Kortfattat: det här är lovande resultat men visar också på behovet att anpassa behandling för den här specifika gruppen. Autistiska </a:t>
            </a:r>
          </a:p>
          <a:p>
            <a:pPr algn="ctr"/>
            <a:r>
              <a:rPr lang="sv-SE" dirty="0">
                <a:solidFill>
                  <a:schemeClr val="tx1"/>
                </a:solidFill>
                <a:latin typeface="Bodoni MT" panose="02070603080606020203" pitchFamily="18" charset="0"/>
              </a:rPr>
              <a:t>individer fick läsa manualen och komma med förslag på ändringar.</a:t>
            </a:r>
          </a:p>
        </p:txBody>
      </p:sp>
      <p:sp>
        <p:nvSpPr>
          <p:cNvPr id="7" name="Ellips 6">
            <a:extLst>
              <a:ext uri="{FF2B5EF4-FFF2-40B4-BE49-F238E27FC236}">
                <a16:creationId xmlns:a16="http://schemas.microsoft.com/office/drawing/2014/main" id="{158F670E-C998-20B1-9BE9-BD77C22FC650}"/>
              </a:ext>
            </a:extLst>
          </p:cNvPr>
          <p:cNvSpPr/>
          <p:nvPr/>
        </p:nvSpPr>
        <p:spPr>
          <a:xfrm>
            <a:off x="9381504" y="2949885"/>
            <a:ext cx="3349275" cy="1112974"/>
          </a:xfrm>
          <a:prstGeom prst="ellipse">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i="1">
                <a:solidFill>
                  <a:schemeClr val="tx1"/>
                </a:solidFill>
              </a:rPr>
              <a:t>Kort uppföljningstid. Skillnad DBT/TAU mattas av efterhand?</a:t>
            </a:r>
            <a:endParaRPr lang="sv-SE" sz="1600" i="1" dirty="0">
              <a:solidFill>
                <a:schemeClr val="tx1"/>
              </a:solidFill>
            </a:endParaRPr>
          </a:p>
        </p:txBody>
      </p:sp>
    </p:spTree>
    <p:extLst>
      <p:ext uri="{BB962C8B-B14F-4D97-AF65-F5344CB8AC3E}">
        <p14:creationId xmlns:p14="http://schemas.microsoft.com/office/powerpoint/2010/main" val="2875549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14" grpId="0" animBg="1"/>
      <p:bldP spid="3" grpId="0" animBg="1"/>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9453E0-DF62-8872-A67D-8DA259E11029}"/>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8E39AF6E-FBF8-DEEE-7D27-1143ED1002CA}"/>
              </a:ext>
            </a:extLst>
          </p:cNvPr>
          <p:cNvSpPr>
            <a:spLocks noGrp="1"/>
          </p:cNvSpPr>
          <p:nvPr>
            <p:ph type="title"/>
          </p:nvPr>
        </p:nvSpPr>
        <p:spPr>
          <a:xfrm>
            <a:off x="838194" y="592354"/>
            <a:ext cx="10515600" cy="814716"/>
          </a:xfrm>
        </p:spPr>
        <p:txBody>
          <a:bodyPr>
            <a:normAutofit fontScale="90000"/>
          </a:bodyPr>
          <a:lstStyle/>
          <a:p>
            <a:pPr algn="ctr"/>
            <a:r>
              <a:rPr lang="sv-SE" dirty="0">
                <a:latin typeface="Bodoni MT" panose="02070603080606020203" pitchFamily="18" charset="0"/>
              </a:rPr>
              <a:t>Vägar framåt: </a:t>
            </a:r>
            <a:br>
              <a:rPr lang="sv-SE" dirty="0">
                <a:latin typeface="Bodoni MT" panose="02070603080606020203" pitchFamily="18" charset="0"/>
              </a:rPr>
            </a:br>
            <a:r>
              <a:rPr lang="sv-SE" dirty="0">
                <a:latin typeface="Bodoni MT" panose="02070603080606020203" pitchFamily="18" charset="0"/>
              </a:rPr>
              <a:t>AST-grupp på Personlighetsprogrammet</a:t>
            </a:r>
          </a:p>
        </p:txBody>
      </p:sp>
      <p:sp>
        <p:nvSpPr>
          <p:cNvPr id="4" name="Rektangel 3">
            <a:extLst>
              <a:ext uri="{FF2B5EF4-FFF2-40B4-BE49-F238E27FC236}">
                <a16:creationId xmlns:a16="http://schemas.microsoft.com/office/drawing/2014/main" id="{13DC29E1-F03C-2947-5315-509890727166}"/>
              </a:ext>
            </a:extLst>
          </p:cNvPr>
          <p:cNvSpPr/>
          <p:nvPr/>
        </p:nvSpPr>
        <p:spPr>
          <a:xfrm>
            <a:off x="3403557" y="1637857"/>
            <a:ext cx="5384874" cy="692807"/>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latin typeface="Bodoni MT" panose="02070603080606020203" pitchFamily="18" charset="0"/>
              </a:rPr>
              <a:t>Grupp en gång per vecka. Endast autistiska patienter (8-10 </a:t>
            </a:r>
            <a:r>
              <a:rPr lang="sv-SE" dirty="0" err="1">
                <a:solidFill>
                  <a:schemeClr val="tx1"/>
                </a:solidFill>
                <a:latin typeface="Bodoni MT" panose="02070603080606020203" pitchFamily="18" charset="0"/>
              </a:rPr>
              <a:t>st</a:t>
            </a:r>
            <a:r>
              <a:rPr lang="sv-SE" dirty="0">
                <a:solidFill>
                  <a:schemeClr val="tx1"/>
                </a:solidFill>
                <a:latin typeface="Bodoni MT" panose="02070603080606020203" pitchFamily="18" charset="0"/>
              </a:rPr>
              <a:t>). Två gruppterapeuter.</a:t>
            </a:r>
          </a:p>
        </p:txBody>
      </p:sp>
      <p:sp>
        <p:nvSpPr>
          <p:cNvPr id="13" name="Rektangel 12">
            <a:extLst>
              <a:ext uri="{FF2B5EF4-FFF2-40B4-BE49-F238E27FC236}">
                <a16:creationId xmlns:a16="http://schemas.microsoft.com/office/drawing/2014/main" id="{4B6E5520-1DA3-BE6C-4312-99A412A088A7}"/>
              </a:ext>
            </a:extLst>
          </p:cNvPr>
          <p:cNvSpPr/>
          <p:nvPr/>
        </p:nvSpPr>
        <p:spPr>
          <a:xfrm>
            <a:off x="3403559" y="3485408"/>
            <a:ext cx="5384873" cy="692806"/>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solidFill>
                  <a:schemeClr val="tx1"/>
                </a:solidFill>
                <a:latin typeface="Bodoni MT" panose="02070603080606020203" pitchFamily="18" charset="0"/>
              </a:rPr>
              <a:t>Inledning: </a:t>
            </a:r>
          </a:p>
          <a:p>
            <a:pPr algn="ctr"/>
            <a:r>
              <a:rPr lang="sv-SE" dirty="0">
                <a:solidFill>
                  <a:schemeClr val="tx1"/>
                </a:solidFill>
                <a:latin typeface="Bodoni MT" panose="02070603080606020203" pitchFamily="18" charset="0"/>
              </a:rPr>
              <a:t>1) utredning och diagnos, 2) stödinsatser, 3) arbete.</a:t>
            </a:r>
          </a:p>
        </p:txBody>
      </p:sp>
      <p:sp>
        <p:nvSpPr>
          <p:cNvPr id="14" name="Rektangel 13">
            <a:extLst>
              <a:ext uri="{FF2B5EF4-FFF2-40B4-BE49-F238E27FC236}">
                <a16:creationId xmlns:a16="http://schemas.microsoft.com/office/drawing/2014/main" id="{5C90D1BC-B784-4B30-F6F1-62C2E6867F12}"/>
              </a:ext>
            </a:extLst>
          </p:cNvPr>
          <p:cNvSpPr/>
          <p:nvPr/>
        </p:nvSpPr>
        <p:spPr>
          <a:xfrm>
            <a:off x="3403558" y="2561633"/>
            <a:ext cx="5384873" cy="692806"/>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latin typeface="Bodoni MT" panose="02070603080606020203" pitchFamily="18" charset="0"/>
              </a:rPr>
              <a:t>Schema om ca 20 tillfällen. Upprepas därefter.</a:t>
            </a:r>
          </a:p>
        </p:txBody>
      </p:sp>
      <p:sp>
        <p:nvSpPr>
          <p:cNvPr id="3" name="Rektangel 2">
            <a:extLst>
              <a:ext uri="{FF2B5EF4-FFF2-40B4-BE49-F238E27FC236}">
                <a16:creationId xmlns:a16="http://schemas.microsoft.com/office/drawing/2014/main" id="{0CAA9788-227E-272D-5C77-C6E06E0FF06C}"/>
              </a:ext>
            </a:extLst>
          </p:cNvPr>
          <p:cNvSpPr/>
          <p:nvPr/>
        </p:nvSpPr>
        <p:spPr>
          <a:xfrm>
            <a:off x="3403560" y="4409183"/>
            <a:ext cx="5384873" cy="923594"/>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solidFill>
                  <a:schemeClr val="tx1"/>
                </a:solidFill>
                <a:latin typeface="Bodoni MT" panose="02070603080606020203" pitchFamily="18" charset="0"/>
              </a:rPr>
              <a:t>Fortsättning: </a:t>
            </a:r>
          </a:p>
          <a:p>
            <a:pPr algn="ctr"/>
            <a:r>
              <a:rPr lang="sv-SE" dirty="0">
                <a:solidFill>
                  <a:schemeClr val="tx1"/>
                </a:solidFill>
                <a:latin typeface="Bodoni MT" panose="02070603080606020203" pitchFamily="18" charset="0"/>
              </a:rPr>
              <a:t>gruppinnehåll från generalistisk </a:t>
            </a:r>
            <a:r>
              <a:rPr lang="sv-SE" dirty="0" err="1">
                <a:solidFill>
                  <a:schemeClr val="tx1"/>
                </a:solidFill>
                <a:latin typeface="Bodoni MT" panose="02070603080606020203" pitchFamily="18" charset="0"/>
              </a:rPr>
              <a:t>personlighets-syndromsbehandling</a:t>
            </a:r>
            <a:r>
              <a:rPr lang="sv-SE" dirty="0">
                <a:solidFill>
                  <a:schemeClr val="tx1"/>
                </a:solidFill>
                <a:latin typeface="Bodoni MT" panose="02070603080606020203" pitchFamily="18" charset="0"/>
              </a:rPr>
              <a:t>: GPM (DBT-influerat).</a:t>
            </a:r>
          </a:p>
        </p:txBody>
      </p:sp>
      <p:sp>
        <p:nvSpPr>
          <p:cNvPr id="6" name="Rektangel 5">
            <a:extLst>
              <a:ext uri="{FF2B5EF4-FFF2-40B4-BE49-F238E27FC236}">
                <a16:creationId xmlns:a16="http://schemas.microsoft.com/office/drawing/2014/main" id="{27F9F5FA-7CA5-B8F3-0673-8708A85EBC6F}"/>
              </a:ext>
            </a:extLst>
          </p:cNvPr>
          <p:cNvSpPr/>
          <p:nvPr/>
        </p:nvSpPr>
        <p:spPr>
          <a:xfrm>
            <a:off x="3403558" y="5563746"/>
            <a:ext cx="5384873" cy="692806"/>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latin typeface="Bodoni MT" panose="02070603080606020203" pitchFamily="18" charset="0"/>
              </a:rPr>
              <a:t>Kombination av ren </a:t>
            </a:r>
            <a:r>
              <a:rPr lang="sv-SE" dirty="0" err="1">
                <a:solidFill>
                  <a:schemeClr val="tx1"/>
                </a:solidFill>
                <a:latin typeface="Bodoni MT" panose="02070603080606020203" pitchFamily="18" charset="0"/>
              </a:rPr>
              <a:t>psykopedagogik</a:t>
            </a:r>
            <a:r>
              <a:rPr lang="sv-SE" dirty="0">
                <a:solidFill>
                  <a:schemeClr val="tx1"/>
                </a:solidFill>
                <a:latin typeface="Bodoni MT" panose="02070603080606020203" pitchFamily="18" charset="0"/>
              </a:rPr>
              <a:t> och en möjlighet att dela autistiska erfarenheter med andra.</a:t>
            </a:r>
          </a:p>
        </p:txBody>
      </p:sp>
      <p:sp>
        <p:nvSpPr>
          <p:cNvPr id="5" name="Ellips 4">
            <a:extLst>
              <a:ext uri="{FF2B5EF4-FFF2-40B4-BE49-F238E27FC236}">
                <a16:creationId xmlns:a16="http://schemas.microsoft.com/office/drawing/2014/main" id="{9C84766A-D6CB-E456-DE07-3AF81CF731F9}"/>
              </a:ext>
            </a:extLst>
          </p:cNvPr>
          <p:cNvSpPr/>
          <p:nvPr/>
        </p:nvSpPr>
        <p:spPr>
          <a:xfrm>
            <a:off x="201758" y="5593335"/>
            <a:ext cx="3349275" cy="1112974"/>
          </a:xfrm>
          <a:prstGeom prst="ellipse">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solidFill>
                  <a:schemeClr val="tx1"/>
                </a:solidFill>
              </a:rPr>
              <a:t>Inspirerat av personlighetssyndroms-behandling, men viktiga skillnader.</a:t>
            </a:r>
          </a:p>
        </p:txBody>
      </p:sp>
      <p:sp>
        <p:nvSpPr>
          <p:cNvPr id="7" name="Ellips 6">
            <a:extLst>
              <a:ext uri="{FF2B5EF4-FFF2-40B4-BE49-F238E27FC236}">
                <a16:creationId xmlns:a16="http://schemas.microsoft.com/office/drawing/2014/main" id="{DFCBB5B4-C57E-501F-78C8-D0781DEE762F}"/>
              </a:ext>
            </a:extLst>
          </p:cNvPr>
          <p:cNvSpPr/>
          <p:nvPr/>
        </p:nvSpPr>
        <p:spPr>
          <a:xfrm>
            <a:off x="8640956" y="5593335"/>
            <a:ext cx="3349275" cy="1112974"/>
          </a:xfrm>
          <a:prstGeom prst="ellipse">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solidFill>
                  <a:schemeClr val="tx1"/>
                </a:solidFill>
              </a:rPr>
              <a:t>Tajtare struktur, fasta platser, andra problemområden.</a:t>
            </a:r>
          </a:p>
        </p:txBody>
      </p:sp>
    </p:spTree>
    <p:extLst>
      <p:ext uri="{BB962C8B-B14F-4D97-AF65-F5344CB8AC3E}">
        <p14:creationId xmlns:p14="http://schemas.microsoft.com/office/powerpoint/2010/main" val="386827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14" grpId="0" animBg="1"/>
      <p:bldP spid="3" grpId="0" animBg="1"/>
      <p:bldP spid="6" grpId="0" animBg="1"/>
      <p:bldP spid="5" grpId="0" animBg="1"/>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Picture 2" descr="En bild som visar klädsel, person, Aula, inomhus&#10;&#10;AI-genererat innehåll kan vara felaktigt.">
            <a:extLst>
              <a:ext uri="{FF2B5EF4-FFF2-40B4-BE49-F238E27FC236}">
                <a16:creationId xmlns:a16="http://schemas.microsoft.com/office/drawing/2014/main" id="{EEC1CC92-1232-8EE7-F935-9FC4EC758D0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9"/>
          <a:stretch>
            <a:fillRect/>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0497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78A6DC-81C8-4A63-99B9-613B92264F7D}"/>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A8998BCB-72B3-DC7D-AFF3-C951170EC270}"/>
              </a:ext>
            </a:extLst>
          </p:cNvPr>
          <p:cNvSpPr>
            <a:spLocks noGrp="1"/>
          </p:cNvSpPr>
          <p:nvPr>
            <p:ph type="title"/>
          </p:nvPr>
        </p:nvSpPr>
        <p:spPr>
          <a:xfrm>
            <a:off x="0" y="592354"/>
            <a:ext cx="12192000" cy="814716"/>
          </a:xfrm>
        </p:spPr>
        <p:txBody>
          <a:bodyPr>
            <a:normAutofit/>
          </a:bodyPr>
          <a:lstStyle/>
          <a:p>
            <a:pPr algn="ctr"/>
            <a:r>
              <a:rPr lang="sv-SE" dirty="0">
                <a:latin typeface="Bodoni MT" panose="02070603080606020203" pitchFamily="18" charset="0"/>
              </a:rPr>
              <a:t>Bakgrund</a:t>
            </a:r>
          </a:p>
        </p:txBody>
      </p:sp>
      <p:sp>
        <p:nvSpPr>
          <p:cNvPr id="4" name="Rektangel 3">
            <a:extLst>
              <a:ext uri="{FF2B5EF4-FFF2-40B4-BE49-F238E27FC236}">
                <a16:creationId xmlns:a16="http://schemas.microsoft.com/office/drawing/2014/main" id="{CAAA0684-9BB2-E203-CDC7-488AD731B8B2}"/>
              </a:ext>
            </a:extLst>
          </p:cNvPr>
          <p:cNvSpPr/>
          <p:nvPr/>
        </p:nvSpPr>
        <p:spPr>
          <a:xfrm>
            <a:off x="2273268" y="1811350"/>
            <a:ext cx="7645443" cy="692807"/>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latin typeface="Bodoni MT" panose="02070603080606020203" pitchFamily="18" charset="0"/>
              </a:rPr>
              <a:t>Det blev efterhand uppenbart att dessa patienter inte passade</a:t>
            </a:r>
          </a:p>
          <a:p>
            <a:pPr algn="ctr"/>
            <a:r>
              <a:rPr lang="sv-SE" dirty="0">
                <a:solidFill>
                  <a:schemeClr val="tx1"/>
                </a:solidFill>
                <a:latin typeface="Bodoni MT" panose="02070603080606020203" pitchFamily="18" charset="0"/>
              </a:rPr>
              <a:t> in i våra sedvanliga behandlingar för personlighetssyndrom.</a:t>
            </a:r>
          </a:p>
        </p:txBody>
      </p:sp>
      <p:sp>
        <p:nvSpPr>
          <p:cNvPr id="13" name="Rektangel 12">
            <a:extLst>
              <a:ext uri="{FF2B5EF4-FFF2-40B4-BE49-F238E27FC236}">
                <a16:creationId xmlns:a16="http://schemas.microsoft.com/office/drawing/2014/main" id="{0DC41093-3A63-2FDF-0E66-F04EEE5691B8}"/>
              </a:ext>
            </a:extLst>
          </p:cNvPr>
          <p:cNvSpPr/>
          <p:nvPr/>
        </p:nvSpPr>
        <p:spPr>
          <a:xfrm>
            <a:off x="2273273" y="3659969"/>
            <a:ext cx="7645440" cy="692806"/>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latin typeface="Bodoni MT" panose="02070603080606020203" pitchFamily="18" charset="0"/>
              </a:rPr>
              <a:t>Brist på forskning! </a:t>
            </a:r>
          </a:p>
        </p:txBody>
      </p:sp>
      <p:sp>
        <p:nvSpPr>
          <p:cNvPr id="14" name="Rektangel 13">
            <a:extLst>
              <a:ext uri="{FF2B5EF4-FFF2-40B4-BE49-F238E27FC236}">
                <a16:creationId xmlns:a16="http://schemas.microsoft.com/office/drawing/2014/main" id="{ADD150ED-3FF1-B993-98B0-9C890E37CDEB}"/>
              </a:ext>
            </a:extLst>
          </p:cNvPr>
          <p:cNvSpPr/>
          <p:nvPr/>
        </p:nvSpPr>
        <p:spPr>
          <a:xfrm>
            <a:off x="2273272" y="2736194"/>
            <a:ext cx="7645441" cy="692806"/>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latin typeface="Bodoni MT" panose="02070603080606020203" pitchFamily="18" charset="0"/>
              </a:rPr>
              <a:t>Så, till slut stod vi med en grupp kvinnliga patienter med allvarlig symtombild och funktionsnedsättning som vi inte hade någon bra insats för.</a:t>
            </a:r>
          </a:p>
        </p:txBody>
      </p:sp>
      <p:sp>
        <p:nvSpPr>
          <p:cNvPr id="3" name="Rektangel 2">
            <a:extLst>
              <a:ext uri="{FF2B5EF4-FFF2-40B4-BE49-F238E27FC236}">
                <a16:creationId xmlns:a16="http://schemas.microsoft.com/office/drawing/2014/main" id="{CE13492C-EA89-3C19-9B6B-033E9F02A460}"/>
              </a:ext>
            </a:extLst>
          </p:cNvPr>
          <p:cNvSpPr/>
          <p:nvPr/>
        </p:nvSpPr>
        <p:spPr>
          <a:xfrm>
            <a:off x="2273274" y="4583744"/>
            <a:ext cx="7645439" cy="1469584"/>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latin typeface="Bodoni MT" panose="02070603080606020203" pitchFamily="18" charset="0"/>
              </a:rPr>
              <a:t>Johan Nyrenius avhandling (2023): ”Autism in adult </a:t>
            </a:r>
            <a:r>
              <a:rPr lang="sv-SE" dirty="0" err="1">
                <a:solidFill>
                  <a:schemeClr val="tx1"/>
                </a:solidFill>
                <a:latin typeface="Bodoni MT" panose="02070603080606020203" pitchFamily="18" charset="0"/>
              </a:rPr>
              <a:t>psychiatry</a:t>
            </a:r>
            <a:r>
              <a:rPr lang="sv-SE" dirty="0">
                <a:solidFill>
                  <a:schemeClr val="tx1"/>
                </a:solidFill>
                <a:latin typeface="Bodoni MT" panose="02070603080606020203" pitchFamily="18" charset="0"/>
              </a:rPr>
              <a:t> </a:t>
            </a:r>
            <a:r>
              <a:rPr lang="sv-SE" dirty="0" err="1">
                <a:solidFill>
                  <a:schemeClr val="tx1"/>
                </a:solidFill>
                <a:latin typeface="Bodoni MT" panose="02070603080606020203" pitchFamily="18" charset="0"/>
              </a:rPr>
              <a:t>outpatients</a:t>
            </a:r>
            <a:r>
              <a:rPr lang="sv-SE" dirty="0">
                <a:solidFill>
                  <a:schemeClr val="tx1"/>
                </a:solidFill>
                <a:latin typeface="Bodoni MT" panose="02070603080606020203" pitchFamily="18" charset="0"/>
              </a:rPr>
              <a:t>”.</a:t>
            </a:r>
          </a:p>
          <a:p>
            <a:pPr algn="ctr"/>
            <a:r>
              <a:rPr lang="sv-SE" dirty="0">
                <a:solidFill>
                  <a:schemeClr val="tx1"/>
                </a:solidFill>
                <a:latin typeface="Bodoni MT" panose="02070603080606020203" pitchFamily="18" charset="0"/>
              </a:rPr>
              <a:t> Undersökning av förekomsten av AST på en svensk öppenvårdsmottagning.</a:t>
            </a:r>
          </a:p>
          <a:p>
            <a:pPr algn="ctr"/>
            <a:r>
              <a:rPr lang="sv-SE" dirty="0">
                <a:solidFill>
                  <a:schemeClr val="tx1"/>
                </a:solidFill>
                <a:latin typeface="Bodoni MT" panose="02070603080606020203" pitchFamily="18" charset="0"/>
              </a:rPr>
              <a:t> </a:t>
            </a:r>
          </a:p>
          <a:p>
            <a:pPr algn="ctr"/>
            <a:r>
              <a:rPr lang="sv-SE" dirty="0">
                <a:solidFill>
                  <a:schemeClr val="tx1"/>
                </a:solidFill>
                <a:latin typeface="Bodoni MT" panose="02070603080606020203" pitchFamily="18" charset="0"/>
              </a:rPr>
              <a:t>Man screenade alla nya patienter för autism och utredde där det var indicerat.</a:t>
            </a:r>
          </a:p>
        </p:txBody>
      </p:sp>
      <p:sp>
        <p:nvSpPr>
          <p:cNvPr id="7" name="Ellips 6">
            <a:extLst>
              <a:ext uri="{FF2B5EF4-FFF2-40B4-BE49-F238E27FC236}">
                <a16:creationId xmlns:a16="http://schemas.microsoft.com/office/drawing/2014/main" id="{2C1DD663-33C1-98C9-A330-71953DC067AB}"/>
              </a:ext>
            </a:extLst>
          </p:cNvPr>
          <p:cNvSpPr/>
          <p:nvPr/>
        </p:nvSpPr>
        <p:spPr>
          <a:xfrm>
            <a:off x="-589855" y="5628711"/>
            <a:ext cx="3357673" cy="1273867"/>
          </a:xfrm>
          <a:prstGeom prst="ellipse">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solidFill>
                  <a:schemeClr val="tx1"/>
                </a:solidFill>
              </a:rPr>
              <a:t>Prevalensen AST för öppenvårdspatienter bedömdes vara  18,9 %.</a:t>
            </a:r>
          </a:p>
        </p:txBody>
      </p:sp>
      <p:sp>
        <p:nvSpPr>
          <p:cNvPr id="8" name="Ellips 7">
            <a:extLst>
              <a:ext uri="{FF2B5EF4-FFF2-40B4-BE49-F238E27FC236}">
                <a16:creationId xmlns:a16="http://schemas.microsoft.com/office/drawing/2014/main" id="{F20A16EA-0B6E-8C2F-D5B8-BDC9C609BB25}"/>
              </a:ext>
            </a:extLst>
          </p:cNvPr>
          <p:cNvSpPr/>
          <p:nvPr/>
        </p:nvSpPr>
        <p:spPr>
          <a:xfrm>
            <a:off x="9399957" y="1824635"/>
            <a:ext cx="2651366" cy="927075"/>
          </a:xfrm>
          <a:prstGeom prst="ellipse">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solidFill>
                  <a:schemeClr val="tx1"/>
                </a:solidFill>
              </a:rPr>
              <a:t>De riskerade till och med att bli sämre.</a:t>
            </a:r>
          </a:p>
        </p:txBody>
      </p:sp>
      <p:sp>
        <p:nvSpPr>
          <p:cNvPr id="5" name="Ellips 4">
            <a:extLst>
              <a:ext uri="{FF2B5EF4-FFF2-40B4-BE49-F238E27FC236}">
                <a16:creationId xmlns:a16="http://schemas.microsoft.com/office/drawing/2014/main" id="{809C21DD-65BE-668E-15A8-0FFA19992674}"/>
              </a:ext>
            </a:extLst>
          </p:cNvPr>
          <p:cNvSpPr/>
          <p:nvPr/>
        </p:nvSpPr>
        <p:spPr>
          <a:xfrm>
            <a:off x="9399957" y="5643006"/>
            <a:ext cx="3357673" cy="1273867"/>
          </a:xfrm>
          <a:prstGeom prst="ellipse">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solidFill>
                  <a:schemeClr val="tx1"/>
                </a:solidFill>
              </a:rPr>
              <a:t>Av de som fick AST-diagnos var ungefär 2/3 kvinnor.</a:t>
            </a:r>
          </a:p>
        </p:txBody>
      </p:sp>
    </p:spTree>
    <p:extLst>
      <p:ext uri="{BB962C8B-B14F-4D97-AF65-F5344CB8AC3E}">
        <p14:creationId xmlns:p14="http://schemas.microsoft.com/office/powerpoint/2010/main" val="187698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14" grpId="0" animBg="1"/>
      <p:bldP spid="3" grpId="0" animBg="1"/>
      <p:bldP spid="7" grpId="0" animBg="1"/>
      <p:bldP spid="8"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9851F4-1570-7BC7-6C87-D103A37B06CF}"/>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8ADEEA0A-49FF-7711-2E6B-345637BF4215}"/>
              </a:ext>
            </a:extLst>
          </p:cNvPr>
          <p:cNvSpPr>
            <a:spLocks noGrp="1"/>
          </p:cNvSpPr>
          <p:nvPr>
            <p:ph type="title"/>
          </p:nvPr>
        </p:nvSpPr>
        <p:spPr>
          <a:xfrm>
            <a:off x="0" y="592354"/>
            <a:ext cx="12192000" cy="814716"/>
          </a:xfrm>
        </p:spPr>
        <p:txBody>
          <a:bodyPr>
            <a:normAutofit/>
          </a:bodyPr>
          <a:lstStyle/>
          <a:p>
            <a:pPr algn="ctr"/>
            <a:r>
              <a:rPr lang="sv-SE" dirty="0">
                <a:latin typeface="Bodoni MT" panose="02070603080606020203" pitchFamily="18" charset="0"/>
              </a:rPr>
              <a:t>Bakgrund</a:t>
            </a:r>
          </a:p>
        </p:txBody>
      </p:sp>
      <p:sp>
        <p:nvSpPr>
          <p:cNvPr id="4" name="Rektangel 3">
            <a:extLst>
              <a:ext uri="{FF2B5EF4-FFF2-40B4-BE49-F238E27FC236}">
                <a16:creationId xmlns:a16="http://schemas.microsoft.com/office/drawing/2014/main" id="{149848E8-87A9-D132-177C-A158E39693D2}"/>
              </a:ext>
            </a:extLst>
          </p:cNvPr>
          <p:cNvSpPr/>
          <p:nvPr/>
        </p:nvSpPr>
        <p:spPr>
          <a:xfrm>
            <a:off x="2273268" y="1811350"/>
            <a:ext cx="7645443" cy="692807"/>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latin typeface="Bodoni MT" panose="02070603080606020203" pitchFamily="18" charset="0"/>
              </a:rPr>
              <a:t>Validerande!</a:t>
            </a:r>
          </a:p>
        </p:txBody>
      </p:sp>
      <p:sp>
        <p:nvSpPr>
          <p:cNvPr id="13" name="Rektangel 12">
            <a:extLst>
              <a:ext uri="{FF2B5EF4-FFF2-40B4-BE49-F238E27FC236}">
                <a16:creationId xmlns:a16="http://schemas.microsoft.com/office/drawing/2014/main" id="{4597C2B2-0C9E-326A-9C94-8F5CDF3A9839}"/>
              </a:ext>
            </a:extLst>
          </p:cNvPr>
          <p:cNvSpPr/>
          <p:nvPr/>
        </p:nvSpPr>
        <p:spPr>
          <a:xfrm>
            <a:off x="2273273" y="3659969"/>
            <a:ext cx="7645440" cy="692806"/>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latin typeface="Bodoni MT" panose="02070603080606020203" pitchFamily="18" charset="0"/>
              </a:rPr>
              <a:t>Många av patienterna är kvinnor. Detta skulle kunna avspegla att </a:t>
            </a:r>
          </a:p>
          <a:p>
            <a:pPr algn="ctr"/>
            <a:r>
              <a:rPr lang="sv-SE" dirty="0">
                <a:solidFill>
                  <a:schemeClr val="tx1"/>
                </a:solidFill>
                <a:latin typeface="Bodoni MT" panose="02070603080606020203" pitchFamily="18" charset="0"/>
              </a:rPr>
              <a:t>kvinnor oftare gått odiagnostiserade genom barndom och ungdom? </a:t>
            </a:r>
          </a:p>
        </p:txBody>
      </p:sp>
      <p:sp>
        <p:nvSpPr>
          <p:cNvPr id="14" name="Rektangel 13">
            <a:extLst>
              <a:ext uri="{FF2B5EF4-FFF2-40B4-BE49-F238E27FC236}">
                <a16:creationId xmlns:a16="http://schemas.microsoft.com/office/drawing/2014/main" id="{B1564786-96A4-AA53-8E99-C791587B29F3}"/>
              </a:ext>
            </a:extLst>
          </p:cNvPr>
          <p:cNvSpPr/>
          <p:nvPr/>
        </p:nvSpPr>
        <p:spPr>
          <a:xfrm>
            <a:off x="2273272" y="2736194"/>
            <a:ext cx="7645441" cy="692806"/>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latin typeface="Bodoni MT" panose="02070603080606020203" pitchFamily="18" charset="0"/>
              </a:rPr>
              <a:t>Autism verkar vara vanligare inom öppenvårdspsykiatrin än vi tidigare trott.</a:t>
            </a:r>
          </a:p>
        </p:txBody>
      </p:sp>
      <p:sp>
        <p:nvSpPr>
          <p:cNvPr id="7" name="Ellips 6">
            <a:extLst>
              <a:ext uri="{FF2B5EF4-FFF2-40B4-BE49-F238E27FC236}">
                <a16:creationId xmlns:a16="http://schemas.microsoft.com/office/drawing/2014/main" id="{F68CE618-5AE4-F492-7121-F5C35788B99F}"/>
              </a:ext>
            </a:extLst>
          </p:cNvPr>
          <p:cNvSpPr/>
          <p:nvPr/>
        </p:nvSpPr>
        <p:spPr>
          <a:xfrm>
            <a:off x="3750160" y="5470602"/>
            <a:ext cx="4691679" cy="1107830"/>
          </a:xfrm>
          <a:prstGeom prst="ellipse">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solidFill>
                  <a:schemeClr val="tx1"/>
                </a:solidFill>
              </a:rPr>
              <a:t>Vi behövde lära oss mer </a:t>
            </a:r>
          </a:p>
          <a:p>
            <a:pPr algn="ctr"/>
            <a:r>
              <a:rPr lang="sv-SE" sz="1600" dirty="0">
                <a:solidFill>
                  <a:schemeClr val="tx1"/>
                </a:solidFill>
              </a:rPr>
              <a:t>om autism hos kvinnor!</a:t>
            </a:r>
          </a:p>
        </p:txBody>
      </p:sp>
      <p:sp>
        <p:nvSpPr>
          <p:cNvPr id="6" name="Pil: nedåt 5">
            <a:extLst>
              <a:ext uri="{FF2B5EF4-FFF2-40B4-BE49-F238E27FC236}">
                <a16:creationId xmlns:a16="http://schemas.microsoft.com/office/drawing/2014/main" id="{BAECA529-1FCA-831B-A4EE-726322A97C07}"/>
              </a:ext>
            </a:extLst>
          </p:cNvPr>
          <p:cNvSpPr/>
          <p:nvPr/>
        </p:nvSpPr>
        <p:spPr>
          <a:xfrm>
            <a:off x="5375020" y="4642338"/>
            <a:ext cx="1441938" cy="562708"/>
          </a:xfrm>
          <a:prstGeom prst="downArrow">
            <a:avLst/>
          </a:prstGeom>
          <a:gradFill>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path path="circle">
              <a:fillToRect l="100000" t="100000"/>
            </a:path>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480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14" grpId="0" animBg="1"/>
      <p:bldP spid="7"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2EC7FC-CEA0-00FA-247F-4A93C8C50A16}"/>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A4D58ED3-0A36-40B3-23F1-1926660C7920}"/>
              </a:ext>
            </a:extLst>
          </p:cNvPr>
          <p:cNvSpPr>
            <a:spLocks noGrp="1"/>
          </p:cNvSpPr>
          <p:nvPr>
            <p:ph type="title"/>
          </p:nvPr>
        </p:nvSpPr>
        <p:spPr>
          <a:xfrm>
            <a:off x="838194" y="592354"/>
            <a:ext cx="10515600" cy="814716"/>
          </a:xfrm>
        </p:spPr>
        <p:txBody>
          <a:bodyPr/>
          <a:lstStyle/>
          <a:p>
            <a:pPr algn="ctr"/>
            <a:r>
              <a:rPr lang="sv-SE" dirty="0">
                <a:latin typeface="Bodoni MT" panose="02070603080606020203" pitchFamily="18" charset="0"/>
              </a:rPr>
              <a:t>Autismspektrum hos kvinnor</a:t>
            </a:r>
          </a:p>
        </p:txBody>
      </p:sp>
      <p:sp>
        <p:nvSpPr>
          <p:cNvPr id="4" name="Rektangel 3">
            <a:extLst>
              <a:ext uri="{FF2B5EF4-FFF2-40B4-BE49-F238E27FC236}">
                <a16:creationId xmlns:a16="http://schemas.microsoft.com/office/drawing/2014/main" id="{AA68095E-6C98-E5C5-7F27-4AEBD5465BFB}"/>
              </a:ext>
            </a:extLst>
          </p:cNvPr>
          <p:cNvSpPr/>
          <p:nvPr/>
        </p:nvSpPr>
        <p:spPr>
          <a:xfrm>
            <a:off x="2235177" y="1423238"/>
            <a:ext cx="7721633" cy="1044030"/>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latin typeface="Bodoni MT" panose="02070603080606020203" pitchFamily="18" charset="0"/>
              </a:rPr>
              <a:t>Autism är förenat med en påtagligt ökad risk att drabbas av </a:t>
            </a:r>
          </a:p>
          <a:p>
            <a:pPr algn="ctr"/>
            <a:r>
              <a:rPr lang="sv-SE" dirty="0">
                <a:solidFill>
                  <a:schemeClr val="tx1"/>
                </a:solidFill>
                <a:latin typeface="Bodoni MT" panose="02070603080606020203" pitchFamily="18" charset="0"/>
              </a:rPr>
              <a:t>andra psykiatriska problem såsom ångest och depression. </a:t>
            </a:r>
          </a:p>
          <a:p>
            <a:pPr algn="ctr"/>
            <a:r>
              <a:rPr lang="sv-SE" dirty="0">
                <a:solidFill>
                  <a:schemeClr val="tx1"/>
                </a:solidFill>
                <a:latin typeface="Bodoni MT" panose="02070603080606020203" pitchFamily="18" charset="0"/>
              </a:rPr>
              <a:t>(</a:t>
            </a:r>
            <a:r>
              <a:rPr lang="sv-SE" dirty="0" err="1">
                <a:solidFill>
                  <a:schemeClr val="tx1"/>
                </a:solidFill>
                <a:latin typeface="Bodoni MT" panose="02070603080606020203" pitchFamily="18" charset="0"/>
              </a:rPr>
              <a:t>Simonoff</a:t>
            </a:r>
            <a:r>
              <a:rPr lang="sv-SE" dirty="0">
                <a:solidFill>
                  <a:schemeClr val="tx1"/>
                </a:solidFill>
                <a:latin typeface="Bodoni MT" panose="02070603080606020203" pitchFamily="18" charset="0"/>
              </a:rPr>
              <a:t> et al, 2008) (Lai et al, 2019)    </a:t>
            </a:r>
          </a:p>
        </p:txBody>
      </p:sp>
      <p:sp>
        <p:nvSpPr>
          <p:cNvPr id="14" name="Rektangel 13">
            <a:extLst>
              <a:ext uri="{FF2B5EF4-FFF2-40B4-BE49-F238E27FC236}">
                <a16:creationId xmlns:a16="http://schemas.microsoft.com/office/drawing/2014/main" id="{BB22E9BA-5DCB-998D-B6B7-4E9B29C1ECA0}"/>
              </a:ext>
            </a:extLst>
          </p:cNvPr>
          <p:cNvSpPr/>
          <p:nvPr/>
        </p:nvSpPr>
        <p:spPr>
          <a:xfrm>
            <a:off x="2235179" y="2691191"/>
            <a:ext cx="7721631" cy="1044031"/>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latin typeface="Bodoni MT" panose="02070603080606020203" pitchFamily="18" charset="0"/>
              </a:rPr>
              <a:t>Tillståndet ansågs tidigare vara ovanligt. Nu är det en vanlig diagnos,</a:t>
            </a:r>
          </a:p>
          <a:p>
            <a:pPr algn="ctr"/>
            <a:r>
              <a:rPr lang="sv-SE" dirty="0">
                <a:solidFill>
                  <a:schemeClr val="tx1"/>
                </a:solidFill>
                <a:latin typeface="Bodoni MT" panose="02070603080606020203" pitchFamily="18" charset="0"/>
              </a:rPr>
              <a:t>såväl hos barn som hos vuxna. Den dramatiska ökning av diagnoser som inleddes på 1990-talet pågår fortfarande. (Cook et al, 2024)</a:t>
            </a:r>
          </a:p>
        </p:txBody>
      </p:sp>
      <p:sp>
        <p:nvSpPr>
          <p:cNvPr id="3" name="Rektangel 2">
            <a:extLst>
              <a:ext uri="{FF2B5EF4-FFF2-40B4-BE49-F238E27FC236}">
                <a16:creationId xmlns:a16="http://schemas.microsoft.com/office/drawing/2014/main" id="{CB5E7357-2460-A6A5-C81F-6E9E4738D817}"/>
              </a:ext>
            </a:extLst>
          </p:cNvPr>
          <p:cNvSpPr/>
          <p:nvPr/>
        </p:nvSpPr>
        <p:spPr>
          <a:xfrm>
            <a:off x="2235176" y="3950904"/>
            <a:ext cx="7721633" cy="1280780"/>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latin typeface="Bodoni MT" panose="02070603080606020203" pitchFamily="18" charset="0"/>
              </a:rPr>
              <a:t>Man har länge antagit att det i huvudsak var pojkar och män som drabbades av autism. Förhållandet antogs vara 4:1. För drygt 10 år sedan började detta ifrågasättas med hypotesen att autism kanske är vanligare hos kvinnor än man trott. (</a:t>
            </a:r>
            <a:r>
              <a:rPr lang="sv-SE" dirty="0" err="1">
                <a:solidFill>
                  <a:schemeClr val="tx1"/>
                </a:solidFill>
                <a:latin typeface="Bodoni MT" panose="02070603080606020203" pitchFamily="18" charset="0"/>
              </a:rPr>
              <a:t>Loomes</a:t>
            </a:r>
            <a:r>
              <a:rPr lang="sv-SE" dirty="0">
                <a:solidFill>
                  <a:schemeClr val="tx1"/>
                </a:solidFill>
                <a:latin typeface="Bodoni MT" panose="02070603080606020203" pitchFamily="18" charset="0"/>
              </a:rPr>
              <a:t> et al, 2017) (Lai &amp; Baron-Cohen, 2015)</a:t>
            </a:r>
          </a:p>
        </p:txBody>
      </p:sp>
      <p:sp>
        <p:nvSpPr>
          <p:cNvPr id="6" name="Rektangel 5">
            <a:extLst>
              <a:ext uri="{FF2B5EF4-FFF2-40B4-BE49-F238E27FC236}">
                <a16:creationId xmlns:a16="http://schemas.microsoft.com/office/drawing/2014/main" id="{0372C1A9-B8DE-4475-B60E-F4DB4C8B1C7F}"/>
              </a:ext>
            </a:extLst>
          </p:cNvPr>
          <p:cNvSpPr/>
          <p:nvPr/>
        </p:nvSpPr>
        <p:spPr>
          <a:xfrm>
            <a:off x="2235175" y="5447366"/>
            <a:ext cx="7721633" cy="417207"/>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latin typeface="Bodoni MT" panose="02070603080606020203" pitchFamily="18" charset="0"/>
              </a:rPr>
              <a:t>Ett nytt forskningsfält utvecklades som försökte förstå:</a:t>
            </a:r>
          </a:p>
        </p:txBody>
      </p:sp>
      <p:sp>
        <p:nvSpPr>
          <p:cNvPr id="5" name="Ellips 4">
            <a:extLst>
              <a:ext uri="{FF2B5EF4-FFF2-40B4-BE49-F238E27FC236}">
                <a16:creationId xmlns:a16="http://schemas.microsoft.com/office/drawing/2014/main" id="{39B69321-95D1-42D0-46CA-B3BE8403EA3E}"/>
              </a:ext>
            </a:extLst>
          </p:cNvPr>
          <p:cNvSpPr/>
          <p:nvPr/>
        </p:nvSpPr>
        <p:spPr>
          <a:xfrm>
            <a:off x="8870936" y="1487642"/>
            <a:ext cx="3665551" cy="1166303"/>
          </a:xfrm>
          <a:prstGeom prst="ellipse">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solidFill>
                  <a:schemeClr val="tx1"/>
                </a:solidFill>
              </a:rPr>
              <a:t>… men också sociala svårigheter såsom arbetslöshet och isolering.</a:t>
            </a:r>
          </a:p>
          <a:p>
            <a:pPr algn="ctr"/>
            <a:r>
              <a:rPr lang="sv-SE" sz="1600" dirty="0">
                <a:solidFill>
                  <a:schemeClr val="tx1"/>
                </a:solidFill>
              </a:rPr>
              <a:t>(</a:t>
            </a:r>
            <a:r>
              <a:rPr lang="sv-SE" sz="1600" dirty="0" err="1">
                <a:solidFill>
                  <a:schemeClr val="tx1"/>
                </a:solidFill>
              </a:rPr>
              <a:t>Howlin</a:t>
            </a:r>
            <a:r>
              <a:rPr lang="sv-SE" sz="1600" dirty="0">
                <a:solidFill>
                  <a:schemeClr val="tx1"/>
                </a:solidFill>
              </a:rPr>
              <a:t> &amp; Moss, 2012)</a:t>
            </a:r>
          </a:p>
        </p:txBody>
      </p:sp>
      <p:sp>
        <p:nvSpPr>
          <p:cNvPr id="7" name="Ellips 6">
            <a:extLst>
              <a:ext uri="{FF2B5EF4-FFF2-40B4-BE49-F238E27FC236}">
                <a16:creationId xmlns:a16="http://schemas.microsoft.com/office/drawing/2014/main" id="{C085BF82-212C-DA0F-519C-CA0C71149597}"/>
              </a:ext>
            </a:extLst>
          </p:cNvPr>
          <p:cNvSpPr/>
          <p:nvPr/>
        </p:nvSpPr>
        <p:spPr>
          <a:xfrm>
            <a:off x="149500" y="6137290"/>
            <a:ext cx="4805928" cy="604493"/>
          </a:xfrm>
          <a:prstGeom prst="ellipse">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solidFill>
                  <a:schemeClr val="tx1"/>
                </a:solidFill>
              </a:rPr>
              <a:t>1. Är kvinnor </a:t>
            </a:r>
            <a:r>
              <a:rPr lang="sv-SE" sz="1600" dirty="0" err="1">
                <a:solidFill>
                  <a:schemeClr val="tx1"/>
                </a:solidFill>
              </a:rPr>
              <a:t>underdiagnosticerade</a:t>
            </a:r>
            <a:r>
              <a:rPr lang="sv-SE" sz="1600" dirty="0">
                <a:solidFill>
                  <a:schemeClr val="tx1"/>
                </a:solidFill>
              </a:rPr>
              <a:t>?</a:t>
            </a:r>
          </a:p>
        </p:txBody>
      </p:sp>
      <p:sp>
        <p:nvSpPr>
          <p:cNvPr id="8" name="Ellips 7">
            <a:extLst>
              <a:ext uri="{FF2B5EF4-FFF2-40B4-BE49-F238E27FC236}">
                <a16:creationId xmlns:a16="http://schemas.microsoft.com/office/drawing/2014/main" id="{8DA4D062-1F1A-ABDC-C72A-4CB8CA48344F}"/>
              </a:ext>
            </a:extLst>
          </p:cNvPr>
          <p:cNvSpPr/>
          <p:nvPr/>
        </p:nvSpPr>
        <p:spPr>
          <a:xfrm>
            <a:off x="7236572" y="6133065"/>
            <a:ext cx="4805928" cy="604493"/>
          </a:xfrm>
          <a:prstGeom prst="ellipse">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solidFill>
                  <a:schemeClr val="tx1"/>
                </a:solidFill>
              </a:rPr>
              <a:t>2. I så fall varför?</a:t>
            </a:r>
          </a:p>
        </p:txBody>
      </p:sp>
    </p:spTree>
    <p:extLst>
      <p:ext uri="{BB962C8B-B14F-4D97-AF65-F5344CB8AC3E}">
        <p14:creationId xmlns:p14="http://schemas.microsoft.com/office/powerpoint/2010/main" val="1649517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3" grpId="0" animBg="1"/>
      <p:bldP spid="6" grpId="0" animBg="1"/>
      <p:bldP spid="5"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AC9AF9-DA36-E48E-12A5-1F0AF995D20E}"/>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B81726EF-77F8-995C-F96C-1E1882BD38B7}"/>
              </a:ext>
            </a:extLst>
          </p:cNvPr>
          <p:cNvSpPr>
            <a:spLocks noGrp="1"/>
          </p:cNvSpPr>
          <p:nvPr>
            <p:ph type="title"/>
          </p:nvPr>
        </p:nvSpPr>
        <p:spPr>
          <a:xfrm>
            <a:off x="838194" y="592354"/>
            <a:ext cx="10515600" cy="814716"/>
          </a:xfrm>
        </p:spPr>
        <p:txBody>
          <a:bodyPr>
            <a:normAutofit fontScale="90000"/>
          </a:bodyPr>
          <a:lstStyle/>
          <a:p>
            <a:pPr algn="ctr"/>
            <a:r>
              <a:rPr lang="sv-SE" dirty="0">
                <a:latin typeface="Bodoni MT" panose="02070603080606020203" pitchFamily="18" charset="0"/>
              </a:rPr>
              <a:t>Orsaker till att vi missat autism hos kvinnor</a:t>
            </a:r>
          </a:p>
        </p:txBody>
      </p:sp>
      <p:sp>
        <p:nvSpPr>
          <p:cNvPr id="4" name="Rektangel 3">
            <a:extLst>
              <a:ext uri="{FF2B5EF4-FFF2-40B4-BE49-F238E27FC236}">
                <a16:creationId xmlns:a16="http://schemas.microsoft.com/office/drawing/2014/main" id="{1F0340FC-9628-04B2-3475-D44A65D64A43}"/>
              </a:ext>
            </a:extLst>
          </p:cNvPr>
          <p:cNvSpPr/>
          <p:nvPr/>
        </p:nvSpPr>
        <p:spPr>
          <a:xfrm>
            <a:off x="3403557" y="2232217"/>
            <a:ext cx="5384874" cy="692807"/>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latin typeface="Bodoni MT" panose="02070603080606020203" pitchFamily="18" charset="0"/>
              </a:rPr>
              <a:t>1. Annorlunda presentation</a:t>
            </a:r>
          </a:p>
        </p:txBody>
      </p:sp>
      <p:sp>
        <p:nvSpPr>
          <p:cNvPr id="13" name="Rektangel 12">
            <a:extLst>
              <a:ext uri="{FF2B5EF4-FFF2-40B4-BE49-F238E27FC236}">
                <a16:creationId xmlns:a16="http://schemas.microsoft.com/office/drawing/2014/main" id="{B42E0015-45AB-210C-86E4-EBBFCDE88C9B}"/>
              </a:ext>
            </a:extLst>
          </p:cNvPr>
          <p:cNvSpPr/>
          <p:nvPr/>
        </p:nvSpPr>
        <p:spPr>
          <a:xfrm>
            <a:off x="3403557" y="4521728"/>
            <a:ext cx="5384873" cy="692806"/>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latin typeface="Bodoni MT" panose="02070603080606020203" pitchFamily="18" charset="0"/>
              </a:rPr>
              <a:t>3. Komplex samsjuklighet eller differentialdiagnostik</a:t>
            </a:r>
          </a:p>
        </p:txBody>
      </p:sp>
      <p:sp>
        <p:nvSpPr>
          <p:cNvPr id="14" name="Rektangel 13">
            <a:extLst>
              <a:ext uri="{FF2B5EF4-FFF2-40B4-BE49-F238E27FC236}">
                <a16:creationId xmlns:a16="http://schemas.microsoft.com/office/drawing/2014/main" id="{75118180-F3FE-23EA-6DD3-5145B850A7F3}"/>
              </a:ext>
            </a:extLst>
          </p:cNvPr>
          <p:cNvSpPr/>
          <p:nvPr/>
        </p:nvSpPr>
        <p:spPr>
          <a:xfrm>
            <a:off x="3403557" y="3376359"/>
            <a:ext cx="5384873" cy="692806"/>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latin typeface="Bodoni MT" panose="02070603080606020203" pitchFamily="18" charset="0"/>
              </a:rPr>
              <a:t>2. Camouflaging</a:t>
            </a:r>
          </a:p>
        </p:txBody>
      </p:sp>
      <p:sp>
        <p:nvSpPr>
          <p:cNvPr id="5" name="Ellips 4">
            <a:extLst>
              <a:ext uri="{FF2B5EF4-FFF2-40B4-BE49-F238E27FC236}">
                <a16:creationId xmlns:a16="http://schemas.microsoft.com/office/drawing/2014/main" id="{7BFA23BF-2C2D-0B00-DB35-742FCD0DE7FB}"/>
              </a:ext>
            </a:extLst>
          </p:cNvPr>
          <p:cNvSpPr/>
          <p:nvPr/>
        </p:nvSpPr>
        <p:spPr>
          <a:xfrm>
            <a:off x="2420260" y="5261840"/>
            <a:ext cx="3142340" cy="476137"/>
          </a:xfrm>
          <a:prstGeom prst="ellipse">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solidFill>
                  <a:schemeClr val="tx1"/>
                </a:solidFill>
              </a:rPr>
              <a:t>Personlighetssyndrom</a:t>
            </a:r>
          </a:p>
        </p:txBody>
      </p:sp>
      <p:sp>
        <p:nvSpPr>
          <p:cNvPr id="7" name="Ellips 6">
            <a:extLst>
              <a:ext uri="{FF2B5EF4-FFF2-40B4-BE49-F238E27FC236}">
                <a16:creationId xmlns:a16="http://schemas.microsoft.com/office/drawing/2014/main" id="{FF20746F-A95E-1B64-DDD2-2A1429647B63}"/>
              </a:ext>
            </a:extLst>
          </p:cNvPr>
          <p:cNvSpPr/>
          <p:nvPr/>
        </p:nvSpPr>
        <p:spPr>
          <a:xfrm>
            <a:off x="6629402" y="5261840"/>
            <a:ext cx="3142340" cy="476137"/>
          </a:xfrm>
          <a:prstGeom prst="ellipse">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solidFill>
                  <a:schemeClr val="tx1"/>
                </a:solidFill>
              </a:rPr>
              <a:t>Ätstörning</a:t>
            </a:r>
          </a:p>
        </p:txBody>
      </p:sp>
      <p:sp>
        <p:nvSpPr>
          <p:cNvPr id="3" name="textruta 2">
            <a:extLst>
              <a:ext uri="{FF2B5EF4-FFF2-40B4-BE49-F238E27FC236}">
                <a16:creationId xmlns:a16="http://schemas.microsoft.com/office/drawing/2014/main" id="{B278CA1C-B369-3A38-D6B2-0E112FA2C054}"/>
              </a:ext>
            </a:extLst>
          </p:cNvPr>
          <p:cNvSpPr txBox="1"/>
          <p:nvPr/>
        </p:nvSpPr>
        <p:spPr>
          <a:xfrm>
            <a:off x="10131552" y="6265646"/>
            <a:ext cx="2060448" cy="369332"/>
          </a:xfrm>
          <a:prstGeom prst="rect">
            <a:avLst/>
          </a:prstGeom>
          <a:noFill/>
        </p:spPr>
        <p:txBody>
          <a:bodyPr wrap="square">
            <a:spAutoFit/>
          </a:bodyPr>
          <a:lstStyle/>
          <a:p>
            <a:r>
              <a:rPr lang="sv-SE" sz="1800" dirty="0"/>
              <a:t>(Cook et al, 2024)</a:t>
            </a:r>
          </a:p>
        </p:txBody>
      </p:sp>
    </p:spTree>
    <p:extLst>
      <p:ext uri="{BB962C8B-B14F-4D97-AF65-F5344CB8AC3E}">
        <p14:creationId xmlns:p14="http://schemas.microsoft.com/office/powerpoint/2010/main" val="3221255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14" grpId="0" animBg="1"/>
      <p:bldP spid="5"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6F2A4D-E9EC-BB25-3C83-C94591BE0179}"/>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2F0A1B6B-27C5-20A4-B53E-B33260828914}"/>
              </a:ext>
            </a:extLst>
          </p:cNvPr>
          <p:cNvSpPr>
            <a:spLocks noGrp="1"/>
          </p:cNvSpPr>
          <p:nvPr>
            <p:ph type="title"/>
          </p:nvPr>
        </p:nvSpPr>
        <p:spPr>
          <a:xfrm>
            <a:off x="838194" y="592354"/>
            <a:ext cx="10515600" cy="814716"/>
          </a:xfrm>
        </p:spPr>
        <p:txBody>
          <a:bodyPr>
            <a:normAutofit fontScale="90000"/>
          </a:bodyPr>
          <a:lstStyle/>
          <a:p>
            <a:pPr algn="ctr"/>
            <a:r>
              <a:rPr lang="sv-SE" dirty="0">
                <a:latin typeface="Bodoni MT" panose="02070603080606020203" pitchFamily="18" charset="0"/>
              </a:rPr>
              <a:t>Orsaker till att vi missat autism hos kvinnor: </a:t>
            </a:r>
            <a:br>
              <a:rPr lang="sv-SE" dirty="0">
                <a:latin typeface="Bodoni MT" panose="02070603080606020203" pitchFamily="18" charset="0"/>
              </a:rPr>
            </a:br>
            <a:r>
              <a:rPr lang="sv-SE" dirty="0">
                <a:latin typeface="Bodoni MT" panose="02070603080606020203" pitchFamily="18" charset="0"/>
              </a:rPr>
              <a:t>1. Annorlunda presentation</a:t>
            </a:r>
          </a:p>
        </p:txBody>
      </p:sp>
      <p:sp>
        <p:nvSpPr>
          <p:cNvPr id="4" name="Rektangel 3">
            <a:extLst>
              <a:ext uri="{FF2B5EF4-FFF2-40B4-BE49-F238E27FC236}">
                <a16:creationId xmlns:a16="http://schemas.microsoft.com/office/drawing/2014/main" id="{EF83C870-699C-EE6D-35CB-15E5C0A69D8C}"/>
              </a:ext>
            </a:extLst>
          </p:cNvPr>
          <p:cNvSpPr/>
          <p:nvPr/>
        </p:nvSpPr>
        <p:spPr>
          <a:xfrm>
            <a:off x="2981932" y="1875995"/>
            <a:ext cx="6228123" cy="692807"/>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latin typeface="Bodoni MT" panose="02070603080606020203" pitchFamily="18" charset="0"/>
              </a:rPr>
              <a:t>Hypotes: autism kan uttryckas olika beroende av kön. Detta kan teoretiskt ske på tre olika nivåer (Lai et al. 2015)</a:t>
            </a:r>
          </a:p>
        </p:txBody>
      </p:sp>
      <p:sp>
        <p:nvSpPr>
          <p:cNvPr id="13" name="Rektangel 12">
            <a:extLst>
              <a:ext uri="{FF2B5EF4-FFF2-40B4-BE49-F238E27FC236}">
                <a16:creationId xmlns:a16="http://schemas.microsoft.com/office/drawing/2014/main" id="{77DB5702-A213-C53E-7A52-C2C60C6599C6}"/>
              </a:ext>
            </a:extLst>
          </p:cNvPr>
          <p:cNvSpPr/>
          <p:nvPr/>
        </p:nvSpPr>
        <p:spPr>
          <a:xfrm>
            <a:off x="2570452" y="4106744"/>
            <a:ext cx="7051081" cy="888174"/>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solidFill>
                  <a:schemeClr val="tx1"/>
                </a:solidFill>
                <a:latin typeface="Bodoni MT" panose="02070603080606020203" pitchFamily="18" charset="0"/>
              </a:rPr>
              <a:t>Smala </a:t>
            </a:r>
            <a:r>
              <a:rPr lang="sv-SE" b="1" dirty="0" err="1">
                <a:solidFill>
                  <a:schemeClr val="tx1"/>
                </a:solidFill>
                <a:latin typeface="Bodoni MT" panose="02070603080606020203" pitchFamily="18" charset="0"/>
              </a:rPr>
              <a:t>konstrukt</a:t>
            </a:r>
            <a:r>
              <a:rPr lang="sv-SE" b="1" dirty="0">
                <a:solidFill>
                  <a:schemeClr val="tx1"/>
                </a:solidFill>
                <a:latin typeface="Bodoni MT" panose="02070603080606020203" pitchFamily="18" charset="0"/>
              </a:rPr>
              <a:t>. </a:t>
            </a:r>
            <a:r>
              <a:rPr lang="sv-SE" dirty="0" err="1">
                <a:solidFill>
                  <a:schemeClr val="tx1"/>
                </a:solidFill>
                <a:latin typeface="Bodoni MT" panose="02070603080606020203" pitchFamily="18" charset="0"/>
              </a:rPr>
              <a:t>Subkriterier</a:t>
            </a:r>
            <a:r>
              <a:rPr lang="sv-SE" dirty="0">
                <a:solidFill>
                  <a:schemeClr val="tx1"/>
                </a:solidFill>
                <a:latin typeface="Bodoni MT" panose="02070603080606020203" pitchFamily="18" charset="0"/>
              </a:rPr>
              <a:t>. </a:t>
            </a:r>
          </a:p>
          <a:p>
            <a:pPr algn="ctr"/>
            <a:r>
              <a:rPr lang="sv-SE" dirty="0">
                <a:solidFill>
                  <a:schemeClr val="tx1"/>
                </a:solidFill>
                <a:latin typeface="Bodoni MT" panose="02070603080606020203" pitchFamily="18" charset="0"/>
              </a:rPr>
              <a:t>Tex förekomst av specialintressen och svårigheter att förstå relationer. </a:t>
            </a:r>
          </a:p>
        </p:txBody>
      </p:sp>
      <p:sp>
        <p:nvSpPr>
          <p:cNvPr id="14" name="Rektangel 13">
            <a:extLst>
              <a:ext uri="{FF2B5EF4-FFF2-40B4-BE49-F238E27FC236}">
                <a16:creationId xmlns:a16="http://schemas.microsoft.com/office/drawing/2014/main" id="{6ED299C0-0BB0-8E8B-2453-3B5B7CB2705C}"/>
              </a:ext>
            </a:extLst>
          </p:cNvPr>
          <p:cNvSpPr/>
          <p:nvPr/>
        </p:nvSpPr>
        <p:spPr>
          <a:xfrm>
            <a:off x="2570452" y="2880459"/>
            <a:ext cx="7051081" cy="930037"/>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solidFill>
                  <a:schemeClr val="tx1"/>
                </a:solidFill>
                <a:latin typeface="Bodoni MT" panose="02070603080606020203" pitchFamily="18" charset="0"/>
              </a:rPr>
              <a:t>Breda generella </a:t>
            </a:r>
            <a:r>
              <a:rPr lang="sv-SE" b="1" dirty="0" err="1">
                <a:solidFill>
                  <a:schemeClr val="tx1"/>
                </a:solidFill>
                <a:latin typeface="Bodoni MT" panose="02070603080606020203" pitchFamily="18" charset="0"/>
              </a:rPr>
              <a:t>konstrukt</a:t>
            </a:r>
            <a:r>
              <a:rPr lang="sv-SE" b="1" dirty="0">
                <a:solidFill>
                  <a:schemeClr val="tx1"/>
                </a:solidFill>
                <a:latin typeface="Bodoni MT" panose="02070603080606020203" pitchFamily="18" charset="0"/>
              </a:rPr>
              <a:t>. </a:t>
            </a:r>
            <a:r>
              <a:rPr lang="sv-SE" dirty="0">
                <a:solidFill>
                  <a:schemeClr val="tx1"/>
                </a:solidFill>
                <a:latin typeface="Bodoni MT" panose="02070603080606020203" pitchFamily="18" charset="0"/>
              </a:rPr>
              <a:t>Kärnkriterierna för autism. </a:t>
            </a:r>
          </a:p>
          <a:p>
            <a:pPr algn="ctr"/>
            <a:r>
              <a:rPr lang="sv-SE" dirty="0">
                <a:solidFill>
                  <a:schemeClr val="tx1"/>
                </a:solidFill>
                <a:latin typeface="Bodoni MT" panose="02070603080606020203" pitchFamily="18" charset="0"/>
              </a:rPr>
              <a:t>Tex. Begränsad beteenderepertoar och sociala svårigheter.</a:t>
            </a:r>
          </a:p>
        </p:txBody>
      </p:sp>
      <p:sp>
        <p:nvSpPr>
          <p:cNvPr id="3" name="Rektangel 2">
            <a:extLst>
              <a:ext uri="{FF2B5EF4-FFF2-40B4-BE49-F238E27FC236}">
                <a16:creationId xmlns:a16="http://schemas.microsoft.com/office/drawing/2014/main" id="{14A745D8-E2B9-7209-E4DD-5CE60F4576D9}"/>
              </a:ext>
            </a:extLst>
          </p:cNvPr>
          <p:cNvSpPr/>
          <p:nvPr/>
        </p:nvSpPr>
        <p:spPr>
          <a:xfrm>
            <a:off x="2570451" y="5335609"/>
            <a:ext cx="7051081" cy="930037"/>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solidFill>
                  <a:schemeClr val="tx1"/>
                </a:solidFill>
                <a:latin typeface="Bodoni MT" panose="02070603080606020203" pitchFamily="18" charset="0"/>
              </a:rPr>
              <a:t>Exempel på beteenden. </a:t>
            </a:r>
            <a:r>
              <a:rPr lang="sv-SE" dirty="0">
                <a:solidFill>
                  <a:schemeClr val="tx1"/>
                </a:solidFill>
                <a:latin typeface="Bodoni MT" panose="02070603080606020203" pitchFamily="18" charset="0"/>
              </a:rPr>
              <a:t>Specifika exempel. </a:t>
            </a:r>
          </a:p>
          <a:p>
            <a:pPr algn="ctr"/>
            <a:r>
              <a:rPr lang="sv-SE" dirty="0">
                <a:solidFill>
                  <a:schemeClr val="tx1"/>
                </a:solidFill>
                <a:latin typeface="Bodoni MT" panose="02070603080606020203" pitchFamily="18" charset="0"/>
              </a:rPr>
              <a:t>Tex starkt intresse för tågtidtabeller och avvikelser i ögonkontakt. </a:t>
            </a:r>
          </a:p>
        </p:txBody>
      </p:sp>
      <p:sp>
        <p:nvSpPr>
          <p:cNvPr id="5" name="Pratbubbla: oval 4">
            <a:extLst>
              <a:ext uri="{FF2B5EF4-FFF2-40B4-BE49-F238E27FC236}">
                <a16:creationId xmlns:a16="http://schemas.microsoft.com/office/drawing/2014/main" id="{0941FB5C-4719-D1C8-3C24-3CBFADAEAA9E}"/>
              </a:ext>
            </a:extLst>
          </p:cNvPr>
          <p:cNvSpPr/>
          <p:nvPr/>
        </p:nvSpPr>
        <p:spPr>
          <a:xfrm flipH="1">
            <a:off x="9064489" y="4814441"/>
            <a:ext cx="3127511" cy="1443149"/>
          </a:xfrm>
          <a:prstGeom prst="wedgeEllipseCallou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solidFill>
                  <a:schemeClr val="tx1"/>
                </a:solidFill>
              </a:rPr>
              <a:t>Det mest sannolika är att skillnaderna i presentation ffa ligger inom den sista kategorin, dvs beteende-exempel (Cook et al. 2024). </a:t>
            </a:r>
          </a:p>
        </p:txBody>
      </p:sp>
      <p:sp>
        <p:nvSpPr>
          <p:cNvPr id="7" name="Pil: höger 6">
            <a:extLst>
              <a:ext uri="{FF2B5EF4-FFF2-40B4-BE49-F238E27FC236}">
                <a16:creationId xmlns:a16="http://schemas.microsoft.com/office/drawing/2014/main" id="{34EB7824-E92F-FE6F-129A-EE656EFA8DBD}"/>
              </a:ext>
            </a:extLst>
          </p:cNvPr>
          <p:cNvSpPr/>
          <p:nvPr/>
        </p:nvSpPr>
        <p:spPr>
          <a:xfrm>
            <a:off x="850886" y="5587267"/>
            <a:ext cx="1356360" cy="42672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022339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14" grpId="0" animBg="1"/>
      <p:bldP spid="3" grpId="0" animBg="1"/>
      <p:bldP spid="5"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79DB67-D90A-63A1-E88C-D1BB5957F46D}"/>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D8D4299A-348E-8CA4-1B5D-E42F7B66900A}"/>
              </a:ext>
            </a:extLst>
          </p:cNvPr>
          <p:cNvSpPr>
            <a:spLocks noGrp="1"/>
          </p:cNvSpPr>
          <p:nvPr>
            <p:ph type="title"/>
          </p:nvPr>
        </p:nvSpPr>
        <p:spPr>
          <a:xfrm>
            <a:off x="838194" y="592354"/>
            <a:ext cx="10515600" cy="814716"/>
          </a:xfrm>
        </p:spPr>
        <p:txBody>
          <a:bodyPr>
            <a:normAutofit/>
          </a:bodyPr>
          <a:lstStyle/>
          <a:p>
            <a:pPr algn="ctr"/>
            <a:r>
              <a:rPr lang="sv-SE" dirty="0">
                <a:latin typeface="Bodoni MT" panose="02070603080606020203" pitchFamily="18" charset="0"/>
              </a:rPr>
              <a:t>1. Annorlunda presentation - exempel</a:t>
            </a:r>
          </a:p>
        </p:txBody>
      </p:sp>
      <p:sp>
        <p:nvSpPr>
          <p:cNvPr id="4" name="Rektangel 3">
            <a:extLst>
              <a:ext uri="{FF2B5EF4-FFF2-40B4-BE49-F238E27FC236}">
                <a16:creationId xmlns:a16="http://schemas.microsoft.com/office/drawing/2014/main" id="{BD153CF9-D074-78C1-F201-26A8371F711D}"/>
              </a:ext>
            </a:extLst>
          </p:cNvPr>
          <p:cNvSpPr/>
          <p:nvPr/>
        </p:nvSpPr>
        <p:spPr>
          <a:xfrm>
            <a:off x="3403557" y="1637857"/>
            <a:ext cx="5384874" cy="987292"/>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solidFill>
                  <a:schemeClr val="tx1"/>
                </a:solidFill>
                <a:latin typeface="Bodoni MT" panose="02070603080606020203" pitchFamily="18" charset="0"/>
              </a:rPr>
              <a:t>Breda </a:t>
            </a:r>
            <a:r>
              <a:rPr lang="sv-SE" b="1" dirty="0" err="1">
                <a:solidFill>
                  <a:schemeClr val="tx1"/>
                </a:solidFill>
                <a:latin typeface="Bodoni MT" panose="02070603080606020203" pitchFamily="18" charset="0"/>
              </a:rPr>
              <a:t>konstrukt</a:t>
            </a:r>
            <a:r>
              <a:rPr lang="sv-SE" b="1" dirty="0">
                <a:solidFill>
                  <a:schemeClr val="tx1"/>
                </a:solidFill>
                <a:latin typeface="Bodoni MT" panose="02070603080606020203" pitchFamily="18" charset="0"/>
              </a:rPr>
              <a:t>: </a:t>
            </a:r>
          </a:p>
          <a:p>
            <a:pPr algn="ctr"/>
            <a:r>
              <a:rPr lang="sv-SE" dirty="0">
                <a:solidFill>
                  <a:schemeClr val="tx1"/>
                </a:solidFill>
                <a:latin typeface="Bodoni MT" panose="02070603080606020203" pitchFamily="18" charset="0"/>
              </a:rPr>
              <a:t>Varaktiga brister i förmågan till social </a:t>
            </a:r>
          </a:p>
          <a:p>
            <a:pPr algn="ctr"/>
            <a:r>
              <a:rPr lang="sv-SE" dirty="0">
                <a:solidFill>
                  <a:schemeClr val="tx1"/>
                </a:solidFill>
                <a:latin typeface="Bodoni MT" panose="02070603080606020203" pitchFamily="18" charset="0"/>
              </a:rPr>
              <a:t>kommunikation och social interaktion.</a:t>
            </a:r>
          </a:p>
        </p:txBody>
      </p:sp>
      <p:sp>
        <p:nvSpPr>
          <p:cNvPr id="13" name="Rektangel 12">
            <a:extLst>
              <a:ext uri="{FF2B5EF4-FFF2-40B4-BE49-F238E27FC236}">
                <a16:creationId xmlns:a16="http://schemas.microsoft.com/office/drawing/2014/main" id="{CADACC27-A9B9-7082-CEB7-7BB4371058D1}"/>
              </a:ext>
            </a:extLst>
          </p:cNvPr>
          <p:cNvSpPr/>
          <p:nvPr/>
        </p:nvSpPr>
        <p:spPr>
          <a:xfrm>
            <a:off x="3403557" y="4349115"/>
            <a:ext cx="5384873" cy="987291"/>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solidFill>
                  <a:schemeClr val="tx1"/>
                </a:solidFill>
                <a:latin typeface="Bodoni MT" panose="02070603080606020203" pitchFamily="18" charset="0"/>
              </a:rPr>
              <a:t>Beteende-exempel:</a:t>
            </a:r>
          </a:p>
          <a:p>
            <a:pPr algn="ctr"/>
            <a:r>
              <a:rPr lang="sv-SE" dirty="0">
                <a:solidFill>
                  <a:schemeClr val="tx1"/>
                </a:solidFill>
                <a:latin typeface="Bodoni MT" panose="02070603080606020203" pitchFamily="18" charset="0"/>
              </a:rPr>
              <a:t>Svårt med vänskap.</a:t>
            </a:r>
          </a:p>
        </p:txBody>
      </p:sp>
      <p:sp>
        <p:nvSpPr>
          <p:cNvPr id="14" name="Rektangel 13">
            <a:extLst>
              <a:ext uri="{FF2B5EF4-FFF2-40B4-BE49-F238E27FC236}">
                <a16:creationId xmlns:a16="http://schemas.microsoft.com/office/drawing/2014/main" id="{7D49027A-49B8-40FB-85CA-FF6836E07B14}"/>
              </a:ext>
            </a:extLst>
          </p:cNvPr>
          <p:cNvSpPr/>
          <p:nvPr/>
        </p:nvSpPr>
        <p:spPr>
          <a:xfrm>
            <a:off x="3403556" y="2993486"/>
            <a:ext cx="5384873" cy="987292"/>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solidFill>
                  <a:schemeClr val="tx1"/>
                </a:solidFill>
                <a:latin typeface="Bodoni MT" panose="02070603080606020203" pitchFamily="18" charset="0"/>
              </a:rPr>
              <a:t>Smala </a:t>
            </a:r>
            <a:r>
              <a:rPr lang="sv-SE" b="1" dirty="0" err="1">
                <a:solidFill>
                  <a:schemeClr val="tx1"/>
                </a:solidFill>
                <a:latin typeface="Bodoni MT" panose="02070603080606020203" pitchFamily="18" charset="0"/>
              </a:rPr>
              <a:t>konstrukt</a:t>
            </a:r>
            <a:r>
              <a:rPr lang="sv-SE" b="1" dirty="0">
                <a:solidFill>
                  <a:schemeClr val="tx1"/>
                </a:solidFill>
                <a:latin typeface="Bodoni MT" panose="02070603080606020203" pitchFamily="18" charset="0"/>
              </a:rPr>
              <a:t>:</a:t>
            </a:r>
          </a:p>
          <a:p>
            <a:pPr algn="ctr"/>
            <a:r>
              <a:rPr lang="sv-SE" dirty="0">
                <a:solidFill>
                  <a:schemeClr val="tx1"/>
                </a:solidFill>
                <a:latin typeface="Bodoni MT" panose="02070603080606020203" pitchFamily="18" charset="0"/>
              </a:rPr>
              <a:t>Bristande förmåga att utveckla, </a:t>
            </a:r>
          </a:p>
          <a:p>
            <a:pPr algn="ctr"/>
            <a:r>
              <a:rPr lang="sv-SE" dirty="0">
                <a:solidFill>
                  <a:schemeClr val="tx1"/>
                </a:solidFill>
                <a:latin typeface="Bodoni MT" panose="02070603080606020203" pitchFamily="18" charset="0"/>
              </a:rPr>
              <a:t>bevara och förstå relationer.</a:t>
            </a:r>
          </a:p>
        </p:txBody>
      </p:sp>
      <p:sp>
        <p:nvSpPr>
          <p:cNvPr id="5" name="Ellips 4">
            <a:extLst>
              <a:ext uri="{FF2B5EF4-FFF2-40B4-BE49-F238E27FC236}">
                <a16:creationId xmlns:a16="http://schemas.microsoft.com/office/drawing/2014/main" id="{89EE36B6-6D8A-6F98-1EAA-37D9181C5231}"/>
              </a:ext>
            </a:extLst>
          </p:cNvPr>
          <p:cNvSpPr/>
          <p:nvPr/>
        </p:nvSpPr>
        <p:spPr>
          <a:xfrm>
            <a:off x="371061" y="5148517"/>
            <a:ext cx="3233529" cy="987292"/>
          </a:xfrm>
          <a:prstGeom prst="ellipse">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solidFill>
                  <a:schemeClr val="tx1"/>
                </a:solidFill>
              </a:rPr>
              <a:t>Svårt att skapa vänskapsrelationer.</a:t>
            </a:r>
          </a:p>
        </p:txBody>
      </p:sp>
      <p:sp>
        <p:nvSpPr>
          <p:cNvPr id="7" name="textruta 6">
            <a:extLst>
              <a:ext uri="{FF2B5EF4-FFF2-40B4-BE49-F238E27FC236}">
                <a16:creationId xmlns:a16="http://schemas.microsoft.com/office/drawing/2014/main" id="{9C692147-6C26-B5BB-6E6C-B01DBE35A1EA}"/>
              </a:ext>
            </a:extLst>
          </p:cNvPr>
          <p:cNvSpPr txBox="1"/>
          <p:nvPr/>
        </p:nvSpPr>
        <p:spPr>
          <a:xfrm>
            <a:off x="704140" y="6295131"/>
            <a:ext cx="2567369" cy="369332"/>
          </a:xfrm>
          <a:prstGeom prst="rect">
            <a:avLst/>
          </a:prstGeom>
          <a:noFill/>
        </p:spPr>
        <p:txBody>
          <a:bodyPr wrap="none" rtlCol="0">
            <a:spAutoFit/>
          </a:bodyPr>
          <a:lstStyle/>
          <a:p>
            <a:r>
              <a:rPr lang="sv-SE" dirty="0">
                <a:latin typeface="Bodoni MT" panose="02070603080606020203" pitchFamily="18" charset="0"/>
              </a:rPr>
              <a:t>Pojkar/män med autism.</a:t>
            </a:r>
          </a:p>
        </p:txBody>
      </p:sp>
      <p:sp>
        <p:nvSpPr>
          <p:cNvPr id="8" name="textruta 7">
            <a:extLst>
              <a:ext uri="{FF2B5EF4-FFF2-40B4-BE49-F238E27FC236}">
                <a16:creationId xmlns:a16="http://schemas.microsoft.com/office/drawing/2014/main" id="{259C63C1-0E66-1FF0-C3F6-B435482A47B5}"/>
              </a:ext>
            </a:extLst>
          </p:cNvPr>
          <p:cNvSpPr txBox="1"/>
          <p:nvPr/>
        </p:nvSpPr>
        <p:spPr>
          <a:xfrm>
            <a:off x="8728769" y="6295131"/>
            <a:ext cx="2950808" cy="369332"/>
          </a:xfrm>
          <a:prstGeom prst="rect">
            <a:avLst/>
          </a:prstGeom>
          <a:noFill/>
        </p:spPr>
        <p:txBody>
          <a:bodyPr wrap="none" rtlCol="0">
            <a:spAutoFit/>
          </a:bodyPr>
          <a:lstStyle/>
          <a:p>
            <a:r>
              <a:rPr lang="sv-SE" dirty="0">
                <a:latin typeface="Bodoni MT" panose="02070603080606020203" pitchFamily="18" charset="0"/>
              </a:rPr>
              <a:t>Flickor/kvinnor med autism.</a:t>
            </a:r>
          </a:p>
        </p:txBody>
      </p:sp>
      <p:sp>
        <p:nvSpPr>
          <p:cNvPr id="9" name="Ellips 8">
            <a:extLst>
              <a:ext uri="{FF2B5EF4-FFF2-40B4-BE49-F238E27FC236}">
                <a16:creationId xmlns:a16="http://schemas.microsoft.com/office/drawing/2014/main" id="{0890207C-32E2-B8E6-E718-94F56ADBB5F1}"/>
              </a:ext>
            </a:extLst>
          </p:cNvPr>
          <p:cNvSpPr/>
          <p:nvPr/>
        </p:nvSpPr>
        <p:spPr>
          <a:xfrm>
            <a:off x="8587412" y="5148517"/>
            <a:ext cx="3233529" cy="987292"/>
          </a:xfrm>
          <a:prstGeom prst="ellipse">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solidFill>
                  <a:schemeClr val="tx1"/>
                </a:solidFill>
              </a:rPr>
              <a:t>Har vänner, men upplever mycket konflikter i relationen.</a:t>
            </a:r>
          </a:p>
        </p:txBody>
      </p:sp>
    </p:spTree>
    <p:extLst>
      <p:ext uri="{BB962C8B-B14F-4D97-AF65-F5344CB8AC3E}">
        <p14:creationId xmlns:p14="http://schemas.microsoft.com/office/powerpoint/2010/main" val="4019760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14" grpId="0" animBg="1"/>
      <p:bldP spid="5" grpId="0" animBg="1"/>
      <p:bldP spid="7" grpId="0"/>
      <p:bldP spid="8" grpId="0"/>
      <p:bldP spid="9" grpId="0" animBg="1"/>
    </p:bld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3118</TotalTime>
  <Words>4830</Words>
  <Application>Microsoft Office PowerPoint</Application>
  <PresentationFormat>Bredbild</PresentationFormat>
  <Paragraphs>600</Paragraphs>
  <Slides>39</Slides>
  <Notes>37</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39</vt:i4>
      </vt:variant>
    </vt:vector>
  </HeadingPairs>
  <TitlesOfParts>
    <vt:vector size="44" baseType="lpstr">
      <vt:lpstr>Aptos</vt:lpstr>
      <vt:lpstr>Aptos Display</vt:lpstr>
      <vt:lpstr>Arial</vt:lpstr>
      <vt:lpstr>Bodoni MT</vt:lpstr>
      <vt:lpstr>Office-tema</vt:lpstr>
      <vt:lpstr>Personlighetssyndrom,  autismspektrumtillstånd och camouflaging  Differentialdiagnostiska utmaningar</vt:lpstr>
      <vt:lpstr>Agenda</vt:lpstr>
      <vt:lpstr>Bakgrund</vt:lpstr>
      <vt:lpstr>Bakgrund</vt:lpstr>
      <vt:lpstr>Bakgrund</vt:lpstr>
      <vt:lpstr>Autismspektrum hos kvinnor</vt:lpstr>
      <vt:lpstr>Orsaker till att vi missat autism hos kvinnor</vt:lpstr>
      <vt:lpstr>Orsaker till att vi missat autism hos kvinnor:  1. Annorlunda presentation</vt:lpstr>
      <vt:lpstr>1. Annorlunda presentation - exempel</vt:lpstr>
      <vt:lpstr>PowerPoint-presentation</vt:lpstr>
      <vt:lpstr>Orsaker till att vi missat autism hos kvinnor:  2. Vad är camouflaging?</vt:lpstr>
      <vt:lpstr>Camouflaging – Bakgrund till konceptet</vt:lpstr>
      <vt:lpstr>Camouflaging Autistic Traits Questionnaire – CAT-Q (Hull et al. 2019)</vt:lpstr>
      <vt:lpstr>PowerPoint-presentation</vt:lpstr>
      <vt:lpstr>Camouflaging in autism – A systematic review Julia Cook et al. 2021</vt:lpstr>
      <vt:lpstr>PowerPoint-presentation</vt:lpstr>
      <vt:lpstr>Fombonne E. (2020) Editorial:  Camoflage and autism</vt:lpstr>
      <vt:lpstr>PowerPoint-presentation</vt:lpstr>
      <vt:lpstr>Lai MC et al. Commentary: ’Camouflaging’ in autistic people – reflection on Fombonne</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Kan en patient ha båda tillstånden?</vt:lpstr>
      <vt:lpstr>PowerPoint-presentation</vt:lpstr>
      <vt:lpstr>Kan en patient ha båda tillstånden enligt ICD-11</vt:lpstr>
      <vt:lpstr>PowerPoint-presentation</vt:lpstr>
      <vt:lpstr>PowerPoint-presentation</vt:lpstr>
      <vt:lpstr>PowerPoint-presentation</vt:lpstr>
      <vt:lpstr>Lärdomar och vägar framåt</vt:lpstr>
      <vt:lpstr>Behandling inom  psykiatrin:  Två skilda  synsätt</vt:lpstr>
      <vt:lpstr>Lärdomar och vägar framåt ”Förlängd återgivning”</vt:lpstr>
      <vt:lpstr>Vägar framåt:  DBT vid Autismspektrumstörning</vt:lpstr>
      <vt:lpstr>Vägar framåt:  AST-grupp på Personlighetsprogrammet</vt:lpstr>
      <vt:lpstr>PowerPoint-presentation</vt:lpstr>
    </vt:vector>
  </TitlesOfParts>
  <Company>SLSO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Johan Eriksson</dc:creator>
  <cp:lastModifiedBy>Johan Eriksson 2T96</cp:lastModifiedBy>
  <cp:revision>31</cp:revision>
  <dcterms:created xsi:type="dcterms:W3CDTF">2026-03-03T17:16:43Z</dcterms:created>
  <dcterms:modified xsi:type="dcterms:W3CDTF">2026-05-03T12:27:35Z</dcterms:modified>
</cp:coreProperties>
</file>