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1770" r:id="rId5"/>
    <p:sldId id="270" r:id="rId6"/>
    <p:sldId id="1767" r:id="rId7"/>
    <p:sldId id="1769" r:id="rId8"/>
    <p:sldId id="260" r:id="rId9"/>
  </p:sldIdLst>
  <p:sldSz cx="9144000" cy="5143500" type="screen16x9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4F4"/>
    <a:srgbClr val="C7ECDC"/>
    <a:srgbClr val="4F0433"/>
    <a:srgbClr val="CCEBED"/>
    <a:srgbClr val="FFDDD6"/>
    <a:srgbClr val="666666"/>
    <a:srgbClr val="DDDEE0"/>
    <a:srgbClr val="FF876F"/>
    <a:srgbClr val="FFE7C2"/>
    <a:srgbClr val="FFC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543" autoAdjust="0"/>
  </p:normalViewPr>
  <p:slideViewPr>
    <p:cSldViewPr>
      <p:cViewPr varScale="1">
        <p:scale>
          <a:sx n="121" d="100"/>
          <a:sy n="121" d="100"/>
        </p:scale>
        <p:origin x="331" y="77"/>
      </p:cViewPr>
      <p:guideLst>
        <p:guide orient="horz" pos="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8" d="100"/>
          <a:sy n="118" d="100"/>
        </p:scale>
        <p:origin x="415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818A54A-96AB-47F2-9FE3-5AA7C5EE68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C3AE1-DBA2-4DA9-A7CE-D2A621C81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5F06C-14D9-45DF-81A5-F25F8ECA9886}" type="datetimeFigureOut">
              <a:rPr lang="sv-SE" smtClean="0"/>
              <a:t>2026-05-06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FB76FC6-F54A-4120-9B8F-E28E2A08E5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9B89EF-3F47-4486-BAA9-AF9A8BE096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C5D8-C806-4BBF-A442-91371CDD1BC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237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DM Sans" pitchFamily="2" charset="0"/>
              </a:defRPr>
            </a:lvl1pPr>
          </a:lstStyle>
          <a:p>
            <a:endParaRPr lang="sv-SE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DM Sans" pitchFamily="2" charset="0"/>
              </a:defRPr>
            </a:lvl1pPr>
          </a:lstStyle>
          <a:p>
            <a:endParaRPr lang="sv-SE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here to add text</a:t>
            </a:r>
            <a:endParaRPr lang="sv-SE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DM Sans" pitchFamily="2" charset="0"/>
              </a:defRPr>
            </a:lvl1pPr>
          </a:lstStyle>
          <a:p>
            <a:endParaRPr lang="sv-SE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DM Sans" pitchFamily="2" charset="0"/>
              </a:defRPr>
            </a:lvl1pPr>
          </a:lstStyle>
          <a:p>
            <a:fld id="{E4F6DBA7-38D3-4FF9-B176-AA5B07999DD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3929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DM Sans" pitchFamily="2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DM Sans" pitchFamily="2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DM Sans" pitchFamily="2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DM Sans" pitchFamily="2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DM Sans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6DBA7-38D3-4FF9-B176-AA5B07999DDF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792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e Karolinska Institutet.">
            <a:extLst>
              <a:ext uri="{FF2B5EF4-FFF2-40B4-BE49-F238E27FC236}">
                <a16:creationId xmlns:a16="http://schemas.microsoft.com/office/drawing/2014/main" id="{5C58A32B-CE37-00A7-BB2A-05D502F7394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81478" y="262850"/>
            <a:ext cx="1691680" cy="704867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kern="1200" spc="-8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 dirty="0" err="1"/>
              <a:t>Click</a:t>
            </a:r>
            <a:r>
              <a:rPr lang="sv-SE" noProof="0" dirty="0"/>
              <a:t> to </a:t>
            </a:r>
            <a:r>
              <a:rPr lang="sv-SE" noProof="0" dirty="0" err="1"/>
              <a:t>add</a:t>
            </a:r>
            <a:r>
              <a:rPr lang="sv-SE" noProof="0" dirty="0"/>
              <a:t> </a:t>
            </a:r>
            <a:r>
              <a:rPr lang="sv-SE" noProof="0" dirty="0" err="1"/>
              <a:t>heading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 dirty="0" err="1"/>
              <a:t>Click</a:t>
            </a:r>
            <a:r>
              <a:rPr lang="sv-SE" noProof="0" dirty="0"/>
              <a:t> to </a:t>
            </a:r>
            <a:r>
              <a:rPr lang="sv-SE" noProof="0" dirty="0" err="1"/>
              <a:t>add</a:t>
            </a:r>
            <a:r>
              <a:rPr lang="sv-SE" noProof="0" dirty="0"/>
              <a:t> </a:t>
            </a:r>
            <a:r>
              <a:rPr lang="sv-SE" noProof="0" dirty="0" err="1"/>
              <a:t>subheading</a:t>
            </a:r>
            <a:endParaRPr lang="sv-SE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Logotype Karolinska Institutet.">
            <a:extLst>
              <a:ext uri="{FF2B5EF4-FFF2-40B4-BE49-F238E27FC236}">
                <a16:creationId xmlns:a16="http://schemas.microsoft.com/office/drawing/2014/main" id="{7AC1AD67-1AF6-B109-ABEC-31FF3DEF09C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4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 and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e Karolinska Institutet.">
            <a:extLst>
              <a:ext uri="{FF2B5EF4-FFF2-40B4-BE49-F238E27FC236}">
                <a16:creationId xmlns:a16="http://schemas.microsoft.com/office/drawing/2014/main" id="{1A2DD4E6-57FC-99BA-083F-4F5711AA371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  <p:sp>
        <p:nvSpPr>
          <p:cNvPr id="3" name="Platshållare för text 9">
            <a:extLst>
              <a:ext uri="{FF2B5EF4-FFF2-40B4-BE49-F238E27FC236}">
                <a16:creationId xmlns:a16="http://schemas.microsoft.com/office/drawing/2014/main" id="{28D153B6-736E-604E-CC38-30ABDB6346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5971" y="4299942"/>
            <a:ext cx="8564501" cy="57849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204368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slide">
    <p:bg>
      <p:bgPr>
        <a:solidFill>
          <a:srgbClr val="ED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57C9B0D4-41C6-B8AE-EB61-778050516C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5280620"/>
            <a:ext cx="280384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a </a:t>
            </a:r>
            <a:r>
              <a:rPr lang="sv-SE" dirty="0" err="1"/>
              <a:t>medical</a:t>
            </a:r>
            <a:r>
              <a:rPr lang="sv-SE" dirty="0"/>
              <a:t> </a:t>
            </a:r>
            <a:r>
              <a:rPr lang="sv-SE" dirty="0" err="1"/>
              <a:t>university</a:t>
            </a:r>
            <a:endParaRPr lang="sv-SE" dirty="0"/>
          </a:p>
        </p:txBody>
      </p:sp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40CF9FCA-BB63-EAA4-5BF3-C52FD54F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5278502"/>
            <a:ext cx="1905000" cy="171450"/>
          </a:xfrm>
        </p:spPr>
        <p:txBody>
          <a:bodyPr/>
          <a:lstStyle>
            <a:lvl1pPr>
              <a:defRPr/>
            </a:lvl1pPr>
          </a:lstStyle>
          <a:p>
            <a:fld id="{0B99A5A2-19A1-4CFC-BFE3-8B9C2E2B5BE0}" type="datetime1">
              <a:rPr lang="en-GB" smtClean="0"/>
              <a:t>06/05/2026</a:t>
            </a:fld>
            <a:endParaRPr lang="sv-SE" dirty="0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BED4CF09-3C12-3EF1-D5E7-34A36AB16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5278502"/>
            <a:ext cx="685800" cy="171450"/>
          </a:xfrm>
        </p:spPr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spc="-5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 dirty="0" err="1"/>
              <a:t>Click</a:t>
            </a:r>
            <a:r>
              <a:rPr lang="sv-SE" noProof="0" dirty="0"/>
              <a:t> to </a:t>
            </a:r>
            <a:r>
              <a:rPr lang="sv-SE" noProof="0" dirty="0" err="1"/>
              <a:t>add</a:t>
            </a:r>
            <a:r>
              <a:rPr lang="sv-SE" noProof="0" dirty="0"/>
              <a:t> </a:t>
            </a:r>
            <a:r>
              <a:rPr lang="sv-SE" noProof="0" dirty="0" err="1"/>
              <a:t>heading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 dirty="0" err="1"/>
              <a:t>Click</a:t>
            </a:r>
            <a:r>
              <a:rPr lang="sv-SE" noProof="0" dirty="0"/>
              <a:t> to </a:t>
            </a:r>
            <a:r>
              <a:rPr lang="sv-SE" noProof="0" dirty="0" err="1"/>
              <a:t>add</a:t>
            </a:r>
            <a:r>
              <a:rPr lang="sv-SE" noProof="0" dirty="0"/>
              <a:t> </a:t>
            </a:r>
            <a:r>
              <a:rPr lang="sv-SE" noProof="0" dirty="0" err="1"/>
              <a:t>subheading</a:t>
            </a:r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633792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256774" y="1402829"/>
            <a:ext cx="8631243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sv-SE" dirty="0" err="1"/>
              <a:t>Write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  <a:p>
            <a:pPr lvl="1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two</a:t>
            </a:r>
            <a:endParaRPr lang="sv-SE" dirty="0"/>
          </a:p>
          <a:p>
            <a:pPr lvl="2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three</a:t>
            </a:r>
            <a:endParaRPr lang="sv-SE" dirty="0"/>
          </a:p>
          <a:p>
            <a:pPr lvl="3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four</a:t>
            </a:r>
            <a:endParaRPr lang="sv-SE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80384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a </a:t>
            </a:r>
            <a:r>
              <a:rPr lang="sv-SE" dirty="0" err="1"/>
              <a:t>medical</a:t>
            </a:r>
            <a:r>
              <a:rPr lang="sv-SE" dirty="0"/>
              <a:t> </a:t>
            </a:r>
            <a:r>
              <a:rPr lang="sv-SE" dirty="0" err="1"/>
              <a:t>university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99A5A2-19A1-4CFC-BFE3-8B9C2E2B5BE0}" type="datetime1">
              <a:rPr lang="en-GB" smtClean="0"/>
              <a:t>06/05/2026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2632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+ 2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ED75CC17-B226-9EC7-7062-ECD0FA06575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3CEA02-8FD8-B27D-7351-D598B5116632}"/>
              </a:ext>
            </a:extLst>
          </p:cNvPr>
          <p:cNvSpPr>
            <a:spLocks noGrp="1" noChangeArrowheads="1"/>
          </p:cNvSpPr>
          <p:nvPr>
            <p:ph idx="13" hasCustomPrompt="1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err="1"/>
              <a:t>Write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  <a:p>
            <a:pPr lvl="1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two</a:t>
            </a:r>
            <a:endParaRPr lang="sv-SE" dirty="0"/>
          </a:p>
          <a:p>
            <a:pPr lvl="2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three</a:t>
            </a:r>
            <a:endParaRPr lang="sv-SE" dirty="0"/>
          </a:p>
          <a:p>
            <a:pPr lvl="3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four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711200" y="1403857"/>
            <a:ext cx="4170040" cy="31891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err="1"/>
              <a:t>Write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  <a:p>
            <a:pPr lvl="1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two</a:t>
            </a:r>
            <a:endParaRPr lang="sv-SE" dirty="0"/>
          </a:p>
          <a:p>
            <a:pPr lvl="2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three</a:t>
            </a:r>
            <a:endParaRPr lang="sv-SE" dirty="0"/>
          </a:p>
          <a:p>
            <a:pPr lvl="3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four</a:t>
            </a:r>
            <a:endParaRPr lang="sv-SE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BBC55AFF-EEAC-CC84-7EDE-436AC101B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80384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a medical university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55F560-0FA5-4CC3-99C4-83095CAE330C}" type="datetime1">
              <a:rPr lang="en-GB" smtClean="0"/>
              <a:t>06/05/2026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98C6-00F0-4387-A9BA-FB521E0564CA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8485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fr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0504E30-026F-2F4E-8AA4-42B2AD69F80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Click the first or second icon in the second row of icons to insert an 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38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1 content and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6C309769-9796-3F4C-16EC-30D95F72728F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AA63C4E-0A70-530E-97DF-2D2B5352F878}"/>
              </a:ext>
            </a:extLst>
          </p:cNvPr>
          <p:cNvSpPr>
            <a:spLocks noGrp="1" noChangeArrowheads="1"/>
          </p:cNvSpPr>
          <p:nvPr>
            <p:ph idx="15" hasCustomPrompt="1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err="1"/>
              <a:t>Write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  <a:p>
            <a:pPr lvl="1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two</a:t>
            </a:r>
            <a:endParaRPr lang="sv-SE" dirty="0"/>
          </a:p>
          <a:p>
            <a:pPr lvl="2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three</a:t>
            </a:r>
            <a:endParaRPr lang="sv-SE" dirty="0"/>
          </a:p>
          <a:p>
            <a:pPr lvl="3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four</a:t>
            </a: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32F5674-CEDF-3242-F062-BFE26C95349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 the first or second icon in the second row of icons to insert an image</a:t>
            </a:r>
            <a:endParaRPr lang="en-GB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1D2BA1C-0344-BC2E-84D4-95E7F2FD7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80384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a medical university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6A3FCF-EDA7-4D26-BE8D-0D5098A7A2A0}" type="datetime1">
              <a:rPr lang="en-GB" smtClean="0"/>
              <a:t>06/05/2026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570BB-7289-4069-9D4A-2FAE4107D42A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723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6AB09F81-3DF8-1100-91E4-2C191990939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FFBD3AD7-6C44-F3A0-2593-5418DFBAB09D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5971" y="1401312"/>
            <a:ext cx="4170038" cy="3193712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0" i="0" u="none" strike="noStrike" baseline="0" dirty="0">
                <a:solidFill>
                  <a:srgbClr val="000000"/>
                </a:solidFill>
                <a:latin typeface="DM Sans" pitchFamily="2" charset="0"/>
              </a:rPr>
              <a:t>Click the first or second icon in the second row of icons to insert an image</a:t>
            </a:r>
            <a:endParaRPr lang="en-GB" b="0" i="0" u="none" strike="noStrike" baseline="0" dirty="0">
              <a:solidFill>
                <a:srgbClr val="000000"/>
              </a:solidFill>
              <a:latin typeface="DM Sans" pitchFamily="2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F22D20B-A38A-2C1F-3498-AC2B7335FC0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 the first or second icon in the second row of icons to insert an image</a:t>
            </a:r>
            <a:endParaRPr lang="en-GB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372DAC4F-41A4-C8F3-1E26-84893299D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80384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a medical university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B23C43-02AB-49EC-8F17-D0526280C47D}" type="datetime1">
              <a:rPr lang="en-GB" smtClean="0"/>
              <a:t>06/05/2026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6EECC-44D8-4442-87AA-D47F74CC81A2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799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2 images m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BA1DA48D-062A-3C0F-2375-4EA717C42C5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55971" y="1401312"/>
            <a:ext cx="4170038" cy="252014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0" i="0" u="none" strike="noStrike" baseline="0" dirty="0">
                <a:solidFill>
                  <a:srgbClr val="000000"/>
                </a:solidFill>
                <a:latin typeface="DM Sans" pitchFamily="2" charset="0"/>
              </a:rPr>
              <a:t>Click the first or second icon in the second row of icons to insert an image</a:t>
            </a:r>
            <a:endParaRPr lang="en-GB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 hasCustomPrompt="1"/>
          </p:nvPr>
        </p:nvSpPr>
        <p:spPr>
          <a:xfrm>
            <a:off x="255971" y="4016459"/>
            <a:ext cx="4170039" cy="57849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33CB555F-D425-F70E-7236-981C45B2BAFA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711200" y="1404632"/>
            <a:ext cx="4170040" cy="251682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0" i="0" u="none" strike="noStrike" baseline="0" dirty="0">
                <a:solidFill>
                  <a:srgbClr val="000000"/>
                </a:solidFill>
                <a:latin typeface="DM Sans" pitchFamily="2" charset="0"/>
              </a:rPr>
              <a:t>Click the first or second icon in the second row of icons to insert an image</a:t>
            </a:r>
            <a:endParaRPr lang="en-GB" b="0" i="0" u="none" strike="noStrike" baseline="0" dirty="0">
              <a:solidFill>
                <a:srgbClr val="000000"/>
              </a:solidFill>
              <a:latin typeface="DM Sans" pitchFamily="2" charset="0"/>
            </a:endParaRPr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 hasCustomPrompt="1"/>
          </p:nvPr>
        </p:nvSpPr>
        <p:spPr>
          <a:xfrm>
            <a:off x="4711200" y="4016459"/>
            <a:ext cx="4170039" cy="574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" name="Platshållare för sidfot 2">
            <a:extLst>
              <a:ext uri="{FF2B5EF4-FFF2-40B4-BE49-F238E27FC236}">
                <a16:creationId xmlns:a16="http://schemas.microsoft.com/office/drawing/2014/main" id="{D069920A-1206-9BEB-B428-2FE026E7B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80384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a </a:t>
            </a:r>
            <a:r>
              <a:rPr lang="sv-SE" dirty="0" err="1"/>
              <a:t>medical</a:t>
            </a:r>
            <a:r>
              <a:rPr lang="sv-SE" dirty="0"/>
              <a:t> </a:t>
            </a:r>
            <a:r>
              <a:rPr lang="sv-SE" dirty="0" err="1"/>
              <a:t>university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4331-D6D1-4E26-B16A-55BB8118C67A}" type="datetime1">
              <a:rPr lang="en-GB" smtClean="0"/>
              <a:t>06/05/2026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158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80384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a medical university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99A5A2-19A1-4CFC-BFE3-8B9C2E2B5BE0}" type="datetime1">
              <a:rPr lang="en-GB" smtClean="0"/>
              <a:t>06/05/2026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66402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83" y="339502"/>
            <a:ext cx="862525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983" y="1402830"/>
            <a:ext cx="8630513" cy="318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err="1"/>
              <a:t>Write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  <a:p>
            <a:pPr lvl="1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two</a:t>
            </a:r>
            <a:endParaRPr lang="sv-SE" dirty="0"/>
          </a:p>
          <a:p>
            <a:pPr lvl="2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three</a:t>
            </a:r>
            <a:endParaRPr lang="sv-SE" dirty="0"/>
          </a:p>
          <a:p>
            <a:pPr lvl="3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four</a:t>
            </a:r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080A6F-57B1-B9B7-BFFB-9C38D4F13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227785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 dirty="0"/>
              <a:t>Karolinska Institutet - a </a:t>
            </a:r>
            <a:r>
              <a:rPr lang="sv-SE" dirty="0" err="1"/>
              <a:t>medical</a:t>
            </a:r>
            <a:r>
              <a:rPr lang="sv-SE" dirty="0"/>
              <a:t> </a:t>
            </a:r>
            <a:r>
              <a:rPr lang="sv-SE" dirty="0" err="1"/>
              <a:t>university</a:t>
            </a:r>
            <a:endParaRPr lang="sv-SE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3447" y="4788233"/>
            <a:ext cx="1905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fld id="{556C4A7E-66B8-4D02-A897-C064A39C4051}" type="datetime1">
              <a:rPr lang="en-GB" smtClean="0"/>
              <a:t>06/05/2026</a:t>
            </a:fld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99847" y="4788233"/>
            <a:ext cx="685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accent1"/>
                </a:solidFill>
                <a:latin typeface="+mn-lt"/>
              </a:defRPr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63" r:id="rId9"/>
    <p:sldLayoutId id="2147483659" r:id="rId10"/>
    <p:sldLayoutId id="2147483662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spc="-5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6/j.lanepe.2025.101504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50195B-8A87-0659-1403-6E7233781A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noProof="0" dirty="0"/>
              <a:t>Psykiatrisk tvångvård – forskningsläget idag och möjliga vägar framåt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B4D2C54-6FB1-D0FC-01BE-847D5965E8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noProof="0" dirty="0"/>
          </a:p>
          <a:p>
            <a:pPr algn="ctr"/>
            <a:r>
              <a:rPr lang="sv-SE" noProof="0" dirty="0"/>
              <a:t>John Wallert, docent, </a:t>
            </a:r>
            <a:r>
              <a:rPr lang="sv-SE" noProof="0" dirty="0" err="1"/>
              <a:t>bitr</a:t>
            </a:r>
            <a:r>
              <a:rPr lang="sv-SE" noProof="0" dirty="0"/>
              <a:t> lektor, teamledare</a:t>
            </a:r>
          </a:p>
          <a:p>
            <a:pPr algn="ctr"/>
            <a:r>
              <a:rPr lang="sv-SE" dirty="0"/>
              <a:t>Fred Johansson, post dok</a:t>
            </a:r>
          </a:p>
          <a:p>
            <a:pPr algn="ctr"/>
            <a:endParaRPr lang="sv-SE" dirty="0"/>
          </a:p>
          <a:p>
            <a:pPr algn="ctr"/>
            <a:r>
              <a:rPr lang="sv-SE" dirty="0"/>
              <a:t>Karolinska Institutet</a:t>
            </a:r>
          </a:p>
          <a:p>
            <a:pPr algn="ctr"/>
            <a:r>
              <a:rPr lang="sv-SE" dirty="0"/>
              <a:t>CNS / MEB / CPF</a:t>
            </a:r>
          </a:p>
          <a:p>
            <a:endParaRPr lang="sv-SE" dirty="0"/>
          </a:p>
          <a:p>
            <a:endParaRPr lang="sv-SE" noProof="0" dirty="0"/>
          </a:p>
          <a:p>
            <a:pPr algn="ctr"/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959718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3A5C4-7F0D-4DD4-B2FB-CC32E9BE9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Referenser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5AA9B-6C9D-C4E9-4F11-B99C32EC6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66" y="843558"/>
            <a:ext cx="8631243" cy="3190191"/>
          </a:xfrm>
        </p:spPr>
        <p:txBody>
          <a:bodyPr/>
          <a:lstStyle/>
          <a:p>
            <a:pPr marL="0" indent="0">
              <a:buNone/>
            </a:pPr>
            <a:r>
              <a:rPr lang="sv-SE" sz="1000" noProof="0" dirty="0" err="1"/>
              <a:t>Akther</a:t>
            </a:r>
            <a:r>
              <a:rPr lang="sv-SE" sz="1000" noProof="0" dirty="0"/>
              <a:t>, S. F., </a:t>
            </a:r>
            <a:r>
              <a:rPr lang="sv-SE" sz="1000" noProof="0" dirty="0" err="1"/>
              <a:t>Molyneaux</a:t>
            </a:r>
            <a:r>
              <a:rPr lang="sv-SE" sz="1000" noProof="0" dirty="0"/>
              <a:t>, E., Stuart, R., Johnson, S., Simpson, A., &amp; </a:t>
            </a:r>
            <a:r>
              <a:rPr lang="sv-SE" sz="1000" noProof="0" dirty="0" err="1"/>
              <a:t>Oram</a:t>
            </a:r>
            <a:r>
              <a:rPr lang="sv-SE" sz="1000" noProof="0" dirty="0"/>
              <a:t>, S. (2019). Patients' </a:t>
            </a:r>
            <a:r>
              <a:rPr lang="sv-SE" sz="1000" noProof="0" dirty="0" err="1"/>
              <a:t>experiences</a:t>
            </a:r>
            <a:r>
              <a:rPr lang="sv-SE" sz="1000" noProof="0" dirty="0"/>
              <a:t> of </a:t>
            </a:r>
            <a:r>
              <a:rPr lang="sv-SE" sz="1000" noProof="0" dirty="0" err="1"/>
              <a:t>assessment</a:t>
            </a:r>
            <a:r>
              <a:rPr lang="sv-SE" sz="1000" noProof="0" dirty="0"/>
              <a:t> and </a:t>
            </a:r>
            <a:r>
              <a:rPr lang="sv-SE" sz="1000" noProof="0" dirty="0" err="1"/>
              <a:t>detention</a:t>
            </a:r>
            <a:r>
              <a:rPr lang="sv-SE" sz="1000" noProof="0" dirty="0"/>
              <a:t> under mental </a:t>
            </a:r>
            <a:r>
              <a:rPr lang="sv-SE" sz="1000" noProof="0" dirty="0" err="1"/>
              <a:t>health</a:t>
            </a:r>
            <a:r>
              <a:rPr lang="sv-SE" sz="1000" noProof="0" dirty="0"/>
              <a:t> </a:t>
            </a:r>
            <a:r>
              <a:rPr lang="sv-SE" sz="1000" noProof="0" dirty="0" err="1"/>
              <a:t>legislation</a:t>
            </a:r>
            <a:r>
              <a:rPr lang="sv-SE" sz="1000" noProof="0" dirty="0"/>
              <a:t>: </a:t>
            </a:r>
            <a:r>
              <a:rPr lang="sv-SE" sz="1000" noProof="0" dirty="0" err="1"/>
              <a:t>systematic</a:t>
            </a:r>
            <a:r>
              <a:rPr lang="sv-SE" sz="1000" noProof="0" dirty="0"/>
              <a:t> </a:t>
            </a:r>
            <a:r>
              <a:rPr lang="sv-SE" sz="1000" noProof="0" dirty="0" err="1"/>
              <a:t>review</a:t>
            </a:r>
            <a:r>
              <a:rPr lang="sv-SE" sz="1000" noProof="0" dirty="0"/>
              <a:t> and </a:t>
            </a:r>
            <a:r>
              <a:rPr lang="sv-SE" sz="1000" noProof="0" dirty="0" err="1"/>
              <a:t>qualitative</a:t>
            </a:r>
            <a:r>
              <a:rPr lang="sv-SE" sz="1000" noProof="0" dirty="0"/>
              <a:t> meta-</a:t>
            </a:r>
            <a:r>
              <a:rPr lang="sv-SE" sz="1000" noProof="0" dirty="0" err="1"/>
              <a:t>synthesis</a:t>
            </a:r>
            <a:r>
              <a:rPr lang="sv-SE" sz="1000" noProof="0" dirty="0"/>
              <a:t>. </a:t>
            </a:r>
            <a:r>
              <a:rPr lang="sv-SE" sz="1000" noProof="0" dirty="0" err="1"/>
              <a:t>BJPsych</a:t>
            </a:r>
            <a:r>
              <a:rPr lang="sv-SE" sz="1000" noProof="0" dirty="0"/>
              <a:t> </a:t>
            </a:r>
            <a:r>
              <a:rPr lang="sv-SE" sz="1000" noProof="0" dirty="0" err="1"/>
              <a:t>open</a:t>
            </a:r>
            <a:r>
              <a:rPr lang="sv-SE" sz="1000" noProof="0" dirty="0"/>
              <a:t>, 5(3), e37. https://doi.org/10.1192/bjo.2019.19</a:t>
            </a:r>
          </a:p>
          <a:p>
            <a:pPr marL="0" indent="0">
              <a:buNone/>
            </a:pPr>
            <a:r>
              <a:rPr lang="sv-SE" sz="1000" noProof="0" dirty="0"/>
              <a:t>Baggio, S., Kaiser, S., Huber, C. G., &amp; </a:t>
            </a:r>
            <a:r>
              <a:rPr lang="sv-SE" sz="1000" noProof="0" dirty="0" err="1"/>
              <a:t>Wullschleger</a:t>
            </a:r>
            <a:r>
              <a:rPr lang="sv-SE" sz="1000" noProof="0" dirty="0"/>
              <a:t>, A. (2024). </a:t>
            </a:r>
            <a:r>
              <a:rPr lang="sv-SE" sz="1000" noProof="0" dirty="0" err="1"/>
              <a:t>Effect</a:t>
            </a:r>
            <a:r>
              <a:rPr lang="sv-SE" sz="1000" noProof="0" dirty="0"/>
              <a:t> of </a:t>
            </a:r>
            <a:r>
              <a:rPr lang="sv-SE" sz="1000" noProof="0" dirty="0" err="1"/>
              <a:t>coercive</a:t>
            </a:r>
            <a:r>
              <a:rPr lang="sv-SE" sz="1000" noProof="0" dirty="0"/>
              <a:t> </a:t>
            </a:r>
            <a:r>
              <a:rPr lang="sv-SE" sz="1000" noProof="0" dirty="0" err="1"/>
              <a:t>measures</a:t>
            </a:r>
            <a:r>
              <a:rPr lang="sv-SE" sz="1000" noProof="0" dirty="0"/>
              <a:t> on mental </a:t>
            </a:r>
            <a:r>
              <a:rPr lang="sv-SE" sz="1000" noProof="0" dirty="0" err="1"/>
              <a:t>health</a:t>
            </a:r>
            <a:r>
              <a:rPr lang="sv-SE" sz="1000" noProof="0" dirty="0"/>
              <a:t> status in adult </a:t>
            </a:r>
            <a:r>
              <a:rPr lang="sv-SE" sz="1000" noProof="0" dirty="0" err="1"/>
              <a:t>psychiatric</a:t>
            </a:r>
            <a:r>
              <a:rPr lang="sv-SE" sz="1000" noProof="0" dirty="0"/>
              <a:t> populations: a </a:t>
            </a:r>
            <a:r>
              <a:rPr lang="sv-SE" sz="1000" noProof="0" dirty="0" err="1"/>
              <a:t>nationwide</a:t>
            </a:r>
            <a:r>
              <a:rPr lang="sv-SE" sz="1000" noProof="0" dirty="0"/>
              <a:t> trial </a:t>
            </a:r>
            <a:r>
              <a:rPr lang="sv-SE" sz="1000" noProof="0" dirty="0" err="1"/>
              <a:t>emulation</a:t>
            </a:r>
            <a:r>
              <a:rPr lang="sv-SE" sz="1000" noProof="0" dirty="0"/>
              <a:t>. </a:t>
            </a:r>
            <a:r>
              <a:rPr lang="sv-SE" sz="1000" noProof="0" dirty="0" err="1"/>
              <a:t>Epidemiology</a:t>
            </a:r>
            <a:r>
              <a:rPr lang="sv-SE" sz="1000" noProof="0" dirty="0"/>
              <a:t> and </a:t>
            </a:r>
            <a:r>
              <a:rPr lang="sv-SE" sz="1000" noProof="0" dirty="0" err="1"/>
              <a:t>psychiatric</a:t>
            </a:r>
            <a:r>
              <a:rPr lang="sv-SE" sz="1000" noProof="0" dirty="0"/>
              <a:t> </a:t>
            </a:r>
            <a:r>
              <a:rPr lang="sv-SE" sz="1000" noProof="0" dirty="0" err="1"/>
              <a:t>sciences</a:t>
            </a:r>
            <a:r>
              <a:rPr lang="sv-SE" sz="1000" noProof="0" dirty="0"/>
              <a:t>, 33, e35. https://doi.org/10.1017/S2045796024000416</a:t>
            </a:r>
          </a:p>
          <a:p>
            <a:pPr marL="0" indent="0">
              <a:buNone/>
            </a:pPr>
            <a:r>
              <a:rPr lang="sv-SE" sz="1000" noProof="0" dirty="0" err="1"/>
              <a:t>Bergk</a:t>
            </a:r>
            <a:r>
              <a:rPr lang="sv-SE" sz="1000" noProof="0" dirty="0"/>
              <a:t>, J., </a:t>
            </a:r>
            <a:r>
              <a:rPr lang="sv-SE" sz="1000" noProof="0" dirty="0" err="1"/>
              <a:t>Einsiedler</a:t>
            </a:r>
            <a:r>
              <a:rPr lang="sv-SE" sz="1000" noProof="0" dirty="0"/>
              <a:t>, B., </a:t>
            </a:r>
            <a:r>
              <a:rPr lang="sv-SE" sz="1000" noProof="0" dirty="0" err="1"/>
              <a:t>Flammer</a:t>
            </a:r>
            <a:r>
              <a:rPr lang="sv-SE" sz="1000" noProof="0" dirty="0"/>
              <a:t>, E., &amp; </a:t>
            </a:r>
            <a:r>
              <a:rPr lang="sv-SE" sz="1000" noProof="0" dirty="0" err="1"/>
              <a:t>Steinert</a:t>
            </a:r>
            <a:r>
              <a:rPr lang="sv-SE" sz="1000" noProof="0" dirty="0"/>
              <a:t>, T. (2011). A </a:t>
            </a:r>
            <a:r>
              <a:rPr lang="sv-SE" sz="1000" noProof="0" dirty="0" err="1"/>
              <a:t>randomized</a:t>
            </a:r>
            <a:r>
              <a:rPr lang="sv-SE" sz="1000" noProof="0" dirty="0"/>
              <a:t> </a:t>
            </a:r>
            <a:r>
              <a:rPr lang="sv-SE" sz="1000" noProof="0" dirty="0" err="1"/>
              <a:t>controlled</a:t>
            </a:r>
            <a:r>
              <a:rPr lang="sv-SE" sz="1000" noProof="0" dirty="0"/>
              <a:t> </a:t>
            </a:r>
            <a:r>
              <a:rPr lang="sv-SE" sz="1000" noProof="0" dirty="0" err="1"/>
              <a:t>comparison</a:t>
            </a:r>
            <a:r>
              <a:rPr lang="sv-SE" sz="1000" noProof="0" dirty="0"/>
              <a:t> of </a:t>
            </a:r>
            <a:r>
              <a:rPr lang="sv-SE" sz="1000" noProof="0" dirty="0" err="1"/>
              <a:t>seclusion</a:t>
            </a:r>
            <a:r>
              <a:rPr lang="sv-SE" sz="1000" noProof="0" dirty="0"/>
              <a:t> and </a:t>
            </a:r>
            <a:r>
              <a:rPr lang="sv-SE" sz="1000" noProof="0" dirty="0" err="1"/>
              <a:t>mechanical</a:t>
            </a:r>
            <a:r>
              <a:rPr lang="sv-SE" sz="1000" noProof="0" dirty="0"/>
              <a:t> </a:t>
            </a:r>
            <a:r>
              <a:rPr lang="sv-SE" sz="1000" noProof="0" dirty="0" err="1"/>
              <a:t>restraint</a:t>
            </a:r>
            <a:r>
              <a:rPr lang="sv-SE" sz="1000" noProof="0" dirty="0"/>
              <a:t> in </a:t>
            </a:r>
            <a:r>
              <a:rPr lang="sv-SE" sz="1000" noProof="0" dirty="0" err="1"/>
              <a:t>inpatient</a:t>
            </a:r>
            <a:r>
              <a:rPr lang="sv-SE" sz="1000" noProof="0" dirty="0"/>
              <a:t> </a:t>
            </a:r>
            <a:r>
              <a:rPr lang="sv-SE" sz="1000" noProof="0" dirty="0" err="1"/>
              <a:t>settings</a:t>
            </a:r>
            <a:r>
              <a:rPr lang="sv-SE" sz="1000" noProof="0" dirty="0"/>
              <a:t>. </a:t>
            </a:r>
            <a:r>
              <a:rPr lang="sv-SE" sz="1000" noProof="0" dirty="0" err="1"/>
              <a:t>Psychiatric</a:t>
            </a:r>
            <a:r>
              <a:rPr lang="sv-SE" sz="1000" noProof="0" dirty="0"/>
              <a:t> services (Washington, D.C.), 62(11), 1310–1317. https://doi.org/10.1176/ps.62.11.pss6211_1310</a:t>
            </a:r>
          </a:p>
          <a:p>
            <a:pPr marL="0" indent="0">
              <a:buNone/>
            </a:pPr>
            <a:r>
              <a:rPr lang="sv-SE" sz="1000" noProof="0" dirty="0" err="1"/>
              <a:t>Butterworth</a:t>
            </a:r>
            <a:r>
              <a:rPr lang="sv-SE" sz="1000" noProof="0" dirty="0"/>
              <a:t>, H., Wood, L., &amp; Rowe, S. (2022). Patients' and </a:t>
            </a:r>
            <a:r>
              <a:rPr lang="sv-SE" sz="1000" noProof="0" dirty="0" err="1"/>
              <a:t>staff</a:t>
            </a:r>
            <a:r>
              <a:rPr lang="sv-SE" sz="1000" noProof="0" dirty="0"/>
              <a:t> </a:t>
            </a:r>
            <a:r>
              <a:rPr lang="sv-SE" sz="1000" noProof="0" dirty="0" err="1"/>
              <a:t>members</a:t>
            </a:r>
            <a:r>
              <a:rPr lang="sv-SE" sz="1000" noProof="0" dirty="0"/>
              <a:t>' </a:t>
            </a:r>
            <a:r>
              <a:rPr lang="sv-SE" sz="1000" noProof="0" dirty="0" err="1"/>
              <a:t>experiences</a:t>
            </a:r>
            <a:r>
              <a:rPr lang="sv-SE" sz="1000" noProof="0" dirty="0"/>
              <a:t> of </a:t>
            </a:r>
            <a:r>
              <a:rPr lang="sv-SE" sz="1000" noProof="0" dirty="0" err="1"/>
              <a:t>restrictive</a:t>
            </a:r>
            <a:r>
              <a:rPr lang="sv-SE" sz="1000" noProof="0" dirty="0"/>
              <a:t> </a:t>
            </a:r>
            <a:r>
              <a:rPr lang="sv-SE" sz="1000" noProof="0" dirty="0" err="1"/>
              <a:t>practices</a:t>
            </a:r>
            <a:r>
              <a:rPr lang="sv-SE" sz="1000" noProof="0" dirty="0"/>
              <a:t> in </a:t>
            </a:r>
            <a:r>
              <a:rPr lang="sv-SE" sz="1000" noProof="0" dirty="0" err="1"/>
              <a:t>acute</a:t>
            </a:r>
            <a:r>
              <a:rPr lang="sv-SE" sz="1000" noProof="0" dirty="0"/>
              <a:t> mental </a:t>
            </a:r>
            <a:r>
              <a:rPr lang="sv-SE" sz="1000" noProof="0" dirty="0" err="1"/>
              <a:t>health</a:t>
            </a:r>
            <a:r>
              <a:rPr lang="sv-SE" sz="1000" noProof="0" dirty="0"/>
              <a:t> in-patient </a:t>
            </a:r>
            <a:r>
              <a:rPr lang="sv-SE" sz="1000" noProof="0" dirty="0" err="1"/>
              <a:t>settings</a:t>
            </a:r>
            <a:r>
              <a:rPr lang="sv-SE" sz="1000" noProof="0" dirty="0"/>
              <a:t>: </a:t>
            </a:r>
            <a:r>
              <a:rPr lang="sv-SE" sz="1000" noProof="0" dirty="0" err="1"/>
              <a:t>systematic</a:t>
            </a:r>
            <a:r>
              <a:rPr lang="sv-SE" sz="1000" noProof="0" dirty="0"/>
              <a:t> </a:t>
            </a:r>
            <a:r>
              <a:rPr lang="sv-SE" sz="1000" noProof="0" dirty="0" err="1"/>
              <a:t>review</a:t>
            </a:r>
            <a:r>
              <a:rPr lang="sv-SE" sz="1000" noProof="0" dirty="0"/>
              <a:t> and </a:t>
            </a:r>
            <a:r>
              <a:rPr lang="sv-SE" sz="1000" noProof="0" dirty="0" err="1"/>
              <a:t>thematic</a:t>
            </a:r>
            <a:r>
              <a:rPr lang="sv-SE" sz="1000" noProof="0" dirty="0"/>
              <a:t> </a:t>
            </a:r>
            <a:r>
              <a:rPr lang="sv-SE" sz="1000" noProof="0" dirty="0" err="1"/>
              <a:t>synthesis</a:t>
            </a:r>
            <a:r>
              <a:rPr lang="sv-SE" sz="1000" noProof="0" dirty="0"/>
              <a:t>. </a:t>
            </a:r>
            <a:r>
              <a:rPr lang="sv-SE" sz="1000" noProof="0" dirty="0" err="1"/>
              <a:t>BJPsych</a:t>
            </a:r>
            <a:r>
              <a:rPr lang="sv-SE" sz="1000" noProof="0" dirty="0"/>
              <a:t> </a:t>
            </a:r>
            <a:r>
              <a:rPr lang="sv-SE" sz="1000" noProof="0" dirty="0" err="1"/>
              <a:t>open</a:t>
            </a:r>
            <a:r>
              <a:rPr lang="sv-SE" sz="1000" noProof="0" dirty="0"/>
              <a:t>, 8(6), e178. https://doi.org/10.1192/bjo.2022.574</a:t>
            </a:r>
          </a:p>
          <a:p>
            <a:pPr marL="0" indent="0">
              <a:buNone/>
            </a:pPr>
            <a:r>
              <a:rPr lang="sv-SE" sz="1000" noProof="0" dirty="0"/>
              <a:t>Chen JJ, </a:t>
            </a:r>
            <a:r>
              <a:rPr lang="sv-SE" sz="1000" noProof="0" dirty="0" err="1"/>
              <a:t>Mermin</a:t>
            </a:r>
            <a:r>
              <a:rPr lang="sv-SE" sz="1000" noProof="0" dirty="0"/>
              <a:t> SA, Duffy LA, et al. </a:t>
            </a:r>
            <a:r>
              <a:rPr lang="sv-SE" sz="1000" noProof="0" dirty="0" err="1"/>
              <a:t>Characteristics</a:t>
            </a:r>
            <a:r>
              <a:rPr lang="sv-SE" sz="1000" noProof="0" dirty="0"/>
              <a:t> and </a:t>
            </a:r>
            <a:r>
              <a:rPr lang="sv-SE" sz="1000" noProof="0" dirty="0" err="1"/>
              <a:t>outcomes</a:t>
            </a:r>
            <a:r>
              <a:rPr lang="sv-SE" sz="1000" noProof="0" dirty="0"/>
              <a:t> of </a:t>
            </a:r>
            <a:r>
              <a:rPr lang="sv-SE" sz="1000" noProof="0" dirty="0" err="1"/>
              <a:t>individuals</a:t>
            </a:r>
            <a:r>
              <a:rPr lang="sv-SE" sz="1000" noProof="0" dirty="0"/>
              <a:t> screening positive for borderline </a:t>
            </a:r>
            <a:r>
              <a:rPr lang="sv-SE" sz="1000" noProof="0" dirty="0" err="1"/>
              <a:t>personality</a:t>
            </a:r>
            <a:r>
              <a:rPr lang="sv-SE" sz="1000" noProof="0" dirty="0"/>
              <a:t> </a:t>
            </a:r>
            <a:r>
              <a:rPr lang="sv-SE" sz="1000" noProof="0" dirty="0" err="1"/>
              <a:t>disorder</a:t>
            </a:r>
            <a:r>
              <a:rPr lang="sv-SE" sz="1000" noProof="0" dirty="0"/>
              <a:t> on an adult </a:t>
            </a:r>
            <a:r>
              <a:rPr lang="sv-SE" sz="1000" noProof="0" dirty="0" err="1"/>
              <a:t>inpatient</a:t>
            </a:r>
            <a:r>
              <a:rPr lang="sv-SE" sz="1000" noProof="0" dirty="0"/>
              <a:t> </a:t>
            </a:r>
            <a:r>
              <a:rPr lang="sv-SE" sz="1000" noProof="0" dirty="0" err="1"/>
              <a:t>psychiatry</a:t>
            </a:r>
            <a:r>
              <a:rPr lang="sv-SE" sz="1000" noProof="0" dirty="0"/>
              <a:t> </a:t>
            </a:r>
            <a:r>
              <a:rPr lang="sv-SE" sz="1000" noProof="0" dirty="0" err="1"/>
              <a:t>unit</a:t>
            </a:r>
            <a:r>
              <a:rPr lang="sv-SE" sz="1000" noProof="0" dirty="0"/>
              <a:t>: a </a:t>
            </a:r>
            <a:r>
              <a:rPr lang="sv-SE" sz="1000" noProof="0" dirty="0" err="1"/>
              <a:t>cross-sectional</a:t>
            </a:r>
            <a:r>
              <a:rPr lang="sv-SE" sz="1000" noProof="0" dirty="0"/>
              <a:t> </a:t>
            </a:r>
            <a:r>
              <a:rPr lang="sv-SE" sz="1000" noProof="0" dirty="0" err="1"/>
              <a:t>study</a:t>
            </a:r>
            <a:r>
              <a:rPr lang="sv-SE" sz="1000" noProof="0" dirty="0"/>
              <a:t>. </a:t>
            </a:r>
            <a:r>
              <a:rPr lang="sv-SE" sz="1000" i="1" noProof="0" dirty="0"/>
              <a:t>BMC </a:t>
            </a:r>
            <a:r>
              <a:rPr lang="sv-SE" sz="1000" i="1" noProof="0" dirty="0" err="1"/>
              <a:t>Psychiatry</a:t>
            </a:r>
            <a:r>
              <a:rPr lang="sv-SE" sz="1000" noProof="0" dirty="0"/>
              <a:t>. 2025;25(1):452</a:t>
            </a:r>
          </a:p>
          <a:p>
            <a:pPr marL="0" indent="0">
              <a:buNone/>
            </a:pPr>
            <a:r>
              <a:rPr lang="en-US" sz="1000" noProof="0" dirty="0" err="1"/>
              <a:t>Chieze</a:t>
            </a:r>
            <a:r>
              <a:rPr lang="en-US" sz="1000" noProof="0" dirty="0"/>
              <a:t>, M., Hurst, S., Kaiser, S., &amp; </a:t>
            </a:r>
            <a:r>
              <a:rPr lang="en-US" sz="1000" noProof="0" dirty="0" err="1"/>
              <a:t>Sentissi</a:t>
            </a:r>
            <a:r>
              <a:rPr lang="en-US" sz="1000" noProof="0" dirty="0"/>
              <a:t>, O. (2019). Effects of Seclusion and Restraint in Adult Psychiatry: A Systematic Review. Frontiers in psychiatry, 10, 491. https://doi.org/10.3389/fpsyt.2019.00491</a:t>
            </a:r>
            <a:endParaRPr lang="sv-SE" sz="1000" noProof="0" dirty="0"/>
          </a:p>
          <a:p>
            <a:pPr marL="0" indent="0">
              <a:buNone/>
            </a:pPr>
            <a:r>
              <a:rPr lang="en-US" sz="1000" noProof="0" dirty="0" err="1"/>
              <a:t>Corderoy</a:t>
            </a:r>
            <a:r>
              <a:rPr lang="en-US" sz="1000" noProof="0" dirty="0"/>
              <a:t>, A., </a:t>
            </a:r>
            <a:r>
              <a:rPr lang="en-US" sz="1000" noProof="0" dirty="0" err="1"/>
              <a:t>Kisely</a:t>
            </a:r>
            <a:r>
              <a:rPr lang="en-US" sz="1000" noProof="0" dirty="0"/>
              <a:t>, S., </a:t>
            </a:r>
            <a:r>
              <a:rPr lang="en-US" sz="1000" noProof="0" dirty="0" err="1"/>
              <a:t>Zirnsak</a:t>
            </a:r>
            <a:r>
              <a:rPr lang="en-US" sz="1000" noProof="0" dirty="0"/>
              <a:t>, T., &amp; Ryan, C. J. (2024). The benefits and harms of inpatient involuntary psychiatric treatment: a scoping review. Psychiatry, psychology, and law : an interdisciplinary journal of the Australian and New Zealand Association of Psychiatry, Psychology and Law, 32(5), 734–781. https://doi.org/10.1080/13218719.2024.2346734</a:t>
            </a:r>
            <a:endParaRPr lang="sv-SE" sz="1000" noProof="0" dirty="0"/>
          </a:p>
          <a:p>
            <a:pPr marL="0" indent="0">
              <a:buNone/>
            </a:pPr>
            <a:r>
              <a:rPr lang="sv-SE" sz="1000" noProof="0" dirty="0" err="1"/>
              <a:t>Coyle</a:t>
            </a:r>
            <a:r>
              <a:rPr lang="sv-SE" sz="1000" noProof="0" dirty="0"/>
              <a:t>, T. N., </a:t>
            </a:r>
            <a:r>
              <a:rPr lang="sv-SE" sz="1000" noProof="0" dirty="0" err="1"/>
              <a:t>Shaver</a:t>
            </a:r>
            <a:r>
              <a:rPr lang="sv-SE" sz="1000" noProof="0" dirty="0"/>
              <a:t>, J. A., &amp; </a:t>
            </a:r>
            <a:r>
              <a:rPr lang="sv-SE" sz="1000" noProof="0" dirty="0" err="1"/>
              <a:t>Linehan</a:t>
            </a:r>
            <a:r>
              <a:rPr lang="sv-SE" sz="1000" noProof="0" dirty="0"/>
              <a:t>, M. M. (2018). On the potential for </a:t>
            </a:r>
            <a:r>
              <a:rPr lang="sv-SE" sz="1000" noProof="0" dirty="0" err="1"/>
              <a:t>iatrogenic</a:t>
            </a:r>
            <a:r>
              <a:rPr lang="sv-SE" sz="1000" noProof="0" dirty="0"/>
              <a:t> </a:t>
            </a:r>
            <a:r>
              <a:rPr lang="sv-SE" sz="1000" noProof="0" dirty="0" err="1"/>
              <a:t>effects</a:t>
            </a:r>
            <a:r>
              <a:rPr lang="sv-SE" sz="1000" noProof="0" dirty="0"/>
              <a:t> of </a:t>
            </a:r>
            <a:r>
              <a:rPr lang="sv-SE" sz="1000" noProof="0" dirty="0" err="1"/>
              <a:t>psychiatric</a:t>
            </a:r>
            <a:r>
              <a:rPr lang="sv-SE" sz="1000" noProof="0" dirty="0"/>
              <a:t> </a:t>
            </a:r>
            <a:r>
              <a:rPr lang="sv-SE" sz="1000" noProof="0" dirty="0" err="1"/>
              <a:t>crisis</a:t>
            </a:r>
            <a:r>
              <a:rPr lang="sv-SE" sz="1000" noProof="0" dirty="0"/>
              <a:t> services: The </a:t>
            </a:r>
            <a:r>
              <a:rPr lang="sv-SE" sz="1000" noProof="0" dirty="0" err="1"/>
              <a:t>example</a:t>
            </a:r>
            <a:r>
              <a:rPr lang="sv-SE" sz="1000" noProof="0" dirty="0"/>
              <a:t> of </a:t>
            </a:r>
            <a:r>
              <a:rPr lang="sv-SE" sz="1000" noProof="0" dirty="0" err="1"/>
              <a:t>dialectical</a:t>
            </a:r>
            <a:r>
              <a:rPr lang="sv-SE" sz="1000" noProof="0" dirty="0"/>
              <a:t> </a:t>
            </a:r>
            <a:r>
              <a:rPr lang="sv-SE" sz="1000" noProof="0" dirty="0" err="1"/>
              <a:t>behavior</a:t>
            </a:r>
            <a:r>
              <a:rPr lang="sv-SE" sz="1000" noProof="0" dirty="0"/>
              <a:t> </a:t>
            </a:r>
            <a:r>
              <a:rPr lang="sv-SE" sz="1000" noProof="0" dirty="0" err="1"/>
              <a:t>therapy</a:t>
            </a:r>
            <a:r>
              <a:rPr lang="sv-SE" sz="1000" noProof="0" dirty="0"/>
              <a:t> for adult </a:t>
            </a:r>
            <a:r>
              <a:rPr lang="sv-SE" sz="1000" noProof="0" dirty="0" err="1"/>
              <a:t>women</a:t>
            </a:r>
            <a:r>
              <a:rPr lang="sv-SE" sz="1000" noProof="0" dirty="0"/>
              <a:t> </a:t>
            </a:r>
            <a:r>
              <a:rPr lang="sv-SE" sz="1000" noProof="0" dirty="0" err="1"/>
              <a:t>with</a:t>
            </a:r>
            <a:r>
              <a:rPr lang="sv-SE" sz="1000" noProof="0" dirty="0"/>
              <a:t> borderline </a:t>
            </a:r>
            <a:r>
              <a:rPr lang="sv-SE" sz="1000" noProof="0" dirty="0" err="1"/>
              <a:t>personality</a:t>
            </a:r>
            <a:r>
              <a:rPr lang="sv-SE" sz="1000" noProof="0" dirty="0"/>
              <a:t> </a:t>
            </a:r>
            <a:r>
              <a:rPr lang="sv-SE" sz="1000" noProof="0" dirty="0" err="1"/>
              <a:t>disorder</a:t>
            </a:r>
            <a:r>
              <a:rPr lang="sv-SE" sz="1000" noProof="0" dirty="0"/>
              <a:t>. </a:t>
            </a:r>
            <a:r>
              <a:rPr lang="sv-SE" sz="1000" i="1" noProof="0" dirty="0"/>
              <a:t>Journal of </a:t>
            </a:r>
            <a:r>
              <a:rPr lang="sv-SE" sz="1000" i="1" noProof="0" dirty="0" err="1"/>
              <a:t>consulting</a:t>
            </a:r>
            <a:r>
              <a:rPr lang="sv-SE" sz="1000" i="1" noProof="0" dirty="0"/>
              <a:t> and </a:t>
            </a:r>
            <a:r>
              <a:rPr lang="sv-SE" sz="1000" i="1" noProof="0" dirty="0" err="1"/>
              <a:t>clinical</a:t>
            </a:r>
            <a:r>
              <a:rPr lang="sv-SE" sz="1000" i="1" noProof="0" dirty="0"/>
              <a:t> </a:t>
            </a:r>
            <a:r>
              <a:rPr lang="sv-SE" sz="1000" i="1" noProof="0" dirty="0" err="1"/>
              <a:t>psychology</a:t>
            </a:r>
            <a:r>
              <a:rPr lang="sv-SE" sz="1000" noProof="0" dirty="0"/>
              <a:t>, </a:t>
            </a:r>
            <a:r>
              <a:rPr lang="sv-SE" sz="1000" i="1" noProof="0" dirty="0"/>
              <a:t>86</a:t>
            </a:r>
            <a:r>
              <a:rPr lang="sv-SE" sz="1000" noProof="0" dirty="0"/>
              <a:t>(2), 116–124. </a:t>
            </a:r>
          </a:p>
          <a:p>
            <a:pPr marL="0" indent="0">
              <a:buNone/>
            </a:pPr>
            <a:r>
              <a:rPr lang="sv-SE" sz="1000" noProof="0" dirty="0"/>
              <a:t>de Jong, M. H., </a:t>
            </a:r>
            <a:r>
              <a:rPr lang="sv-SE" sz="1000" noProof="0" dirty="0" err="1"/>
              <a:t>Kamperman</a:t>
            </a:r>
            <a:r>
              <a:rPr lang="sv-SE" sz="1000" noProof="0" dirty="0"/>
              <a:t>, A. M., </a:t>
            </a:r>
            <a:r>
              <a:rPr lang="sv-SE" sz="1000" noProof="0" dirty="0" err="1"/>
              <a:t>Oorschot</a:t>
            </a:r>
            <a:r>
              <a:rPr lang="sv-SE" sz="1000" noProof="0" dirty="0"/>
              <a:t>, M., </a:t>
            </a:r>
            <a:r>
              <a:rPr lang="sv-SE" sz="1000" noProof="0" dirty="0" err="1"/>
              <a:t>Priebe</a:t>
            </a:r>
            <a:r>
              <a:rPr lang="sv-SE" sz="1000" noProof="0" dirty="0"/>
              <a:t>, S., </a:t>
            </a:r>
            <a:r>
              <a:rPr lang="sv-SE" sz="1000" noProof="0" dirty="0" err="1"/>
              <a:t>Bramer</a:t>
            </a:r>
            <a:r>
              <a:rPr lang="sv-SE" sz="1000" noProof="0" dirty="0"/>
              <a:t>, W., van de </a:t>
            </a:r>
            <a:r>
              <a:rPr lang="sv-SE" sz="1000" noProof="0" dirty="0" err="1"/>
              <a:t>Sande</a:t>
            </a:r>
            <a:r>
              <a:rPr lang="sv-SE" sz="1000" noProof="0" dirty="0"/>
              <a:t>, R., Van </a:t>
            </a:r>
            <a:r>
              <a:rPr lang="sv-SE" sz="1000" noProof="0" dirty="0" err="1"/>
              <a:t>Gool</a:t>
            </a:r>
            <a:r>
              <a:rPr lang="sv-SE" sz="1000" noProof="0" dirty="0"/>
              <a:t>, A. R., &amp; Mulder, C. L. (2016). Interventions to </a:t>
            </a:r>
            <a:r>
              <a:rPr lang="sv-SE" sz="1000" noProof="0" dirty="0" err="1"/>
              <a:t>Reduce</a:t>
            </a:r>
            <a:r>
              <a:rPr lang="sv-SE" sz="1000" noProof="0" dirty="0"/>
              <a:t> </a:t>
            </a:r>
            <a:r>
              <a:rPr lang="sv-SE" sz="1000" noProof="0" dirty="0" err="1"/>
              <a:t>Compulsory</a:t>
            </a:r>
            <a:r>
              <a:rPr lang="sv-SE" sz="1000" noProof="0" dirty="0"/>
              <a:t> </a:t>
            </a:r>
            <a:r>
              <a:rPr lang="sv-SE" sz="1000" noProof="0" dirty="0" err="1"/>
              <a:t>Psychiatric</a:t>
            </a:r>
            <a:r>
              <a:rPr lang="sv-SE" sz="1000" noProof="0" dirty="0"/>
              <a:t> </a:t>
            </a:r>
            <a:r>
              <a:rPr lang="sv-SE" sz="1000" noProof="0" dirty="0" err="1"/>
              <a:t>Admissions</a:t>
            </a:r>
            <a:r>
              <a:rPr lang="sv-SE" sz="1000" noProof="0" dirty="0"/>
              <a:t>: A </a:t>
            </a:r>
            <a:r>
              <a:rPr lang="sv-SE" sz="1000" noProof="0" dirty="0" err="1"/>
              <a:t>Systematic</a:t>
            </a:r>
            <a:r>
              <a:rPr lang="sv-SE" sz="1000" noProof="0" dirty="0"/>
              <a:t> Review and Meta-</a:t>
            </a:r>
            <a:r>
              <a:rPr lang="sv-SE" sz="1000" noProof="0" dirty="0" err="1"/>
              <a:t>analysis</a:t>
            </a:r>
            <a:r>
              <a:rPr lang="sv-SE" sz="1000" noProof="0" dirty="0"/>
              <a:t>. JAMA </a:t>
            </a:r>
            <a:r>
              <a:rPr lang="sv-SE" sz="1000" noProof="0" dirty="0" err="1"/>
              <a:t>psychiatry</a:t>
            </a:r>
            <a:r>
              <a:rPr lang="sv-SE" sz="1000" noProof="0" dirty="0"/>
              <a:t>, 73(7), 657–664. https://doi.org/10.1001/jamapsychiatry.2016.0501</a:t>
            </a:r>
          </a:p>
          <a:p>
            <a:pPr marL="0" indent="0">
              <a:buNone/>
            </a:pPr>
            <a:r>
              <a:rPr lang="sv-SE" sz="1000" noProof="0" dirty="0"/>
              <a:t>Grossmann, L., Johansson, F., Fazel, S., Kuja-Halkola, R., Bråstad, B., Mataix-Cols, D., Fernández de la Cruz, L., Runeson, B., Lichtenstein, P., Chang, Z., Larsson, H., Brikell, I., D'Onofrio, B., Pingel, R., Rück, C., &amp; Wallert, J. (2025). </a:t>
            </a:r>
            <a:r>
              <a:rPr lang="sv-SE" sz="1000" noProof="0" dirty="0" err="1"/>
              <a:t>Suicide</a:t>
            </a:r>
            <a:r>
              <a:rPr lang="sv-SE" sz="1000" noProof="0" dirty="0"/>
              <a:t> </a:t>
            </a:r>
            <a:r>
              <a:rPr lang="sv-SE" sz="1000" noProof="0" dirty="0" err="1"/>
              <a:t>after</a:t>
            </a:r>
            <a:r>
              <a:rPr lang="sv-SE" sz="1000" noProof="0" dirty="0"/>
              <a:t> </a:t>
            </a:r>
            <a:r>
              <a:rPr lang="sv-SE" sz="1000" noProof="0" dirty="0" err="1"/>
              <a:t>involuntary</a:t>
            </a:r>
            <a:r>
              <a:rPr lang="sv-SE" sz="1000" noProof="0" dirty="0"/>
              <a:t> </a:t>
            </a:r>
            <a:r>
              <a:rPr lang="sv-SE" sz="1000" noProof="0" dirty="0" err="1"/>
              <a:t>psychiatric</a:t>
            </a:r>
            <a:r>
              <a:rPr lang="sv-SE" sz="1000" noProof="0" dirty="0"/>
              <a:t> </a:t>
            </a:r>
            <a:r>
              <a:rPr lang="sv-SE" sz="1000" noProof="0" dirty="0" err="1"/>
              <a:t>care</a:t>
            </a:r>
            <a:r>
              <a:rPr lang="sv-SE" sz="1000" noProof="0" dirty="0"/>
              <a:t>: a </a:t>
            </a:r>
            <a:r>
              <a:rPr lang="sv-SE" sz="1000" noProof="0" dirty="0" err="1"/>
              <a:t>nationwide</a:t>
            </a:r>
            <a:r>
              <a:rPr lang="sv-SE" sz="1000" noProof="0" dirty="0"/>
              <a:t> </a:t>
            </a:r>
            <a:r>
              <a:rPr lang="sv-SE" sz="1000" noProof="0" dirty="0" err="1"/>
              <a:t>cohort</a:t>
            </a:r>
            <a:r>
              <a:rPr lang="sv-SE" sz="1000" noProof="0" dirty="0"/>
              <a:t> </a:t>
            </a:r>
            <a:r>
              <a:rPr lang="sv-SE" sz="1000" noProof="0" dirty="0" err="1"/>
              <a:t>study</a:t>
            </a:r>
            <a:r>
              <a:rPr lang="sv-SE" sz="1000" noProof="0" dirty="0"/>
              <a:t> in Sweden. The Lancet regional </a:t>
            </a:r>
            <a:r>
              <a:rPr lang="sv-SE" sz="1000" noProof="0" dirty="0" err="1"/>
              <a:t>health</a:t>
            </a:r>
            <a:r>
              <a:rPr lang="sv-SE" sz="1000" noProof="0" dirty="0"/>
              <a:t>. </a:t>
            </a:r>
            <a:r>
              <a:rPr lang="sv-SE" sz="1000" noProof="0" dirty="0" err="1"/>
              <a:t>Europe</a:t>
            </a:r>
            <a:r>
              <a:rPr lang="sv-SE" sz="1000" noProof="0" dirty="0"/>
              <a:t>, 60, 101504. </a:t>
            </a:r>
            <a:r>
              <a:rPr lang="sv-SE" sz="1000" noProof="0" dirty="0">
                <a:hlinkClick r:id="rId2"/>
              </a:rPr>
              <a:t>https://doi.org/10.1016/j.lanepe.2025.101504</a:t>
            </a:r>
            <a:endParaRPr lang="sv-SE" sz="1000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A08219-66B2-3C14-ECC5-0C01DDC478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noProof="0" dirty="0"/>
              <a:t>Karolinska Institutet - a </a:t>
            </a:r>
            <a:r>
              <a:rPr lang="sv-SE" noProof="0" dirty="0" err="1"/>
              <a:t>medical</a:t>
            </a:r>
            <a:r>
              <a:rPr lang="sv-SE" noProof="0" dirty="0"/>
              <a:t> </a:t>
            </a:r>
            <a:r>
              <a:rPr lang="sv-SE" noProof="0" dirty="0" err="1"/>
              <a:t>university</a:t>
            </a:r>
            <a:endParaRPr lang="sv-SE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B701FB-FE4A-16D1-A376-D042FD37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A5A2-19A1-4CFC-BFE3-8B9C2E2B5BE0}" type="datetime1">
              <a:rPr lang="sv-SE" noProof="0" smtClean="0"/>
              <a:t>2026-05-06</a:t>
            </a:fld>
            <a:endParaRPr lang="sv-S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9A87D-4855-902F-412A-020601BDB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C56-CB7E-413F-8971-4226A1EF6823}" type="slidenum">
              <a:rPr lang="sv-SE" noProof="0" smtClean="0"/>
              <a:pPr/>
              <a:t>2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954133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813E6-7EC3-2CB9-35AA-B507B345B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BDEA6-689C-2D22-C199-CB9293AD2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Referenser, forts</a:t>
            </a:r>
            <a:endParaRPr lang="sv-SE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FC061-DC50-94C6-45AC-503591926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66" y="843558"/>
            <a:ext cx="8631243" cy="3190191"/>
          </a:xfrm>
        </p:spPr>
        <p:txBody>
          <a:bodyPr/>
          <a:lstStyle/>
          <a:p>
            <a:pPr marL="0" indent="0">
              <a:buNone/>
            </a:pPr>
            <a:r>
              <a:rPr lang="en-US" sz="1000" dirty="0"/>
              <a:t>Finch, K., Lawrence, D., Williams, M. O., Thompson, A. R., &amp; </a:t>
            </a:r>
            <a:r>
              <a:rPr lang="en-US" sz="1000" dirty="0" err="1"/>
              <a:t>Hartwright</a:t>
            </a:r>
            <a:r>
              <a:rPr lang="en-US" sz="1000" dirty="0"/>
              <a:t>, C. (2022). A Systematic Review of the Effectiveness of </a:t>
            </a:r>
            <a:r>
              <a:rPr lang="en-US" sz="1000" dirty="0" err="1"/>
              <a:t>Safewards</a:t>
            </a:r>
            <a:r>
              <a:rPr lang="en-US" sz="1000" dirty="0"/>
              <a:t>: Has Enthusiasm Exceeded Evidence?. Issues in mental health nursing, 43(2), 119–136. https://doi.org/10.1080/01612840.2021.1967533</a:t>
            </a:r>
          </a:p>
          <a:p>
            <a:pPr marL="0" indent="0">
              <a:buNone/>
            </a:pPr>
            <a:r>
              <a:rPr lang="en-US" sz="1000" dirty="0"/>
              <a:t>Fowler, J. C., Clapp, J. D., Madan, A., Allen, J. G., Frueh, B. C., Fonagy, P., &amp; Oldham, J. M. (2018). A naturalistic longitudinal study of extended inpatient treatment for adults with borderline personality disorder: An examination of treatment response, remission and deterioration. Journal of affective disorders, 235, 323–331. https://doi.org/10.1016/j.jad.2017.12.054</a:t>
            </a:r>
          </a:p>
          <a:p>
            <a:pPr marL="0" indent="0">
              <a:buNone/>
            </a:pPr>
            <a:r>
              <a:rPr lang="en-US" sz="1000" dirty="0"/>
              <a:t>Huf, G., Coutinho, E. S., Adams, C. E., &amp; TREC-SAVE Collaborative Group (2012). Physical restraints versus seclusion room for management of people with acute aggression or agitation due to psychotic illness (TREC-SAVE): a randomized trial. Psychological medicine, 42(11), 2265–2273. https://doi.org/10.1017/S0033291712000372</a:t>
            </a:r>
          </a:p>
          <a:p>
            <a:pPr marL="0" indent="0">
              <a:buNone/>
            </a:pPr>
            <a:r>
              <a:rPr lang="en-US" sz="1000" dirty="0" err="1"/>
              <a:t>Kisely</a:t>
            </a:r>
            <a:r>
              <a:rPr lang="en-US" sz="1000" dirty="0"/>
              <a:t> SR, Campbell LA, O'Reilly R. Compulsory community and involuntary outpatient treatment for people with severe mental disorders. Cochrane Database of Systematic Reviews 2017, Issue 3. Art. No.: CD004408. DOI: 10.1002/14651858.CD004408.pub5. Accessed 20 April 2026.</a:t>
            </a:r>
          </a:p>
          <a:p>
            <a:pPr marL="0" indent="0">
              <a:buNone/>
            </a:pPr>
            <a:r>
              <a:rPr lang="en-US" sz="1000" dirty="0"/>
              <a:t>Lay, B., </a:t>
            </a:r>
            <a:r>
              <a:rPr lang="en-US" sz="1000" dirty="0" err="1"/>
              <a:t>Kawohl</a:t>
            </a:r>
            <a:r>
              <a:rPr lang="en-US" sz="1000" dirty="0"/>
              <a:t>, W., &amp; Rössler, W. (2019). Predictors of Compulsory Re-admission to Psychiatric Inpatient Care. Frontiers in psychiatry, 10, 120. https://doi.org/10.3389/fpsyt.2019.00120</a:t>
            </a:r>
          </a:p>
          <a:p>
            <a:pPr marL="0" indent="0">
              <a:buNone/>
            </a:pPr>
            <a:r>
              <a:rPr lang="en-US" sz="1000" dirty="0" err="1"/>
              <a:t>Maconick</a:t>
            </a:r>
            <a:r>
              <a:rPr lang="en-US" sz="1000" dirty="0"/>
              <a:t>, L., </a:t>
            </a:r>
            <a:r>
              <a:rPr lang="en-US" sz="1000" dirty="0" err="1"/>
              <a:t>Ikhtabi</a:t>
            </a:r>
            <a:r>
              <a:rPr lang="en-US" sz="1000" dirty="0"/>
              <a:t>, S., </a:t>
            </a:r>
            <a:r>
              <a:rPr lang="en-US" sz="1000" dirty="0" err="1"/>
              <a:t>Broeckelmann</a:t>
            </a:r>
            <a:r>
              <a:rPr lang="en-US" sz="1000" dirty="0"/>
              <a:t>, E., Pitman, A., </a:t>
            </a:r>
            <a:r>
              <a:rPr lang="en-US" sz="1000" dirty="0" err="1"/>
              <a:t>Barnicot</a:t>
            </a:r>
            <a:r>
              <a:rPr lang="en-US" sz="1000" dirty="0"/>
              <a:t>, K., Billings, J., Osborn, D., &amp; Johnson, S. (2023). Crisis and acute mental health care for people who have been given a diagnosis of a 'personality disorder': a systematic review. BMC psychiatry, 23(1), 720. https://doi.org/10.1186/s12888-023-05119-7</a:t>
            </a:r>
          </a:p>
          <a:p>
            <a:pPr marL="0" indent="0">
              <a:buNone/>
            </a:pPr>
            <a:r>
              <a:rPr lang="en-US" sz="1000" dirty="0"/>
              <a:t>Molyneaux, E., Turner, A., Candy, B., Landau, S., Johnson, S., &amp; Lloyd-Evans, B. (2019). Crisis-planning interventions for people with psychotic illness or bipolar disorder: systematic review and meta-analyses. </a:t>
            </a:r>
            <a:r>
              <a:rPr lang="en-US" sz="1000" dirty="0" err="1"/>
              <a:t>BJPsych</a:t>
            </a:r>
            <a:r>
              <a:rPr lang="en-US" sz="1000" dirty="0"/>
              <a:t> open, 5(4), e53. https://doi.org/10.1192/bjo.2019.28</a:t>
            </a:r>
          </a:p>
          <a:p>
            <a:pPr marL="0" indent="0">
              <a:buNone/>
            </a:pPr>
            <a:r>
              <a:rPr lang="en-US" sz="1000" dirty="0"/>
              <a:t>Priebe, S., </a:t>
            </a:r>
            <a:r>
              <a:rPr lang="en-US" sz="1000" dirty="0" err="1"/>
              <a:t>Katsakou</a:t>
            </a:r>
            <a:r>
              <a:rPr lang="en-US" sz="1000" dirty="0"/>
              <a:t>, C., Glöckner, M., </a:t>
            </a:r>
            <a:r>
              <a:rPr lang="en-US" sz="1000" dirty="0" err="1"/>
              <a:t>Dembinskas</a:t>
            </a:r>
            <a:r>
              <a:rPr lang="en-US" sz="1000" dirty="0"/>
              <a:t>, A., Fiorillo, A., </a:t>
            </a:r>
            <a:r>
              <a:rPr lang="en-US" sz="1000" dirty="0" err="1"/>
              <a:t>Karastergiou</a:t>
            </a:r>
            <a:r>
              <a:rPr lang="en-US" sz="1000" dirty="0"/>
              <a:t>, A., </a:t>
            </a:r>
            <a:r>
              <a:rPr lang="en-US" sz="1000" dirty="0" err="1"/>
              <a:t>Kiejna</a:t>
            </a:r>
            <a:r>
              <a:rPr lang="en-US" sz="1000" dirty="0"/>
              <a:t>, A., Kjellin, L., Nawka, P., </a:t>
            </a:r>
            <a:r>
              <a:rPr lang="en-US" sz="1000" dirty="0" err="1"/>
              <a:t>Onchev</a:t>
            </a:r>
            <a:r>
              <a:rPr lang="en-US" sz="1000" dirty="0"/>
              <a:t>, G., </a:t>
            </a:r>
            <a:r>
              <a:rPr lang="en-US" sz="1000" dirty="0" err="1"/>
              <a:t>Raboch</a:t>
            </a:r>
            <a:r>
              <a:rPr lang="en-US" sz="1000" dirty="0"/>
              <a:t>, J., </a:t>
            </a:r>
            <a:r>
              <a:rPr lang="en-US" sz="1000" dirty="0" err="1"/>
              <a:t>Schuetzwohl</a:t>
            </a:r>
            <a:r>
              <a:rPr lang="en-US" sz="1000" dirty="0"/>
              <a:t>, M., Solomon, Z., Torres-González, F., Wang, D., &amp; </a:t>
            </a:r>
            <a:r>
              <a:rPr lang="en-US" sz="1000" dirty="0" err="1"/>
              <a:t>Kallert</a:t>
            </a:r>
            <a:r>
              <a:rPr lang="en-US" sz="1000" dirty="0"/>
              <a:t>, T. (2010). Patients' views of involuntary hospital admission after 1 and 3 months: prospective study in 11 European countries. The British journal of psychiatry : the journal of mental science, 196(3), 179–185. https://doi.org/10.1192/bjp.bp.109.068916</a:t>
            </a:r>
          </a:p>
          <a:p>
            <a:pPr marL="0" indent="0">
              <a:buNone/>
            </a:pPr>
            <a:r>
              <a:rPr lang="en-US" sz="1000" dirty="0"/>
              <a:t>Rück, C., Grossmann, L., Johnson-Singh, C. M., Gubi, E., Brenner, P., Gardner, R., … Johansson, F. (2026, March 11). Absolute and relative risk of mechanical restraint, forced medication, and seclusion during involuntary psychiatric </a:t>
            </a:r>
            <a:r>
              <a:rPr lang="en-US" sz="1000" dirty="0" err="1"/>
              <a:t>hospitalisation</a:t>
            </a:r>
            <a:r>
              <a:rPr lang="en-US" sz="1000" dirty="0"/>
              <a:t>: a population-wide cohort study. Retrieved from osf.io/preprints/</a:t>
            </a:r>
            <a:r>
              <a:rPr lang="en-US" sz="1000" dirty="0" err="1"/>
              <a:t>psyarxiv</a:t>
            </a:r>
            <a:r>
              <a:rPr lang="en-US" sz="1000" dirty="0"/>
              <a:t>/zcy2w_v1</a:t>
            </a:r>
          </a:p>
          <a:p>
            <a:pPr marL="0" indent="0">
              <a:buNone/>
            </a:pPr>
            <a:endParaRPr lang="en-SE" sz="1000" dirty="0"/>
          </a:p>
          <a:p>
            <a:pPr marL="0" indent="0">
              <a:buNone/>
            </a:pPr>
            <a:endParaRPr lang="sv-SE" sz="1000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446A5-EE78-1148-6B8D-C107E6767B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noProof="0" dirty="0"/>
              <a:t>Karolinska Institutet - a </a:t>
            </a:r>
            <a:r>
              <a:rPr lang="sv-SE" noProof="0" dirty="0" err="1"/>
              <a:t>medical</a:t>
            </a:r>
            <a:r>
              <a:rPr lang="sv-SE" noProof="0" dirty="0"/>
              <a:t> </a:t>
            </a:r>
            <a:r>
              <a:rPr lang="sv-SE" noProof="0" dirty="0" err="1"/>
              <a:t>university</a:t>
            </a:r>
            <a:endParaRPr lang="sv-SE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8DF8F-B5D8-AF31-82B4-B98347000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A5A2-19A1-4CFC-BFE3-8B9C2E2B5BE0}" type="datetime1">
              <a:rPr lang="sv-SE" noProof="0" smtClean="0"/>
              <a:t>2026-05-06</a:t>
            </a:fld>
            <a:endParaRPr lang="sv-S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C2223-E7C8-10BC-3985-3E642FE91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C56-CB7E-413F-8971-4226A1EF6823}" type="slidenum">
              <a:rPr lang="sv-SE" noProof="0" smtClean="0"/>
              <a:pPr/>
              <a:t>3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74856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D28B9-14CB-AB72-6F7E-EA2E87340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83679-2414-DC8D-8D42-1F0A7F9A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Referenser, </a:t>
            </a:r>
            <a:r>
              <a:rPr lang="sv-SE" noProof="0" dirty="0"/>
              <a:t>forts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E3656-8F78-E22D-F1C0-03015B275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66" y="843558"/>
            <a:ext cx="8631243" cy="3190191"/>
          </a:xfrm>
        </p:spPr>
        <p:txBody>
          <a:bodyPr/>
          <a:lstStyle/>
          <a:p>
            <a:pPr marL="0" indent="0">
              <a:buNone/>
            </a:pPr>
            <a:r>
              <a:rPr lang="en-US" sz="1000" dirty="0"/>
              <a:t>Sheridan Rains, L., Zenina, T., Dias, M. C., Jones, R., Jeffreys, S., </a:t>
            </a:r>
            <a:r>
              <a:rPr lang="en-US" sz="1000" dirty="0" err="1"/>
              <a:t>Branthonne</a:t>
            </a:r>
            <a:r>
              <a:rPr lang="en-US" sz="1000" dirty="0"/>
              <a:t>-Foster, S., Lloyd-Evans, B., &amp; Johnson, S. (2019). Variations in patterns of involuntary </a:t>
            </a:r>
            <a:r>
              <a:rPr lang="en-US" sz="1000" dirty="0" err="1"/>
              <a:t>hospitalisation</a:t>
            </a:r>
            <a:r>
              <a:rPr lang="en-US" sz="1000" dirty="0"/>
              <a:t> and in legal frameworks: an international comparative study. The Lancet. Psychiatry, 6(5), 403–417. </a:t>
            </a:r>
          </a:p>
          <a:p>
            <a:pPr marL="0" indent="0">
              <a:buNone/>
            </a:pPr>
            <a:r>
              <a:rPr lang="en-US" sz="1000" dirty="0"/>
              <a:t>Steinert, T., Björkdahl, A., Flammer, E., Fradley, K., Haines-Delmont, A., Hirsch, S., Kjellin, L., </a:t>
            </a:r>
            <a:r>
              <a:rPr lang="en-US" sz="1000" dirty="0" err="1"/>
              <a:t>Rugkasa</a:t>
            </a:r>
            <a:r>
              <a:rPr lang="en-US" sz="1000" dirty="0"/>
              <a:t>, J., </a:t>
            </a:r>
            <a:r>
              <a:rPr lang="en-US" sz="1000" dirty="0" err="1"/>
              <a:t>Scharfetter</a:t>
            </a:r>
            <a:r>
              <a:rPr lang="en-US" sz="1000" dirty="0"/>
              <a:t>, J., &amp; Richter, D. (2026). Abolition of coercion in psychiatry on the horizon? A descriptive ecologic data study from six European countries. European psychiatry : the journal of the Association of European Psychiatrists, 69(1), e27. https://doi.org/10.1192/j.eurpsy.2026.10160</a:t>
            </a:r>
          </a:p>
          <a:p>
            <a:pPr marL="0" indent="0">
              <a:buNone/>
            </a:pPr>
            <a:r>
              <a:rPr lang="en-US" sz="1000" dirty="0"/>
              <a:t>Terhune, J., </a:t>
            </a:r>
            <a:r>
              <a:rPr lang="en-US" sz="1000" dirty="0" err="1"/>
              <a:t>Dykxhoorn</a:t>
            </a:r>
            <a:r>
              <a:rPr lang="en-US" sz="1000" dirty="0"/>
              <a:t>, J., Mackay, E., Hollander, A. C., Kirkbride, J. B., &amp; Dalman, C. (2022). Migrant status and risk of compulsory admission at first diagnosis of psychotic disorder: a population-based cohort study in Sweden. Psychological medicine, 52(2), 362–371. https://doi.org/10.1017/S0033291720002068</a:t>
            </a:r>
          </a:p>
          <a:p>
            <a:pPr marL="0" indent="0">
              <a:buNone/>
            </a:pPr>
            <a:r>
              <a:rPr lang="en-US" sz="1000" dirty="0"/>
              <a:t>Wasserman, D., Apter, G., </a:t>
            </a:r>
            <a:r>
              <a:rPr lang="en-US" sz="1000" dirty="0" err="1"/>
              <a:t>Baeken</a:t>
            </a:r>
            <a:r>
              <a:rPr lang="en-US" sz="1000" dirty="0"/>
              <a:t>, C., Bailey, S., Balazs, J., Bec, C., Bienkowski, P., </a:t>
            </a:r>
            <a:r>
              <a:rPr lang="en-US" sz="1000" dirty="0" err="1"/>
              <a:t>Bobes</a:t>
            </a:r>
            <a:r>
              <a:rPr lang="en-US" sz="1000" dirty="0"/>
              <a:t>, J., Ortiz, M. F. B., Brunn, H., </a:t>
            </a:r>
            <a:r>
              <a:rPr lang="en-US" sz="1000" dirty="0" err="1"/>
              <a:t>Bôke</a:t>
            </a:r>
            <a:r>
              <a:rPr lang="en-US" sz="1000" dirty="0"/>
              <a:t>, Ö., Camilleri, N., Carpiniello, B., Chihai, J., Chkonia, E., </a:t>
            </a:r>
            <a:r>
              <a:rPr lang="en-US" sz="1000" dirty="0" err="1"/>
              <a:t>Courtet</a:t>
            </a:r>
            <a:r>
              <a:rPr lang="en-US" sz="1000" dirty="0"/>
              <a:t>, P., </a:t>
            </a:r>
            <a:r>
              <a:rPr lang="en-US" sz="1000" dirty="0" err="1"/>
              <a:t>Cozman</a:t>
            </a:r>
            <a:r>
              <a:rPr lang="en-US" sz="1000" dirty="0"/>
              <a:t>, D., David, M., Dom, G., Esanu, A., … </a:t>
            </a:r>
            <a:r>
              <a:rPr lang="en-US" sz="1000" dirty="0" err="1"/>
              <a:t>Vahip</a:t>
            </a:r>
            <a:r>
              <a:rPr lang="en-US" sz="1000" dirty="0"/>
              <a:t>, S. (2020). Compulsory admissions of patients with mental disorders: State of the art on ethical and legislative aspects in 40 European countries. European psychiatry : the journal of the Association of European Psychiatrists, 63(1), e82. https://doi.org/10.1192/j.eurpsy.2020.79</a:t>
            </a:r>
          </a:p>
          <a:p>
            <a:pPr marL="0" indent="0">
              <a:buNone/>
            </a:pPr>
            <a:r>
              <a:rPr lang="en-US" sz="1000" dirty="0"/>
              <a:t>Walker, S., Mackay, E., Barnett, P., Sheridan Rains, L., Leverton, M., Dalton-Locke, C., Trevillion, K., Lloyd-Evans, B., &amp; Johnson, S. (2019). Clinical and social factors associated with increased risk for involuntary psychiatric </a:t>
            </a:r>
            <a:r>
              <a:rPr lang="en-US" sz="1000" dirty="0" err="1"/>
              <a:t>hospitalisation</a:t>
            </a:r>
            <a:r>
              <a:rPr lang="en-US" sz="1000" dirty="0"/>
              <a:t>: a systematic review, meta-analysis, and narrative synthesis. The lancet. Psychiatry, 6(12), 1039–1053. https://doi.org/10.1016/S2215-0366(19)30406-7</a:t>
            </a:r>
          </a:p>
          <a:p>
            <a:pPr marL="0" indent="0">
              <a:buNone/>
            </a:pPr>
            <a:r>
              <a:rPr lang="en-US" sz="1000" dirty="0"/>
              <a:t>Whiting, D., Lewis, A., Khan, K., Alder, E., </a:t>
            </a:r>
            <a:r>
              <a:rPr lang="en-US" sz="1000" dirty="0" err="1"/>
              <a:t>Gookey</a:t>
            </a:r>
            <a:r>
              <a:rPr lang="en-US" sz="1000" dirty="0"/>
              <a:t>, G., &amp; Tully, J. (2025). Mechanical restraint in inpatient psychiatric settings: A systematic review of international prevalence, associations, outcomes, and reduction strategies. European psychiatry : the journal of the Association of European Psychiatrists, 68(1), e57. https://doi.org/10.1192/j.eurpsy.2025.2453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FB888-C93B-1D62-A833-47D1C2EBC5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noProof="0" dirty="0"/>
              <a:t>Karolinska Institutet - a </a:t>
            </a:r>
            <a:r>
              <a:rPr lang="sv-SE" noProof="0" dirty="0" err="1"/>
              <a:t>medical</a:t>
            </a:r>
            <a:r>
              <a:rPr lang="sv-SE" noProof="0" dirty="0"/>
              <a:t> </a:t>
            </a:r>
            <a:r>
              <a:rPr lang="sv-SE" noProof="0" dirty="0" err="1"/>
              <a:t>university</a:t>
            </a:r>
            <a:endParaRPr lang="sv-SE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AA19A-7007-2CBE-1115-E79A6D74D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A5A2-19A1-4CFC-BFE3-8B9C2E2B5BE0}" type="datetime1">
              <a:rPr lang="sv-SE" noProof="0" smtClean="0"/>
              <a:t>2026-05-06</a:t>
            </a:fld>
            <a:endParaRPr lang="sv-S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68A25-DE5D-8398-7BCB-5438445B5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C56-CB7E-413F-8971-4226A1EF6823}" type="slidenum">
              <a:rPr lang="sv-SE" noProof="0" smtClean="0"/>
              <a:pPr/>
              <a:t>4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38805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6704812"/>
      </p:ext>
    </p:extLst>
  </p:cSld>
  <p:clrMapOvr>
    <a:masterClrMapping/>
  </p:clrMapOvr>
</p:sld>
</file>

<file path=ppt/theme/theme1.xml><?xml version="1.0" encoding="utf-8"?>
<a:theme xmlns:a="http://schemas.openxmlformats.org/drawingml/2006/main" name="16:9 Plum eng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  <a:txDef>
      <a:spPr>
        <a:noFill/>
        <a:ln w="6350">
          <a:solidFill>
            <a:schemeClr val="accent1"/>
          </a:solidFill>
        </a:ln>
      </a:spPr>
      <a:bodyPr wrap="none" rtlCol="0">
        <a:spAutoFit/>
      </a:bodyPr>
      <a:lstStyle>
        <a:defPPr algn="l">
          <a:defRPr sz="1400" dirty="0">
            <a:latin typeface="+mn-lt"/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_16_9_eng" id="{B60A8902-C4BA-424D-ABCA-661BEF1FE7B8}" vid="{E512F04E-F30A-4076-822C-0B2544EA0FF1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615BE51D60BA44B86811C5F608C49E" ma:contentTypeVersion="4" ma:contentTypeDescription="Skapa ett nytt dokument." ma:contentTypeScope="" ma:versionID="1ba7e5491846bba44b7184d586d4c8ef">
  <xsd:schema xmlns:xsd="http://www.w3.org/2001/XMLSchema" xmlns:xs="http://www.w3.org/2001/XMLSchema" xmlns:p="http://schemas.microsoft.com/office/2006/metadata/properties" xmlns:ns2="6843b716-3f6d-4983-a753-faa1afd2f446" targetNamespace="http://schemas.microsoft.com/office/2006/metadata/properties" ma:root="true" ma:fieldsID="0f473e2ddd19dd1b49b0db32a06ee5a2" ns2:_="">
    <xsd:import namespace="6843b716-3f6d-4983-a753-faa1afd2f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3b716-3f6d-4983-a753-faa1afd2f4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F79469-2F05-42F0-ADD1-5263841AE7B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007827D-8545-430A-B6DC-8C56BC8926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890F4D-C5EB-4FCF-AEB3-55B3225E2A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3b716-3f6d-4983-a753-faa1afd2f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Presentation_16_9_eng</Template>
  <TotalTime>1</TotalTime>
  <Words>1873</Words>
  <Application>Microsoft Office PowerPoint</Application>
  <PresentationFormat>On-screen Show (16:9)</PresentationFormat>
  <Paragraphs>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DM Sans</vt:lpstr>
      <vt:lpstr>DM Sans Medium</vt:lpstr>
      <vt:lpstr>Times</vt:lpstr>
      <vt:lpstr>Wingdings</vt:lpstr>
      <vt:lpstr>16:9 Plum eng</vt:lpstr>
      <vt:lpstr>Psykiatrisk tvångvård – forskningsläget idag och möjliga vägar framåt</vt:lpstr>
      <vt:lpstr>Referenser</vt:lpstr>
      <vt:lpstr>Referenser, forts</vt:lpstr>
      <vt:lpstr>Referenser, forts</vt:lpstr>
      <vt:lpstr>PowerPoint Presentation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Fredrik Johansson</dc:creator>
  <cp:lastModifiedBy>Fredrik Johansson</cp:lastModifiedBy>
  <cp:revision>1</cp:revision>
  <cp:lastPrinted>2005-09-23T14:22:03Z</cp:lastPrinted>
  <dcterms:created xsi:type="dcterms:W3CDTF">2026-05-06T08:06:59Z</dcterms:created>
  <dcterms:modified xsi:type="dcterms:W3CDTF">2026-05-06T08:08:14Z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0x010100B8615BE51D60BA44B86811C5F608C49E</vt:lpwstr>
  </property>
</Properties>
</file>