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8" r:id="rId2"/>
    <p:sldId id="259" r:id="rId3"/>
    <p:sldId id="288" r:id="rId4"/>
    <p:sldId id="1980" r:id="rId5"/>
    <p:sldId id="1981" r:id="rId6"/>
    <p:sldId id="1891" r:id="rId7"/>
    <p:sldId id="315" r:id="rId8"/>
    <p:sldId id="1903" r:id="rId9"/>
    <p:sldId id="1892" r:id="rId10"/>
    <p:sldId id="265" r:id="rId11"/>
    <p:sldId id="1893" r:id="rId12"/>
    <p:sldId id="291" r:id="rId13"/>
    <p:sldId id="284" r:id="rId14"/>
    <p:sldId id="267" r:id="rId15"/>
    <p:sldId id="279" r:id="rId16"/>
    <p:sldId id="1895" r:id="rId17"/>
    <p:sldId id="316" r:id="rId18"/>
    <p:sldId id="281" r:id="rId19"/>
    <p:sldId id="283" r:id="rId20"/>
    <p:sldId id="271" r:id="rId21"/>
    <p:sldId id="270" r:id="rId22"/>
    <p:sldId id="280" r:id="rId23"/>
    <p:sldId id="272" r:id="rId24"/>
    <p:sldId id="273" r:id="rId25"/>
    <p:sldId id="297" r:id="rId26"/>
    <p:sldId id="282" r:id="rId27"/>
    <p:sldId id="1896" r:id="rId28"/>
    <p:sldId id="302" r:id="rId29"/>
    <p:sldId id="298" r:id="rId30"/>
    <p:sldId id="276" r:id="rId31"/>
    <p:sldId id="275" r:id="rId32"/>
    <p:sldId id="309" r:id="rId33"/>
    <p:sldId id="1897" r:id="rId34"/>
    <p:sldId id="1898" r:id="rId35"/>
    <p:sldId id="1900" r:id="rId36"/>
    <p:sldId id="1982" r:id="rId37"/>
    <p:sldId id="311" r:id="rId38"/>
    <p:sldId id="286" r:id="rId39"/>
    <p:sldId id="1975" r:id="rId40"/>
    <p:sldId id="266" r:id="rId41"/>
    <p:sldId id="313" r:id="rId42"/>
    <p:sldId id="1983" r:id="rId4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8"/>
    <p:restoredTop sz="96301"/>
  </p:normalViewPr>
  <p:slideViewPr>
    <p:cSldViewPr snapToGrid="0">
      <p:cViewPr varScale="1">
        <p:scale>
          <a:sx n="69" d="100"/>
          <a:sy n="69" d="100"/>
        </p:scale>
        <p:origin x="200" y="133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kalkylblad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kalkylblad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sv-SE"/>
  <c:roundedCorners val="1"/>
  <c:style val="2"/>
  <c:chart>
    <c:autoTitleDeleted val="1"/>
    <c:plotArea>
      <c:layout/>
      <c:pieChart>
        <c:varyColors val="1"/>
        <c:ser>
          <c:idx val="0"/>
          <c:order val="0"/>
          <c:tx>
            <c:strRef>
              <c:f>Sheet1!$B$1</c:f>
              <c:strCache>
                <c:ptCount val="1"/>
                <c:pt idx="0">
                  <c:v>Andel</c:v>
                </c:pt>
              </c:strCache>
            </c:strRef>
          </c:tx>
          <c:dPt>
            <c:idx val="0"/>
            <c:bubble3D val="0"/>
            <c:spPr>
              <a:solidFill>
                <a:srgbClr val="225E4A"/>
              </a:solidFill>
            </c:spPr>
            <c:extLst>
              <c:ext xmlns:c16="http://schemas.microsoft.com/office/drawing/2014/chart" uri="{C3380CC4-5D6E-409C-BE32-E72D297353CC}">
                <c16:uniqueId val="{00000001-EB04-0D4F-A995-54296957B6DE}"/>
              </c:ext>
            </c:extLst>
          </c:dPt>
          <c:dPt>
            <c:idx val="1"/>
            <c:bubble3D val="0"/>
            <c:spPr>
              <a:solidFill>
                <a:srgbClr val="5F9C68"/>
              </a:solidFill>
            </c:spPr>
            <c:extLst>
              <c:ext xmlns:c16="http://schemas.microsoft.com/office/drawing/2014/chart" uri="{C3380CC4-5D6E-409C-BE32-E72D297353CC}">
                <c16:uniqueId val="{00000003-EB04-0D4F-A995-54296957B6DE}"/>
              </c:ext>
            </c:extLst>
          </c:dPt>
          <c:dPt>
            <c:idx val="2"/>
            <c:bubble3D val="0"/>
            <c:spPr>
              <a:solidFill>
                <a:srgbClr val="A7D07A"/>
              </a:solidFill>
            </c:spPr>
            <c:extLst>
              <c:ext xmlns:c16="http://schemas.microsoft.com/office/drawing/2014/chart" uri="{C3380CC4-5D6E-409C-BE32-E72D297353CC}">
                <c16:uniqueId val="{00000005-EB04-0D4F-A995-54296957B6DE}"/>
              </c:ext>
            </c:extLst>
          </c:dPt>
          <c:dPt>
            <c:idx val="3"/>
            <c:bubble3D val="0"/>
            <c:spPr>
              <a:solidFill>
                <a:srgbClr val="ECC44D"/>
              </a:solidFill>
            </c:spPr>
            <c:extLst>
              <c:ext xmlns:c16="http://schemas.microsoft.com/office/drawing/2014/chart" uri="{C3380CC4-5D6E-409C-BE32-E72D297353CC}">
                <c16:uniqueId val="{00000007-EB04-0D4F-A995-54296957B6DE}"/>
              </c:ext>
            </c:extLst>
          </c:dPt>
          <c:dPt>
            <c:idx val="4"/>
            <c:bubble3D val="0"/>
            <c:spPr>
              <a:solidFill>
                <a:srgbClr val="56BEC4"/>
              </a:solidFill>
            </c:spPr>
            <c:extLst>
              <c:ext xmlns:c16="http://schemas.microsoft.com/office/drawing/2014/chart" uri="{C3380CC4-5D6E-409C-BE32-E72D297353CC}">
                <c16:uniqueId val="{00000009-EB04-0D4F-A995-54296957B6DE}"/>
              </c:ext>
            </c:extLst>
          </c:dPt>
          <c:dPt>
            <c:idx val="5"/>
            <c:bubble3D val="0"/>
            <c:spPr>
              <a:solidFill>
                <a:srgbClr val="6891D2"/>
              </a:solidFill>
            </c:spPr>
            <c:extLst>
              <c:ext xmlns:c16="http://schemas.microsoft.com/office/drawing/2014/chart" uri="{C3380CC4-5D6E-409C-BE32-E72D297353CC}">
                <c16:uniqueId val="{0000000B-EB04-0D4F-A995-54296957B6DE}"/>
              </c:ext>
            </c:extLst>
          </c:dPt>
          <c:dPt>
            <c:idx val="6"/>
            <c:bubble3D val="0"/>
            <c:spPr>
              <a:solidFill>
                <a:srgbClr val="ADC1BE"/>
              </a:solidFill>
            </c:spPr>
            <c:extLst>
              <c:ext xmlns:c16="http://schemas.microsoft.com/office/drawing/2014/chart" uri="{C3380CC4-5D6E-409C-BE32-E72D297353CC}">
                <c16:uniqueId val="{0000000D-EB04-0D4F-A995-54296957B6DE}"/>
              </c:ext>
            </c:extLst>
          </c:dPt>
          <c:dLbls>
            <c:dLbl>
              <c:idx val="0"/>
              <c:layout>
                <c:manualLayout>
                  <c:x val="-0.12765402926323877"/>
                  <c:y val="5.7123386818125156E-2"/>
                </c:manualLayout>
              </c:layout>
              <c:tx>
                <c:rich>
                  <a:bodyPr/>
                  <a:lstStyle/>
                  <a:p>
                    <a:r>
                      <a:rPr lang="en-US" sz="2800" baseline="0" dirty="0">
                        <a:latin typeface="Calibri" panose="020F0502020204030204" pitchFamily="34" charset="0"/>
                        <a:cs typeface="Calibri" panose="020F0502020204030204" pitchFamily="34" charset="0"/>
                      </a:rPr>
                      <a:t> </a:t>
                    </a:r>
                    <a:fld id="{F52C5AAE-D74F-A944-8618-A834848D1A54}" type="PERCENTAGE">
                      <a:rPr lang="en-US" sz="2800" baseline="0">
                        <a:latin typeface="Calibri" panose="020F0502020204030204" pitchFamily="34" charset="0"/>
                        <a:cs typeface="Calibri" panose="020F0502020204030204" pitchFamily="34" charset="0"/>
                      </a:rPr>
                      <a:pPr/>
                      <a:t>[PROCENT]</a:t>
                    </a:fld>
                    <a:endParaRPr lang="en-US" sz="2800" baseline="0" dirty="0">
                      <a:latin typeface="Calibri" panose="020F0502020204030204" pitchFamily="34" charset="0"/>
                      <a:cs typeface="Calibri" panose="020F0502020204030204" pitchFamily="34" charset="0"/>
                    </a:endParaRPr>
                  </a:p>
                </c:rich>
              </c:tx>
              <c:dLblPos val="bestFit"/>
              <c:showLegendKey val="0"/>
              <c:showVal val="1"/>
              <c:showCatName val="0"/>
              <c:showSerName val="0"/>
              <c:showPercent val="1"/>
              <c:showBubbleSize val="0"/>
              <c:extLst>
                <c:ext xmlns:c15="http://schemas.microsoft.com/office/drawing/2012/chart" uri="{CE6537A1-D6FC-4f65-9D91-7224C49458BB}">
                  <c15:layout>
                    <c:manualLayout>
                      <c:w val="9.2739541133244008E-2"/>
                      <c:h val="0.14567633127308627"/>
                    </c:manualLayout>
                  </c15:layout>
                  <c15:dlblFieldTable/>
                  <c15:showDataLabelsRange val="0"/>
                </c:ext>
                <c:ext xmlns:c16="http://schemas.microsoft.com/office/drawing/2014/chart" uri="{C3380CC4-5D6E-409C-BE32-E72D297353CC}">
                  <c16:uniqueId val="{00000001-EB04-0D4F-A995-54296957B6DE}"/>
                </c:ext>
              </c:extLst>
            </c:dLbl>
            <c:dLbl>
              <c:idx val="1"/>
              <c:layout>
                <c:manualLayout>
                  <c:x val="2.5688687481948941E-2"/>
                  <c:y val="-0.14352471839029096"/>
                </c:manualLayout>
              </c:layout>
              <c:tx>
                <c:rich>
                  <a:bodyPr/>
                  <a:lstStyle/>
                  <a:p>
                    <a:fld id="{88EC369C-ECF2-6B4A-8AF1-37362DD3B088}" type="PERCENTAGE">
                      <a:rPr lang="en-US" sz="2400" baseline="0" smtClean="0">
                        <a:latin typeface="Calibri" panose="020F0502020204030204" pitchFamily="34" charset="0"/>
                        <a:cs typeface="Calibri" panose="020F0502020204030204" pitchFamily="34" charset="0"/>
                      </a:rPr>
                      <a:pPr/>
                      <a:t>[PROCENT]</a:t>
                    </a:fld>
                    <a:endParaRPr lang="sv-SE"/>
                  </a:p>
                </c:rich>
              </c:tx>
              <c:dLblPos val="bestFit"/>
              <c:showLegendKey val="0"/>
              <c:showVal val="1"/>
              <c:showCatName val="0"/>
              <c:showSerName val="0"/>
              <c:showPercent val="1"/>
              <c:showBubbleSize val="0"/>
              <c:extLst>
                <c:ext xmlns:c15="http://schemas.microsoft.com/office/drawing/2012/chart" uri="{CE6537A1-D6FC-4f65-9D91-7224C49458BB}">
                  <c15:layout>
                    <c:manualLayout>
                      <c:w val="6.681150227082501E-2"/>
                      <c:h val="6.5241547134572392E-2"/>
                    </c:manualLayout>
                  </c15:layout>
                  <c15:dlblFieldTable/>
                  <c15:showDataLabelsRange val="0"/>
                </c:ext>
                <c:ext xmlns:c16="http://schemas.microsoft.com/office/drawing/2014/chart" uri="{C3380CC4-5D6E-409C-BE32-E72D297353CC}">
                  <c16:uniqueId val="{00000003-EB04-0D4F-A995-54296957B6DE}"/>
                </c:ext>
              </c:extLst>
            </c:dLbl>
            <c:dLbl>
              <c:idx val="6"/>
              <c:layout>
                <c:manualLayout>
                  <c:x val="9.4675467591344722E-2"/>
                  <c:y val="0.10060021730762329"/>
                </c:manualLayout>
              </c:layout>
              <c:tx>
                <c:rich>
                  <a:bodyPr/>
                  <a:lstStyle/>
                  <a:p>
                    <a:r>
                      <a:rPr lang="en-US" baseline="0" dirty="0"/>
                      <a:t> </a:t>
                    </a:r>
                    <a:fld id="{AE3EE5F5-DA14-204A-8232-8C5FC6AFDB65}" type="PERCENTAGE">
                      <a:rPr lang="en-US" sz="2400" baseline="0">
                        <a:latin typeface="Calibri" panose="020F0502020204030204" pitchFamily="34" charset="0"/>
                        <a:cs typeface="Calibri" panose="020F0502020204030204" pitchFamily="34" charset="0"/>
                      </a:rPr>
                      <a:pPr/>
                      <a:t>[PROCENT]</a:t>
                    </a:fld>
                    <a:endParaRPr lang="en-US" baseline="0" dirty="0"/>
                  </a:p>
                </c:rich>
              </c:tx>
              <c:dLblPos val="bestFit"/>
              <c:showLegendKey val="0"/>
              <c:showVal val="1"/>
              <c:showCatName val="0"/>
              <c:showSerName val="0"/>
              <c:showPercent val="1"/>
              <c:showBubbleSize val="0"/>
              <c:extLst>
                <c:ext xmlns:c15="http://schemas.microsoft.com/office/drawing/2012/chart" uri="{CE6537A1-D6FC-4f65-9D91-7224C49458BB}">
                  <c15:layout>
                    <c:manualLayout>
                      <c:w val="9.7605636895357964E-2"/>
                      <c:h val="9.4287441406813499E-2"/>
                    </c:manualLayout>
                  </c15:layout>
                  <c15:dlblFieldTable/>
                  <c15:showDataLabelsRange val="0"/>
                </c:ext>
                <c:ext xmlns:c16="http://schemas.microsoft.com/office/drawing/2014/chart" uri="{C3380CC4-5D6E-409C-BE32-E72D297353CC}">
                  <c16:uniqueId val="{0000000D-EB04-0D4F-A995-54296957B6DE}"/>
                </c:ext>
              </c:extLst>
            </c:dLbl>
            <c:spPr>
              <a:noFill/>
              <a:ln>
                <a:noFill/>
              </a:ln>
              <a:effectLst/>
            </c:spPr>
            <c:txPr>
              <a:bodyPr/>
              <a:lstStyle/>
              <a:p>
                <a:pPr>
                  <a:defRPr sz="1000"/>
                </a:pPr>
                <a:endParaRPr lang="sv-SE"/>
              </a:p>
            </c:txPr>
            <c:dLblPos val="bestFit"/>
            <c:showLegendKey val="0"/>
            <c:showVal val="1"/>
            <c:showCatName val="0"/>
            <c:showSerName val="0"/>
            <c:showPercent val="1"/>
            <c:showBubbleSize val="0"/>
            <c:showLeaderLines val="1"/>
            <c:extLst>
              <c:ext xmlns:c15="http://schemas.microsoft.com/office/drawing/2012/chart" uri="{CE6537A1-D6FC-4f65-9D91-7224C49458BB}"/>
            </c:extLst>
          </c:dLbls>
          <c:cat>
            <c:strRef>
              <c:f>Sheet1!$A$2:$A$8</c:f>
              <c:strCache>
                <c:ptCount val="7"/>
                <c:pt idx="0">
                  <c:v>Borderline personlighetssyndrom</c:v>
                </c:pt>
                <c:pt idx="1">
                  <c:v>Personlighetssyndrom UNS</c:v>
                </c:pt>
                <c:pt idx="2">
                  <c:v>Ängslig personlighetssyndrom</c:v>
                </c:pt>
                <c:pt idx="3">
                  <c:v>Histrionisk personlighetssyndrom</c:v>
                </c:pt>
                <c:pt idx="4">
                  <c:v>Schizoid personlighetssyndrom</c:v>
                </c:pt>
                <c:pt idx="5">
                  <c:v>Dependent personlighetssyndrom</c:v>
                </c:pt>
                <c:pt idx="6">
                  <c:v>Annan psykiatrisk problematik</c:v>
                </c:pt>
              </c:strCache>
            </c:strRef>
          </c:cat>
          <c:val>
            <c:numRef>
              <c:f>Sheet1!$B$2:$B$8</c:f>
              <c:numCache>
                <c:formatCode>General</c:formatCode>
                <c:ptCount val="7"/>
                <c:pt idx="0">
                  <c:v>42</c:v>
                </c:pt>
                <c:pt idx="1">
                  <c:v>16</c:v>
                </c:pt>
                <c:pt idx="2">
                  <c:v>8.1999999999999993</c:v>
                </c:pt>
                <c:pt idx="3">
                  <c:v>2.6</c:v>
                </c:pt>
                <c:pt idx="4">
                  <c:v>2.6</c:v>
                </c:pt>
                <c:pt idx="5">
                  <c:v>2.6</c:v>
                </c:pt>
                <c:pt idx="6">
                  <c:v>26</c:v>
                </c:pt>
              </c:numCache>
            </c:numRef>
          </c:val>
          <c:extLst>
            <c:ext xmlns:c16="http://schemas.microsoft.com/office/drawing/2014/chart" uri="{C3380CC4-5D6E-409C-BE32-E72D297353CC}">
              <c16:uniqueId val="{0000000E-EB04-0D4F-A995-54296957B6DE}"/>
            </c:ext>
          </c:extLst>
        </c:ser>
        <c:dLbls>
          <c:dLblPos val="bestFit"/>
          <c:showLegendKey val="0"/>
          <c:showVal val="1"/>
          <c:showCatName val="0"/>
          <c:showSerName val="0"/>
          <c:showPercent val="1"/>
          <c:showBubbleSize val="0"/>
          <c:showLeaderLines val="1"/>
        </c:dLbls>
        <c:firstSliceAng val="0"/>
      </c:pieChart>
    </c:plotArea>
    <c:legend>
      <c:legendPos val="r"/>
      <c:layout>
        <c:manualLayout>
          <c:xMode val="edge"/>
          <c:yMode val="edge"/>
          <c:x val="0.57525025349608427"/>
          <c:y val="0.20032272433950937"/>
          <c:w val="0.39245594429876479"/>
          <c:h val="0.69319513281591416"/>
        </c:manualLayout>
      </c:layout>
      <c:overlay val="0"/>
      <c:txPr>
        <a:bodyPr/>
        <a:lstStyle/>
        <a:p>
          <a:pPr>
            <a:defRPr sz="1800"/>
          </a:pPr>
          <a:endParaRPr lang="sv-SE"/>
        </a:p>
      </c:txPr>
    </c:legend>
    <c:plotVisOnly val="1"/>
    <c:dispBlanksAs val="gap"/>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0"/>
    <c:plotArea>
      <c:layout/>
      <c:barChart>
        <c:barDir val="col"/>
        <c:grouping val="clustered"/>
        <c:varyColors val="1"/>
        <c:ser>
          <c:idx val="0"/>
          <c:order val="0"/>
          <c:tx>
            <c:strRef>
              <c:f>Sheet1!$B$1</c:f>
              <c:strCache>
                <c:ptCount val="1"/>
                <c:pt idx="0">
                  <c:v>Rater 1</c:v>
                </c:pt>
              </c:strCache>
            </c:strRef>
          </c:tx>
          <c:invertIfNegative val="1"/>
          <c:dPt>
            <c:idx val="0"/>
            <c:invertIfNegative val="1"/>
            <c:bubble3D val="0"/>
            <c:spPr>
              <a:solidFill>
                <a:srgbClr val="FF8C00"/>
              </a:solidFill>
            </c:spPr>
            <c:extLst>
              <c:ext xmlns:c16="http://schemas.microsoft.com/office/drawing/2014/chart" uri="{C3380CC4-5D6E-409C-BE32-E72D297353CC}">
                <c16:uniqueId val="{00000001-C0AA-D646-ACF9-8EFC5DA91B5D}"/>
              </c:ext>
            </c:extLst>
          </c:dPt>
          <c:dPt>
            <c:idx val="1"/>
            <c:invertIfNegative val="1"/>
            <c:bubble3D val="0"/>
            <c:spPr>
              <a:solidFill>
                <a:srgbClr val="FF8C00"/>
              </a:solidFill>
            </c:spPr>
            <c:extLst>
              <c:ext xmlns:c16="http://schemas.microsoft.com/office/drawing/2014/chart" uri="{C3380CC4-5D6E-409C-BE32-E72D297353CC}">
                <c16:uniqueId val="{00000003-C0AA-D646-ACF9-8EFC5DA91B5D}"/>
              </c:ext>
            </c:extLst>
          </c:dPt>
          <c:dPt>
            <c:idx val="2"/>
            <c:invertIfNegative val="1"/>
            <c:bubble3D val="0"/>
            <c:spPr>
              <a:solidFill>
                <a:srgbClr val="FF8C00"/>
              </a:solidFill>
            </c:spPr>
            <c:extLst>
              <c:ext xmlns:c16="http://schemas.microsoft.com/office/drawing/2014/chart" uri="{C3380CC4-5D6E-409C-BE32-E72D297353CC}">
                <c16:uniqueId val="{00000005-C0AA-D646-ACF9-8EFC5DA91B5D}"/>
              </c:ext>
            </c:extLst>
          </c:dPt>
          <c:dPt>
            <c:idx val="3"/>
            <c:invertIfNegative val="1"/>
            <c:bubble3D val="0"/>
            <c:spPr>
              <a:solidFill>
                <a:srgbClr val="FF8C00"/>
              </a:solidFill>
            </c:spPr>
            <c:extLst>
              <c:ext xmlns:c16="http://schemas.microsoft.com/office/drawing/2014/chart" uri="{C3380CC4-5D6E-409C-BE32-E72D297353CC}">
                <c16:uniqueId val="{00000007-C0AA-D646-ACF9-8EFC5DA91B5D}"/>
              </c:ext>
            </c:extLst>
          </c:dPt>
          <c:dPt>
            <c:idx val="4"/>
            <c:invertIfNegative val="1"/>
            <c:bubble3D val="0"/>
            <c:spPr>
              <a:solidFill>
                <a:srgbClr val="FF8C00"/>
              </a:solidFill>
            </c:spPr>
            <c:extLst>
              <c:ext xmlns:c16="http://schemas.microsoft.com/office/drawing/2014/chart" uri="{C3380CC4-5D6E-409C-BE32-E72D297353CC}">
                <c16:uniqueId val="{00000009-C0AA-D646-ACF9-8EFC5DA91B5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Identitet</c:v>
                </c:pt>
                <c:pt idx="1">
                  <c:v>Självstyrning</c:v>
                </c:pt>
                <c:pt idx="2">
                  <c:v>Empati</c:v>
                </c:pt>
                <c:pt idx="3">
                  <c:v>Intimitet</c:v>
                </c:pt>
                <c:pt idx="4">
                  <c:v>LPFS total</c:v>
                </c:pt>
              </c:strCache>
            </c:strRef>
          </c:cat>
          <c:val>
            <c:numRef>
              <c:f>Sheet1!$B$2:$B$6</c:f>
              <c:numCache>
                <c:formatCode>General</c:formatCode>
                <c:ptCount val="5"/>
                <c:pt idx="0">
                  <c:v>0.75</c:v>
                </c:pt>
                <c:pt idx="1">
                  <c:v>0.72</c:v>
                </c:pt>
                <c:pt idx="2">
                  <c:v>0.81</c:v>
                </c:pt>
                <c:pt idx="3">
                  <c:v>0.69</c:v>
                </c:pt>
                <c:pt idx="4">
                  <c:v>0.91</c:v>
                </c:pt>
              </c:numCache>
            </c:numRef>
          </c:val>
          <c:extLst>
            <c:ext xmlns:c16="http://schemas.microsoft.com/office/drawing/2014/chart" uri="{C3380CC4-5D6E-409C-BE32-E72D297353CC}">
              <c16:uniqueId val="{0000000A-C0AA-D646-ACF9-8EFC5DA91B5D}"/>
            </c:ext>
          </c:extLst>
        </c:ser>
        <c:ser>
          <c:idx val="1"/>
          <c:order val="1"/>
          <c:tx>
            <c:strRef>
              <c:f>Sheet1!$C$1</c:f>
              <c:strCache>
                <c:ptCount val="1"/>
                <c:pt idx="0">
                  <c:v>Rater 2</c:v>
                </c:pt>
              </c:strCache>
            </c:strRef>
          </c:tx>
          <c:invertIfNegative val="1"/>
          <c:dPt>
            <c:idx val="0"/>
            <c:invertIfNegative val="1"/>
            <c:bubble3D val="0"/>
            <c:spPr>
              <a:solidFill>
                <a:srgbClr val="C85A00"/>
              </a:solidFill>
            </c:spPr>
            <c:extLst>
              <c:ext xmlns:c16="http://schemas.microsoft.com/office/drawing/2014/chart" uri="{C3380CC4-5D6E-409C-BE32-E72D297353CC}">
                <c16:uniqueId val="{0000000C-C0AA-D646-ACF9-8EFC5DA91B5D}"/>
              </c:ext>
            </c:extLst>
          </c:dPt>
          <c:dPt>
            <c:idx val="1"/>
            <c:invertIfNegative val="1"/>
            <c:bubble3D val="0"/>
            <c:spPr>
              <a:solidFill>
                <a:srgbClr val="C85A00"/>
              </a:solidFill>
            </c:spPr>
            <c:extLst>
              <c:ext xmlns:c16="http://schemas.microsoft.com/office/drawing/2014/chart" uri="{C3380CC4-5D6E-409C-BE32-E72D297353CC}">
                <c16:uniqueId val="{0000000E-C0AA-D646-ACF9-8EFC5DA91B5D}"/>
              </c:ext>
            </c:extLst>
          </c:dPt>
          <c:dPt>
            <c:idx val="2"/>
            <c:invertIfNegative val="1"/>
            <c:bubble3D val="0"/>
            <c:spPr>
              <a:solidFill>
                <a:srgbClr val="C85A00"/>
              </a:solidFill>
            </c:spPr>
            <c:extLst>
              <c:ext xmlns:c16="http://schemas.microsoft.com/office/drawing/2014/chart" uri="{C3380CC4-5D6E-409C-BE32-E72D297353CC}">
                <c16:uniqueId val="{00000010-C0AA-D646-ACF9-8EFC5DA91B5D}"/>
              </c:ext>
            </c:extLst>
          </c:dPt>
          <c:dPt>
            <c:idx val="3"/>
            <c:invertIfNegative val="1"/>
            <c:bubble3D val="0"/>
            <c:spPr>
              <a:solidFill>
                <a:srgbClr val="C85A00"/>
              </a:solidFill>
            </c:spPr>
            <c:extLst>
              <c:ext xmlns:c16="http://schemas.microsoft.com/office/drawing/2014/chart" uri="{C3380CC4-5D6E-409C-BE32-E72D297353CC}">
                <c16:uniqueId val="{00000012-C0AA-D646-ACF9-8EFC5DA91B5D}"/>
              </c:ext>
            </c:extLst>
          </c:dPt>
          <c:dPt>
            <c:idx val="4"/>
            <c:invertIfNegative val="1"/>
            <c:bubble3D val="0"/>
            <c:spPr>
              <a:solidFill>
                <a:srgbClr val="C85A00"/>
              </a:solidFill>
            </c:spPr>
            <c:extLst>
              <c:ext xmlns:c16="http://schemas.microsoft.com/office/drawing/2014/chart" uri="{C3380CC4-5D6E-409C-BE32-E72D297353CC}">
                <c16:uniqueId val="{00000014-C0AA-D646-ACF9-8EFC5DA91B5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Identitet</c:v>
                </c:pt>
                <c:pt idx="1">
                  <c:v>Självstyrning</c:v>
                </c:pt>
                <c:pt idx="2">
                  <c:v>Empati</c:v>
                </c:pt>
                <c:pt idx="3">
                  <c:v>Intimitet</c:v>
                </c:pt>
                <c:pt idx="4">
                  <c:v>LPFS total</c:v>
                </c:pt>
              </c:strCache>
            </c:strRef>
          </c:cat>
          <c:val>
            <c:numRef>
              <c:f>Sheet1!$C$2:$C$6</c:f>
              <c:numCache>
                <c:formatCode>General</c:formatCode>
                <c:ptCount val="5"/>
                <c:pt idx="0">
                  <c:v>0.71</c:v>
                </c:pt>
                <c:pt idx="1">
                  <c:v>0.7</c:v>
                </c:pt>
                <c:pt idx="2">
                  <c:v>0.75</c:v>
                </c:pt>
                <c:pt idx="3">
                  <c:v>0.85</c:v>
                </c:pt>
                <c:pt idx="4">
                  <c:v>0.88</c:v>
                </c:pt>
              </c:numCache>
            </c:numRef>
          </c:val>
          <c:extLst>
            <c:ext xmlns:c16="http://schemas.microsoft.com/office/drawing/2014/chart" uri="{C3380CC4-5D6E-409C-BE32-E72D297353CC}">
              <c16:uniqueId val="{00000015-C0AA-D646-ACF9-8EFC5DA91B5D}"/>
            </c:ext>
          </c:extLst>
        </c:ser>
        <c:dLbls>
          <c:showLegendKey val="0"/>
          <c:showVal val="1"/>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0"/>
    <c:plotArea>
      <c:layout/>
      <c:barChart>
        <c:barDir val="col"/>
        <c:grouping val="clustered"/>
        <c:varyColors val="1"/>
        <c:ser>
          <c:idx val="0"/>
          <c:order val="0"/>
          <c:tx>
            <c:strRef>
              <c:f>Sheet1!$B$1</c:f>
              <c:strCache>
                <c:ptCount val="1"/>
                <c:pt idx="0">
                  <c:v>Rater 1</c:v>
                </c:pt>
              </c:strCache>
            </c:strRef>
          </c:tx>
          <c:spPr>
            <a:solidFill>
              <a:srgbClr val="FFB6C1"/>
            </a:solidFill>
          </c:spPr>
          <c:invertIfNegative val="1"/>
          <c:dLbls>
            <c:dLbl>
              <c:idx val="0"/>
              <c:tx>
                <c:rich>
                  <a:bodyPr/>
                  <a:lstStyle/>
                  <a:p>
                    <a:r>
                      <a:rPr lang="en-US"/>
                      <a:t>0.25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74F-BD43-817B-D2F75446AF4C}"/>
                </c:ext>
              </c:extLst>
            </c:dLbl>
            <c:dLbl>
              <c:idx val="1"/>
              <c:tx>
                <c:rich>
                  <a:bodyPr/>
                  <a:lstStyle/>
                  <a:p>
                    <a:r>
                      <a:rPr lang="en-US"/>
                      <a:t>0.63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74F-BD43-817B-D2F75446AF4C}"/>
                </c:ext>
              </c:extLst>
            </c:dLbl>
            <c:dLbl>
              <c:idx val="2"/>
              <c:tx>
                <c:rich>
                  <a:bodyPr/>
                  <a:lstStyle/>
                  <a:p>
                    <a:r>
                      <a:rPr lang="en-US"/>
                      <a:t>0.73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74F-BD43-817B-D2F75446AF4C}"/>
                </c:ext>
              </c:extLst>
            </c:dLbl>
            <c:dLbl>
              <c:idx val="3"/>
              <c:tx>
                <c:rich>
                  <a:bodyPr/>
                  <a:lstStyle/>
                  <a:p>
                    <a:r>
                      <a:rPr lang="en-US"/>
                      <a:t>0.66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74F-BD43-817B-D2F75446AF4C}"/>
                </c:ext>
              </c:extLst>
            </c:dLbl>
            <c:dLbl>
              <c:idx val="4"/>
              <c:tx>
                <c:rich>
                  <a:bodyPr/>
                  <a:lstStyle/>
                  <a:p>
                    <a:r>
                      <a:rPr lang="en-US"/>
                      <a:t>0.38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74F-BD43-817B-D2F75446AF4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Negative Affectivity</c:v>
                </c:pt>
                <c:pt idx="1">
                  <c:v>Detachment</c:v>
                </c:pt>
                <c:pt idx="2">
                  <c:v>Antagonism</c:v>
                </c:pt>
                <c:pt idx="3">
                  <c:v>Disinhibition</c:v>
                </c:pt>
                <c:pt idx="4">
                  <c:v>Psychoticism</c:v>
                </c:pt>
              </c:strCache>
            </c:strRef>
          </c:cat>
          <c:val>
            <c:numRef>
              <c:f>Sheet1!$B$2:$B$6</c:f>
              <c:numCache>
                <c:formatCode>General</c:formatCode>
                <c:ptCount val="5"/>
                <c:pt idx="0">
                  <c:v>0.25</c:v>
                </c:pt>
                <c:pt idx="1">
                  <c:v>0.63</c:v>
                </c:pt>
                <c:pt idx="2">
                  <c:v>0.73</c:v>
                </c:pt>
                <c:pt idx="3">
                  <c:v>0.66</c:v>
                </c:pt>
                <c:pt idx="4">
                  <c:v>0.38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E74F-BD43-817B-D2F75446AF4C}"/>
            </c:ext>
          </c:extLst>
        </c:ser>
        <c:ser>
          <c:idx val="1"/>
          <c:order val="1"/>
          <c:tx>
            <c:strRef>
              <c:f>Sheet1!$C$1</c:f>
              <c:strCache>
                <c:ptCount val="1"/>
                <c:pt idx="0">
                  <c:v>Rater 2</c:v>
                </c:pt>
              </c:strCache>
            </c:strRef>
          </c:tx>
          <c:spPr>
            <a:solidFill>
              <a:srgbClr val="DB7093"/>
            </a:solidFill>
          </c:spPr>
          <c:invertIfNegative val="1"/>
          <c:dLbls>
            <c:dLbl>
              <c:idx val="0"/>
              <c:tx>
                <c:rich>
                  <a:bodyPr/>
                  <a:lstStyle/>
                  <a:p>
                    <a:r>
                      <a:rPr lang="en-US"/>
                      <a:t>0.65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74F-BD43-817B-D2F75446AF4C}"/>
                </c:ext>
              </c:extLst>
            </c:dLbl>
            <c:dLbl>
              <c:idx val="1"/>
              <c:tx>
                <c:rich>
                  <a:bodyPr/>
                  <a:lstStyle/>
                  <a:p>
                    <a:r>
                      <a:rPr lang="en-US"/>
                      <a:t>0.81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74F-BD43-817B-D2F75446AF4C}"/>
                </c:ext>
              </c:extLst>
            </c:dLbl>
            <c:dLbl>
              <c:idx val="2"/>
              <c:tx>
                <c:rich>
                  <a:bodyPr/>
                  <a:lstStyle/>
                  <a:p>
                    <a:r>
                      <a:rPr lang="en-US"/>
                      <a:t>0.85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74F-BD43-817B-D2F75446AF4C}"/>
                </c:ext>
              </c:extLst>
            </c:dLbl>
            <c:dLbl>
              <c:idx val="3"/>
              <c:tx>
                <c:rich>
                  <a:bodyPr/>
                  <a:lstStyle/>
                  <a:p>
                    <a:r>
                      <a:rPr lang="en-US"/>
                      <a:t>0.76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74F-BD43-817B-D2F75446AF4C}"/>
                </c:ext>
              </c:extLst>
            </c:dLbl>
            <c:dLbl>
              <c:idx val="4"/>
              <c:tx>
                <c:rich>
                  <a:bodyPr/>
                  <a:lstStyle/>
                  <a:p>
                    <a:r>
                      <a:rPr lang="en-US"/>
                      <a:t>0.54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74F-BD43-817B-D2F75446AF4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Negative Affectivity</c:v>
                </c:pt>
                <c:pt idx="1">
                  <c:v>Detachment</c:v>
                </c:pt>
                <c:pt idx="2">
                  <c:v>Antagonism</c:v>
                </c:pt>
                <c:pt idx="3">
                  <c:v>Disinhibition</c:v>
                </c:pt>
                <c:pt idx="4">
                  <c:v>Psychoticism</c:v>
                </c:pt>
              </c:strCache>
            </c:strRef>
          </c:cat>
          <c:val>
            <c:numRef>
              <c:f>Sheet1!$C$2:$C$6</c:f>
              <c:numCache>
                <c:formatCode>General</c:formatCode>
                <c:ptCount val="5"/>
                <c:pt idx="0">
                  <c:v>0.65</c:v>
                </c:pt>
                <c:pt idx="1">
                  <c:v>0.81</c:v>
                </c:pt>
                <c:pt idx="2">
                  <c:v>0.85</c:v>
                </c:pt>
                <c:pt idx="3">
                  <c:v>0.76</c:v>
                </c:pt>
                <c:pt idx="4">
                  <c:v>0.54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B-E74F-BD43-817B-D2F75446AF4C}"/>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sv-SE"/>
  <c:roundedCorners val="1"/>
  <c:style val="2"/>
  <c:chart>
    <c:title>
      <c:overlay val="0"/>
    </c:title>
    <c:autoTitleDeleted val="0"/>
    <c:plotArea>
      <c:layout/>
      <c:pieChart>
        <c:varyColors val="1"/>
        <c:ser>
          <c:idx val="0"/>
          <c:order val="0"/>
          <c:tx>
            <c:strRef>
              <c:f>Sheet1!$B$1</c:f>
              <c:strCache>
                <c:ptCount val="1"/>
                <c:pt idx="0">
                  <c:v>ICC</c:v>
                </c:pt>
              </c:strCache>
            </c:strRef>
          </c:tx>
          <c:explosion val="4"/>
          <c:dPt>
            <c:idx val="0"/>
            <c:bubble3D val="0"/>
            <c:spPr>
              <a:solidFill>
                <a:srgbClr val="3C963C"/>
              </a:solidFill>
            </c:spPr>
            <c:extLst>
              <c:ext xmlns:c16="http://schemas.microsoft.com/office/drawing/2014/chart" uri="{C3380CC4-5D6E-409C-BE32-E72D297353CC}">
                <c16:uniqueId val="{00000001-3F86-3B46-A9E0-7D32EEEB1EC3}"/>
              </c:ext>
            </c:extLst>
          </c:dPt>
          <c:dPt>
            <c:idx val="1"/>
            <c:bubble3D val="0"/>
            <c:spPr>
              <a:solidFill>
                <a:srgbClr val="006400"/>
              </a:solidFill>
            </c:spPr>
            <c:extLst>
              <c:ext xmlns:c16="http://schemas.microsoft.com/office/drawing/2014/chart" uri="{C3380CC4-5D6E-409C-BE32-E72D297353CC}">
                <c16:uniqueId val="{00000003-3F86-3B46-A9E0-7D32EEEB1EC3}"/>
              </c:ext>
            </c:extLst>
          </c:dPt>
          <c:dPt>
            <c:idx val="2"/>
            <c:bubble3D val="0"/>
            <c:spPr>
              <a:solidFill>
                <a:srgbClr val="B4DCB4"/>
              </a:solidFill>
            </c:spPr>
            <c:extLst>
              <c:ext xmlns:c16="http://schemas.microsoft.com/office/drawing/2014/chart" uri="{C3380CC4-5D6E-409C-BE32-E72D297353CC}">
                <c16:uniqueId val="{00000005-3F86-3B46-A9E0-7D32EEEB1EC3}"/>
              </c:ext>
            </c:extLst>
          </c:dPt>
          <c:dPt>
            <c:idx val="3"/>
            <c:bubble3D val="0"/>
            <c:spPr>
              <a:solidFill>
                <a:srgbClr val="B4DCB4"/>
              </a:solidFill>
            </c:spPr>
            <c:extLst>
              <c:ext xmlns:c16="http://schemas.microsoft.com/office/drawing/2014/chart" uri="{C3380CC4-5D6E-409C-BE32-E72D297353CC}">
                <c16:uniqueId val="{00000007-3F86-3B46-A9E0-7D32EEEB1EC3}"/>
              </c:ext>
            </c:extLst>
          </c:dPt>
          <c:dPt>
            <c:idx val="4"/>
            <c:bubble3D val="0"/>
            <c:spPr>
              <a:solidFill>
                <a:srgbClr val="006400"/>
              </a:solidFill>
            </c:spPr>
            <c:extLst>
              <c:ext xmlns:c16="http://schemas.microsoft.com/office/drawing/2014/chart" uri="{C3380CC4-5D6E-409C-BE32-E72D297353CC}">
                <c16:uniqueId val="{00000009-3F86-3B46-A9E0-7D32EEEB1EC3}"/>
              </c:ext>
            </c:extLst>
          </c:dPt>
          <c:dLbls>
            <c:dLbl>
              <c:idx val="0"/>
              <c:tx>
                <c:rich>
                  <a:bodyPr/>
                  <a:lstStyle/>
                  <a:p>
                    <a:fld id="{C9373C12-52AD-B343-9B2B-4D1373ACF79D}" type="CATEGORYNAME">
                      <a:rPr lang="en-US" smtClean="0"/>
                      <a:pPr/>
                      <a:t>[KATEGORINAMN]</a:t>
                    </a:fld>
                    <a:r>
                      <a:rPr lang="en-US" baseline="0" dirty="0"/>
                      <a:t> </a:t>
                    </a:r>
                    <a:fld id="{07DA86F1-07D9-4547-8288-C238E6356992}" type="VALUE">
                      <a:rPr lang="en-US" baseline="0"/>
                      <a:pPr/>
                      <a:t>[VÄRDE]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6998299319727892"/>
                      <c:h val="0.1640625"/>
                    </c:manualLayout>
                  </c15:layout>
                  <c15:dlblFieldTable/>
                  <c15:showDataLabelsRange val="0"/>
                </c:ext>
                <c:ext xmlns:c16="http://schemas.microsoft.com/office/drawing/2014/chart" uri="{C3380CC4-5D6E-409C-BE32-E72D297353CC}">
                  <c16:uniqueId val="{00000001-3F86-3B46-A9E0-7D32EEEB1EC3}"/>
                </c:ext>
              </c:extLst>
            </c:dLbl>
            <c:dLbl>
              <c:idx val="1"/>
              <c:layout>
                <c:manualLayout>
                  <c:x val="-2.6184797061406948E-2"/>
                  <c:y val="-0.1597052712160979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86-3B46-A9E0-7D32EEEB1EC3}"/>
                </c:ext>
              </c:extLst>
            </c:dLbl>
            <c:dLbl>
              <c:idx val="4"/>
              <c:layout>
                <c:manualLayout>
                  <c:x val="0.21875954278046672"/>
                  <c:y val="0.14047517497812773"/>
                </c:manualLayout>
              </c:layout>
              <c:tx>
                <c:rich>
                  <a:bodyPr/>
                  <a:lstStyle/>
                  <a:p>
                    <a:fld id="{409C8EF4-9F03-3348-BC3F-4FA284439AD0}" type="CATEGORYNAME">
                      <a:rPr lang="en-US" smtClean="0"/>
                      <a:pPr/>
                      <a:t>[KATEGORINAMN]</a:t>
                    </a:fld>
                    <a:r>
                      <a:rPr lang="en-US" baseline="0" dirty="0"/>
                      <a:t> </a:t>
                    </a:r>
                    <a:fld id="{CDC0D434-BEFD-0543-B747-320597223B85}" type="VALUE">
                      <a:rPr lang="en-US" baseline="0"/>
                      <a:pPr/>
                      <a:t>[VÄRDE]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9983159065003684"/>
                      <c:h val="0.16295138888888888"/>
                    </c:manualLayout>
                  </c15:layout>
                  <c15:dlblFieldTable/>
                  <c15:showDataLabelsRange val="0"/>
                </c:ext>
                <c:ext xmlns:c16="http://schemas.microsoft.com/office/drawing/2014/chart" uri="{C3380CC4-5D6E-409C-BE32-E72D297353CC}">
                  <c16:uniqueId val="{00000009-3F86-3B46-A9E0-7D32EEEB1EC3}"/>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Identitet</c:v>
                </c:pt>
                <c:pt idx="1">
                  <c:v>Självstyrning</c:v>
                </c:pt>
                <c:pt idx="2">
                  <c:v>Empati</c:v>
                </c:pt>
                <c:pt idx="3">
                  <c:v>Närhet</c:v>
                </c:pt>
                <c:pt idx="4">
                  <c:v>LPFS</c:v>
                </c:pt>
              </c:strCache>
            </c:strRef>
          </c:cat>
          <c:val>
            <c:numRef>
              <c:f>Sheet1!$B$2:$B$6</c:f>
              <c:numCache>
                <c:formatCode>General</c:formatCode>
                <c:ptCount val="5"/>
                <c:pt idx="0">
                  <c:v>0.49</c:v>
                </c:pt>
                <c:pt idx="1">
                  <c:v>0.56000000000000005</c:v>
                </c:pt>
                <c:pt idx="2">
                  <c:v>0.25</c:v>
                </c:pt>
                <c:pt idx="3">
                  <c:v>0.34</c:v>
                </c:pt>
                <c:pt idx="4">
                  <c:v>0.56999999999999995</c:v>
                </c:pt>
              </c:numCache>
            </c:numRef>
          </c:val>
          <c:extLst>
            <c:ext xmlns:c16="http://schemas.microsoft.com/office/drawing/2014/chart" uri="{C3380CC4-5D6E-409C-BE32-E72D297353CC}">
              <c16:uniqueId val="{0000000A-3F86-3B46-A9E0-7D32EEEB1EC3}"/>
            </c:ext>
          </c:extLst>
        </c:ser>
        <c:dLbls>
          <c:showLegendKey val="0"/>
          <c:showVal val="1"/>
          <c:showCatName val="1"/>
          <c:showSerName val="0"/>
          <c:showPercent val="0"/>
          <c:showBubbleSize val="0"/>
          <c:showLeaderLines val="1"/>
        </c:dLbls>
        <c:firstSliceAng val="0"/>
      </c:pieChart>
    </c:plotArea>
    <c:plotVisOnly val="1"/>
    <c:dispBlanksAs val="gap"/>
    <c:showDLblsOverMax val="1"/>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overlay val="0"/>
    </c:title>
    <c:autoTitleDeleted val="0"/>
    <c:plotArea>
      <c:layout/>
      <c:barChart>
        <c:barDir val="col"/>
        <c:grouping val="clustered"/>
        <c:varyColors val="1"/>
        <c:ser>
          <c:idx val="0"/>
          <c:order val="0"/>
          <c:tx>
            <c:strRef>
              <c:f>Sheet1!$B$1</c:f>
              <c:strCache>
                <c:ptCount val="1"/>
                <c:pt idx="0">
                  <c:v>ICC</c:v>
                </c:pt>
              </c:strCache>
            </c:strRef>
          </c:tx>
          <c:invertIfNegative val="1"/>
          <c:dPt>
            <c:idx val="0"/>
            <c:invertIfNegative val="1"/>
            <c:bubble3D val="0"/>
            <c:spPr>
              <a:solidFill>
                <a:srgbClr val="3C963C"/>
              </a:solidFill>
            </c:spPr>
            <c:extLst>
              <c:ext xmlns:c16="http://schemas.microsoft.com/office/drawing/2014/chart" uri="{C3380CC4-5D6E-409C-BE32-E72D297353CC}">
                <c16:uniqueId val="{00000001-053E-6C41-9E83-79774D09E567}"/>
              </c:ext>
            </c:extLst>
          </c:dPt>
          <c:dPt>
            <c:idx val="1"/>
            <c:invertIfNegative val="1"/>
            <c:bubble3D val="0"/>
            <c:spPr>
              <a:solidFill>
                <a:srgbClr val="006400"/>
              </a:solidFill>
            </c:spPr>
            <c:extLst>
              <c:ext xmlns:c16="http://schemas.microsoft.com/office/drawing/2014/chart" uri="{C3380CC4-5D6E-409C-BE32-E72D297353CC}">
                <c16:uniqueId val="{00000003-053E-6C41-9E83-79774D09E567}"/>
              </c:ext>
            </c:extLst>
          </c:dPt>
          <c:dPt>
            <c:idx val="2"/>
            <c:invertIfNegative val="1"/>
            <c:bubble3D val="0"/>
            <c:spPr>
              <a:solidFill>
                <a:srgbClr val="B4DCB4"/>
              </a:solidFill>
            </c:spPr>
            <c:extLst>
              <c:ext xmlns:c16="http://schemas.microsoft.com/office/drawing/2014/chart" uri="{C3380CC4-5D6E-409C-BE32-E72D297353CC}">
                <c16:uniqueId val="{00000005-053E-6C41-9E83-79774D09E567}"/>
              </c:ext>
            </c:extLst>
          </c:dPt>
          <c:dPt>
            <c:idx val="3"/>
            <c:invertIfNegative val="1"/>
            <c:bubble3D val="0"/>
            <c:spPr>
              <a:solidFill>
                <a:srgbClr val="B4DCB4"/>
              </a:solidFill>
            </c:spPr>
            <c:extLst>
              <c:ext xmlns:c16="http://schemas.microsoft.com/office/drawing/2014/chart" uri="{C3380CC4-5D6E-409C-BE32-E72D297353CC}">
                <c16:uniqueId val="{00000007-053E-6C41-9E83-79774D09E567}"/>
              </c:ext>
            </c:extLst>
          </c:dPt>
          <c:dPt>
            <c:idx val="4"/>
            <c:invertIfNegative val="1"/>
            <c:bubble3D val="0"/>
            <c:spPr>
              <a:solidFill>
                <a:srgbClr val="006400"/>
              </a:solidFill>
            </c:spPr>
            <c:extLst>
              <c:ext xmlns:c16="http://schemas.microsoft.com/office/drawing/2014/chart" uri="{C3380CC4-5D6E-409C-BE32-E72D297353CC}">
                <c16:uniqueId val="{00000009-053E-6C41-9E83-79774D09E56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Identitet</c:v>
                </c:pt>
                <c:pt idx="1">
                  <c:v>Självstyrning</c:v>
                </c:pt>
                <c:pt idx="2">
                  <c:v>Empati</c:v>
                </c:pt>
                <c:pt idx="3">
                  <c:v>Närhet</c:v>
                </c:pt>
                <c:pt idx="4">
                  <c:v>LPFS</c:v>
                </c:pt>
              </c:strCache>
            </c:strRef>
          </c:cat>
          <c:val>
            <c:numRef>
              <c:f>Sheet1!$B$2:$B$6</c:f>
              <c:numCache>
                <c:formatCode>General</c:formatCode>
                <c:ptCount val="5"/>
                <c:pt idx="0">
                  <c:v>0.49</c:v>
                </c:pt>
                <c:pt idx="1">
                  <c:v>0.56000000000000005</c:v>
                </c:pt>
                <c:pt idx="2">
                  <c:v>0.25</c:v>
                </c:pt>
                <c:pt idx="3">
                  <c:v>0.34</c:v>
                </c:pt>
                <c:pt idx="4">
                  <c:v>0.56999999999999995</c:v>
                </c:pt>
              </c:numCache>
            </c:numRef>
          </c:val>
          <c:extLst>
            <c:ext xmlns:c16="http://schemas.microsoft.com/office/drawing/2014/chart" uri="{C3380CC4-5D6E-409C-BE32-E72D297353CC}">
              <c16:uniqueId val="{0000000A-053E-6C41-9E83-79774D09E567}"/>
            </c:ext>
          </c:extLst>
        </c:ser>
        <c:dLbls>
          <c:showLegendKey val="0"/>
          <c:showVal val="1"/>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barChart>
        <c:barDir val="col"/>
        <c:grouping val="clustered"/>
        <c:varyColors val="1"/>
        <c:ser>
          <c:idx val="0"/>
          <c:order val="0"/>
          <c:tx>
            <c:strRef>
              <c:f>Sheet1!$B$1</c:f>
              <c:strCache>
                <c:ptCount val="1"/>
                <c:pt idx="0">
                  <c:v>ICC</c:v>
                </c:pt>
              </c:strCache>
            </c:strRef>
          </c:tx>
          <c:invertIfNegative val="1"/>
          <c:dPt>
            <c:idx val="0"/>
            <c:invertIfNegative val="1"/>
            <c:bubble3D val="0"/>
            <c:spPr>
              <a:solidFill>
                <a:srgbClr val="64965F"/>
              </a:solidFill>
            </c:spPr>
            <c:extLst>
              <c:ext xmlns:c16="http://schemas.microsoft.com/office/drawing/2014/chart" uri="{C3380CC4-5D6E-409C-BE32-E72D297353CC}">
                <c16:uniqueId val="{00000001-77A7-E24A-AEA9-92A853A83DA7}"/>
              </c:ext>
            </c:extLst>
          </c:dPt>
          <c:dPt>
            <c:idx val="1"/>
            <c:invertIfNegative val="1"/>
            <c:bubble3D val="0"/>
            <c:spPr>
              <a:solidFill>
                <a:srgbClr val="649667"/>
              </a:solidFill>
            </c:spPr>
            <c:extLst>
              <c:ext xmlns:c16="http://schemas.microsoft.com/office/drawing/2014/chart" uri="{C3380CC4-5D6E-409C-BE32-E72D297353CC}">
                <c16:uniqueId val="{00000003-77A7-E24A-AEA9-92A853A83DA7}"/>
              </c:ext>
            </c:extLst>
          </c:dPt>
          <c:dPt>
            <c:idx val="2"/>
            <c:invertIfNegative val="1"/>
            <c:bubble3D val="0"/>
            <c:spPr>
              <a:solidFill>
                <a:srgbClr val="649688"/>
              </a:solidFill>
            </c:spPr>
            <c:extLst>
              <c:ext xmlns:c16="http://schemas.microsoft.com/office/drawing/2014/chart" uri="{C3380CC4-5D6E-409C-BE32-E72D297353CC}">
                <c16:uniqueId val="{00000005-77A7-E24A-AEA9-92A853A83DA7}"/>
              </c:ext>
            </c:extLst>
          </c:dPt>
          <c:dPt>
            <c:idx val="3"/>
            <c:invertIfNegative val="1"/>
            <c:bubble3D val="0"/>
            <c:spPr>
              <a:solidFill>
                <a:srgbClr val="64966A"/>
              </a:solidFill>
            </c:spPr>
            <c:extLst>
              <c:ext xmlns:c16="http://schemas.microsoft.com/office/drawing/2014/chart" uri="{C3380CC4-5D6E-409C-BE32-E72D297353CC}">
                <c16:uniqueId val="{00000007-77A7-E24A-AEA9-92A853A83DA7}"/>
              </c:ext>
            </c:extLst>
          </c:dPt>
          <c:dPt>
            <c:idx val="4"/>
            <c:invertIfNegative val="1"/>
            <c:bubble3D val="0"/>
            <c:spPr>
              <a:solidFill>
                <a:srgbClr val="6496A5"/>
              </a:solidFill>
            </c:spPr>
            <c:extLst>
              <c:ext xmlns:c16="http://schemas.microsoft.com/office/drawing/2014/chart" uri="{C3380CC4-5D6E-409C-BE32-E72D297353CC}">
                <c16:uniqueId val="{00000009-77A7-E24A-AEA9-92A853A83DA7}"/>
              </c:ext>
            </c:extLst>
          </c:dPt>
          <c:cat>
            <c:strRef>
              <c:f>Sheet1!$A$2:$A$6</c:f>
              <c:strCache>
                <c:ptCount val="5"/>
                <c:pt idx="0">
                  <c:v>Negativ emotionalitet</c:v>
                </c:pt>
                <c:pt idx="1">
                  <c:v>Distansering</c:v>
                </c:pt>
                <c:pt idx="2">
                  <c:v>Antagonism</c:v>
                </c:pt>
                <c:pt idx="3">
                  <c:v>Disinhibition</c:v>
                </c:pt>
                <c:pt idx="4">
                  <c:v>Psykoticism</c:v>
                </c:pt>
              </c:strCache>
            </c:strRef>
          </c:cat>
          <c:val>
            <c:numRef>
              <c:f>Sheet1!$B$2:$B$6</c:f>
              <c:numCache>
                <c:formatCode>General</c:formatCode>
                <c:ptCount val="5"/>
                <c:pt idx="0">
                  <c:v>0.56000000000000005</c:v>
                </c:pt>
                <c:pt idx="1">
                  <c:v>0.51</c:v>
                </c:pt>
                <c:pt idx="2">
                  <c:v>0.28999999999999998</c:v>
                </c:pt>
                <c:pt idx="3">
                  <c:v>0.49</c:v>
                </c:pt>
                <c:pt idx="4">
                  <c:v>0.1</c:v>
                </c:pt>
              </c:numCache>
            </c:numRef>
          </c:val>
          <c:extLst>
            <c:ext xmlns:c16="http://schemas.microsoft.com/office/drawing/2014/chart" uri="{C3380CC4-5D6E-409C-BE32-E72D297353CC}">
              <c16:uniqueId val="{0000000A-77A7-E24A-AEA9-92A853A83DA7}"/>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56763099640359E-2"/>
          <c:y val="6.4965970098893711E-2"/>
          <c:w val="0.92147488958096802"/>
          <c:h val="0.77458430533836009"/>
        </c:manualLayout>
      </c:layout>
      <c:barChart>
        <c:barDir val="col"/>
        <c:grouping val="clustered"/>
        <c:varyColors val="1"/>
        <c:ser>
          <c:idx val="0"/>
          <c:order val="0"/>
          <c:tx>
            <c:strRef>
              <c:f>Sheet1!$B$1</c:f>
              <c:strCache>
                <c:ptCount val="1"/>
                <c:pt idx="0">
                  <c:v>ICC</c:v>
                </c:pt>
              </c:strCache>
            </c:strRef>
          </c:tx>
          <c:invertIfNegative val="1"/>
          <c:dPt>
            <c:idx val="0"/>
            <c:invertIfNegative val="1"/>
            <c:bubble3D val="0"/>
            <c:spPr>
              <a:solidFill>
                <a:srgbClr val="64965F"/>
              </a:solidFill>
            </c:spPr>
            <c:extLst>
              <c:ext xmlns:c16="http://schemas.microsoft.com/office/drawing/2014/chart" uri="{C3380CC4-5D6E-409C-BE32-E72D297353CC}">
                <c16:uniqueId val="{00000001-67FE-5349-9B3D-AEF870CF1291}"/>
              </c:ext>
            </c:extLst>
          </c:dPt>
          <c:dPt>
            <c:idx val="1"/>
            <c:invertIfNegative val="1"/>
            <c:bubble3D val="0"/>
            <c:spPr>
              <a:solidFill>
                <a:srgbClr val="649667"/>
              </a:solidFill>
            </c:spPr>
            <c:extLst>
              <c:ext xmlns:c16="http://schemas.microsoft.com/office/drawing/2014/chart" uri="{C3380CC4-5D6E-409C-BE32-E72D297353CC}">
                <c16:uniqueId val="{00000003-67FE-5349-9B3D-AEF870CF1291}"/>
              </c:ext>
            </c:extLst>
          </c:dPt>
          <c:dPt>
            <c:idx val="2"/>
            <c:invertIfNegative val="1"/>
            <c:bubble3D val="0"/>
            <c:spPr>
              <a:solidFill>
                <a:srgbClr val="649688"/>
              </a:solidFill>
            </c:spPr>
            <c:extLst>
              <c:ext xmlns:c16="http://schemas.microsoft.com/office/drawing/2014/chart" uri="{C3380CC4-5D6E-409C-BE32-E72D297353CC}">
                <c16:uniqueId val="{00000005-67FE-5349-9B3D-AEF870CF1291}"/>
              </c:ext>
            </c:extLst>
          </c:dPt>
          <c:dPt>
            <c:idx val="3"/>
            <c:invertIfNegative val="1"/>
            <c:bubble3D val="0"/>
            <c:spPr>
              <a:solidFill>
                <a:srgbClr val="64966A"/>
              </a:solidFill>
            </c:spPr>
            <c:extLst>
              <c:ext xmlns:c16="http://schemas.microsoft.com/office/drawing/2014/chart" uri="{C3380CC4-5D6E-409C-BE32-E72D297353CC}">
                <c16:uniqueId val="{00000007-67FE-5349-9B3D-AEF870CF1291}"/>
              </c:ext>
            </c:extLst>
          </c:dPt>
          <c:dPt>
            <c:idx val="4"/>
            <c:invertIfNegative val="1"/>
            <c:bubble3D val="0"/>
            <c:spPr>
              <a:solidFill>
                <a:srgbClr val="6496A5"/>
              </a:solidFill>
            </c:spPr>
            <c:extLst>
              <c:ext xmlns:c16="http://schemas.microsoft.com/office/drawing/2014/chart" uri="{C3380CC4-5D6E-409C-BE32-E72D297353CC}">
                <c16:uniqueId val="{00000009-67FE-5349-9B3D-AEF870CF1291}"/>
              </c:ext>
            </c:extLst>
          </c:dPt>
          <c:cat>
            <c:strRef>
              <c:f>Sheet1!$A$2:$A$6</c:f>
              <c:strCache>
                <c:ptCount val="5"/>
                <c:pt idx="0">
                  <c:v>Negativ emotionalitet</c:v>
                </c:pt>
                <c:pt idx="1">
                  <c:v>Distansering</c:v>
                </c:pt>
                <c:pt idx="2">
                  <c:v>Antagonism</c:v>
                </c:pt>
                <c:pt idx="3">
                  <c:v>Disinhibition</c:v>
                </c:pt>
                <c:pt idx="4">
                  <c:v>Psykoticism</c:v>
                </c:pt>
              </c:strCache>
            </c:strRef>
          </c:cat>
          <c:val>
            <c:numRef>
              <c:f>Sheet1!$B$2:$B$6</c:f>
              <c:numCache>
                <c:formatCode>General</c:formatCode>
                <c:ptCount val="5"/>
                <c:pt idx="0">
                  <c:v>0.56000000000000005</c:v>
                </c:pt>
                <c:pt idx="1">
                  <c:v>0.51</c:v>
                </c:pt>
                <c:pt idx="2">
                  <c:v>0.28999999999999998</c:v>
                </c:pt>
                <c:pt idx="3">
                  <c:v>0.49</c:v>
                </c:pt>
                <c:pt idx="4">
                  <c:v>0.1</c:v>
                </c:pt>
              </c:numCache>
            </c:numRef>
          </c:val>
          <c:extLst>
            <c:ext xmlns:c16="http://schemas.microsoft.com/office/drawing/2014/chart" uri="{C3380CC4-5D6E-409C-BE32-E72D297353CC}">
              <c16:uniqueId val="{0000000A-67FE-5349-9B3D-AEF870CF1291}"/>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overlay val="0"/>
    </c:title>
    <c:autoTitleDeleted val="0"/>
    <c:plotArea>
      <c:layout/>
      <c:barChart>
        <c:barDir val="col"/>
        <c:grouping val="clustered"/>
        <c:varyColors val="1"/>
        <c:ser>
          <c:idx val="0"/>
          <c:order val="0"/>
          <c:tx>
            <c:strRef>
              <c:f>Sheet1!$B$1</c:f>
              <c:strCache>
                <c:ptCount val="1"/>
                <c:pt idx="0">
                  <c:v>ICC</c:v>
                </c:pt>
              </c:strCache>
            </c:strRef>
          </c:tx>
          <c:invertIfNegative val="1"/>
          <c:cat>
            <c:strRef>
              <c:f>Sheet1!$A$2:$A$6</c:f>
              <c:strCache>
                <c:ptCount val="5"/>
                <c:pt idx="0">
                  <c:v>Neg emo</c:v>
                </c:pt>
                <c:pt idx="1">
                  <c:v>Detach</c:v>
                </c:pt>
                <c:pt idx="2">
                  <c:v>Antag</c:v>
                </c:pt>
                <c:pt idx="3">
                  <c:v>Disinh</c:v>
                </c:pt>
                <c:pt idx="4">
                  <c:v>Psykot</c:v>
                </c:pt>
              </c:strCache>
            </c:strRef>
          </c:cat>
          <c:val>
            <c:numRef>
              <c:f>Sheet1!$B$2:$B$6</c:f>
              <c:numCache>
                <c:formatCode>General</c:formatCode>
                <c:ptCount val="5"/>
                <c:pt idx="0">
                  <c:v>0.55000000000000004</c:v>
                </c:pt>
                <c:pt idx="1">
                  <c:v>0.48</c:v>
                </c:pt>
                <c:pt idx="2">
                  <c:v>0.32</c:v>
                </c:pt>
                <c:pt idx="3">
                  <c:v>0.41</c:v>
                </c:pt>
                <c:pt idx="4">
                  <c:v>0.28000000000000003</c:v>
                </c:pt>
              </c:numCache>
            </c:numRef>
          </c:val>
          <c:extLst>
            <c:ext xmlns:c16="http://schemas.microsoft.com/office/drawing/2014/chart" uri="{C3380CC4-5D6E-409C-BE32-E72D297353CC}">
              <c16:uniqueId val="{00000000-7DBD-C94B-ACD2-44C99E9B7A2D}"/>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crossAx val="-2068027336"/>
        <c:crosses val="autoZero"/>
        <c:crossBetween val="between"/>
      </c:valAx>
    </c:plotArea>
    <c:plotVisOnly val="1"/>
    <c:dispBlanksAs val="gap"/>
    <c:showDLblsOverMax val="1"/>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003E2-5602-4344-8EBB-30F5CCB49728}" type="datetimeFigureOut">
              <a:rPr lang="sv-SE" smtClean="0"/>
              <a:t>2026-05-05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BAB81-3CB7-A845-870D-989FA547E627}" type="slidenum">
              <a:rPr lang="sv-SE" smtClean="0"/>
              <a:t>‹#›</a:t>
            </a:fld>
            <a:endParaRPr lang="sv-SE"/>
          </a:p>
        </p:txBody>
      </p:sp>
    </p:spTree>
    <p:extLst>
      <p:ext uri="{BB962C8B-B14F-4D97-AF65-F5344CB8AC3E}">
        <p14:creationId xmlns:p14="http://schemas.microsoft.com/office/powerpoint/2010/main" val="568040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Deltagarna rekryterades från en specialiserad öppenvårdsmottagning för </a:t>
            </a:r>
            <a:r>
              <a:rPr lang="sv-SE" sz="1200" kern="1200" dirty="0" err="1">
                <a:solidFill>
                  <a:schemeClr val="tx1"/>
                </a:solidFill>
                <a:effectLst/>
                <a:latin typeface="+mn-lt"/>
                <a:ea typeface="+mn-ea"/>
                <a:cs typeface="+mn-cs"/>
              </a:rPr>
              <a:t>personlightessyndrom</a:t>
            </a:r>
            <a:r>
              <a:rPr lang="sv-SE" sz="1200" kern="1200" dirty="0">
                <a:solidFill>
                  <a:schemeClr val="tx1"/>
                </a:solidFill>
                <a:effectLst/>
                <a:latin typeface="+mn-lt"/>
                <a:ea typeface="+mn-ea"/>
                <a:cs typeface="+mn-cs"/>
              </a:rPr>
              <a:t>. Patienten träffade 3 olika kliniker, en psykolog som genomför SCID II. En PTP- psykolog och en erfaren psykiater som  genomför SCID-5-AMPD Del I och Del II,  vilket möjliggör  analys av  interrater -reliabilitet.”</a:t>
            </a:r>
          </a:p>
          <a:p>
            <a:endParaRPr lang="sv-SE" dirty="0"/>
          </a:p>
        </p:txBody>
      </p:sp>
      <p:sp>
        <p:nvSpPr>
          <p:cNvPr id="4" name="Platshållare för bildnummer 3"/>
          <p:cNvSpPr>
            <a:spLocks noGrp="1"/>
          </p:cNvSpPr>
          <p:nvPr>
            <p:ph type="sldNum" sz="quarter" idx="5"/>
          </p:nvPr>
        </p:nvSpPr>
        <p:spPr/>
        <p:txBody>
          <a:bodyPr/>
          <a:lstStyle/>
          <a:p>
            <a:fld id="{CD45DD02-614A-A541-99D9-411C71BC657F}" type="slidenum">
              <a:rPr lang="sv-SE" smtClean="0"/>
              <a:t>12</a:t>
            </a:fld>
            <a:endParaRPr lang="sv-SE"/>
          </a:p>
        </p:txBody>
      </p:sp>
    </p:spTree>
    <p:extLst>
      <p:ext uri="{BB962C8B-B14F-4D97-AF65-F5344CB8AC3E}">
        <p14:creationId xmlns:p14="http://schemas.microsoft.com/office/powerpoint/2010/main" val="2183146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sz="1600" dirty="0"/>
              <a:t>Den </a:t>
            </a:r>
            <a:r>
              <a:rPr sz="1600" dirty="0" err="1"/>
              <a:t>här</a:t>
            </a:r>
            <a:r>
              <a:rPr sz="1600" dirty="0"/>
              <a:t> </a:t>
            </a:r>
            <a:r>
              <a:rPr lang="sv-SE" sz="1600" dirty="0"/>
              <a:t>bilden</a:t>
            </a:r>
            <a:r>
              <a:rPr sz="1600" dirty="0"/>
              <a:t> </a:t>
            </a:r>
            <a:r>
              <a:rPr sz="1600" dirty="0" err="1"/>
              <a:t>visar</a:t>
            </a:r>
            <a:r>
              <a:rPr sz="1600" dirty="0"/>
              <a:t>  </a:t>
            </a:r>
            <a:r>
              <a:rPr sz="1600" dirty="0" err="1"/>
              <a:t>begränsningar</a:t>
            </a:r>
            <a:r>
              <a:rPr sz="1600" dirty="0"/>
              <a:t> </a:t>
            </a:r>
            <a:r>
              <a:rPr sz="1600" dirty="0" err="1"/>
              <a:t>i</a:t>
            </a:r>
            <a:r>
              <a:rPr sz="1600" dirty="0"/>
              <a:t> </a:t>
            </a:r>
            <a:r>
              <a:rPr sz="1600" dirty="0" err="1"/>
              <a:t>studien</a:t>
            </a:r>
            <a:r>
              <a:rPr sz="1600" dirty="0"/>
              <a:t>.</a:t>
            </a:r>
          </a:p>
          <a:p>
            <a:r>
              <a:rPr dirty="0"/>
              <a:t>För det </a:t>
            </a:r>
            <a:r>
              <a:rPr dirty="0" err="1"/>
              <a:t>första</a:t>
            </a:r>
            <a:r>
              <a:rPr dirty="0"/>
              <a:t>: </a:t>
            </a:r>
            <a:r>
              <a:rPr dirty="0" err="1"/>
              <a:t>patienter</a:t>
            </a:r>
            <a:r>
              <a:rPr dirty="0"/>
              <a:t> ger </a:t>
            </a:r>
            <a:r>
              <a:rPr dirty="0" err="1"/>
              <a:t>ofta</a:t>
            </a:r>
            <a:r>
              <a:rPr dirty="0"/>
              <a:t> </a:t>
            </a:r>
            <a:r>
              <a:rPr dirty="0" err="1"/>
              <a:t>vaga</a:t>
            </a:r>
            <a:r>
              <a:rPr dirty="0"/>
              <a:t> </a:t>
            </a:r>
            <a:r>
              <a:rPr dirty="0" err="1"/>
              <a:t>svar</a:t>
            </a:r>
            <a:r>
              <a:rPr dirty="0"/>
              <a:t>, </a:t>
            </a:r>
            <a:r>
              <a:rPr dirty="0" err="1"/>
              <a:t>vilket</a:t>
            </a:r>
            <a:r>
              <a:rPr dirty="0"/>
              <a:t> </a:t>
            </a:r>
            <a:r>
              <a:rPr dirty="0" err="1"/>
              <a:t>gör</a:t>
            </a:r>
            <a:r>
              <a:rPr dirty="0"/>
              <a:t> </a:t>
            </a:r>
            <a:r>
              <a:rPr dirty="0" err="1"/>
              <a:t>att</a:t>
            </a:r>
            <a:r>
              <a:rPr dirty="0"/>
              <a:t> vi </a:t>
            </a:r>
            <a:r>
              <a:rPr dirty="0" err="1"/>
              <a:t>måste</a:t>
            </a:r>
            <a:r>
              <a:rPr dirty="0"/>
              <a:t> </a:t>
            </a:r>
            <a:r>
              <a:rPr dirty="0" err="1"/>
              <a:t>ställa</a:t>
            </a:r>
            <a:r>
              <a:rPr dirty="0"/>
              <a:t> </a:t>
            </a:r>
            <a:r>
              <a:rPr dirty="0" err="1"/>
              <a:t>följdfrågor</a:t>
            </a:r>
            <a:r>
              <a:rPr dirty="0"/>
              <a:t>.</a:t>
            </a:r>
          </a:p>
          <a:p>
            <a:r>
              <a:rPr dirty="0"/>
              <a:t>Det </a:t>
            </a:r>
            <a:r>
              <a:rPr dirty="0" err="1"/>
              <a:t>innebär</a:t>
            </a:r>
            <a:r>
              <a:rPr dirty="0"/>
              <a:t> </a:t>
            </a:r>
            <a:r>
              <a:rPr dirty="0" err="1"/>
              <a:t>att</a:t>
            </a:r>
            <a:r>
              <a:rPr dirty="0"/>
              <a:t> </a:t>
            </a:r>
            <a:r>
              <a:rPr dirty="0" err="1"/>
              <a:t>bedömningen</a:t>
            </a:r>
            <a:r>
              <a:rPr dirty="0"/>
              <a:t> </a:t>
            </a:r>
            <a:r>
              <a:rPr dirty="0" err="1"/>
              <a:t>blir</a:t>
            </a:r>
            <a:r>
              <a:rPr dirty="0"/>
              <a:t> </a:t>
            </a:r>
            <a:r>
              <a:rPr dirty="0" err="1"/>
              <a:t>mer</a:t>
            </a:r>
            <a:r>
              <a:rPr dirty="0"/>
              <a:t> </a:t>
            </a:r>
            <a:r>
              <a:rPr dirty="0" err="1"/>
              <a:t>beroende</a:t>
            </a:r>
            <a:r>
              <a:rPr dirty="0"/>
              <a:t> av </a:t>
            </a:r>
            <a:r>
              <a:rPr dirty="0" err="1"/>
              <a:t>klinikerns</a:t>
            </a:r>
            <a:r>
              <a:rPr dirty="0"/>
              <a:t> </a:t>
            </a:r>
            <a:r>
              <a:rPr dirty="0" err="1"/>
              <a:t>tolkning</a:t>
            </a:r>
            <a:r>
              <a:rPr dirty="0"/>
              <a:t>.</a:t>
            </a:r>
          </a:p>
          <a:p>
            <a:endParaRPr dirty="0"/>
          </a:p>
          <a:p>
            <a:r>
              <a:rPr dirty="0"/>
              <a:t>För det </a:t>
            </a:r>
            <a:r>
              <a:rPr dirty="0" err="1"/>
              <a:t>andra</a:t>
            </a:r>
            <a:r>
              <a:rPr dirty="0"/>
              <a:t>: </a:t>
            </a:r>
            <a:r>
              <a:rPr dirty="0" err="1"/>
              <a:t>vissa</a:t>
            </a:r>
            <a:r>
              <a:rPr dirty="0"/>
              <a:t> </a:t>
            </a:r>
            <a:r>
              <a:rPr lang="sv-SE" dirty="0"/>
              <a:t>områden</a:t>
            </a:r>
            <a:r>
              <a:rPr dirty="0"/>
              <a:t> </a:t>
            </a:r>
            <a:r>
              <a:rPr dirty="0" err="1"/>
              <a:t>särskilt</a:t>
            </a:r>
            <a:r>
              <a:rPr dirty="0"/>
              <a:t> </a:t>
            </a:r>
            <a:r>
              <a:rPr dirty="0" err="1"/>
              <a:t>psykotiscism</a:t>
            </a:r>
            <a:r>
              <a:rPr dirty="0"/>
              <a:t>, </a:t>
            </a:r>
            <a:r>
              <a:rPr dirty="0" err="1"/>
              <a:t>visar</a:t>
            </a:r>
            <a:r>
              <a:rPr dirty="0"/>
              <a:t> </a:t>
            </a:r>
            <a:r>
              <a:rPr dirty="0" err="1"/>
              <a:t>låg</a:t>
            </a:r>
            <a:r>
              <a:rPr dirty="0"/>
              <a:t> </a:t>
            </a:r>
            <a:r>
              <a:rPr dirty="0" err="1"/>
              <a:t>överensstämmelse</a:t>
            </a:r>
            <a:r>
              <a:rPr dirty="0"/>
              <a:t>.</a:t>
            </a:r>
          </a:p>
          <a:p>
            <a:r>
              <a:rPr dirty="0"/>
              <a:t>Det </a:t>
            </a:r>
            <a:r>
              <a:rPr dirty="0" err="1"/>
              <a:t>kan</a:t>
            </a:r>
            <a:r>
              <a:rPr dirty="0"/>
              <a:t> </a:t>
            </a:r>
            <a:r>
              <a:rPr dirty="0" err="1"/>
              <a:t>bero</a:t>
            </a:r>
            <a:r>
              <a:rPr dirty="0"/>
              <a:t> </a:t>
            </a:r>
            <a:r>
              <a:rPr dirty="0" err="1"/>
              <a:t>på</a:t>
            </a:r>
            <a:r>
              <a:rPr dirty="0"/>
              <a:t>  </a:t>
            </a:r>
            <a:r>
              <a:rPr dirty="0" err="1"/>
              <a:t>skillnader</a:t>
            </a:r>
            <a:r>
              <a:rPr dirty="0"/>
              <a:t> </a:t>
            </a:r>
            <a:r>
              <a:rPr dirty="0" err="1"/>
              <a:t>mellan</a:t>
            </a:r>
            <a:r>
              <a:rPr dirty="0"/>
              <a:t> </a:t>
            </a:r>
            <a:r>
              <a:rPr lang="sv-SE" dirty="0"/>
              <a:t>kliniker</a:t>
            </a:r>
            <a:r>
              <a:rPr dirty="0"/>
              <a:t>och </a:t>
            </a:r>
            <a:r>
              <a:rPr dirty="0" err="1"/>
              <a:t>att</a:t>
            </a:r>
            <a:r>
              <a:rPr dirty="0"/>
              <a:t> </a:t>
            </a:r>
            <a:r>
              <a:rPr dirty="0" err="1"/>
              <a:t>patienter</a:t>
            </a:r>
            <a:r>
              <a:rPr dirty="0"/>
              <a:t> </a:t>
            </a:r>
            <a:r>
              <a:rPr dirty="0" err="1"/>
              <a:t>svarar</a:t>
            </a:r>
            <a:r>
              <a:rPr dirty="0"/>
              <a:t> </a:t>
            </a:r>
            <a:r>
              <a:rPr dirty="0" err="1"/>
              <a:t>olika</a:t>
            </a:r>
            <a:r>
              <a:rPr dirty="0"/>
              <a:t>.</a:t>
            </a:r>
          </a:p>
          <a:p>
            <a:r>
              <a:rPr dirty="0"/>
              <a:t>För det </a:t>
            </a:r>
            <a:r>
              <a:rPr dirty="0" err="1"/>
              <a:t>tredje</a:t>
            </a:r>
            <a:r>
              <a:rPr dirty="0"/>
              <a:t>: </a:t>
            </a:r>
            <a:r>
              <a:rPr dirty="0" err="1"/>
              <a:t>studien</a:t>
            </a:r>
            <a:r>
              <a:rPr dirty="0"/>
              <a:t> </a:t>
            </a:r>
            <a:r>
              <a:rPr dirty="0" err="1"/>
              <a:t>har</a:t>
            </a:r>
            <a:r>
              <a:rPr dirty="0"/>
              <a:t> </a:t>
            </a:r>
            <a:r>
              <a:rPr dirty="0" err="1"/>
              <a:t>metodologiska</a:t>
            </a:r>
            <a:r>
              <a:rPr dirty="0"/>
              <a:t> </a:t>
            </a:r>
            <a:r>
              <a:rPr dirty="0" err="1"/>
              <a:t>begränsningar</a:t>
            </a:r>
            <a:r>
              <a:rPr lang="sv-SE" dirty="0"/>
              <a:t>, det är </a:t>
            </a:r>
            <a:r>
              <a:rPr dirty="0"/>
              <a:t> </a:t>
            </a:r>
            <a:r>
              <a:rPr dirty="0" err="1"/>
              <a:t>få</a:t>
            </a:r>
            <a:r>
              <a:rPr dirty="0"/>
              <a:t> </a:t>
            </a:r>
            <a:r>
              <a:rPr lang="sv-SE" dirty="0"/>
              <a:t>kliniker</a:t>
            </a:r>
            <a:r>
              <a:rPr dirty="0"/>
              <a:t> och </a:t>
            </a:r>
            <a:r>
              <a:rPr lang="sv-SE" dirty="0"/>
              <a:t>en </a:t>
            </a:r>
            <a:r>
              <a:rPr dirty="0" err="1"/>
              <a:t>liten</a:t>
            </a:r>
            <a:r>
              <a:rPr dirty="0"/>
              <a:t> </a:t>
            </a:r>
            <a:r>
              <a:rPr dirty="0" err="1"/>
              <a:t>grupp</a:t>
            </a:r>
            <a:r>
              <a:rPr dirty="0"/>
              <a:t>.</a:t>
            </a:r>
          </a:p>
          <a:p>
            <a:r>
              <a:rPr lang="sv-SE" dirty="0"/>
              <a:t> Därför </a:t>
            </a:r>
            <a:r>
              <a:rPr dirty="0"/>
              <a:t>Viktigt </a:t>
            </a:r>
            <a:r>
              <a:rPr dirty="0" err="1"/>
              <a:t>att</a:t>
            </a:r>
            <a:r>
              <a:rPr dirty="0"/>
              <a:t> </a:t>
            </a:r>
            <a:r>
              <a:rPr dirty="0" err="1"/>
              <a:t>komma</a:t>
            </a:r>
            <a:r>
              <a:rPr dirty="0"/>
              <a:t> </a:t>
            </a:r>
            <a:r>
              <a:rPr dirty="0" err="1"/>
              <a:t>ihåg</a:t>
            </a:r>
            <a:r>
              <a:rPr dirty="0"/>
              <a:t>: </a:t>
            </a:r>
            <a:r>
              <a:rPr dirty="0" err="1"/>
              <a:t>detta</a:t>
            </a:r>
            <a:r>
              <a:rPr dirty="0"/>
              <a:t> </a:t>
            </a:r>
            <a:r>
              <a:rPr dirty="0" err="1"/>
              <a:t>är</a:t>
            </a:r>
            <a:r>
              <a:rPr dirty="0"/>
              <a:t> </a:t>
            </a:r>
            <a:r>
              <a:rPr dirty="0" err="1"/>
              <a:t>inte</a:t>
            </a:r>
            <a:r>
              <a:rPr dirty="0"/>
              <a:t> </a:t>
            </a:r>
            <a:r>
              <a:rPr dirty="0" err="1"/>
              <a:t>en</a:t>
            </a:r>
            <a:r>
              <a:rPr dirty="0"/>
              <a:t> </a:t>
            </a:r>
            <a:r>
              <a:rPr dirty="0" err="1"/>
              <a:t>svaghet</a:t>
            </a:r>
            <a:r>
              <a:rPr dirty="0"/>
              <a:t> </a:t>
            </a:r>
            <a:r>
              <a:rPr dirty="0" err="1"/>
              <a:t>i</a:t>
            </a:r>
            <a:r>
              <a:rPr dirty="0"/>
              <a:t> </a:t>
            </a:r>
            <a:r>
              <a:rPr dirty="0" err="1"/>
              <a:t>instrumentet</a:t>
            </a:r>
            <a:r>
              <a:rPr dirty="0"/>
              <a:t>,</a:t>
            </a:r>
          </a:p>
          <a:p>
            <a:r>
              <a:rPr dirty="0" err="1"/>
              <a:t>utan</a:t>
            </a:r>
            <a:r>
              <a:rPr dirty="0"/>
              <a:t> </a:t>
            </a:r>
            <a:r>
              <a:rPr lang="sv-SE" dirty="0"/>
              <a:t>är</a:t>
            </a:r>
            <a:r>
              <a:rPr dirty="0"/>
              <a:t> </a:t>
            </a:r>
            <a:r>
              <a:rPr dirty="0" err="1"/>
              <a:t>en</a:t>
            </a:r>
            <a:r>
              <a:rPr dirty="0"/>
              <a:t> </a:t>
            </a:r>
            <a:r>
              <a:rPr dirty="0" err="1"/>
              <a:t>effekt</a:t>
            </a:r>
            <a:r>
              <a:rPr dirty="0"/>
              <a:t> av </a:t>
            </a:r>
            <a:r>
              <a:rPr lang="sv-SE" dirty="0"/>
              <a:t>situation</a:t>
            </a:r>
            <a:r>
              <a:rPr dirty="0"/>
              <a:t> och </a:t>
            </a:r>
            <a:r>
              <a:rPr dirty="0" err="1"/>
              <a:t>studiedesign</a:t>
            </a:r>
            <a:r>
              <a:rPr dirty="0"/>
              <a:t>.</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Calibri" panose="020F0502020204030204" pitchFamily="34" charset="0"/>
                <a:cs typeface="Calibri" panose="020F0502020204030204" pitchFamily="34" charset="0"/>
              </a:rPr>
              <a:t>Resultat</a:t>
            </a:r>
            <a:br>
              <a:rPr lang="sv-SE" sz="1200" dirty="0">
                <a:latin typeface="Calibri" panose="020F0502020204030204" pitchFamily="34" charset="0"/>
                <a:cs typeface="Calibri" panose="020F0502020204030204" pitchFamily="34" charset="0"/>
              </a:rPr>
            </a:br>
            <a:r>
              <a:rPr lang="sv-SE" sz="1200" dirty="0">
                <a:latin typeface="Calibri" panose="020F0502020204030204" pitchFamily="34" charset="0"/>
                <a:cs typeface="Calibri" panose="020F0502020204030204" pitchFamily="34" charset="0"/>
              </a:rPr>
              <a:t>  </a:t>
            </a:r>
            <a:r>
              <a:rPr lang="sv-SE" sz="1200" dirty="0">
                <a:solidFill>
                  <a:schemeClr val="accent2">
                    <a:lumMod val="75000"/>
                  </a:schemeClr>
                </a:solidFill>
                <a:latin typeface="Calibri" panose="020F0502020204030204" pitchFamily="34" charset="0"/>
                <a:cs typeface="Calibri" panose="020F0502020204030204" pitchFamily="34" charset="0"/>
              </a:rPr>
              <a:t>Låg–måttlig ICC </a:t>
            </a:r>
            <a:r>
              <a:rPr lang="sv-SE" sz="1200" dirty="0">
                <a:latin typeface="Calibri" panose="020F0502020204030204" pitchFamily="34" charset="0"/>
                <a:cs typeface="Calibri" panose="020F0502020204030204" pitchFamily="34" charset="0"/>
              </a:rPr>
              <a:t>(interbedömarreliabilitet) </a:t>
            </a:r>
            <a:r>
              <a:rPr lang="sv-SE" sz="1200" dirty="0">
                <a:latin typeface="Calibri" panose="020F0502020204030204" pitchFamily="34" charset="0"/>
                <a:cs typeface="Calibri" panose="020F0502020204030204" pitchFamily="34" charset="0"/>
                <a:sym typeface="Wingdings" pitchFamily="2" charset="2"/>
              </a:rPr>
              <a:t> svagare samsyn </a:t>
            </a:r>
            <a:br>
              <a:rPr lang="sv-SE" sz="1200" dirty="0">
                <a:latin typeface="Calibri" panose="020F0502020204030204" pitchFamily="34" charset="0"/>
                <a:cs typeface="Calibri" panose="020F0502020204030204" pitchFamily="34" charset="0"/>
              </a:rPr>
            </a:br>
            <a:r>
              <a:rPr lang="sv-SE" sz="1200" dirty="0">
                <a:latin typeface="Calibri" panose="020F0502020204030204" pitchFamily="34" charset="0"/>
                <a:cs typeface="Calibri" panose="020F0502020204030204" pitchFamily="34" charset="0"/>
              </a:rPr>
              <a:t>  </a:t>
            </a:r>
            <a:r>
              <a:rPr lang="sv-SE" sz="1200" dirty="0">
                <a:solidFill>
                  <a:schemeClr val="accent2">
                    <a:lumMod val="75000"/>
                  </a:schemeClr>
                </a:solidFill>
                <a:latin typeface="Calibri" panose="020F0502020204030204" pitchFamily="34" charset="0"/>
                <a:cs typeface="Calibri" panose="020F0502020204030204" pitchFamily="34" charset="0"/>
              </a:rPr>
              <a:t>God intern konsistens </a:t>
            </a:r>
            <a:r>
              <a:rPr lang="sv-SE" sz="1200" dirty="0">
                <a:latin typeface="Calibri" panose="020F0502020204030204" pitchFamily="34" charset="0"/>
                <a:cs typeface="Calibri" panose="020F0502020204030204" pitchFamily="34" charset="0"/>
              </a:rPr>
              <a:t>(</a:t>
            </a:r>
            <a:r>
              <a:rPr lang="el-GR" sz="1200" dirty="0">
                <a:latin typeface="Calibri" panose="020F0502020204030204" pitchFamily="34" charset="0"/>
                <a:cs typeface="Calibri" panose="020F0502020204030204" pitchFamily="34" charset="0"/>
              </a:rPr>
              <a:t>α = 0,63–0,85)</a:t>
            </a:r>
            <a:r>
              <a:rPr lang="sv-SE" sz="1200" dirty="0">
                <a:latin typeface="Calibri" panose="020F0502020204030204" pitchFamily="34" charset="0"/>
                <a:cs typeface="Calibri" panose="020F0502020204030204" pitchFamily="34" charset="0"/>
              </a:rPr>
              <a:t> </a:t>
            </a:r>
            <a:r>
              <a:rPr lang="sv-SE" sz="1200" dirty="0">
                <a:latin typeface="Calibri" panose="020F0502020204030204" pitchFamily="34" charset="0"/>
                <a:cs typeface="Calibri" panose="020F0502020204030204" pitchFamily="34" charset="0"/>
                <a:sym typeface="Wingdings" pitchFamily="2" charset="2"/>
              </a:rPr>
              <a:t></a:t>
            </a:r>
            <a:r>
              <a:rPr lang="sv-SE" sz="1200" dirty="0">
                <a:latin typeface="Calibri" panose="020F0502020204030204" pitchFamily="34" charset="0"/>
                <a:cs typeface="Calibri" panose="020F0502020204030204" pitchFamily="34" charset="0"/>
              </a:rPr>
              <a:t>Bra instrument</a:t>
            </a:r>
            <a:br>
              <a:rPr lang="el-GR" sz="1200" dirty="0">
                <a:latin typeface="Calibri" panose="020F0502020204030204" pitchFamily="34" charset="0"/>
                <a:cs typeface="Calibri" panose="020F0502020204030204" pitchFamily="34" charset="0"/>
              </a:rPr>
            </a:br>
            <a:r>
              <a:rPr lang="el-GR" sz="1200" dirty="0">
                <a:latin typeface="Calibri" panose="020F0502020204030204" pitchFamily="34" charset="0"/>
                <a:cs typeface="Calibri" panose="020F0502020204030204" pitchFamily="34" charset="0"/>
              </a:rPr>
              <a:t> </a:t>
            </a:r>
            <a:r>
              <a:rPr lang="sv-SE" sz="1200" dirty="0">
                <a:latin typeface="Calibri" panose="020F0502020204030204" pitchFamily="34" charset="0"/>
                <a:cs typeface="Calibri" panose="020F0502020204030204" pitchFamily="34" charset="0"/>
              </a:rPr>
              <a:t> Undantag: </a:t>
            </a:r>
            <a:r>
              <a:rPr lang="sv-SE" sz="1200" dirty="0" err="1">
                <a:latin typeface="Calibri" panose="020F0502020204030204" pitchFamily="34" charset="0"/>
                <a:cs typeface="Calibri" panose="020F0502020204030204" pitchFamily="34" charset="0"/>
              </a:rPr>
              <a:t>psykotiscism</a:t>
            </a:r>
            <a:r>
              <a:rPr lang="sv-SE" sz="1200" dirty="0">
                <a:latin typeface="Calibri" panose="020F0502020204030204" pitchFamily="34" charset="0"/>
                <a:cs typeface="Calibri" panose="020F0502020204030204" pitchFamily="34" charset="0"/>
              </a:rPr>
              <a:t> och negativ </a:t>
            </a:r>
            <a:r>
              <a:rPr lang="sv-SE" sz="1200" dirty="0" err="1">
                <a:latin typeface="Calibri" panose="020F0502020204030204" pitchFamily="34" charset="0"/>
                <a:cs typeface="Calibri" panose="020F0502020204030204" pitchFamily="34" charset="0"/>
              </a:rPr>
              <a:t>emotionalitet</a:t>
            </a:r>
            <a:endParaRPr lang="sv-SE" sz="1200" dirty="0">
              <a:latin typeface="Calibri" panose="020F0502020204030204" pitchFamily="34" charset="0"/>
              <a:cs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7D0BAB81-3CB7-A845-870D-989FA547E627}" type="slidenum">
              <a:rPr lang="sv-SE" smtClean="0"/>
              <a:t>38</a:t>
            </a:fld>
            <a:endParaRPr lang="sv-SE"/>
          </a:p>
        </p:txBody>
      </p:sp>
    </p:spTree>
    <p:extLst>
      <p:ext uri="{BB962C8B-B14F-4D97-AF65-F5344CB8AC3E}">
        <p14:creationId xmlns:p14="http://schemas.microsoft.com/office/powerpoint/2010/main" val="1111374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SOPHIE</a:t>
            </a:r>
          </a:p>
        </p:txBody>
      </p:sp>
      <p:sp>
        <p:nvSpPr>
          <p:cNvPr id="4" name="Platshållare för bildnummer 3"/>
          <p:cNvSpPr>
            <a:spLocks noGrp="1"/>
          </p:cNvSpPr>
          <p:nvPr>
            <p:ph type="sldNum" sz="quarter" idx="5"/>
          </p:nvPr>
        </p:nvSpPr>
        <p:spPr/>
        <p:txBody>
          <a:bodyPr/>
          <a:lstStyle/>
          <a:p>
            <a:fld id="{D6542C8C-5325-0E4E-B3DE-6E2CF93DCCC4}" type="slidenum">
              <a:rPr lang="sv-SE" smtClean="0"/>
              <a:t>40</a:t>
            </a:fld>
            <a:endParaRPr lang="sv-SE"/>
          </a:p>
        </p:txBody>
      </p:sp>
    </p:spTree>
    <p:extLst>
      <p:ext uri="{BB962C8B-B14F-4D97-AF65-F5344CB8AC3E}">
        <p14:creationId xmlns:p14="http://schemas.microsoft.com/office/powerpoint/2010/main" val="341453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Den interna konsistensen mätt med </a:t>
            </a:r>
            <a:r>
              <a:rPr lang="sv-SE" sz="1200" kern="1200" dirty="0" err="1">
                <a:solidFill>
                  <a:schemeClr val="tx1"/>
                </a:solidFill>
                <a:effectLst/>
                <a:latin typeface="+mn-lt"/>
                <a:ea typeface="+mn-ea"/>
                <a:cs typeface="+mn-cs"/>
              </a:rPr>
              <a:t>Cronbach’s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alpha</a:t>
            </a:r>
            <a:r>
              <a:rPr lang="sv-SE" sz="1200" kern="1200" dirty="0">
                <a:solidFill>
                  <a:schemeClr val="tx1"/>
                </a:solidFill>
                <a:effectLst/>
                <a:latin typeface="+mn-lt"/>
                <a:ea typeface="+mn-ea"/>
                <a:cs typeface="+mn-cs"/>
              </a:rPr>
              <a:t>, visar värden mellan cirka 0,69 och 0,91 för Del I, vilket innebär en acceptabel till god reliabilitet. Detta tyder på att delskalorna inom  respektive område inom personlighetsfungerande (LPFS) visar en god intern sammanhållning och sannolikt mäter sammanhängande dimensioner som  hänger ihop med varandra.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Den interna konsistensen mätt med </a:t>
            </a:r>
            <a:r>
              <a:rPr lang="sv-SE" sz="1200" kern="1200" dirty="0" err="1">
                <a:solidFill>
                  <a:schemeClr val="tx1"/>
                </a:solidFill>
                <a:effectLst/>
                <a:latin typeface="+mn-lt"/>
                <a:ea typeface="+mn-ea"/>
                <a:cs typeface="+mn-cs"/>
              </a:rPr>
              <a:t>Cronbach</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alpha</a:t>
            </a:r>
            <a:r>
              <a:rPr lang="sv-SE" sz="1200" kern="1200" dirty="0">
                <a:solidFill>
                  <a:schemeClr val="tx1"/>
                </a:solidFill>
                <a:effectLst/>
                <a:latin typeface="+mn-lt"/>
                <a:ea typeface="+mn-ea"/>
                <a:cs typeface="+mn-cs"/>
              </a:rPr>
              <a:t> för Del II visar värden mellan 0,25 och 0,85 vilket innebär en  </a:t>
            </a:r>
            <a:r>
              <a:rPr lang="sv-SE" sz="1200" b="0" kern="1200" dirty="0">
                <a:solidFill>
                  <a:schemeClr val="tx1"/>
                </a:solidFill>
                <a:effectLst/>
                <a:latin typeface="+mn-lt"/>
                <a:ea typeface="+mn-ea"/>
                <a:cs typeface="+mn-cs"/>
              </a:rPr>
              <a:t>acceptabel intern konsistens</a:t>
            </a:r>
            <a:r>
              <a:rPr lang="sv-SE" sz="1200" kern="1200" dirty="0">
                <a:solidFill>
                  <a:schemeClr val="tx1"/>
                </a:solidFill>
                <a:effectLst/>
                <a:latin typeface="+mn-lt"/>
                <a:ea typeface="+mn-ea"/>
                <a:cs typeface="+mn-cs"/>
              </a:rPr>
              <a:t>, men Psykoticism och Negativ </a:t>
            </a:r>
            <a:r>
              <a:rPr lang="sv-SE" sz="1200" kern="1200" dirty="0" err="1">
                <a:solidFill>
                  <a:schemeClr val="tx1"/>
                </a:solidFill>
                <a:effectLst/>
                <a:latin typeface="+mn-lt"/>
                <a:ea typeface="+mn-ea"/>
                <a:cs typeface="+mn-cs"/>
              </a:rPr>
              <a:t>Emotionalitet</a:t>
            </a:r>
            <a:r>
              <a:rPr lang="sv-SE" sz="1200" kern="1200" dirty="0">
                <a:solidFill>
                  <a:schemeClr val="tx1"/>
                </a:solidFill>
                <a:effectLst/>
                <a:latin typeface="+mn-lt"/>
                <a:ea typeface="+mn-ea"/>
                <a:cs typeface="+mn-cs"/>
              </a:rPr>
              <a:t> visar lägre</a:t>
            </a:r>
            <a:r>
              <a:rPr lang="sv-SE" sz="1200" b="0" kern="1200" dirty="0">
                <a:solidFill>
                  <a:schemeClr val="tx1"/>
                </a:solidFill>
                <a:effectLst/>
                <a:latin typeface="+mn-lt"/>
                <a:ea typeface="+mn-ea"/>
                <a:cs typeface="+mn-cs"/>
              </a:rPr>
              <a:t> reliabilitet och högre bedömarvariation vilket kan bero på att personlighetsdragen inom dessa områden hänger inte riktigt ihop. Till exempel låg </a:t>
            </a:r>
            <a:r>
              <a:rPr lang="sv-SE" sz="1200" b="0" kern="1200" dirty="0" err="1">
                <a:solidFill>
                  <a:schemeClr val="tx1"/>
                </a:solidFill>
                <a:effectLst/>
                <a:latin typeface="+mn-lt"/>
                <a:ea typeface="+mn-ea"/>
                <a:cs typeface="+mn-cs"/>
              </a:rPr>
              <a:t>Cronbach</a:t>
            </a:r>
            <a:r>
              <a:rPr lang="sv-SE" sz="1200" b="0" kern="1200" dirty="0">
                <a:solidFill>
                  <a:schemeClr val="tx1"/>
                </a:solidFill>
                <a:effectLst/>
                <a:latin typeface="+mn-lt"/>
                <a:ea typeface="+mn-ea"/>
                <a:cs typeface="+mn-cs"/>
              </a:rPr>
              <a:t> alfa inom ”Negativ </a:t>
            </a:r>
            <a:r>
              <a:rPr lang="sv-SE" sz="1200" b="0" kern="1200" dirty="0" err="1">
                <a:solidFill>
                  <a:schemeClr val="tx1"/>
                </a:solidFill>
                <a:effectLst/>
                <a:latin typeface="+mn-lt"/>
                <a:ea typeface="+mn-ea"/>
                <a:cs typeface="+mn-cs"/>
              </a:rPr>
              <a:t>Emotionalitet</a:t>
            </a:r>
            <a:r>
              <a:rPr lang="sv-SE" sz="1200" b="0" kern="1200" dirty="0">
                <a:solidFill>
                  <a:schemeClr val="tx1"/>
                </a:solidFill>
                <a:effectLst/>
                <a:latin typeface="+mn-lt"/>
                <a:ea typeface="+mn-ea"/>
                <a:cs typeface="+mn-cs"/>
              </a:rPr>
              <a:t>” och Psykoticism kan betyda att de olika personlighetsdragen inte mäter just detta personlighetsdrags område eller att dimensionerna är för heterogena för att beskriva just ”Psykoticism”. </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CD45DD02-614A-A541-99D9-411C71BC657F}" type="slidenum">
              <a:rPr lang="sv-SE" smtClean="0"/>
              <a:t>17</a:t>
            </a:fld>
            <a:endParaRPr lang="sv-SE"/>
          </a:p>
        </p:txBody>
      </p:sp>
    </p:spTree>
    <p:extLst>
      <p:ext uri="{BB962C8B-B14F-4D97-AF65-F5344CB8AC3E}">
        <p14:creationId xmlns:p14="http://schemas.microsoft.com/office/powerpoint/2010/main" val="386259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Den interna konsistensen mätt med </a:t>
            </a:r>
            <a:r>
              <a:rPr lang="sv-SE" sz="1200" kern="1200" dirty="0" err="1">
                <a:solidFill>
                  <a:schemeClr val="tx1"/>
                </a:solidFill>
                <a:effectLst/>
                <a:latin typeface="+mn-lt"/>
                <a:ea typeface="+mn-ea"/>
                <a:cs typeface="+mn-cs"/>
              </a:rPr>
              <a:t>Cronbach’s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alpha</a:t>
            </a:r>
            <a:r>
              <a:rPr lang="sv-SE" sz="1200" kern="1200" dirty="0">
                <a:solidFill>
                  <a:schemeClr val="tx1"/>
                </a:solidFill>
                <a:effectLst/>
                <a:latin typeface="+mn-lt"/>
                <a:ea typeface="+mn-ea"/>
                <a:cs typeface="+mn-cs"/>
              </a:rPr>
              <a:t>, visar värden mellan cirka 0,69 och 0,91 för Del I, vilket innebär en acceptabel till god reliabilitet. Detta tyder på att delskalorna inom  respektive område inom personlighetsfungerande (LPFS) visar en god intern sammanhållning och sannolikt mäter sammanhängande strukturer och hänger ihop med varandra.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Den interna konsistensen mätt med </a:t>
            </a:r>
            <a:r>
              <a:rPr lang="sv-SE" sz="1200" kern="1200" dirty="0" err="1">
                <a:solidFill>
                  <a:schemeClr val="tx1"/>
                </a:solidFill>
                <a:effectLst/>
                <a:latin typeface="+mn-lt"/>
                <a:ea typeface="+mn-ea"/>
                <a:cs typeface="+mn-cs"/>
              </a:rPr>
              <a:t>Cronbach</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alpha</a:t>
            </a:r>
            <a:r>
              <a:rPr lang="sv-SE" sz="1200" kern="1200" dirty="0">
                <a:solidFill>
                  <a:schemeClr val="tx1"/>
                </a:solidFill>
                <a:effectLst/>
                <a:latin typeface="+mn-lt"/>
                <a:ea typeface="+mn-ea"/>
                <a:cs typeface="+mn-cs"/>
              </a:rPr>
              <a:t> för Del II visar värden mellan 0,25 och 0,85 vilket innebär en  </a:t>
            </a:r>
            <a:r>
              <a:rPr lang="sv-SE" sz="1200" b="0" kern="1200" dirty="0">
                <a:solidFill>
                  <a:schemeClr val="tx1"/>
                </a:solidFill>
                <a:effectLst/>
                <a:latin typeface="+mn-lt"/>
                <a:ea typeface="+mn-ea"/>
                <a:cs typeface="+mn-cs"/>
              </a:rPr>
              <a:t>acceptabel intern konsistens</a:t>
            </a:r>
            <a:r>
              <a:rPr lang="sv-SE" sz="1200" kern="1200" dirty="0">
                <a:solidFill>
                  <a:schemeClr val="tx1"/>
                </a:solidFill>
                <a:effectLst/>
                <a:latin typeface="+mn-lt"/>
                <a:ea typeface="+mn-ea"/>
                <a:cs typeface="+mn-cs"/>
              </a:rPr>
              <a:t>, men Psykoticism och Negativ </a:t>
            </a:r>
            <a:r>
              <a:rPr lang="sv-SE" sz="1200" kern="1200" dirty="0" err="1">
                <a:solidFill>
                  <a:schemeClr val="tx1"/>
                </a:solidFill>
                <a:effectLst/>
                <a:latin typeface="+mn-lt"/>
                <a:ea typeface="+mn-ea"/>
                <a:cs typeface="+mn-cs"/>
              </a:rPr>
              <a:t>Emotionalitet</a:t>
            </a:r>
            <a:r>
              <a:rPr lang="sv-SE" sz="1200" kern="1200" dirty="0">
                <a:solidFill>
                  <a:schemeClr val="tx1"/>
                </a:solidFill>
                <a:effectLst/>
                <a:latin typeface="+mn-lt"/>
                <a:ea typeface="+mn-ea"/>
                <a:cs typeface="+mn-cs"/>
              </a:rPr>
              <a:t> visar lägre</a:t>
            </a:r>
            <a:r>
              <a:rPr lang="sv-SE" sz="1200" b="0" kern="1200" dirty="0">
                <a:solidFill>
                  <a:schemeClr val="tx1"/>
                </a:solidFill>
                <a:effectLst/>
                <a:latin typeface="+mn-lt"/>
                <a:ea typeface="+mn-ea"/>
                <a:cs typeface="+mn-cs"/>
              </a:rPr>
              <a:t> reliabilitet och högre bedömarvariation vilket kan bero på att personlighetsdragen inom dessa områden hänger inte riktigt ihop. Till exempel låg </a:t>
            </a:r>
            <a:r>
              <a:rPr lang="sv-SE" sz="1200" b="0" kern="1200" dirty="0" err="1">
                <a:solidFill>
                  <a:schemeClr val="tx1"/>
                </a:solidFill>
                <a:effectLst/>
                <a:latin typeface="+mn-lt"/>
                <a:ea typeface="+mn-ea"/>
                <a:cs typeface="+mn-cs"/>
              </a:rPr>
              <a:t>Cronbach</a:t>
            </a:r>
            <a:r>
              <a:rPr lang="sv-SE" sz="1200" b="0" kern="1200" dirty="0">
                <a:solidFill>
                  <a:schemeClr val="tx1"/>
                </a:solidFill>
                <a:effectLst/>
                <a:latin typeface="+mn-lt"/>
                <a:ea typeface="+mn-ea"/>
                <a:cs typeface="+mn-cs"/>
              </a:rPr>
              <a:t> alfa inom ”Negativ </a:t>
            </a:r>
            <a:r>
              <a:rPr lang="sv-SE" sz="1200" b="0" kern="1200" dirty="0" err="1">
                <a:solidFill>
                  <a:schemeClr val="tx1"/>
                </a:solidFill>
                <a:effectLst/>
                <a:latin typeface="+mn-lt"/>
                <a:ea typeface="+mn-ea"/>
                <a:cs typeface="+mn-cs"/>
              </a:rPr>
              <a:t>Emotionalitet</a:t>
            </a:r>
            <a:r>
              <a:rPr lang="sv-SE" sz="1200" b="0" kern="1200" dirty="0">
                <a:solidFill>
                  <a:schemeClr val="tx1"/>
                </a:solidFill>
                <a:effectLst/>
                <a:latin typeface="+mn-lt"/>
                <a:ea typeface="+mn-ea"/>
                <a:cs typeface="+mn-cs"/>
              </a:rPr>
              <a:t>” och Psykoticism kan betyda att de olika personlighetsdragen inte mäter just detta personlighetsdrags område eller att dimensionerna är för heterogena för att beskriva just ”Psykoticism”. </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CD45DD02-614A-A541-99D9-411C71BC657F}" type="slidenum">
              <a:rPr lang="sv-SE" smtClean="0"/>
              <a:t>18</a:t>
            </a:fld>
            <a:endParaRPr lang="sv-SE"/>
          </a:p>
        </p:txBody>
      </p:sp>
    </p:spTree>
    <p:extLst>
      <p:ext uri="{BB962C8B-B14F-4D97-AF65-F5344CB8AC3E}">
        <p14:creationId xmlns:p14="http://schemas.microsoft.com/office/powerpoint/2010/main" val="230717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Den interna konsistensen mätt med </a:t>
            </a:r>
            <a:r>
              <a:rPr lang="sv-SE" sz="1200" kern="1200" dirty="0" err="1">
                <a:solidFill>
                  <a:schemeClr val="tx1"/>
                </a:solidFill>
                <a:effectLst/>
                <a:latin typeface="+mn-lt"/>
                <a:ea typeface="+mn-ea"/>
                <a:cs typeface="+mn-cs"/>
              </a:rPr>
              <a:t>Cronbach’s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alpha</a:t>
            </a:r>
            <a:r>
              <a:rPr lang="sv-SE" sz="1200" kern="1200" dirty="0">
                <a:solidFill>
                  <a:schemeClr val="tx1"/>
                </a:solidFill>
                <a:effectLst/>
                <a:latin typeface="+mn-lt"/>
                <a:ea typeface="+mn-ea"/>
                <a:cs typeface="+mn-cs"/>
              </a:rPr>
              <a:t>, visar värden mellan cirka 0,69 och 0,91 för Del I, vilket innebär en acceptabel till god reliabilitet. Detta tyder på att delskalorna inom  respektive område inom personlighetsfungerande (LPFS) visar en god intern sammanhållning och sannolikt mäter sammanhängande strukturer och hänger ihop med varandra.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Den interna konsistensen mätt med </a:t>
            </a:r>
            <a:r>
              <a:rPr lang="sv-SE" sz="1200" kern="1200" dirty="0" err="1">
                <a:solidFill>
                  <a:schemeClr val="tx1"/>
                </a:solidFill>
                <a:effectLst/>
                <a:latin typeface="+mn-lt"/>
                <a:ea typeface="+mn-ea"/>
                <a:cs typeface="+mn-cs"/>
              </a:rPr>
              <a:t>Cronbach</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alpha</a:t>
            </a:r>
            <a:r>
              <a:rPr lang="sv-SE" sz="1200" kern="1200" dirty="0">
                <a:solidFill>
                  <a:schemeClr val="tx1"/>
                </a:solidFill>
                <a:effectLst/>
                <a:latin typeface="+mn-lt"/>
                <a:ea typeface="+mn-ea"/>
                <a:cs typeface="+mn-cs"/>
              </a:rPr>
              <a:t> för Del II visar värden mellan 0,25 och 0,85 vilket innebär en  </a:t>
            </a:r>
            <a:r>
              <a:rPr lang="sv-SE" sz="1200" b="0" kern="1200" dirty="0">
                <a:solidFill>
                  <a:schemeClr val="tx1"/>
                </a:solidFill>
                <a:effectLst/>
                <a:latin typeface="+mn-lt"/>
                <a:ea typeface="+mn-ea"/>
                <a:cs typeface="+mn-cs"/>
              </a:rPr>
              <a:t>acceptabel intern konsistens</a:t>
            </a:r>
            <a:r>
              <a:rPr lang="sv-SE" sz="1200" kern="1200" dirty="0">
                <a:solidFill>
                  <a:schemeClr val="tx1"/>
                </a:solidFill>
                <a:effectLst/>
                <a:latin typeface="+mn-lt"/>
                <a:ea typeface="+mn-ea"/>
                <a:cs typeface="+mn-cs"/>
              </a:rPr>
              <a:t>, men Psykoticism och Negativ </a:t>
            </a:r>
            <a:r>
              <a:rPr lang="sv-SE" sz="1200" kern="1200" dirty="0" err="1">
                <a:solidFill>
                  <a:schemeClr val="tx1"/>
                </a:solidFill>
                <a:effectLst/>
                <a:latin typeface="+mn-lt"/>
                <a:ea typeface="+mn-ea"/>
                <a:cs typeface="+mn-cs"/>
              </a:rPr>
              <a:t>Emotionalitet</a:t>
            </a:r>
            <a:r>
              <a:rPr lang="sv-SE" sz="1200" kern="1200" dirty="0">
                <a:solidFill>
                  <a:schemeClr val="tx1"/>
                </a:solidFill>
                <a:effectLst/>
                <a:latin typeface="+mn-lt"/>
                <a:ea typeface="+mn-ea"/>
                <a:cs typeface="+mn-cs"/>
              </a:rPr>
              <a:t> visar lägre</a:t>
            </a:r>
            <a:r>
              <a:rPr lang="sv-SE" sz="1200" b="0" kern="1200" dirty="0">
                <a:solidFill>
                  <a:schemeClr val="tx1"/>
                </a:solidFill>
                <a:effectLst/>
                <a:latin typeface="+mn-lt"/>
                <a:ea typeface="+mn-ea"/>
                <a:cs typeface="+mn-cs"/>
              </a:rPr>
              <a:t> reliabilitet och högre bedömarvariation vilket kan bero på att personlighetsdragen inom dessa områden hänger inte riktigt ihop. Till exempel låg </a:t>
            </a:r>
            <a:r>
              <a:rPr lang="sv-SE" sz="1200" b="0" kern="1200" dirty="0" err="1">
                <a:solidFill>
                  <a:schemeClr val="tx1"/>
                </a:solidFill>
                <a:effectLst/>
                <a:latin typeface="+mn-lt"/>
                <a:ea typeface="+mn-ea"/>
                <a:cs typeface="+mn-cs"/>
              </a:rPr>
              <a:t>Cronbach</a:t>
            </a:r>
            <a:r>
              <a:rPr lang="sv-SE" sz="1200" b="0" kern="1200" dirty="0">
                <a:solidFill>
                  <a:schemeClr val="tx1"/>
                </a:solidFill>
                <a:effectLst/>
                <a:latin typeface="+mn-lt"/>
                <a:ea typeface="+mn-ea"/>
                <a:cs typeface="+mn-cs"/>
              </a:rPr>
              <a:t> alfa inom ”Negativ </a:t>
            </a:r>
            <a:r>
              <a:rPr lang="sv-SE" sz="1200" b="0" kern="1200" dirty="0" err="1">
                <a:solidFill>
                  <a:schemeClr val="tx1"/>
                </a:solidFill>
                <a:effectLst/>
                <a:latin typeface="+mn-lt"/>
                <a:ea typeface="+mn-ea"/>
                <a:cs typeface="+mn-cs"/>
              </a:rPr>
              <a:t>Emotionalitet</a:t>
            </a:r>
            <a:r>
              <a:rPr lang="sv-SE" sz="1200" b="0" kern="1200" dirty="0">
                <a:solidFill>
                  <a:schemeClr val="tx1"/>
                </a:solidFill>
                <a:effectLst/>
                <a:latin typeface="+mn-lt"/>
                <a:ea typeface="+mn-ea"/>
                <a:cs typeface="+mn-cs"/>
              </a:rPr>
              <a:t>” och Psykoticism kan betyda att de olika personlighetsdragen inte mäter just detta personlighetsdrags område eller att dimensionerna är för heterogena för att beskriva just ”Psykoticism”. </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CD45DD02-614A-A541-99D9-411C71BC657F}" type="slidenum">
              <a:rPr lang="sv-SE" smtClean="0"/>
              <a:t>19</a:t>
            </a:fld>
            <a:endParaRPr lang="sv-SE"/>
          </a:p>
        </p:txBody>
      </p:sp>
    </p:spTree>
    <p:extLst>
      <p:ext uri="{BB962C8B-B14F-4D97-AF65-F5344CB8AC3E}">
        <p14:creationId xmlns:p14="http://schemas.microsoft.com/office/powerpoint/2010/main" val="147991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För Del I varierar ICC </a:t>
            </a:r>
            <a:r>
              <a:rPr lang="sv-SE" sz="1200" kern="1200" dirty="0" err="1">
                <a:solidFill>
                  <a:schemeClr val="tx1"/>
                </a:solidFill>
                <a:effectLst/>
                <a:latin typeface="+mn-lt"/>
                <a:ea typeface="+mn-ea"/>
                <a:cs typeface="+mn-cs"/>
              </a:rPr>
              <a:t>värderna</a:t>
            </a:r>
            <a:r>
              <a:rPr lang="sv-SE" sz="1200" kern="1200" dirty="0">
                <a:solidFill>
                  <a:schemeClr val="tx1"/>
                </a:solidFill>
                <a:effectLst/>
                <a:latin typeface="+mn-lt"/>
                <a:ea typeface="+mn-ea"/>
                <a:cs typeface="+mn-cs"/>
              </a:rPr>
              <a:t> mellan 0,25 och 0,56 vilket motsvarar låg till måttlig interrater- reliabilitet och låg till måttlig överensstämmelse mellan bedömare. </a:t>
            </a:r>
          </a:p>
          <a:p>
            <a:r>
              <a:rPr lang="sv-SE" sz="1200" kern="1200" dirty="0">
                <a:solidFill>
                  <a:schemeClr val="tx1"/>
                </a:solidFill>
                <a:effectLst/>
                <a:latin typeface="+mn-lt"/>
                <a:ea typeface="+mn-ea"/>
                <a:cs typeface="+mn-cs"/>
              </a:rPr>
              <a:t>ICC för hela personlighetsfungerande skala  är 0,57. . Detta tyder på att dem  2  kliniker som genomförde intervjuerna i relativt hög grad gör liknande bedömningar av personlighetsfungerande</a:t>
            </a:r>
            <a:r>
              <a:rPr lang="sv-SE" dirty="0">
                <a:effectLst/>
              </a:rPr>
              <a:t> </a:t>
            </a:r>
            <a:endParaRPr lang="sv-SE" dirty="0"/>
          </a:p>
        </p:txBody>
      </p:sp>
      <p:sp>
        <p:nvSpPr>
          <p:cNvPr id="4" name="Platshållare för bildnummer 3"/>
          <p:cNvSpPr>
            <a:spLocks noGrp="1"/>
          </p:cNvSpPr>
          <p:nvPr>
            <p:ph type="sldNum" sz="quarter" idx="5"/>
          </p:nvPr>
        </p:nvSpPr>
        <p:spPr/>
        <p:txBody>
          <a:bodyPr/>
          <a:lstStyle/>
          <a:p>
            <a:fld id="{CD45DD02-614A-A541-99D9-411C71BC657F}" type="slidenum">
              <a:rPr lang="sv-SE" smtClean="0"/>
              <a:t>21</a:t>
            </a:fld>
            <a:endParaRPr lang="sv-SE"/>
          </a:p>
        </p:txBody>
      </p:sp>
    </p:spTree>
    <p:extLst>
      <p:ext uri="{BB962C8B-B14F-4D97-AF65-F5344CB8AC3E}">
        <p14:creationId xmlns:p14="http://schemas.microsoft.com/office/powerpoint/2010/main" val="2913300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Resultat : låg (&lt;0,45), måttlig (0,45–0,75). </a:t>
            </a:r>
            <a:r>
              <a:rPr lang="sv-SE" dirty="0" err="1"/>
              <a:t>Identite</a:t>
            </a:r>
            <a:r>
              <a:rPr lang="sv-SE" dirty="0"/>
              <a:t>, </a:t>
            </a:r>
            <a:r>
              <a:rPr lang="sv-SE" dirty="0" err="1"/>
              <a:t>Själstyrning</a:t>
            </a:r>
            <a:r>
              <a:rPr lang="sv-SE" dirty="0"/>
              <a:t>, LPFS har högre reliabilitet  Empati och Närhet har lägre reliabilitet.</a:t>
            </a:r>
          </a:p>
          <a:p>
            <a:endParaRPr lang="sv-SE" dirty="0"/>
          </a:p>
        </p:txBody>
      </p:sp>
      <p:sp>
        <p:nvSpPr>
          <p:cNvPr id="4" name="Platshållare för bildnummer 3"/>
          <p:cNvSpPr>
            <a:spLocks noGrp="1"/>
          </p:cNvSpPr>
          <p:nvPr>
            <p:ph type="sldNum" sz="quarter" idx="5"/>
          </p:nvPr>
        </p:nvSpPr>
        <p:spPr/>
        <p:txBody>
          <a:bodyPr/>
          <a:lstStyle/>
          <a:p>
            <a:fld id="{6E4D12EC-9BC7-E545-BAB9-3A11EFEE4CB8}" type="slidenum">
              <a:rPr lang="sv-SE" smtClean="0"/>
              <a:t>22</a:t>
            </a:fld>
            <a:endParaRPr lang="sv-SE"/>
          </a:p>
        </p:txBody>
      </p:sp>
    </p:spTree>
    <p:extLst>
      <p:ext uri="{BB962C8B-B14F-4D97-AF65-F5344CB8AC3E}">
        <p14:creationId xmlns:p14="http://schemas.microsoft.com/office/powerpoint/2010/main" val="2442256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latin typeface="Calibri"/>
              </a:rPr>
              <a:t>Måttlig överensstämmelse från 0,49 till 0,56 inom personlighetsdrag disinhibition, </a:t>
            </a:r>
            <a:r>
              <a:rPr lang="sv-SE" sz="1200" dirty="0" err="1">
                <a:solidFill>
                  <a:srgbClr val="000000"/>
                </a:solidFill>
                <a:latin typeface="Calibri"/>
              </a:rPr>
              <a:t>detachment</a:t>
            </a:r>
            <a:r>
              <a:rPr lang="sv-SE" sz="1200" dirty="0">
                <a:solidFill>
                  <a:srgbClr val="000000"/>
                </a:solidFill>
                <a:latin typeface="Calibri"/>
              </a:rPr>
              <a:t> och negativ </a:t>
            </a:r>
            <a:r>
              <a:rPr lang="sv-SE" sz="1200" dirty="0" err="1">
                <a:solidFill>
                  <a:srgbClr val="000000"/>
                </a:solidFill>
                <a:latin typeface="Calibri"/>
              </a:rPr>
              <a:t>emotionalitet</a:t>
            </a:r>
            <a:r>
              <a:rPr lang="sv-SE" sz="1200" dirty="0">
                <a:solidFill>
                  <a:srgbClr val="000000"/>
                </a:solidFill>
                <a:latin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latin typeface="Calibri"/>
              </a:rPr>
              <a:t>Låg överensstämmelse från 0,10 och 029  för personlighetsdrags områden antagonism och psykoticism </a:t>
            </a:r>
          </a:p>
          <a:p>
            <a:endParaRPr lang="sv-SE" dirty="0"/>
          </a:p>
        </p:txBody>
      </p:sp>
      <p:sp>
        <p:nvSpPr>
          <p:cNvPr id="4" name="Platshållare för bildnummer 3"/>
          <p:cNvSpPr>
            <a:spLocks noGrp="1"/>
          </p:cNvSpPr>
          <p:nvPr>
            <p:ph type="sldNum" sz="quarter" idx="5"/>
          </p:nvPr>
        </p:nvSpPr>
        <p:spPr/>
        <p:txBody>
          <a:bodyPr/>
          <a:lstStyle/>
          <a:p>
            <a:fld id="{CD45DD02-614A-A541-99D9-411C71BC657F}" type="slidenum">
              <a:rPr lang="sv-SE" smtClean="0"/>
              <a:t>24</a:t>
            </a:fld>
            <a:endParaRPr lang="sv-SE"/>
          </a:p>
        </p:txBody>
      </p:sp>
    </p:spTree>
    <p:extLst>
      <p:ext uri="{BB962C8B-B14F-4D97-AF65-F5344CB8AC3E}">
        <p14:creationId xmlns:p14="http://schemas.microsoft.com/office/powerpoint/2010/main" val="2257856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 Del II var resultaten mer varierande. Antagonism och Psykoticism uppvisade låg reliabilitet, medan övriga personlighetsdragsområden visar måttliga nivåer.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Detta tyder på att vissa personlighetsdrag är mer svårbedömda och känsliga för subjektiv tolkning.”</a:t>
            </a:r>
          </a:p>
          <a:p>
            <a:endParaRPr lang="sv-SE" dirty="0"/>
          </a:p>
        </p:txBody>
      </p:sp>
      <p:sp>
        <p:nvSpPr>
          <p:cNvPr id="4" name="Platshållare för bildnummer 3"/>
          <p:cNvSpPr>
            <a:spLocks noGrp="1"/>
          </p:cNvSpPr>
          <p:nvPr>
            <p:ph type="sldNum" sz="quarter" idx="5"/>
          </p:nvPr>
        </p:nvSpPr>
        <p:spPr/>
        <p:txBody>
          <a:bodyPr/>
          <a:lstStyle/>
          <a:p>
            <a:fld id="{CD45DD02-614A-A541-99D9-411C71BC657F}" type="slidenum">
              <a:rPr lang="sv-SE" smtClean="0"/>
              <a:t>25</a:t>
            </a:fld>
            <a:endParaRPr lang="sv-SE"/>
          </a:p>
        </p:txBody>
      </p:sp>
    </p:spTree>
    <p:extLst>
      <p:ext uri="{BB962C8B-B14F-4D97-AF65-F5344CB8AC3E}">
        <p14:creationId xmlns:p14="http://schemas.microsoft.com/office/powerpoint/2010/main" val="1346696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 Del II var resultaten mer varierande. Antagonism och Psykoticism uppvisade låg reliabilitet, medan övriga personlighetsdragsområden visar måttliga nivåer.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Detta tyder på att vissa personlighetsdrag är mer svårbedömda och känsliga för subjektiv tolkning.”</a:t>
            </a:r>
          </a:p>
          <a:p>
            <a:endParaRPr lang="sv-SE" dirty="0"/>
          </a:p>
        </p:txBody>
      </p:sp>
      <p:sp>
        <p:nvSpPr>
          <p:cNvPr id="4" name="Platshållare för bildnummer 3"/>
          <p:cNvSpPr>
            <a:spLocks noGrp="1"/>
          </p:cNvSpPr>
          <p:nvPr>
            <p:ph type="sldNum" sz="quarter" idx="5"/>
          </p:nvPr>
        </p:nvSpPr>
        <p:spPr/>
        <p:txBody>
          <a:bodyPr/>
          <a:lstStyle/>
          <a:p>
            <a:fld id="{CD45DD02-614A-A541-99D9-411C71BC657F}" type="slidenum">
              <a:rPr lang="sv-SE" smtClean="0"/>
              <a:t>26</a:t>
            </a:fld>
            <a:endParaRPr lang="sv-SE"/>
          </a:p>
        </p:txBody>
      </p:sp>
    </p:spTree>
    <p:extLst>
      <p:ext uri="{BB962C8B-B14F-4D97-AF65-F5344CB8AC3E}">
        <p14:creationId xmlns:p14="http://schemas.microsoft.com/office/powerpoint/2010/main" val="1304833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E747D2-2CE7-0275-A143-696A413DEED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0069C6F-E685-4D11-669E-2E6BE81DC3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7381D5B-7B29-C246-CCA7-E52DD5DF5A45}"/>
              </a:ext>
            </a:extLst>
          </p:cNvPr>
          <p:cNvSpPr>
            <a:spLocks noGrp="1"/>
          </p:cNvSpPr>
          <p:nvPr>
            <p:ph type="dt" sz="half" idx="10"/>
          </p:nvPr>
        </p:nvSpPr>
        <p:spPr/>
        <p:txBody>
          <a:bodyPr/>
          <a:lstStyle/>
          <a:p>
            <a:fld id="{FC268292-EC38-5F4C-B593-B23A673FF4FF}" type="datetimeFigureOut">
              <a:rPr lang="sv-SE" smtClean="0"/>
              <a:t>2026-05-05</a:t>
            </a:fld>
            <a:endParaRPr lang="sv-SE"/>
          </a:p>
        </p:txBody>
      </p:sp>
      <p:sp>
        <p:nvSpPr>
          <p:cNvPr id="5" name="Platshållare för sidfot 4">
            <a:extLst>
              <a:ext uri="{FF2B5EF4-FFF2-40B4-BE49-F238E27FC236}">
                <a16:creationId xmlns:a16="http://schemas.microsoft.com/office/drawing/2014/main" id="{DE7108BA-270D-FBAA-D0D1-B16B659D15C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AD4F7A2-708E-16C0-E1EA-DCD68F832A18}"/>
              </a:ext>
            </a:extLst>
          </p:cNvPr>
          <p:cNvSpPr>
            <a:spLocks noGrp="1"/>
          </p:cNvSpPr>
          <p:nvPr>
            <p:ph type="sldNum" sz="quarter" idx="12"/>
          </p:nvPr>
        </p:nvSpPr>
        <p:spPr/>
        <p:txBody>
          <a:bodyPr/>
          <a:lstStyle/>
          <a:p>
            <a:fld id="{958CF971-7D59-5542-A3A8-49E653DE084E}" type="slidenum">
              <a:rPr lang="sv-SE" smtClean="0"/>
              <a:t>‹#›</a:t>
            </a:fld>
            <a:endParaRPr lang="sv-SE"/>
          </a:p>
        </p:txBody>
      </p:sp>
    </p:spTree>
    <p:extLst>
      <p:ext uri="{BB962C8B-B14F-4D97-AF65-F5344CB8AC3E}">
        <p14:creationId xmlns:p14="http://schemas.microsoft.com/office/powerpoint/2010/main" val="371575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C18E1D-51D6-C6F4-AA30-74BF8A156EF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9804D62-518D-055D-19C7-3ECDA95AFC9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924B2B8-3511-9E02-9210-2A0402F8319C}"/>
              </a:ext>
            </a:extLst>
          </p:cNvPr>
          <p:cNvSpPr>
            <a:spLocks noGrp="1"/>
          </p:cNvSpPr>
          <p:nvPr>
            <p:ph type="dt" sz="half" idx="10"/>
          </p:nvPr>
        </p:nvSpPr>
        <p:spPr/>
        <p:txBody>
          <a:bodyPr/>
          <a:lstStyle/>
          <a:p>
            <a:fld id="{FC268292-EC38-5F4C-B593-B23A673FF4FF}" type="datetimeFigureOut">
              <a:rPr lang="sv-SE" smtClean="0"/>
              <a:t>2026-05-05</a:t>
            </a:fld>
            <a:endParaRPr lang="sv-SE"/>
          </a:p>
        </p:txBody>
      </p:sp>
      <p:sp>
        <p:nvSpPr>
          <p:cNvPr id="5" name="Platshållare för sidfot 4">
            <a:extLst>
              <a:ext uri="{FF2B5EF4-FFF2-40B4-BE49-F238E27FC236}">
                <a16:creationId xmlns:a16="http://schemas.microsoft.com/office/drawing/2014/main" id="{25EEA565-5992-CF9C-D9B8-3448F007AA6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01E220D-ECE8-1376-6773-087855EB08FE}"/>
              </a:ext>
            </a:extLst>
          </p:cNvPr>
          <p:cNvSpPr>
            <a:spLocks noGrp="1"/>
          </p:cNvSpPr>
          <p:nvPr>
            <p:ph type="sldNum" sz="quarter" idx="12"/>
          </p:nvPr>
        </p:nvSpPr>
        <p:spPr/>
        <p:txBody>
          <a:bodyPr/>
          <a:lstStyle/>
          <a:p>
            <a:fld id="{958CF971-7D59-5542-A3A8-49E653DE084E}" type="slidenum">
              <a:rPr lang="sv-SE" smtClean="0"/>
              <a:t>‹#›</a:t>
            </a:fld>
            <a:endParaRPr lang="sv-SE"/>
          </a:p>
        </p:txBody>
      </p:sp>
    </p:spTree>
    <p:extLst>
      <p:ext uri="{BB962C8B-B14F-4D97-AF65-F5344CB8AC3E}">
        <p14:creationId xmlns:p14="http://schemas.microsoft.com/office/powerpoint/2010/main" val="164123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4077C76-2613-2989-A107-6ACD9024518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AC903C7-7B33-3C0C-B877-156A70487BB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005383E-39A2-1129-C790-6D03FA03543A}"/>
              </a:ext>
            </a:extLst>
          </p:cNvPr>
          <p:cNvSpPr>
            <a:spLocks noGrp="1"/>
          </p:cNvSpPr>
          <p:nvPr>
            <p:ph type="dt" sz="half" idx="10"/>
          </p:nvPr>
        </p:nvSpPr>
        <p:spPr/>
        <p:txBody>
          <a:bodyPr/>
          <a:lstStyle/>
          <a:p>
            <a:fld id="{FC268292-EC38-5F4C-B593-B23A673FF4FF}" type="datetimeFigureOut">
              <a:rPr lang="sv-SE" smtClean="0"/>
              <a:t>2026-05-05</a:t>
            </a:fld>
            <a:endParaRPr lang="sv-SE"/>
          </a:p>
        </p:txBody>
      </p:sp>
      <p:sp>
        <p:nvSpPr>
          <p:cNvPr id="5" name="Platshållare för sidfot 4">
            <a:extLst>
              <a:ext uri="{FF2B5EF4-FFF2-40B4-BE49-F238E27FC236}">
                <a16:creationId xmlns:a16="http://schemas.microsoft.com/office/drawing/2014/main" id="{FA5D9393-E019-3F64-4E3F-BF55D4F5EF8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4E8C610-CE6A-0C94-19AA-016DEAA728C5}"/>
              </a:ext>
            </a:extLst>
          </p:cNvPr>
          <p:cNvSpPr>
            <a:spLocks noGrp="1"/>
          </p:cNvSpPr>
          <p:nvPr>
            <p:ph type="sldNum" sz="quarter" idx="12"/>
          </p:nvPr>
        </p:nvSpPr>
        <p:spPr/>
        <p:txBody>
          <a:bodyPr/>
          <a:lstStyle/>
          <a:p>
            <a:fld id="{958CF971-7D59-5542-A3A8-49E653DE084E}" type="slidenum">
              <a:rPr lang="sv-SE" smtClean="0"/>
              <a:t>‹#›</a:t>
            </a:fld>
            <a:endParaRPr lang="sv-SE"/>
          </a:p>
        </p:txBody>
      </p:sp>
    </p:spTree>
    <p:extLst>
      <p:ext uri="{BB962C8B-B14F-4D97-AF65-F5344CB8AC3E}">
        <p14:creationId xmlns:p14="http://schemas.microsoft.com/office/powerpoint/2010/main" val="2044850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och innehåll och hög bild">
    <p:spTree>
      <p:nvGrpSpPr>
        <p:cNvPr id="1" name=""/>
        <p:cNvGrpSpPr/>
        <p:nvPr/>
      </p:nvGrpSpPr>
      <p:grpSpPr>
        <a:xfrm>
          <a:off x="0" y="0"/>
          <a:ext cx="0" cy="0"/>
          <a:chOff x="0" y="0"/>
          <a:chExt cx="0" cy="0"/>
        </a:xfrm>
      </p:grpSpPr>
      <p:sp>
        <p:nvSpPr>
          <p:cNvPr id="2" name="Rubrik 1"/>
          <p:cNvSpPr>
            <a:spLocks noGrp="1"/>
          </p:cNvSpPr>
          <p:nvPr>
            <p:ph type="title"/>
          </p:nvPr>
        </p:nvSpPr>
        <p:spPr>
          <a:xfrm>
            <a:off x="710400" y="321600"/>
            <a:ext cx="6345600" cy="11856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710400" y="1555200"/>
            <a:ext cx="6345600" cy="4636800"/>
          </a:xfrm>
          <a:prstGeom prst="rect">
            <a:avLst/>
          </a:prstGeo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7"/>
          <p:cNvSpPr>
            <a:spLocks noGrp="1"/>
          </p:cNvSpPr>
          <p:nvPr>
            <p:ph type="pic" sz="quarter" idx="13"/>
          </p:nvPr>
        </p:nvSpPr>
        <p:spPr>
          <a:xfrm>
            <a:off x="7488000" y="0"/>
            <a:ext cx="4704000" cy="6624000"/>
          </a:xfrm>
          <a:prstGeom prst="rect">
            <a:avLst/>
          </a:prstGeom>
        </p:spPr>
        <p:txBody>
          <a:bodyPr/>
          <a:lstStyle>
            <a:lvl1pPr marL="0" indent="0">
              <a:buFontTx/>
              <a:buNone/>
              <a:defRPr/>
            </a:lvl1pPr>
          </a:lstStyle>
          <a:p>
            <a:r>
              <a:rPr lang="sv-SE"/>
              <a:t>Klicka på ikonen för att lägga till en bild</a:t>
            </a:r>
            <a:endParaRPr lang="sv-SE" dirty="0"/>
          </a:p>
        </p:txBody>
      </p:sp>
      <p:sp>
        <p:nvSpPr>
          <p:cNvPr id="7" name="Platshållare för datum 3">
            <a:extLst>
              <a:ext uri="{FF2B5EF4-FFF2-40B4-BE49-F238E27FC236}">
                <a16:creationId xmlns:a16="http://schemas.microsoft.com/office/drawing/2014/main" id="{8AB90405-3683-40C8-8690-27D58A3F5894}"/>
              </a:ext>
            </a:extLst>
          </p:cNvPr>
          <p:cNvSpPr>
            <a:spLocks noGrp="1"/>
          </p:cNvSpPr>
          <p:nvPr>
            <p:ph type="dt" sz="half" idx="2"/>
          </p:nvPr>
        </p:nvSpPr>
        <p:spPr>
          <a:xfrm>
            <a:off x="650901" y="6584353"/>
            <a:ext cx="1628905" cy="307777"/>
          </a:xfrm>
          <a:prstGeom prst="rect">
            <a:avLst/>
          </a:prstGeom>
          <a:noFill/>
        </p:spPr>
        <p:txBody>
          <a:bodyPr wrap="square" rtlCol="0" anchor="ctr" anchorCtr="0">
            <a:spAutoFit/>
          </a:bodyPr>
          <a:lstStyle>
            <a:lvl1pPr>
              <a:defRPr lang="sv-SE" sz="1400" smtClean="0">
                <a:solidFill>
                  <a:schemeClr val="bg1"/>
                </a:solidFill>
              </a:defRPr>
            </a:lvl1pPr>
          </a:lstStyle>
          <a:p>
            <a:endParaRPr lang="sv-SE" dirty="0"/>
          </a:p>
        </p:txBody>
      </p:sp>
      <p:sp>
        <p:nvSpPr>
          <p:cNvPr id="9" name="Platshållare för sidfot 4">
            <a:extLst>
              <a:ext uri="{FF2B5EF4-FFF2-40B4-BE49-F238E27FC236}">
                <a16:creationId xmlns:a16="http://schemas.microsoft.com/office/drawing/2014/main" id="{FE6AA0E0-01C6-4EA4-B0AD-0CAE1308E3D4}"/>
              </a:ext>
            </a:extLst>
          </p:cNvPr>
          <p:cNvSpPr>
            <a:spLocks noGrp="1"/>
          </p:cNvSpPr>
          <p:nvPr>
            <p:ph type="ftr" sz="quarter" idx="3"/>
          </p:nvPr>
        </p:nvSpPr>
        <p:spPr>
          <a:xfrm>
            <a:off x="2321107" y="6578396"/>
            <a:ext cx="5608733" cy="318100"/>
          </a:xfrm>
          <a:prstGeom prst="rect">
            <a:avLst/>
          </a:prstGeom>
          <a:noFill/>
        </p:spPr>
        <p:txBody>
          <a:bodyPr wrap="square" rtlCol="0" anchor="ctr" anchorCtr="0">
            <a:spAutoFit/>
          </a:bodyPr>
          <a:lstStyle>
            <a:lvl1pPr>
              <a:defRPr lang="sv-SE" sz="1467" dirty="0">
                <a:solidFill>
                  <a:schemeClr val="bg1"/>
                </a:solidFill>
              </a:defRPr>
            </a:lvl1pPr>
          </a:lstStyle>
          <a:p>
            <a:endParaRPr lang="sv-SE" dirty="0"/>
          </a:p>
        </p:txBody>
      </p:sp>
      <p:sp>
        <p:nvSpPr>
          <p:cNvPr id="10" name="Platshållare för bildnummer 4">
            <a:extLst>
              <a:ext uri="{FF2B5EF4-FFF2-40B4-BE49-F238E27FC236}">
                <a16:creationId xmlns:a16="http://schemas.microsoft.com/office/drawing/2014/main" id="{63DB2223-4EAE-4C18-B754-F68580020704}"/>
              </a:ext>
            </a:extLst>
          </p:cNvPr>
          <p:cNvSpPr>
            <a:spLocks noGrp="1"/>
          </p:cNvSpPr>
          <p:nvPr>
            <p:ph type="sldNum" sz="quarter" idx="4"/>
          </p:nvPr>
        </p:nvSpPr>
        <p:spPr>
          <a:xfrm>
            <a:off x="8317983" y="6557439"/>
            <a:ext cx="481760" cy="348812"/>
          </a:xfrm>
          <a:prstGeom prst="rect">
            <a:avLst/>
          </a:prstGeom>
        </p:spPr>
        <p:txBody>
          <a:bodyPr vert="horz" lIns="91440" tIns="45720" rIns="91440" bIns="45720" rtlCol="0" anchor="ctr"/>
          <a:lstStyle>
            <a:lvl1pPr algn="r">
              <a:defRPr sz="1467">
                <a:solidFill>
                  <a:schemeClr val="bg1"/>
                </a:solidFill>
              </a:defRPr>
            </a:lvl1pPr>
          </a:lstStyle>
          <a:p>
            <a:fld id="{CB1D7037-4702-4539-B529-75C0A5D0A255}" type="slidenum">
              <a:rPr lang="sv-SE" smtClean="0"/>
              <a:pPr/>
              <a:t>‹#›</a:t>
            </a:fld>
            <a:endParaRPr lang="sv-SE" dirty="0"/>
          </a:p>
        </p:txBody>
      </p:sp>
    </p:spTree>
    <p:extLst>
      <p:ext uri="{BB962C8B-B14F-4D97-AF65-F5344CB8AC3E}">
        <p14:creationId xmlns:p14="http://schemas.microsoft.com/office/powerpoint/2010/main" val="1261547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Bild med bildtext">
    <p:spTree>
      <p:nvGrpSpPr>
        <p:cNvPr id="1" name=""/>
        <p:cNvGrpSpPr/>
        <p:nvPr/>
      </p:nvGrpSpPr>
      <p:grpSpPr>
        <a:xfrm>
          <a:off x="0" y="0"/>
          <a:ext cx="0" cy="0"/>
          <a:chOff x="0" y="0"/>
          <a:chExt cx="0" cy="0"/>
        </a:xfrm>
      </p:grpSpPr>
      <p:sp>
        <p:nvSpPr>
          <p:cNvPr id="82" name="Titeltext"/>
          <p:cNvSpPr txBox="1">
            <a:spLocks noGrp="1"/>
          </p:cNvSpPr>
          <p:nvPr>
            <p:ph type="title"/>
          </p:nvPr>
        </p:nvSpPr>
        <p:spPr>
          <a:xfrm>
            <a:off x="839787" y="457200"/>
            <a:ext cx="3932239" cy="1600200"/>
          </a:xfrm>
          <a:prstGeom prst="rect">
            <a:avLst/>
          </a:prstGeom>
        </p:spPr>
        <p:txBody>
          <a:bodyPr anchor="b"/>
          <a:lstStyle>
            <a:lvl1pPr marL="928891" indent="-928891">
              <a:defRPr sz="3200"/>
            </a:lvl1pPr>
          </a:lstStyle>
          <a:p>
            <a:r>
              <a:t>Titeltext</a:t>
            </a:r>
          </a:p>
        </p:txBody>
      </p:sp>
      <p:sp>
        <p:nvSpPr>
          <p:cNvPr id="83" name="Platshållare för bild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rödtext nivå ett…"/>
          <p:cNvSpPr txBox="1">
            <a:spLocks noGrp="1"/>
          </p:cNvSpPr>
          <p:nvPr>
            <p:ph type="body" sz="quarter" idx="1"/>
          </p:nvPr>
        </p:nvSpPr>
        <p:spPr>
          <a:xfrm>
            <a:off x="839787" y="2057400"/>
            <a:ext cx="3932239" cy="3811588"/>
          </a:xfrm>
          <a:prstGeom prst="rect">
            <a:avLst/>
          </a:prstGeom>
        </p:spPr>
        <p:txBody>
          <a:bodyPr/>
          <a:lstStyle>
            <a:lvl1pPr marL="464445" indent="-464445">
              <a:buFontTx/>
              <a:buAutoNum type="arabicPeriod"/>
              <a:defRPr sz="1600"/>
            </a:lvl1pPr>
            <a:lvl2pPr marL="0" indent="0">
              <a:buFontTx/>
              <a:buAutoNum type="arabicPeriod"/>
              <a:defRPr sz="1600"/>
            </a:lvl2pPr>
            <a:lvl3pPr marL="0" indent="0">
              <a:buFontTx/>
              <a:buAutoNum type="arabicPeriod"/>
              <a:defRPr sz="1600"/>
            </a:lvl3pPr>
            <a:lvl4pPr marL="0" indent="0">
              <a:buFontTx/>
              <a:buAutoNum type="arabicPeriod"/>
              <a:defRPr sz="1600"/>
            </a:lvl4pPr>
            <a:lvl5pPr marL="0" indent="0">
              <a:buFontTx/>
              <a:buAutoNum type="arabicPeriod"/>
              <a:defRPr sz="1600"/>
            </a:lvl5pPr>
          </a:lstStyle>
          <a:p>
            <a:r>
              <a:t>Brödtext nivå ett</a:t>
            </a:r>
          </a:p>
          <a:p>
            <a:pPr lvl="1"/>
            <a:r>
              <a:t>Brödtext nivå två</a:t>
            </a:r>
          </a:p>
          <a:p>
            <a:pPr lvl="2"/>
            <a:r>
              <a:t>Brödtext nivå tre</a:t>
            </a:r>
          </a:p>
          <a:p>
            <a:pPr lvl="3"/>
            <a:r>
              <a:t>Brödtext nivå fyra</a:t>
            </a:r>
          </a:p>
          <a:p>
            <a:pPr lvl="4"/>
            <a:r>
              <a:t>Brödtext nivå fem</a:t>
            </a:r>
          </a:p>
        </p:txBody>
      </p:sp>
      <p:sp>
        <p:nvSpPr>
          <p:cNvPr id="8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38715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F4B4A1-3F6E-F4AB-C152-EFD3615916F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F77C7CF-BF81-1350-2F71-5AFE8BB692E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60EC459-C9D9-5349-D78F-9C6BE6864EE8}"/>
              </a:ext>
            </a:extLst>
          </p:cNvPr>
          <p:cNvSpPr>
            <a:spLocks noGrp="1"/>
          </p:cNvSpPr>
          <p:nvPr>
            <p:ph type="dt" sz="half" idx="10"/>
          </p:nvPr>
        </p:nvSpPr>
        <p:spPr/>
        <p:txBody>
          <a:bodyPr/>
          <a:lstStyle/>
          <a:p>
            <a:fld id="{FC268292-EC38-5F4C-B593-B23A673FF4FF}" type="datetimeFigureOut">
              <a:rPr lang="sv-SE" smtClean="0"/>
              <a:t>2026-05-05</a:t>
            </a:fld>
            <a:endParaRPr lang="sv-SE"/>
          </a:p>
        </p:txBody>
      </p:sp>
      <p:sp>
        <p:nvSpPr>
          <p:cNvPr id="5" name="Platshållare för sidfot 4">
            <a:extLst>
              <a:ext uri="{FF2B5EF4-FFF2-40B4-BE49-F238E27FC236}">
                <a16:creationId xmlns:a16="http://schemas.microsoft.com/office/drawing/2014/main" id="{68ACFD14-7512-4FA9-7178-2BD434128AB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F39FB7C-FCF8-54EF-9DBF-72D2A78DB776}"/>
              </a:ext>
            </a:extLst>
          </p:cNvPr>
          <p:cNvSpPr>
            <a:spLocks noGrp="1"/>
          </p:cNvSpPr>
          <p:nvPr>
            <p:ph type="sldNum" sz="quarter" idx="12"/>
          </p:nvPr>
        </p:nvSpPr>
        <p:spPr/>
        <p:txBody>
          <a:bodyPr/>
          <a:lstStyle/>
          <a:p>
            <a:fld id="{958CF971-7D59-5542-A3A8-49E653DE084E}" type="slidenum">
              <a:rPr lang="sv-SE" smtClean="0"/>
              <a:t>‹#›</a:t>
            </a:fld>
            <a:endParaRPr lang="sv-SE"/>
          </a:p>
        </p:txBody>
      </p:sp>
    </p:spTree>
    <p:extLst>
      <p:ext uri="{BB962C8B-B14F-4D97-AF65-F5344CB8AC3E}">
        <p14:creationId xmlns:p14="http://schemas.microsoft.com/office/powerpoint/2010/main" val="51281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BB7CA4-31C8-7DC9-79B4-955F6520F5F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E5752F7-5395-EF5B-EBA8-F233E13140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93E7FB6-DA7A-A16D-16E5-46DB82E4BBEC}"/>
              </a:ext>
            </a:extLst>
          </p:cNvPr>
          <p:cNvSpPr>
            <a:spLocks noGrp="1"/>
          </p:cNvSpPr>
          <p:nvPr>
            <p:ph type="dt" sz="half" idx="10"/>
          </p:nvPr>
        </p:nvSpPr>
        <p:spPr/>
        <p:txBody>
          <a:bodyPr/>
          <a:lstStyle/>
          <a:p>
            <a:fld id="{FC268292-EC38-5F4C-B593-B23A673FF4FF}" type="datetimeFigureOut">
              <a:rPr lang="sv-SE" smtClean="0"/>
              <a:t>2026-05-05</a:t>
            </a:fld>
            <a:endParaRPr lang="sv-SE"/>
          </a:p>
        </p:txBody>
      </p:sp>
      <p:sp>
        <p:nvSpPr>
          <p:cNvPr id="5" name="Platshållare för sidfot 4">
            <a:extLst>
              <a:ext uri="{FF2B5EF4-FFF2-40B4-BE49-F238E27FC236}">
                <a16:creationId xmlns:a16="http://schemas.microsoft.com/office/drawing/2014/main" id="{0F99220E-B101-4B89-A5D9-A1FA355CEDB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DA72125-E572-2294-CAAA-17CAB168975B}"/>
              </a:ext>
            </a:extLst>
          </p:cNvPr>
          <p:cNvSpPr>
            <a:spLocks noGrp="1"/>
          </p:cNvSpPr>
          <p:nvPr>
            <p:ph type="sldNum" sz="quarter" idx="12"/>
          </p:nvPr>
        </p:nvSpPr>
        <p:spPr/>
        <p:txBody>
          <a:bodyPr/>
          <a:lstStyle/>
          <a:p>
            <a:fld id="{958CF971-7D59-5542-A3A8-49E653DE084E}" type="slidenum">
              <a:rPr lang="sv-SE" smtClean="0"/>
              <a:t>‹#›</a:t>
            </a:fld>
            <a:endParaRPr lang="sv-SE"/>
          </a:p>
        </p:txBody>
      </p:sp>
    </p:spTree>
    <p:extLst>
      <p:ext uri="{BB962C8B-B14F-4D97-AF65-F5344CB8AC3E}">
        <p14:creationId xmlns:p14="http://schemas.microsoft.com/office/powerpoint/2010/main" val="244427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9C3489-53EE-3D1A-D019-3DF316FEC09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557CFB3-FCF5-36B2-AC6F-739E757A6A3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FC9419C-6E61-AAF7-20C4-91D5E2A0732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8304062-E76D-6056-0743-0F1AB9D7A0D7}"/>
              </a:ext>
            </a:extLst>
          </p:cNvPr>
          <p:cNvSpPr>
            <a:spLocks noGrp="1"/>
          </p:cNvSpPr>
          <p:nvPr>
            <p:ph type="dt" sz="half" idx="10"/>
          </p:nvPr>
        </p:nvSpPr>
        <p:spPr/>
        <p:txBody>
          <a:bodyPr/>
          <a:lstStyle/>
          <a:p>
            <a:fld id="{FC268292-EC38-5F4C-B593-B23A673FF4FF}" type="datetimeFigureOut">
              <a:rPr lang="sv-SE" smtClean="0"/>
              <a:t>2026-05-05</a:t>
            </a:fld>
            <a:endParaRPr lang="sv-SE"/>
          </a:p>
        </p:txBody>
      </p:sp>
      <p:sp>
        <p:nvSpPr>
          <p:cNvPr id="6" name="Platshållare för sidfot 5">
            <a:extLst>
              <a:ext uri="{FF2B5EF4-FFF2-40B4-BE49-F238E27FC236}">
                <a16:creationId xmlns:a16="http://schemas.microsoft.com/office/drawing/2014/main" id="{29C94923-27FE-B6CD-E4FC-020415C0F93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967D0D8-E67A-7ECE-A4E9-646E0BEA2637}"/>
              </a:ext>
            </a:extLst>
          </p:cNvPr>
          <p:cNvSpPr>
            <a:spLocks noGrp="1"/>
          </p:cNvSpPr>
          <p:nvPr>
            <p:ph type="sldNum" sz="quarter" idx="12"/>
          </p:nvPr>
        </p:nvSpPr>
        <p:spPr/>
        <p:txBody>
          <a:bodyPr/>
          <a:lstStyle/>
          <a:p>
            <a:fld id="{958CF971-7D59-5542-A3A8-49E653DE084E}" type="slidenum">
              <a:rPr lang="sv-SE" smtClean="0"/>
              <a:t>‹#›</a:t>
            </a:fld>
            <a:endParaRPr lang="sv-SE"/>
          </a:p>
        </p:txBody>
      </p:sp>
    </p:spTree>
    <p:extLst>
      <p:ext uri="{BB962C8B-B14F-4D97-AF65-F5344CB8AC3E}">
        <p14:creationId xmlns:p14="http://schemas.microsoft.com/office/powerpoint/2010/main" val="102423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C1ABFC-ECE8-24FD-F8BC-25BF5C94052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01EFB4C-0B1D-85EC-FC3C-C396981201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43CCE0B-1269-5078-AD01-5BF401C6023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2EBD304-8113-21FA-F54B-6452879386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C7371DC-7003-52C7-3AC3-D1FDC902EBE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0BA39E2-5A41-D993-2227-18BA5B5CC3AD}"/>
              </a:ext>
            </a:extLst>
          </p:cNvPr>
          <p:cNvSpPr>
            <a:spLocks noGrp="1"/>
          </p:cNvSpPr>
          <p:nvPr>
            <p:ph type="dt" sz="half" idx="10"/>
          </p:nvPr>
        </p:nvSpPr>
        <p:spPr/>
        <p:txBody>
          <a:bodyPr/>
          <a:lstStyle/>
          <a:p>
            <a:fld id="{FC268292-EC38-5F4C-B593-B23A673FF4FF}" type="datetimeFigureOut">
              <a:rPr lang="sv-SE" smtClean="0"/>
              <a:t>2026-05-05</a:t>
            </a:fld>
            <a:endParaRPr lang="sv-SE"/>
          </a:p>
        </p:txBody>
      </p:sp>
      <p:sp>
        <p:nvSpPr>
          <p:cNvPr id="8" name="Platshållare för sidfot 7">
            <a:extLst>
              <a:ext uri="{FF2B5EF4-FFF2-40B4-BE49-F238E27FC236}">
                <a16:creationId xmlns:a16="http://schemas.microsoft.com/office/drawing/2014/main" id="{764162C0-B5F8-29B4-9B37-E625A28142D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C449150-5DBA-1954-305F-5B94431FD7A0}"/>
              </a:ext>
            </a:extLst>
          </p:cNvPr>
          <p:cNvSpPr>
            <a:spLocks noGrp="1"/>
          </p:cNvSpPr>
          <p:nvPr>
            <p:ph type="sldNum" sz="quarter" idx="12"/>
          </p:nvPr>
        </p:nvSpPr>
        <p:spPr/>
        <p:txBody>
          <a:bodyPr/>
          <a:lstStyle/>
          <a:p>
            <a:fld id="{958CF971-7D59-5542-A3A8-49E653DE084E}" type="slidenum">
              <a:rPr lang="sv-SE" smtClean="0"/>
              <a:t>‹#›</a:t>
            </a:fld>
            <a:endParaRPr lang="sv-SE"/>
          </a:p>
        </p:txBody>
      </p:sp>
    </p:spTree>
    <p:extLst>
      <p:ext uri="{BB962C8B-B14F-4D97-AF65-F5344CB8AC3E}">
        <p14:creationId xmlns:p14="http://schemas.microsoft.com/office/powerpoint/2010/main" val="334314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3714CF-44E5-5AC8-4EC3-1D917F3E6D0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B84E8F9-515B-8702-EE4C-3D311F295373}"/>
              </a:ext>
            </a:extLst>
          </p:cNvPr>
          <p:cNvSpPr>
            <a:spLocks noGrp="1"/>
          </p:cNvSpPr>
          <p:nvPr>
            <p:ph type="dt" sz="half" idx="10"/>
          </p:nvPr>
        </p:nvSpPr>
        <p:spPr/>
        <p:txBody>
          <a:bodyPr/>
          <a:lstStyle/>
          <a:p>
            <a:fld id="{FC268292-EC38-5F4C-B593-B23A673FF4FF}" type="datetimeFigureOut">
              <a:rPr lang="sv-SE" smtClean="0"/>
              <a:t>2026-05-05</a:t>
            </a:fld>
            <a:endParaRPr lang="sv-SE"/>
          </a:p>
        </p:txBody>
      </p:sp>
      <p:sp>
        <p:nvSpPr>
          <p:cNvPr id="4" name="Platshållare för sidfot 3">
            <a:extLst>
              <a:ext uri="{FF2B5EF4-FFF2-40B4-BE49-F238E27FC236}">
                <a16:creationId xmlns:a16="http://schemas.microsoft.com/office/drawing/2014/main" id="{4D5B8BD2-3E85-2289-C7F1-F07658E867E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A340CBA-A224-01AB-4A67-124797D63AB9}"/>
              </a:ext>
            </a:extLst>
          </p:cNvPr>
          <p:cNvSpPr>
            <a:spLocks noGrp="1"/>
          </p:cNvSpPr>
          <p:nvPr>
            <p:ph type="sldNum" sz="quarter" idx="12"/>
          </p:nvPr>
        </p:nvSpPr>
        <p:spPr/>
        <p:txBody>
          <a:bodyPr/>
          <a:lstStyle/>
          <a:p>
            <a:fld id="{958CF971-7D59-5542-A3A8-49E653DE084E}" type="slidenum">
              <a:rPr lang="sv-SE" smtClean="0"/>
              <a:t>‹#›</a:t>
            </a:fld>
            <a:endParaRPr lang="sv-SE"/>
          </a:p>
        </p:txBody>
      </p:sp>
    </p:spTree>
    <p:extLst>
      <p:ext uri="{BB962C8B-B14F-4D97-AF65-F5344CB8AC3E}">
        <p14:creationId xmlns:p14="http://schemas.microsoft.com/office/powerpoint/2010/main" val="323508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E276CD9-FB1B-FE6D-3BA8-4C7E825D668C}"/>
              </a:ext>
            </a:extLst>
          </p:cNvPr>
          <p:cNvSpPr>
            <a:spLocks noGrp="1"/>
          </p:cNvSpPr>
          <p:nvPr>
            <p:ph type="dt" sz="half" idx="10"/>
          </p:nvPr>
        </p:nvSpPr>
        <p:spPr/>
        <p:txBody>
          <a:bodyPr/>
          <a:lstStyle/>
          <a:p>
            <a:fld id="{FC268292-EC38-5F4C-B593-B23A673FF4FF}" type="datetimeFigureOut">
              <a:rPr lang="sv-SE" smtClean="0"/>
              <a:t>2026-05-05</a:t>
            </a:fld>
            <a:endParaRPr lang="sv-SE"/>
          </a:p>
        </p:txBody>
      </p:sp>
      <p:sp>
        <p:nvSpPr>
          <p:cNvPr id="3" name="Platshållare för sidfot 2">
            <a:extLst>
              <a:ext uri="{FF2B5EF4-FFF2-40B4-BE49-F238E27FC236}">
                <a16:creationId xmlns:a16="http://schemas.microsoft.com/office/drawing/2014/main" id="{2645A5F2-CA3C-E2A7-A07A-3908C2E0488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EA5032C-6DA9-DC50-671B-EDB1BBD1D75B}"/>
              </a:ext>
            </a:extLst>
          </p:cNvPr>
          <p:cNvSpPr>
            <a:spLocks noGrp="1"/>
          </p:cNvSpPr>
          <p:nvPr>
            <p:ph type="sldNum" sz="quarter" idx="12"/>
          </p:nvPr>
        </p:nvSpPr>
        <p:spPr/>
        <p:txBody>
          <a:bodyPr/>
          <a:lstStyle/>
          <a:p>
            <a:fld id="{958CF971-7D59-5542-A3A8-49E653DE084E}" type="slidenum">
              <a:rPr lang="sv-SE" smtClean="0"/>
              <a:t>‹#›</a:t>
            </a:fld>
            <a:endParaRPr lang="sv-SE"/>
          </a:p>
        </p:txBody>
      </p:sp>
    </p:spTree>
    <p:extLst>
      <p:ext uri="{BB962C8B-B14F-4D97-AF65-F5344CB8AC3E}">
        <p14:creationId xmlns:p14="http://schemas.microsoft.com/office/powerpoint/2010/main" val="46868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CCAF05-8904-F469-EA77-27FE930DEB4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3EB1057-7735-AAC3-C3DA-C6B799E95C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9FFC740-5EB6-3281-4619-C0DE4B202C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5FF4BF3-A97D-E916-73E8-B31F2278ABE0}"/>
              </a:ext>
            </a:extLst>
          </p:cNvPr>
          <p:cNvSpPr>
            <a:spLocks noGrp="1"/>
          </p:cNvSpPr>
          <p:nvPr>
            <p:ph type="dt" sz="half" idx="10"/>
          </p:nvPr>
        </p:nvSpPr>
        <p:spPr/>
        <p:txBody>
          <a:bodyPr/>
          <a:lstStyle/>
          <a:p>
            <a:fld id="{FC268292-EC38-5F4C-B593-B23A673FF4FF}" type="datetimeFigureOut">
              <a:rPr lang="sv-SE" smtClean="0"/>
              <a:t>2026-05-05</a:t>
            </a:fld>
            <a:endParaRPr lang="sv-SE"/>
          </a:p>
        </p:txBody>
      </p:sp>
      <p:sp>
        <p:nvSpPr>
          <p:cNvPr id="6" name="Platshållare för sidfot 5">
            <a:extLst>
              <a:ext uri="{FF2B5EF4-FFF2-40B4-BE49-F238E27FC236}">
                <a16:creationId xmlns:a16="http://schemas.microsoft.com/office/drawing/2014/main" id="{08600FE5-A889-B96E-72CF-7A977975CB9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F3D5467-DB58-723B-8BA4-6771177F90BB}"/>
              </a:ext>
            </a:extLst>
          </p:cNvPr>
          <p:cNvSpPr>
            <a:spLocks noGrp="1"/>
          </p:cNvSpPr>
          <p:nvPr>
            <p:ph type="sldNum" sz="quarter" idx="12"/>
          </p:nvPr>
        </p:nvSpPr>
        <p:spPr/>
        <p:txBody>
          <a:bodyPr/>
          <a:lstStyle/>
          <a:p>
            <a:fld id="{958CF971-7D59-5542-A3A8-49E653DE084E}" type="slidenum">
              <a:rPr lang="sv-SE" smtClean="0"/>
              <a:t>‹#›</a:t>
            </a:fld>
            <a:endParaRPr lang="sv-SE"/>
          </a:p>
        </p:txBody>
      </p:sp>
    </p:spTree>
    <p:extLst>
      <p:ext uri="{BB962C8B-B14F-4D97-AF65-F5344CB8AC3E}">
        <p14:creationId xmlns:p14="http://schemas.microsoft.com/office/powerpoint/2010/main" val="205178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0EFF72-61D9-4252-9ED3-5130E1D603C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BD36858F-6126-2F5C-27EB-56AD3D5D45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F8BC6CB-45FA-65A5-4345-81520B8E0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4B52EF9-D23F-6BAF-8F7E-41716833BA3C}"/>
              </a:ext>
            </a:extLst>
          </p:cNvPr>
          <p:cNvSpPr>
            <a:spLocks noGrp="1"/>
          </p:cNvSpPr>
          <p:nvPr>
            <p:ph type="dt" sz="half" idx="10"/>
          </p:nvPr>
        </p:nvSpPr>
        <p:spPr/>
        <p:txBody>
          <a:bodyPr/>
          <a:lstStyle/>
          <a:p>
            <a:fld id="{FC268292-EC38-5F4C-B593-B23A673FF4FF}" type="datetimeFigureOut">
              <a:rPr lang="sv-SE" smtClean="0"/>
              <a:t>2026-05-05</a:t>
            </a:fld>
            <a:endParaRPr lang="sv-SE"/>
          </a:p>
        </p:txBody>
      </p:sp>
      <p:sp>
        <p:nvSpPr>
          <p:cNvPr id="6" name="Platshållare för sidfot 5">
            <a:extLst>
              <a:ext uri="{FF2B5EF4-FFF2-40B4-BE49-F238E27FC236}">
                <a16:creationId xmlns:a16="http://schemas.microsoft.com/office/drawing/2014/main" id="{D7F0B223-54D3-175E-48E3-3B292559E69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F01EBA7-BAB6-0A0A-37DA-02A8E5E6A598}"/>
              </a:ext>
            </a:extLst>
          </p:cNvPr>
          <p:cNvSpPr>
            <a:spLocks noGrp="1"/>
          </p:cNvSpPr>
          <p:nvPr>
            <p:ph type="sldNum" sz="quarter" idx="12"/>
          </p:nvPr>
        </p:nvSpPr>
        <p:spPr/>
        <p:txBody>
          <a:bodyPr/>
          <a:lstStyle/>
          <a:p>
            <a:fld id="{958CF971-7D59-5542-A3A8-49E653DE084E}" type="slidenum">
              <a:rPr lang="sv-SE" smtClean="0"/>
              <a:t>‹#›</a:t>
            </a:fld>
            <a:endParaRPr lang="sv-SE"/>
          </a:p>
        </p:txBody>
      </p:sp>
    </p:spTree>
    <p:extLst>
      <p:ext uri="{BB962C8B-B14F-4D97-AF65-F5344CB8AC3E}">
        <p14:creationId xmlns:p14="http://schemas.microsoft.com/office/powerpoint/2010/main" val="285044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252C95C-B1D4-1F3E-B8D1-D695714FB9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0FA3B94-95DA-534F-551D-5C80B10246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F6AB6C-B637-BA73-BF5B-AD97F5BC58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268292-EC38-5F4C-B593-B23A673FF4FF}" type="datetimeFigureOut">
              <a:rPr lang="sv-SE" smtClean="0"/>
              <a:t>2026-05-05</a:t>
            </a:fld>
            <a:endParaRPr lang="sv-SE"/>
          </a:p>
        </p:txBody>
      </p:sp>
      <p:sp>
        <p:nvSpPr>
          <p:cNvPr id="5" name="Platshållare för sidfot 4">
            <a:extLst>
              <a:ext uri="{FF2B5EF4-FFF2-40B4-BE49-F238E27FC236}">
                <a16:creationId xmlns:a16="http://schemas.microsoft.com/office/drawing/2014/main" id="{29A6BE61-9635-0F11-F1A8-1953BD6ADC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29986D0F-0DA0-B632-CBEF-7605408C2C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8CF971-7D59-5542-A3A8-49E653DE084E}" type="slidenum">
              <a:rPr lang="sv-SE" smtClean="0"/>
              <a:t>‹#›</a:t>
            </a:fld>
            <a:endParaRPr lang="sv-SE"/>
          </a:p>
        </p:txBody>
      </p:sp>
    </p:spTree>
    <p:extLst>
      <p:ext uri="{BB962C8B-B14F-4D97-AF65-F5344CB8AC3E}">
        <p14:creationId xmlns:p14="http://schemas.microsoft.com/office/powerpoint/2010/main" val="1393249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lGZoVSJRLtc" TargetMode="External"/><Relationship Id="rId2" Type="http://schemas.openxmlformats.org/officeDocument/2006/relationships/image" Target="../media/image5.jpg"/><Relationship Id="rId1" Type="http://schemas.openxmlformats.org/officeDocument/2006/relationships/slideLayout" Target="../slideLayouts/slideLayout8.xml"/><Relationship Id="rId5" Type="http://schemas.openxmlformats.org/officeDocument/2006/relationships/hyperlink" Target="https://www.istockphoto.com/se/vektor/portr%C3%A4tt-av-ung-orolig-kvinna-flicka-med-fr%C3%A5getecken-i-think-bubble-m%C3%A4nniskor-som-gm1254770232-366860615" TargetMode="External"/><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stromvallpsykoterapi.se/" TargetMode="External"/><Relationship Id="rId2" Type="http://schemas.openxmlformats.org/officeDocument/2006/relationships/image" Target="../media/image7.jpg"/><Relationship Id="rId1" Type="http://schemas.openxmlformats.org/officeDocument/2006/relationships/slideLayout" Target="../slideLayouts/slideLayout8.xml"/><Relationship Id="rId5" Type="http://schemas.openxmlformats.org/officeDocument/2006/relationships/hyperlink" Target="https://midtfyns-psykoterapi.dk/stress/" TargetMode="External"/><Relationship Id="rId4" Type="http://schemas.openxmlformats.org/officeDocument/2006/relationships/image" Target="../media/image8.jpg"/></Relationships>
</file>

<file path=ppt/slides/_rels/slide36.xml.rels><?xml version="1.0" encoding="UTF-8" standalone="yes"?>
<Relationships xmlns="http://schemas.openxmlformats.org/package/2006/relationships"><Relationship Id="rId3" Type="http://schemas.openxmlformats.org/officeDocument/2006/relationships/hyperlink" Target="https://onewaytosweden.blogspot.com/2009/05/stipendio-tasse-ed-altre-amenita.html" TargetMode="External"/><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pxhere.com/de/photo/1613240"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www.flickr.com/photos/choppeiro/3390578397"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pxhere.com/de/photo/1189182" TargetMode="External"/><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7B8EFD2-B04E-47CA-8390-427FD6F3E5DA}"/>
              </a:ext>
            </a:extLst>
          </p:cNvPr>
          <p:cNvSpPr>
            <a:spLocks noGrp="1"/>
          </p:cNvSpPr>
          <p:nvPr>
            <p:ph type="ctrTitle"/>
          </p:nvPr>
        </p:nvSpPr>
        <p:spPr>
          <a:xfrm>
            <a:off x="838200" y="451381"/>
            <a:ext cx="10512552" cy="2280774"/>
          </a:xfrm>
        </p:spPr>
        <p:txBody>
          <a:bodyPr anchor="b">
            <a:normAutofit/>
          </a:bodyPr>
          <a:lstStyle/>
          <a:p>
            <a:pPr algn="l"/>
            <a:r>
              <a:rPr lang="sv-SE" sz="3000" dirty="0">
                <a:latin typeface="Calibri" panose="020F0502020204030204" pitchFamily="34" charset="0"/>
                <a:cs typeface="Calibri" panose="020F0502020204030204" pitchFamily="34" charset="0"/>
              </a:rPr>
              <a:t>Interrater-reliabilitet av svenska SCID-5-AMPD Del I och Del II</a:t>
            </a:r>
            <a:br>
              <a:rPr lang="sv-SE" sz="3000" dirty="0">
                <a:latin typeface="Calibri" panose="020F0502020204030204" pitchFamily="34" charset="0"/>
                <a:cs typeface="Calibri" panose="020F0502020204030204" pitchFamily="34" charset="0"/>
              </a:rPr>
            </a:br>
            <a:r>
              <a:rPr lang="sv-SE" sz="3000" dirty="0">
                <a:latin typeface="Calibri" panose="020F0502020204030204" pitchFamily="34" charset="0"/>
                <a:cs typeface="Calibri" panose="020F0502020204030204" pitchFamily="34" charset="0"/>
              </a:rPr>
              <a:t> En  Pilotstudie </a:t>
            </a:r>
          </a:p>
        </p:txBody>
      </p:sp>
      <p:sp>
        <p:nvSpPr>
          <p:cNvPr id="3" name="Underrubrik 2">
            <a:extLst>
              <a:ext uri="{FF2B5EF4-FFF2-40B4-BE49-F238E27FC236}">
                <a16:creationId xmlns:a16="http://schemas.microsoft.com/office/drawing/2014/main" id="{3488F832-F00F-4CE3-F5D0-2AC14215EFCF}"/>
              </a:ext>
            </a:extLst>
          </p:cNvPr>
          <p:cNvSpPr>
            <a:spLocks noGrp="1"/>
          </p:cNvSpPr>
          <p:nvPr>
            <p:ph type="subTitle" idx="1"/>
          </p:nvPr>
        </p:nvSpPr>
        <p:spPr>
          <a:xfrm>
            <a:off x="838199" y="4983276"/>
            <a:ext cx="10512552" cy="1126680"/>
          </a:xfrm>
        </p:spPr>
        <p:txBody>
          <a:bodyPr>
            <a:normAutofit/>
          </a:bodyPr>
          <a:lstStyle/>
          <a:p>
            <a:pPr algn="l"/>
            <a:r>
              <a:rPr lang="sv-SE" dirty="0">
                <a:latin typeface="Calibri" panose="020F0502020204030204" pitchFamily="34" charset="0"/>
                <a:cs typeface="Calibri" panose="020F0502020204030204" pitchFamily="34" charset="0"/>
              </a:rPr>
              <a:t>Sophie </a:t>
            </a:r>
            <a:r>
              <a:rPr lang="sv-SE" dirty="0" err="1">
                <a:latin typeface="Calibri" panose="020F0502020204030204" pitchFamily="34" charset="0"/>
                <a:cs typeface="Calibri" panose="020F0502020204030204" pitchFamily="34" charset="0"/>
              </a:rPr>
              <a:t>Steijer</a:t>
            </a:r>
            <a:r>
              <a:rPr lang="sv-SE" dirty="0">
                <a:latin typeface="Calibri" panose="020F0502020204030204" pitchFamily="34" charset="0"/>
                <a:cs typeface="Calibri" panose="020F0502020204030204" pitchFamily="34" charset="0"/>
              </a:rPr>
              <a:t>, läkarexamen från Karolinska Institutet</a:t>
            </a:r>
            <a:br>
              <a:rPr lang="sv-SE" dirty="0">
                <a:latin typeface="Calibri" panose="020F0502020204030204" pitchFamily="34" charset="0"/>
                <a:cs typeface="Calibri" panose="020F0502020204030204" pitchFamily="34" charset="0"/>
              </a:rPr>
            </a:br>
            <a:r>
              <a:rPr lang="sv-SE" dirty="0">
                <a:latin typeface="Calibri" panose="020F0502020204030204" pitchFamily="34" charset="0"/>
                <a:cs typeface="Calibri" panose="020F0502020204030204" pitchFamily="34" charset="0"/>
              </a:rPr>
              <a:t>Specialistläkare i psykiatri, Leg psykoterapeut, forskare, författare</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2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79" y="45720"/>
            <a:ext cx="11521439" cy="523220"/>
          </a:xfrm>
          <a:prstGeom prst="rect">
            <a:avLst/>
          </a:prstGeom>
          <a:noFill/>
        </p:spPr>
        <p:txBody>
          <a:bodyPr wrap="square">
            <a:spAutoFit/>
          </a:bodyPr>
          <a:lstStyle/>
          <a:p>
            <a:r>
              <a:rPr lang="sv-SE" sz="2800" dirty="0">
                <a:solidFill>
                  <a:schemeClr val="accent2"/>
                </a:solidFill>
                <a:latin typeface="Calibri"/>
              </a:rPr>
              <a:t>                                      </a:t>
            </a:r>
            <a:r>
              <a:rPr sz="2800" dirty="0">
                <a:solidFill>
                  <a:schemeClr val="accent2"/>
                </a:solidFill>
                <a:latin typeface="Calibri"/>
              </a:rPr>
              <a:t>SCID-5-AMPD</a:t>
            </a:r>
            <a:r>
              <a:rPr lang="sv-SE" sz="2800" dirty="0">
                <a:solidFill>
                  <a:schemeClr val="accent2"/>
                </a:solidFill>
                <a:latin typeface="Calibri"/>
              </a:rPr>
              <a:t> </a:t>
            </a:r>
            <a:r>
              <a:rPr sz="2800" dirty="0">
                <a:solidFill>
                  <a:schemeClr val="accent2"/>
                </a:solidFill>
                <a:latin typeface="Calibri"/>
              </a:rPr>
              <a:t> Del II </a:t>
            </a:r>
            <a:r>
              <a:rPr lang="sv-SE" sz="2800" dirty="0">
                <a:solidFill>
                  <a:schemeClr val="accent2"/>
                </a:solidFill>
                <a:latin typeface="Calibri"/>
              </a:rPr>
              <a:t>- Personlighetsdrag</a:t>
            </a:r>
            <a:endParaRPr sz="2800" dirty="0">
              <a:solidFill>
                <a:schemeClr val="accent2"/>
              </a:solidFill>
              <a:latin typeface="Calibri"/>
            </a:endParaRPr>
          </a:p>
        </p:txBody>
      </p:sp>
      <p:sp>
        <p:nvSpPr>
          <p:cNvPr id="3" name="TextBox 2"/>
          <p:cNvSpPr txBox="1"/>
          <p:nvPr/>
        </p:nvSpPr>
        <p:spPr>
          <a:xfrm>
            <a:off x="1613780" y="568940"/>
            <a:ext cx="9124844" cy="369332"/>
          </a:xfrm>
          <a:prstGeom prst="rect">
            <a:avLst/>
          </a:prstGeom>
          <a:noFill/>
        </p:spPr>
        <p:txBody>
          <a:bodyPr wrap="square">
            <a:spAutoFit/>
          </a:bodyPr>
          <a:lstStyle/>
          <a:p>
            <a:r>
              <a:rPr sz="1800" dirty="0">
                <a:solidFill>
                  <a:schemeClr val="accent6">
                    <a:lumMod val="75000"/>
                  </a:schemeClr>
                </a:solidFill>
                <a:latin typeface="Calibri"/>
              </a:rPr>
              <a:t> </a:t>
            </a:r>
            <a:r>
              <a:rPr lang="sv-SE" sz="1800" dirty="0">
                <a:solidFill>
                  <a:schemeClr val="accent6">
                    <a:lumMod val="75000"/>
                  </a:schemeClr>
                </a:solidFill>
                <a:latin typeface="Calibri"/>
              </a:rPr>
              <a:t>                      </a:t>
            </a:r>
            <a:r>
              <a:rPr sz="1800" dirty="0">
                <a:solidFill>
                  <a:schemeClr val="accent6">
                    <a:lumMod val="75000"/>
                  </a:schemeClr>
                </a:solidFill>
                <a:latin typeface="Calibri"/>
              </a:rPr>
              <a:t>25 </a:t>
            </a:r>
            <a:r>
              <a:rPr sz="1800" dirty="0" err="1">
                <a:solidFill>
                  <a:schemeClr val="accent6">
                    <a:lumMod val="75000"/>
                  </a:schemeClr>
                </a:solidFill>
                <a:latin typeface="Calibri"/>
              </a:rPr>
              <a:t>patologiska</a:t>
            </a:r>
            <a:r>
              <a:rPr sz="1800" dirty="0">
                <a:solidFill>
                  <a:schemeClr val="accent6">
                    <a:lumMod val="75000"/>
                  </a:schemeClr>
                </a:solidFill>
                <a:latin typeface="Calibri"/>
              </a:rPr>
              <a:t> </a:t>
            </a:r>
            <a:r>
              <a:rPr sz="1800" dirty="0" err="1">
                <a:solidFill>
                  <a:schemeClr val="accent6">
                    <a:lumMod val="75000"/>
                  </a:schemeClr>
                </a:solidFill>
                <a:latin typeface="Calibri"/>
              </a:rPr>
              <a:t>personlighetsdrag</a:t>
            </a:r>
            <a:r>
              <a:rPr sz="1800" dirty="0">
                <a:solidFill>
                  <a:schemeClr val="accent6">
                    <a:lumMod val="75000"/>
                  </a:schemeClr>
                </a:solidFill>
                <a:latin typeface="Calibri"/>
              </a:rPr>
              <a:t>, </a:t>
            </a:r>
            <a:r>
              <a:rPr sz="1800" dirty="0" err="1">
                <a:solidFill>
                  <a:schemeClr val="accent6">
                    <a:lumMod val="75000"/>
                  </a:schemeClr>
                </a:solidFill>
                <a:latin typeface="Calibri"/>
              </a:rPr>
              <a:t>indelade</a:t>
            </a:r>
            <a:r>
              <a:rPr sz="1800" dirty="0">
                <a:solidFill>
                  <a:schemeClr val="accent6">
                    <a:lumMod val="75000"/>
                  </a:schemeClr>
                </a:solidFill>
                <a:latin typeface="Calibri"/>
              </a:rPr>
              <a:t> </a:t>
            </a:r>
            <a:r>
              <a:rPr sz="1800" dirty="0" err="1">
                <a:solidFill>
                  <a:schemeClr val="accent6">
                    <a:lumMod val="75000"/>
                  </a:schemeClr>
                </a:solidFill>
                <a:latin typeface="Calibri"/>
              </a:rPr>
              <a:t>i</a:t>
            </a:r>
            <a:r>
              <a:rPr sz="1800" dirty="0">
                <a:solidFill>
                  <a:schemeClr val="accent6">
                    <a:lumMod val="75000"/>
                  </a:schemeClr>
                </a:solidFill>
                <a:latin typeface="Calibri"/>
              </a:rPr>
              <a:t> 5 </a:t>
            </a:r>
            <a:r>
              <a:rPr sz="1800" dirty="0" err="1">
                <a:solidFill>
                  <a:schemeClr val="accent6">
                    <a:lumMod val="75000"/>
                  </a:schemeClr>
                </a:solidFill>
                <a:latin typeface="Calibri"/>
              </a:rPr>
              <a:t>områden</a:t>
            </a:r>
            <a:endParaRPr sz="1800" dirty="0">
              <a:latin typeface="Calibri"/>
            </a:endParaRPr>
          </a:p>
        </p:txBody>
      </p:sp>
      <p:graphicFrame>
        <p:nvGraphicFramePr>
          <p:cNvPr id="4" name="Table 3"/>
          <p:cNvGraphicFramePr>
            <a:graphicFrameLocks noGrp="1"/>
          </p:cNvGraphicFramePr>
          <p:nvPr/>
        </p:nvGraphicFramePr>
        <p:xfrm>
          <a:off x="702528" y="1092160"/>
          <a:ext cx="11173522" cy="3669411"/>
        </p:xfrm>
        <a:graphic>
          <a:graphicData uri="http://schemas.openxmlformats.org/drawingml/2006/table">
            <a:tbl>
              <a:tblPr firstRow="1" bandRow="1">
                <a:tableStyleId>{16D9F66E-5EB9-4882-86FB-DCBF35E3C3E4}</a:tableStyleId>
              </a:tblPr>
              <a:tblGrid>
                <a:gridCol w="2720896">
                  <a:extLst>
                    <a:ext uri="{9D8B030D-6E8A-4147-A177-3AD203B41FA5}">
                      <a16:colId xmlns:a16="http://schemas.microsoft.com/office/drawing/2014/main" val="20000"/>
                    </a:ext>
                  </a:extLst>
                </a:gridCol>
                <a:gridCol w="8452626">
                  <a:extLst>
                    <a:ext uri="{9D8B030D-6E8A-4147-A177-3AD203B41FA5}">
                      <a16:colId xmlns:a16="http://schemas.microsoft.com/office/drawing/2014/main" val="20001"/>
                    </a:ext>
                  </a:extLst>
                </a:gridCol>
              </a:tblGrid>
              <a:tr h="571391">
                <a:tc>
                  <a:txBody>
                    <a:bodyPr/>
                    <a:lstStyle/>
                    <a:p>
                      <a:r>
                        <a:rPr lang="sv-SE" sz="1800" b="0" dirty="0" err="1">
                          <a:latin typeface="Calibri" panose="020F0502020204030204" pitchFamily="34" charset="0"/>
                          <a:cs typeface="Calibri" panose="020F0502020204030204" pitchFamily="34" charset="0"/>
                        </a:rPr>
                        <a:t>Personlighetsdragso</a:t>
                      </a:r>
                      <a:r>
                        <a:rPr sz="1800" b="0" dirty="0" err="1">
                          <a:latin typeface="Calibri" panose="020F0502020204030204" pitchFamily="34" charset="0"/>
                          <a:cs typeface="Calibri" panose="020F0502020204030204" pitchFamily="34" charset="0"/>
                        </a:rPr>
                        <a:t>mråde</a:t>
                      </a:r>
                      <a:endParaRPr sz="1800" b="0" dirty="0">
                        <a:latin typeface="Calibri" panose="020F0502020204030204" pitchFamily="34" charset="0"/>
                        <a:cs typeface="Calibri" panose="020F0502020204030204" pitchFamily="34" charset="0"/>
                      </a:endParaRPr>
                    </a:p>
                  </a:txBody>
                  <a:tcPr/>
                </a:tc>
                <a:tc>
                  <a:txBody>
                    <a:bodyPr/>
                    <a:lstStyle/>
                    <a:p>
                      <a:r>
                        <a:rPr lang="sv-SE" sz="1800" b="0" dirty="0">
                          <a:latin typeface="Calibri" panose="020F0502020204030204" pitchFamily="34" charset="0"/>
                          <a:cs typeface="Calibri" panose="020F0502020204030204" pitchFamily="34" charset="0"/>
                        </a:rPr>
                        <a:t>Personlighetsdrag</a:t>
                      </a:r>
                      <a:endParaRPr sz="18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651746">
                <a:tc>
                  <a:txBody>
                    <a:bodyPr/>
                    <a:lstStyle/>
                    <a:p>
                      <a:r>
                        <a:rPr sz="1800" dirty="0" err="1">
                          <a:latin typeface="Calibri" panose="020F0502020204030204" pitchFamily="34" charset="0"/>
                          <a:cs typeface="Calibri" panose="020F0502020204030204" pitchFamily="34" charset="0"/>
                        </a:rPr>
                        <a:t>Negativ</a:t>
                      </a:r>
                      <a:r>
                        <a:rPr sz="1800" dirty="0">
                          <a:latin typeface="Calibri" panose="020F0502020204030204" pitchFamily="34" charset="0"/>
                          <a:cs typeface="Calibri" panose="020F0502020204030204" pitchFamily="34" charset="0"/>
                        </a:rPr>
                        <a:t> </a:t>
                      </a:r>
                      <a:r>
                        <a:rPr sz="1800" dirty="0" err="1">
                          <a:latin typeface="Calibri" panose="020F0502020204030204" pitchFamily="34" charset="0"/>
                          <a:cs typeface="Calibri" panose="020F0502020204030204" pitchFamily="34" charset="0"/>
                        </a:rPr>
                        <a:t>emotionalitet</a:t>
                      </a:r>
                      <a:endParaRPr sz="1800" dirty="0">
                        <a:latin typeface="Calibri" panose="020F0502020204030204" pitchFamily="34" charset="0"/>
                        <a:cs typeface="Calibri" panose="020F0502020204030204" pitchFamily="34" charset="0"/>
                      </a:endParaRPr>
                    </a:p>
                  </a:txBody>
                  <a:tcPr/>
                </a:tc>
                <a:tc>
                  <a:txBody>
                    <a:bodyPr/>
                    <a:lstStyle/>
                    <a:p>
                      <a:r>
                        <a:rPr lang="sv-SE" sz="1800" dirty="0">
                          <a:latin typeface="Calibri" panose="020F0502020204030204" pitchFamily="34" charset="0"/>
                          <a:cs typeface="Calibri" panose="020F0502020204030204" pitchFamily="34" charset="0"/>
                        </a:rPr>
                        <a:t>Känslomässig instabilitet- Ängslighet- Separationsångest- Undergivenhet - Depressivitet- Fientlighet – Misstänksamhet - Perseveration</a:t>
                      </a:r>
                      <a:endParaRPr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651746">
                <a:tc>
                  <a:txBody>
                    <a:bodyPr/>
                    <a:lstStyle/>
                    <a:p>
                      <a:r>
                        <a:rPr sz="1800">
                          <a:latin typeface="Calibri" panose="020F0502020204030204" pitchFamily="34" charset="0"/>
                          <a:cs typeface="Calibri" panose="020F0502020204030204" pitchFamily="34" charset="0"/>
                        </a:rPr>
                        <a:t>Distansering</a:t>
                      </a:r>
                    </a:p>
                  </a:txBody>
                  <a:tcPr/>
                </a:tc>
                <a:tc>
                  <a:txBody>
                    <a:bodyPr/>
                    <a:lstStyle/>
                    <a:p>
                      <a:r>
                        <a:rPr lang="sv-SE" sz="1800" dirty="0">
                          <a:latin typeface="Calibri" panose="020F0502020204030204" pitchFamily="34" charset="0"/>
                          <a:cs typeface="Calibri" panose="020F0502020204030204" pitchFamily="34" charset="0"/>
                        </a:rPr>
                        <a:t>Tillbakadragenhet-</a:t>
                      </a:r>
                      <a:r>
                        <a:rPr sz="1800" dirty="0">
                          <a:latin typeface="Calibri" panose="020F0502020204030204" pitchFamily="34" charset="0"/>
                          <a:cs typeface="Calibri" panose="020F0502020204030204" pitchFamily="34" charset="0"/>
                        </a:rPr>
                        <a:t> </a:t>
                      </a:r>
                      <a:r>
                        <a:rPr lang="sv-SE" sz="1800" dirty="0">
                          <a:latin typeface="Calibri" panose="020F0502020204030204" pitchFamily="34" charset="0"/>
                          <a:cs typeface="Calibri" panose="020F0502020204030204" pitchFamily="34" charset="0"/>
                        </a:rPr>
                        <a:t>Undvikande av nära relationer- Depressivitet- </a:t>
                      </a:r>
                      <a:r>
                        <a:rPr lang="sv-SE" sz="1800" dirty="0" err="1">
                          <a:latin typeface="Calibri" panose="020F0502020204030204" pitchFamily="34" charset="0"/>
                          <a:cs typeface="Calibri" panose="020F0502020204030204" pitchFamily="34" charset="0"/>
                        </a:rPr>
                        <a:t>Anhedoni</a:t>
                      </a:r>
                      <a:r>
                        <a:rPr lang="sv-SE" sz="1800" dirty="0">
                          <a:latin typeface="Calibri" panose="020F0502020204030204" pitchFamily="34" charset="0"/>
                          <a:cs typeface="Calibri" panose="020F0502020204030204" pitchFamily="34" charset="0"/>
                        </a:rPr>
                        <a:t> – Begränsade känslouttryck - Misstänksamhet</a:t>
                      </a:r>
                      <a:endParaRPr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651746">
                <a:tc>
                  <a:txBody>
                    <a:bodyPr/>
                    <a:lstStyle/>
                    <a:p>
                      <a:r>
                        <a:rPr sz="1800" dirty="0">
                          <a:latin typeface="Calibri" panose="020F0502020204030204" pitchFamily="34" charset="0"/>
                          <a:cs typeface="Calibri" panose="020F0502020204030204" pitchFamily="34" charset="0"/>
                        </a:rPr>
                        <a:t>Antagonism</a:t>
                      </a:r>
                    </a:p>
                  </a:txBody>
                  <a:tcPr/>
                </a:tc>
                <a:tc>
                  <a:txBody>
                    <a:bodyPr/>
                    <a:lstStyle/>
                    <a:p>
                      <a:r>
                        <a:rPr lang="sv-SE" sz="1800" dirty="0">
                          <a:latin typeface="Calibri" panose="020F0502020204030204" pitchFamily="34" charset="0"/>
                          <a:cs typeface="Calibri" panose="020F0502020204030204" pitchFamily="34" charset="0"/>
                        </a:rPr>
                        <a:t>Manipulerande- Bedräglighet-  </a:t>
                      </a:r>
                      <a:r>
                        <a:rPr lang="sv-SE" sz="1800" dirty="0" err="1">
                          <a:latin typeface="Calibri" panose="020F0502020204030204" pitchFamily="34" charset="0"/>
                          <a:cs typeface="Calibri" panose="020F0502020204030204" pitchFamily="34" charset="0"/>
                        </a:rPr>
                        <a:t>Grandiositet</a:t>
                      </a:r>
                      <a:r>
                        <a:rPr lang="sv-SE" sz="1800" dirty="0">
                          <a:latin typeface="Calibri" panose="020F0502020204030204" pitchFamily="34" charset="0"/>
                          <a:cs typeface="Calibri" panose="020F0502020204030204" pitchFamily="34" charset="0"/>
                        </a:rPr>
                        <a:t>-  Uppmärksamhetssökande- Känslokyla-  Fientlighet</a:t>
                      </a:r>
                      <a:endParaRPr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571391">
                <a:tc>
                  <a:txBody>
                    <a:bodyPr/>
                    <a:lstStyle/>
                    <a:p>
                      <a:r>
                        <a:rPr sz="1800">
                          <a:latin typeface="Calibri" panose="020F0502020204030204" pitchFamily="34" charset="0"/>
                          <a:cs typeface="Calibri" panose="020F0502020204030204" pitchFamily="34" charset="0"/>
                        </a:rPr>
                        <a:t>Disinhibition</a:t>
                      </a:r>
                    </a:p>
                  </a:txBody>
                  <a:tcPr/>
                </a:tc>
                <a:tc>
                  <a:txBody>
                    <a:bodyPr/>
                    <a:lstStyle/>
                    <a:p>
                      <a:r>
                        <a:rPr lang="sv-SE" sz="1800" dirty="0">
                          <a:latin typeface="Calibri" panose="020F0502020204030204" pitchFamily="34" charset="0"/>
                          <a:cs typeface="Calibri" panose="020F0502020204030204" pitchFamily="34" charset="0"/>
                        </a:rPr>
                        <a:t>Ansvarslöshet-  </a:t>
                      </a:r>
                      <a:r>
                        <a:rPr sz="1800" dirty="0" err="1">
                          <a:latin typeface="Calibri" panose="020F0502020204030204" pitchFamily="34" charset="0"/>
                          <a:cs typeface="Calibri" panose="020F0502020204030204" pitchFamily="34" charset="0"/>
                        </a:rPr>
                        <a:t>Impulsivitet</a:t>
                      </a:r>
                      <a:r>
                        <a:rPr lang="sv-SE" sz="1800" dirty="0">
                          <a:latin typeface="Calibri" panose="020F0502020204030204" pitchFamily="34" charset="0"/>
                          <a:cs typeface="Calibri" panose="020F0502020204030204" pitchFamily="34" charset="0"/>
                        </a:rPr>
                        <a:t>- </a:t>
                      </a:r>
                      <a:r>
                        <a:rPr sz="1800" dirty="0">
                          <a:latin typeface="Calibri" panose="020F0502020204030204" pitchFamily="34" charset="0"/>
                          <a:cs typeface="Calibri" panose="020F0502020204030204" pitchFamily="34" charset="0"/>
                        </a:rPr>
                        <a:t> </a:t>
                      </a:r>
                      <a:r>
                        <a:rPr lang="sv-SE" sz="1800" dirty="0" err="1">
                          <a:latin typeface="Calibri" panose="020F0502020204030204" pitchFamily="34" charset="0"/>
                          <a:cs typeface="Calibri" panose="020F0502020204030204" pitchFamily="34" charset="0"/>
                        </a:rPr>
                        <a:t>Distraherbarhet</a:t>
                      </a:r>
                      <a:r>
                        <a:rPr lang="sv-SE" sz="1800" dirty="0">
                          <a:latin typeface="Calibri" panose="020F0502020204030204" pitchFamily="34" charset="0"/>
                          <a:cs typeface="Calibri" panose="020F0502020204030204" pitchFamily="34" charset="0"/>
                        </a:rPr>
                        <a:t>-  Risktagande</a:t>
                      </a:r>
                      <a:endParaRPr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571391">
                <a:tc>
                  <a:txBody>
                    <a:bodyPr/>
                    <a:lstStyle/>
                    <a:p>
                      <a:r>
                        <a:rPr sz="1800" dirty="0" err="1">
                          <a:latin typeface="Calibri" panose="020F0502020204030204" pitchFamily="34" charset="0"/>
                          <a:cs typeface="Calibri" panose="020F0502020204030204" pitchFamily="34" charset="0"/>
                        </a:rPr>
                        <a:t>Psykotism</a:t>
                      </a:r>
                      <a:endParaRPr sz="1800" dirty="0">
                        <a:latin typeface="Calibri" panose="020F0502020204030204" pitchFamily="34" charset="0"/>
                        <a:cs typeface="Calibri" panose="020F0502020204030204" pitchFamily="34" charset="0"/>
                      </a:endParaRPr>
                    </a:p>
                  </a:txBody>
                  <a:tcPr/>
                </a:tc>
                <a:tc>
                  <a:txBody>
                    <a:bodyPr/>
                    <a:lstStyle/>
                    <a:p>
                      <a:r>
                        <a:rPr lang="sv-SE" sz="1800" dirty="0">
                          <a:latin typeface="Calibri" panose="020F0502020204030204" pitchFamily="34" charset="0"/>
                          <a:cs typeface="Calibri" panose="020F0502020204030204" pitchFamily="34" charset="0"/>
                        </a:rPr>
                        <a:t>Avvikande uppfattningar-  Excentricitet -  Kognitiv och perceptuell </a:t>
                      </a:r>
                      <a:r>
                        <a:rPr lang="sv-SE" sz="1800" dirty="0" err="1">
                          <a:latin typeface="Calibri" panose="020F0502020204030204" pitchFamily="34" charset="0"/>
                          <a:cs typeface="Calibri" panose="020F0502020204030204" pitchFamily="34" charset="0"/>
                        </a:rPr>
                        <a:t>dysregulering</a:t>
                      </a:r>
                      <a:r>
                        <a:rPr lang="sv-SE" sz="1800" dirty="0">
                          <a:latin typeface="Calibri" panose="020F0502020204030204" pitchFamily="34" charset="0"/>
                          <a:cs typeface="Calibri" panose="020F0502020204030204" pitchFamily="34" charset="0"/>
                        </a:rPr>
                        <a:t> </a:t>
                      </a:r>
                      <a:endParaRPr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228600" y="3977639"/>
            <a:ext cx="3660297" cy="2431435"/>
          </a:xfrm>
          <a:prstGeom prst="rect">
            <a:avLst/>
          </a:prstGeom>
          <a:noFill/>
        </p:spPr>
        <p:txBody>
          <a:bodyPr wrap="none">
            <a:spAutoFit/>
          </a:bodyPr>
          <a:lstStyle/>
          <a:p>
            <a:endParaRPr lang="sv-SE" sz="2000" b="1" dirty="0">
              <a:solidFill>
                <a:srgbClr val="006400"/>
              </a:solidFill>
              <a:latin typeface="Calibri"/>
            </a:endParaRPr>
          </a:p>
          <a:p>
            <a:endParaRPr lang="sv-SE" sz="2000" b="1" dirty="0">
              <a:solidFill>
                <a:srgbClr val="006400"/>
              </a:solidFill>
              <a:latin typeface="Calibri"/>
            </a:endParaRPr>
          </a:p>
          <a:p>
            <a:endParaRPr lang="sv-SE" sz="2000" b="1" dirty="0">
              <a:solidFill>
                <a:srgbClr val="006400"/>
              </a:solidFill>
              <a:latin typeface="Calibri"/>
            </a:endParaRPr>
          </a:p>
          <a:p>
            <a:r>
              <a:rPr sz="2000" b="1" dirty="0" err="1">
                <a:solidFill>
                  <a:srgbClr val="006400"/>
                </a:solidFill>
                <a:latin typeface="Calibri"/>
              </a:rPr>
              <a:t>Skattningsskala</a:t>
            </a:r>
            <a:r>
              <a:rPr sz="2000" b="1" dirty="0">
                <a:solidFill>
                  <a:srgbClr val="006400"/>
                </a:solidFill>
                <a:latin typeface="Calibri"/>
              </a:rPr>
              <a:t> (0–3)</a:t>
            </a:r>
          </a:p>
          <a:p>
            <a:r>
              <a:rPr sz="1800" dirty="0">
                <a:latin typeface="Calibri"/>
              </a:rPr>
              <a:t>0 = </a:t>
            </a:r>
            <a:r>
              <a:rPr sz="1800" dirty="0" err="1">
                <a:latin typeface="Calibri"/>
              </a:rPr>
              <a:t>Mycket</a:t>
            </a:r>
            <a:r>
              <a:rPr sz="1800" dirty="0">
                <a:latin typeface="Calibri"/>
              </a:rPr>
              <a:t> lite / </a:t>
            </a:r>
            <a:r>
              <a:rPr sz="1800" dirty="0" err="1">
                <a:latin typeface="Calibri"/>
              </a:rPr>
              <a:t>inte</a:t>
            </a:r>
            <a:r>
              <a:rPr sz="1800" dirty="0">
                <a:latin typeface="Calibri"/>
              </a:rPr>
              <a:t> </a:t>
            </a:r>
            <a:r>
              <a:rPr sz="1800" dirty="0" err="1">
                <a:latin typeface="Calibri"/>
              </a:rPr>
              <a:t>alls</a:t>
            </a:r>
            <a:r>
              <a:rPr sz="1800" dirty="0">
                <a:latin typeface="Calibri"/>
              </a:rPr>
              <a:t> </a:t>
            </a:r>
            <a:r>
              <a:rPr sz="1800" dirty="0" err="1">
                <a:latin typeface="Calibri"/>
              </a:rPr>
              <a:t>beskrivande</a:t>
            </a:r>
            <a:endParaRPr sz="1800" dirty="0">
              <a:latin typeface="Calibri"/>
            </a:endParaRPr>
          </a:p>
          <a:p>
            <a:r>
              <a:rPr sz="1800" dirty="0">
                <a:latin typeface="Calibri"/>
              </a:rPr>
              <a:t>1 = </a:t>
            </a:r>
            <a:r>
              <a:rPr sz="1800" dirty="0" err="1">
                <a:latin typeface="Calibri"/>
              </a:rPr>
              <a:t>Något</a:t>
            </a:r>
            <a:r>
              <a:rPr sz="1800" dirty="0">
                <a:latin typeface="Calibri"/>
              </a:rPr>
              <a:t> </a:t>
            </a:r>
            <a:r>
              <a:rPr sz="1800" dirty="0" err="1">
                <a:latin typeface="Calibri"/>
              </a:rPr>
              <a:t>beskrivande</a:t>
            </a:r>
            <a:endParaRPr sz="1800" dirty="0">
              <a:latin typeface="Calibri"/>
            </a:endParaRPr>
          </a:p>
          <a:p>
            <a:r>
              <a:rPr sz="1800" dirty="0">
                <a:latin typeface="Calibri"/>
              </a:rPr>
              <a:t>2 = Ganska </a:t>
            </a:r>
            <a:r>
              <a:rPr sz="1800" dirty="0" err="1">
                <a:latin typeface="Calibri"/>
              </a:rPr>
              <a:t>beskrivande</a:t>
            </a:r>
            <a:endParaRPr sz="1800" dirty="0">
              <a:latin typeface="Calibri"/>
            </a:endParaRPr>
          </a:p>
          <a:p>
            <a:r>
              <a:rPr sz="1800" dirty="0">
                <a:latin typeface="Calibri"/>
              </a:rPr>
              <a:t>3 = </a:t>
            </a:r>
            <a:r>
              <a:rPr sz="1800" dirty="0" err="1">
                <a:latin typeface="Calibri"/>
              </a:rPr>
              <a:t>Mycket</a:t>
            </a:r>
            <a:r>
              <a:rPr sz="1800" dirty="0">
                <a:latin typeface="Calibri"/>
              </a:rPr>
              <a:t> </a:t>
            </a:r>
            <a:r>
              <a:rPr sz="1800" dirty="0" err="1">
                <a:latin typeface="Calibri"/>
              </a:rPr>
              <a:t>beskrivande</a:t>
            </a:r>
            <a:endParaRPr sz="1800" dirty="0">
              <a:latin typeface="Calibri"/>
            </a:endParaRPr>
          </a:p>
        </p:txBody>
      </p:sp>
      <p:sp>
        <p:nvSpPr>
          <p:cNvPr id="6" name="TextBox 5"/>
          <p:cNvSpPr txBox="1"/>
          <p:nvPr/>
        </p:nvSpPr>
        <p:spPr>
          <a:xfrm>
            <a:off x="4918508" y="3977639"/>
            <a:ext cx="7044892" cy="2431435"/>
          </a:xfrm>
          <a:prstGeom prst="rect">
            <a:avLst/>
          </a:prstGeom>
          <a:noFill/>
        </p:spPr>
        <p:txBody>
          <a:bodyPr wrap="square">
            <a:spAutoFit/>
          </a:bodyPr>
          <a:lstStyle/>
          <a:p>
            <a:endParaRPr lang="sv-SE" sz="2000" b="1" dirty="0">
              <a:solidFill>
                <a:srgbClr val="006400"/>
              </a:solidFill>
              <a:latin typeface="Calibri"/>
            </a:endParaRPr>
          </a:p>
          <a:p>
            <a:endParaRPr lang="sv-SE" sz="2000" b="1" dirty="0">
              <a:solidFill>
                <a:srgbClr val="006400"/>
              </a:solidFill>
              <a:latin typeface="Calibri"/>
            </a:endParaRPr>
          </a:p>
          <a:p>
            <a:endParaRPr lang="sv-SE" sz="2000" b="1" dirty="0">
              <a:solidFill>
                <a:srgbClr val="006400"/>
              </a:solidFill>
              <a:latin typeface="Calibri"/>
            </a:endParaRPr>
          </a:p>
          <a:p>
            <a:r>
              <a:rPr lang="sv-SE" sz="2000" b="1" dirty="0">
                <a:solidFill>
                  <a:srgbClr val="006400"/>
                </a:solidFill>
                <a:latin typeface="Calibri"/>
              </a:rPr>
              <a:t>Resultat</a:t>
            </a:r>
            <a:endParaRPr sz="2000" b="1" dirty="0">
              <a:solidFill>
                <a:srgbClr val="006400"/>
              </a:solidFill>
              <a:latin typeface="Calibri"/>
            </a:endParaRPr>
          </a:p>
          <a:p>
            <a:r>
              <a:rPr sz="1800" dirty="0" err="1">
                <a:latin typeface="Calibri"/>
              </a:rPr>
              <a:t>Bedömningen</a:t>
            </a:r>
            <a:r>
              <a:rPr sz="1800" dirty="0">
                <a:latin typeface="Calibri"/>
              </a:rPr>
              <a:t> </a:t>
            </a:r>
            <a:r>
              <a:rPr sz="1800" dirty="0" err="1">
                <a:latin typeface="Calibri"/>
              </a:rPr>
              <a:t>avser</a:t>
            </a:r>
            <a:r>
              <a:rPr sz="1800" dirty="0">
                <a:latin typeface="Calibri"/>
              </a:rPr>
              <a:t> </a:t>
            </a:r>
            <a:r>
              <a:rPr sz="1800" dirty="0" err="1">
                <a:latin typeface="Calibri"/>
              </a:rPr>
              <a:t>nuvarande</a:t>
            </a:r>
            <a:r>
              <a:rPr sz="1800" dirty="0">
                <a:latin typeface="Calibri"/>
              </a:rPr>
              <a:t> </a:t>
            </a:r>
            <a:r>
              <a:rPr sz="1800" dirty="0" err="1">
                <a:latin typeface="Calibri"/>
              </a:rPr>
              <a:t>personlighet</a:t>
            </a:r>
            <a:endParaRPr sz="1800" dirty="0">
              <a:latin typeface="Calibri"/>
            </a:endParaRPr>
          </a:p>
          <a:p>
            <a:r>
              <a:rPr sz="1800" dirty="0" err="1">
                <a:latin typeface="Calibri"/>
              </a:rPr>
              <a:t>Mönstret</a:t>
            </a:r>
            <a:r>
              <a:rPr sz="1800" dirty="0">
                <a:latin typeface="Calibri"/>
              </a:rPr>
              <a:t> ska ha </a:t>
            </a:r>
            <a:r>
              <a:rPr sz="1800" dirty="0" err="1">
                <a:latin typeface="Calibri"/>
              </a:rPr>
              <a:t>funnits</a:t>
            </a:r>
            <a:r>
              <a:rPr sz="1800" dirty="0">
                <a:latin typeface="Calibri"/>
              </a:rPr>
              <a:t> </a:t>
            </a:r>
            <a:r>
              <a:rPr sz="1800" dirty="0" err="1">
                <a:latin typeface="Calibri"/>
              </a:rPr>
              <a:t>i</a:t>
            </a:r>
            <a:r>
              <a:rPr sz="1800" dirty="0">
                <a:latin typeface="Calibri"/>
              </a:rPr>
              <a:t> </a:t>
            </a:r>
            <a:r>
              <a:rPr sz="1800" dirty="0" err="1">
                <a:latin typeface="Calibri"/>
              </a:rPr>
              <a:t>minst</a:t>
            </a:r>
            <a:r>
              <a:rPr sz="1800" dirty="0">
                <a:latin typeface="Calibri"/>
              </a:rPr>
              <a:t> 2 </a:t>
            </a:r>
            <a:r>
              <a:rPr sz="1800" dirty="0" err="1">
                <a:latin typeface="Calibri"/>
              </a:rPr>
              <a:t>år</a:t>
            </a:r>
            <a:endParaRPr sz="1800" dirty="0">
              <a:latin typeface="Calibri"/>
            </a:endParaRPr>
          </a:p>
          <a:p>
            <a:r>
              <a:rPr sz="1800" dirty="0" err="1">
                <a:latin typeface="Calibri"/>
              </a:rPr>
              <a:t>Resultatet</a:t>
            </a:r>
            <a:r>
              <a:rPr sz="1800" dirty="0">
                <a:latin typeface="Calibri"/>
              </a:rPr>
              <a:t> ger </a:t>
            </a:r>
            <a:r>
              <a:rPr sz="1800" dirty="0" err="1">
                <a:latin typeface="Calibri"/>
              </a:rPr>
              <a:t>en</a:t>
            </a:r>
            <a:r>
              <a:rPr sz="1800" dirty="0">
                <a:latin typeface="Calibri"/>
              </a:rPr>
              <a:t> </a:t>
            </a:r>
            <a:r>
              <a:rPr sz="1800" dirty="0" err="1">
                <a:latin typeface="Calibri"/>
              </a:rPr>
              <a:t>personlighetsprofil</a:t>
            </a:r>
            <a:r>
              <a:rPr sz="1800" dirty="0">
                <a:latin typeface="Calibri"/>
              </a:rPr>
              <a:t> </a:t>
            </a:r>
            <a:r>
              <a:rPr sz="1800" dirty="0" err="1">
                <a:latin typeface="Calibri"/>
              </a:rPr>
              <a:t>över</a:t>
            </a:r>
            <a:r>
              <a:rPr sz="1800" dirty="0">
                <a:latin typeface="Calibri"/>
              </a:rPr>
              <a:t> </a:t>
            </a:r>
            <a:r>
              <a:rPr sz="1800" dirty="0" err="1">
                <a:latin typeface="Calibri"/>
              </a:rPr>
              <a:t>mest</a:t>
            </a:r>
            <a:r>
              <a:rPr sz="1800" dirty="0">
                <a:latin typeface="Calibri"/>
              </a:rPr>
              <a:t> </a:t>
            </a:r>
            <a:r>
              <a:rPr sz="1800" dirty="0" err="1">
                <a:latin typeface="Calibri"/>
              </a:rPr>
              <a:t>framträdande</a:t>
            </a:r>
            <a:r>
              <a:rPr sz="1800" dirty="0">
                <a:latin typeface="Calibri"/>
              </a:rPr>
              <a:t> </a:t>
            </a:r>
            <a:r>
              <a:rPr sz="1800" dirty="0" err="1">
                <a:latin typeface="Calibri"/>
              </a:rPr>
              <a:t>personlighetsdra</a:t>
            </a:r>
            <a:r>
              <a:rPr lang="sv-SE" sz="1800" dirty="0">
                <a:latin typeface="Calibri"/>
              </a:rPr>
              <a:t>g</a:t>
            </a:r>
            <a:endParaRPr sz="1800" dirty="0">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sv-SE" sz="2800" dirty="0">
                <a:solidFill>
                  <a:schemeClr val="accent2">
                    <a:lumMod val="75000"/>
                  </a:schemeClr>
                </a:solidFill>
                <a:latin typeface="Calibri" panose="020F0502020204030204" pitchFamily="34" charset="0"/>
                <a:cs typeface="Calibri" panose="020F0502020204030204" pitchFamily="34" charset="0"/>
              </a:rPr>
              <a:t>                                      Syftet med studien</a:t>
            </a:r>
          </a:p>
        </p:txBody>
      </p:sp>
      <p:sp>
        <p:nvSpPr>
          <p:cNvPr id="3" name="Content Placeholder 2"/>
          <p:cNvSpPr>
            <a:spLocks noGrp="1"/>
          </p:cNvSpPr>
          <p:nvPr>
            <p:ph idx="1"/>
          </p:nvPr>
        </p:nvSpPr>
        <p:spPr>
          <a:xfrm>
            <a:off x="959004" y="2055814"/>
            <a:ext cx="10067135" cy="4598302"/>
          </a:xfrm>
        </p:spPr>
        <p:txBody>
          <a:bodyPr>
            <a:normAutofit/>
          </a:bodyPr>
          <a:lstStyle/>
          <a:p>
            <a:r>
              <a:rPr lang="sv-SE" sz="2200" dirty="0">
                <a:latin typeface="Calibri" panose="020F0502020204030204" pitchFamily="34" charset="0"/>
                <a:cs typeface="Calibri" panose="020F0502020204030204" pitchFamily="34" charset="0"/>
              </a:rPr>
              <a:t>Undersöka psykometriska egenskaper hos svensk version av SCID-5-AMPD, Del I och Del II</a:t>
            </a:r>
          </a:p>
          <a:p>
            <a:endParaRPr lang="sv-SE" sz="2200" dirty="0">
              <a:latin typeface="Calibri" panose="020F0502020204030204" pitchFamily="34" charset="0"/>
              <a:cs typeface="Calibri" panose="020F0502020204030204" pitchFamily="34" charset="0"/>
            </a:endParaRPr>
          </a:p>
          <a:p>
            <a:r>
              <a:rPr lang="sv-SE" sz="2200" dirty="0">
                <a:latin typeface="Calibri" panose="020F0502020204030204" pitchFamily="34" charset="0"/>
                <a:cs typeface="Calibri" panose="020F0502020204030204" pitchFamily="34" charset="0"/>
              </a:rPr>
              <a:t>Utvärdera interrater-reliabiliteten  för SCID-5-AMPD, Del I och Del II, mäts med Intraklass korrelationskoefficient, ICC</a:t>
            </a:r>
          </a:p>
          <a:p>
            <a:endParaRPr lang="sv-SE" sz="2200" dirty="0">
              <a:latin typeface="Calibri" panose="020F0502020204030204" pitchFamily="34" charset="0"/>
              <a:cs typeface="Calibri" panose="020F0502020204030204" pitchFamily="34" charset="0"/>
            </a:endParaRPr>
          </a:p>
          <a:p>
            <a:r>
              <a:rPr lang="sv-SE" sz="2200" dirty="0">
                <a:latin typeface="Calibri" panose="020F0502020204030204" pitchFamily="34" charset="0"/>
                <a:cs typeface="Calibri" panose="020F0502020204030204" pitchFamily="34" charset="0"/>
              </a:rPr>
              <a:t>Undersöka instrumentets interna konsistens (mäts med </a:t>
            </a:r>
            <a:r>
              <a:rPr lang="sv-SE" sz="2200" dirty="0" err="1">
                <a:latin typeface="Calibri" panose="020F0502020204030204" pitchFamily="34" charset="0"/>
                <a:cs typeface="Calibri" panose="020F0502020204030204" pitchFamily="34" charset="0"/>
              </a:rPr>
              <a:t>Cronbachs</a:t>
            </a:r>
            <a:r>
              <a:rPr lang="sv-SE" sz="2200" dirty="0">
                <a:latin typeface="Calibri" panose="020F0502020204030204" pitchFamily="34" charset="0"/>
                <a:cs typeface="Calibri" panose="020F0502020204030204" pitchFamily="34" charset="0"/>
              </a:rPr>
              <a:t> </a:t>
            </a:r>
            <a:r>
              <a:rPr lang="sv-SE" sz="2200" dirty="0" err="1">
                <a:latin typeface="Calibri" panose="020F0502020204030204" pitchFamily="34" charset="0"/>
                <a:cs typeface="Calibri" panose="020F0502020204030204" pitchFamily="34" charset="0"/>
              </a:rPr>
              <a:t>alpha</a:t>
            </a:r>
            <a:r>
              <a:rPr lang="sv-SE" sz="2200" dirty="0">
                <a:latin typeface="Calibri" panose="020F0502020204030204" pitchFamily="34" charset="0"/>
                <a:cs typeface="Calibri" panose="020F0502020204030204" pitchFamily="34" charset="0"/>
              </a:rPr>
              <a:t>) i en svensk klinisk population</a:t>
            </a:r>
          </a:p>
          <a:p>
            <a:endParaRPr lang="sv-SE" sz="2200" dirty="0">
              <a:latin typeface="Calibri" panose="020F0502020204030204" pitchFamily="34" charset="0"/>
              <a:cs typeface="Calibri" panose="020F0502020204030204" pitchFamily="34" charset="0"/>
            </a:endParaRPr>
          </a:p>
          <a:p>
            <a:r>
              <a:rPr lang="sv-SE" sz="2200" dirty="0">
                <a:latin typeface="Calibri" panose="020F0502020204030204" pitchFamily="34" charset="0"/>
                <a:cs typeface="Calibri" panose="020F0502020204030204" pitchFamily="34" charset="0"/>
              </a:rPr>
              <a:t>Bidra till validering av den svenska översättningen </a:t>
            </a:r>
          </a:p>
          <a:p>
            <a:pPr marL="0" indent="0">
              <a:buNone/>
            </a:pPr>
            <a:endParaRPr lang="sv-SE" sz="2200" dirty="0">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9719" y="30696"/>
            <a:ext cx="7795402" cy="584775"/>
          </a:xfrm>
          <a:prstGeom prst="rect">
            <a:avLst/>
          </a:prstGeom>
          <a:noFill/>
        </p:spPr>
        <p:txBody>
          <a:bodyPr wrap="square">
            <a:spAutoFit/>
          </a:bodyPr>
          <a:lstStyle/>
          <a:p>
            <a:pPr>
              <a:defRPr sz="3400"/>
            </a:pPr>
            <a:r>
              <a:rPr lang="sv-SE" sz="3200" dirty="0">
                <a:solidFill>
                  <a:schemeClr val="accent6">
                    <a:lumMod val="75000"/>
                  </a:schemeClr>
                </a:solidFill>
              </a:rPr>
              <a:t>                        </a:t>
            </a:r>
            <a:r>
              <a:rPr sz="2800" dirty="0" err="1">
                <a:solidFill>
                  <a:schemeClr val="accent6">
                    <a:lumMod val="75000"/>
                  </a:schemeClr>
                </a:solidFill>
                <a:latin typeface="Calibri" panose="020F0502020204030204" pitchFamily="34" charset="0"/>
                <a:cs typeface="Calibri" panose="020F0502020204030204" pitchFamily="34" charset="0"/>
              </a:rPr>
              <a:t>Studiedesign</a:t>
            </a:r>
            <a:r>
              <a:rPr sz="2800" dirty="0">
                <a:solidFill>
                  <a:schemeClr val="accent6">
                    <a:lumMod val="75000"/>
                  </a:schemeClr>
                </a:solidFill>
                <a:latin typeface="Calibri" panose="020F0502020204030204" pitchFamily="34" charset="0"/>
                <a:cs typeface="Calibri" panose="020F0502020204030204" pitchFamily="34" charset="0"/>
              </a:rPr>
              <a:t> </a:t>
            </a:r>
            <a:r>
              <a:rPr lang="sv-SE" sz="2800" dirty="0">
                <a:solidFill>
                  <a:schemeClr val="accent6">
                    <a:lumMod val="75000"/>
                  </a:schemeClr>
                </a:solidFill>
                <a:latin typeface="Calibri" panose="020F0502020204030204" pitchFamily="34" charset="0"/>
                <a:cs typeface="Calibri" panose="020F0502020204030204" pitchFamily="34" charset="0"/>
              </a:rPr>
              <a:t> och </a:t>
            </a:r>
            <a:r>
              <a:rPr sz="2800" dirty="0" err="1">
                <a:solidFill>
                  <a:schemeClr val="accent6">
                    <a:lumMod val="75000"/>
                  </a:schemeClr>
                </a:solidFill>
                <a:latin typeface="Calibri" panose="020F0502020204030204" pitchFamily="34" charset="0"/>
                <a:cs typeface="Calibri" panose="020F0502020204030204" pitchFamily="34" charset="0"/>
              </a:rPr>
              <a:t>Flödesschema</a:t>
            </a:r>
            <a:endParaRPr sz="2800" dirty="0">
              <a:solidFill>
                <a:schemeClr val="accent6">
                  <a:lumMod val="75000"/>
                </a:schemeClr>
              </a:solidFill>
              <a:latin typeface="Calibri" panose="020F0502020204030204" pitchFamily="34" charset="0"/>
              <a:cs typeface="Calibri" panose="020F0502020204030204" pitchFamily="34" charset="0"/>
            </a:endParaRPr>
          </a:p>
        </p:txBody>
      </p:sp>
      <p:sp>
        <p:nvSpPr>
          <p:cNvPr id="3" name="Rounded Rectangle 2"/>
          <p:cNvSpPr/>
          <p:nvPr/>
        </p:nvSpPr>
        <p:spPr>
          <a:xfrm>
            <a:off x="2496879" y="1107914"/>
            <a:ext cx="6703828" cy="1709714"/>
          </a:xfrm>
          <a:prstGeom prst="roundRect">
            <a:avLst/>
          </a:prstGeom>
          <a:solidFill>
            <a:srgbClr val="FFFFFF"/>
          </a:solidFill>
          <a:ln w="38100">
            <a:solidFill>
              <a:srgbClr val="5B9BD5"/>
            </a:solidFill>
          </a:ln>
        </p:spPr>
        <p:style>
          <a:lnRef idx="1">
            <a:schemeClr val="accent1"/>
          </a:lnRef>
          <a:fillRef idx="3">
            <a:schemeClr val="accent1"/>
          </a:fillRef>
          <a:effectRef idx="2">
            <a:schemeClr val="accent1"/>
          </a:effectRef>
          <a:fontRef idx="minor">
            <a:schemeClr val="lt1"/>
          </a:fontRef>
        </p:style>
        <p:txBody>
          <a:bodyPr rtlCol="0" anchor="ctr"/>
          <a:lstStyle/>
          <a:p>
            <a:pPr>
              <a:defRPr sz="2000">
                <a:solidFill>
                  <a:srgbClr val="000000"/>
                </a:solidFill>
                <a:latin typeface="Calibri"/>
              </a:defRPr>
            </a:pPr>
            <a:r>
              <a:rPr sz="2000" dirty="0" err="1">
                <a:solidFill>
                  <a:schemeClr val="accent2"/>
                </a:solidFill>
              </a:rPr>
              <a:t>Deltagare</a:t>
            </a:r>
            <a:endParaRPr sz="2000" dirty="0">
              <a:solidFill>
                <a:schemeClr val="accent2"/>
              </a:solidFill>
            </a:endParaRPr>
          </a:p>
          <a:p>
            <a:pPr>
              <a:defRPr sz="2000">
                <a:solidFill>
                  <a:srgbClr val="000000"/>
                </a:solidFill>
                <a:latin typeface="Calibri"/>
              </a:defRPr>
            </a:pPr>
            <a:r>
              <a:rPr sz="2000" dirty="0"/>
              <a:t>38 </a:t>
            </a:r>
            <a:r>
              <a:rPr sz="2000" dirty="0" err="1"/>
              <a:t>patienter</a:t>
            </a:r>
            <a:endParaRPr sz="2000" dirty="0"/>
          </a:p>
          <a:p>
            <a:pPr>
              <a:defRPr sz="2000">
                <a:solidFill>
                  <a:srgbClr val="000000"/>
                </a:solidFill>
                <a:latin typeface="Calibri"/>
              </a:defRPr>
            </a:pPr>
            <a:r>
              <a:rPr sz="2000" dirty="0" err="1"/>
              <a:t>Misstänkt</a:t>
            </a:r>
            <a:r>
              <a:rPr sz="2000" dirty="0"/>
              <a:t> </a:t>
            </a:r>
            <a:r>
              <a:rPr sz="2000" dirty="0" err="1"/>
              <a:t>personlighetsproblematik</a:t>
            </a:r>
            <a:endParaRPr sz="2000" dirty="0"/>
          </a:p>
        </p:txBody>
      </p:sp>
      <p:sp>
        <p:nvSpPr>
          <p:cNvPr id="4" name="Rounded Rectangle 3"/>
          <p:cNvSpPr/>
          <p:nvPr/>
        </p:nvSpPr>
        <p:spPr>
          <a:xfrm>
            <a:off x="5848794" y="4156265"/>
            <a:ext cx="4524151" cy="2585561"/>
          </a:xfrm>
          <a:prstGeom prst="roundRect">
            <a:avLst/>
          </a:prstGeom>
          <a:solidFill>
            <a:srgbClr val="FFFFFF"/>
          </a:solidFill>
          <a:ln w="38100">
            <a:solidFill>
              <a:srgbClr val="A55AA0"/>
            </a:solidFill>
          </a:ln>
        </p:spPr>
        <p:style>
          <a:lnRef idx="1">
            <a:schemeClr val="accent1"/>
          </a:lnRef>
          <a:fillRef idx="3">
            <a:schemeClr val="accent1"/>
          </a:fillRef>
          <a:effectRef idx="2">
            <a:schemeClr val="accent1"/>
          </a:effectRef>
          <a:fontRef idx="minor">
            <a:schemeClr val="lt1"/>
          </a:fontRef>
        </p:style>
        <p:txBody>
          <a:bodyPr rtlCol="0" anchor="ctr"/>
          <a:lstStyle/>
          <a:p>
            <a:pPr>
              <a:defRPr sz="2000">
                <a:solidFill>
                  <a:srgbClr val="000000"/>
                </a:solidFill>
                <a:latin typeface="Calibri"/>
              </a:defRPr>
            </a:pPr>
            <a:r>
              <a:rPr sz="2000" dirty="0">
                <a:solidFill>
                  <a:schemeClr val="accent6">
                    <a:lumMod val="75000"/>
                  </a:schemeClr>
                </a:solidFill>
              </a:rPr>
              <a:t>SCID-II</a:t>
            </a:r>
          </a:p>
          <a:p>
            <a:pPr>
              <a:defRPr sz="2000">
                <a:solidFill>
                  <a:srgbClr val="000000"/>
                </a:solidFill>
                <a:latin typeface="Calibri"/>
              </a:defRPr>
            </a:pPr>
            <a:r>
              <a:rPr lang="sv-SE" sz="2000" dirty="0"/>
              <a:t>-  </a:t>
            </a:r>
            <a:r>
              <a:rPr sz="2000" dirty="0"/>
              <a:t>3 </a:t>
            </a:r>
            <a:r>
              <a:rPr lang="sv-SE" sz="2000" dirty="0"/>
              <a:t>st. </a:t>
            </a:r>
            <a:r>
              <a:rPr sz="2000" dirty="0" err="1"/>
              <a:t>psykologer</a:t>
            </a:r>
            <a:endParaRPr sz="2000" dirty="0"/>
          </a:p>
          <a:p>
            <a:pPr>
              <a:defRPr sz="2000">
                <a:solidFill>
                  <a:srgbClr val="000000"/>
                </a:solidFill>
                <a:latin typeface="Calibri"/>
              </a:defRPr>
            </a:pPr>
            <a:r>
              <a:rPr lang="sv-SE" sz="2000" dirty="0"/>
              <a:t>-   </a:t>
            </a:r>
            <a:r>
              <a:rPr sz="2000" dirty="0" err="1"/>
              <a:t>Separat</a:t>
            </a:r>
            <a:r>
              <a:rPr sz="2000" dirty="0"/>
              <a:t> </a:t>
            </a:r>
            <a:r>
              <a:rPr sz="2000" dirty="0" err="1"/>
              <a:t>bedömnin</a:t>
            </a:r>
            <a:r>
              <a:rPr lang="sv-SE" sz="2000" dirty="0"/>
              <a:t>g</a:t>
            </a:r>
            <a:endParaRPr sz="2000" dirty="0"/>
          </a:p>
          <a:p>
            <a:pPr marL="342900" indent="-342900">
              <a:buFontTx/>
              <a:buChar char="-"/>
              <a:defRPr sz="2000">
                <a:solidFill>
                  <a:srgbClr val="000000"/>
                </a:solidFill>
                <a:latin typeface="Calibri"/>
              </a:defRPr>
            </a:pPr>
            <a:r>
              <a:rPr sz="2000" dirty="0"/>
              <a:t>Blind </a:t>
            </a:r>
            <a:r>
              <a:rPr sz="2000" dirty="0" err="1"/>
              <a:t>från</a:t>
            </a:r>
            <a:r>
              <a:rPr sz="2000" dirty="0"/>
              <a:t> </a:t>
            </a:r>
            <a:r>
              <a:rPr lang="sv-SE" sz="2000" dirty="0"/>
              <a:t>SCID-5-</a:t>
            </a:r>
            <a:r>
              <a:rPr sz="2000" dirty="0"/>
              <a:t>AMPD</a:t>
            </a:r>
            <a:endParaRPr lang="sv-SE" sz="2000" dirty="0"/>
          </a:p>
          <a:p>
            <a:pPr marL="342900" indent="-342900">
              <a:buFontTx/>
              <a:buChar char="-"/>
              <a:defRPr sz="2000">
                <a:solidFill>
                  <a:srgbClr val="000000"/>
                </a:solidFill>
                <a:latin typeface="Calibri"/>
              </a:defRPr>
            </a:pPr>
            <a:r>
              <a:rPr lang="sv-SE" sz="2000" dirty="0"/>
              <a:t>Ställer diagnos enligt ICD-10</a:t>
            </a:r>
          </a:p>
          <a:p>
            <a:pPr marL="342900" indent="-342900">
              <a:buFontTx/>
              <a:buChar char="-"/>
              <a:defRPr sz="2000">
                <a:solidFill>
                  <a:srgbClr val="000000"/>
                </a:solidFill>
                <a:latin typeface="Calibri"/>
              </a:defRPr>
            </a:pPr>
            <a:r>
              <a:rPr lang="sv-SE" sz="2000" dirty="0"/>
              <a:t>Konsensus och journaler</a:t>
            </a:r>
            <a:endParaRPr sz="2000" dirty="0"/>
          </a:p>
        </p:txBody>
      </p:sp>
      <p:sp>
        <p:nvSpPr>
          <p:cNvPr id="5" name="Rounded Rectangle 4"/>
          <p:cNvSpPr/>
          <p:nvPr/>
        </p:nvSpPr>
        <p:spPr>
          <a:xfrm>
            <a:off x="706170" y="4056595"/>
            <a:ext cx="4397682" cy="2585561"/>
          </a:xfrm>
          <a:prstGeom prst="roundRect">
            <a:avLst/>
          </a:prstGeom>
          <a:solidFill>
            <a:srgbClr val="FFFFFF"/>
          </a:solidFill>
          <a:ln w="38100">
            <a:solidFill>
              <a:srgbClr val="ED7D31"/>
            </a:solidFill>
          </a:ln>
        </p:spPr>
        <p:style>
          <a:lnRef idx="1">
            <a:schemeClr val="accent1"/>
          </a:lnRef>
          <a:fillRef idx="3">
            <a:schemeClr val="accent1"/>
          </a:fillRef>
          <a:effectRef idx="2">
            <a:schemeClr val="accent1"/>
          </a:effectRef>
          <a:fontRef idx="minor">
            <a:schemeClr val="lt1"/>
          </a:fontRef>
        </p:style>
        <p:txBody>
          <a:bodyPr rtlCol="0" anchor="ctr"/>
          <a:lstStyle/>
          <a:p>
            <a:pPr>
              <a:defRPr sz="2000">
                <a:solidFill>
                  <a:srgbClr val="000000"/>
                </a:solidFill>
                <a:latin typeface="Calibri"/>
              </a:defRPr>
            </a:pPr>
            <a:r>
              <a:rPr sz="2000" dirty="0">
                <a:solidFill>
                  <a:schemeClr val="accent2"/>
                </a:solidFill>
              </a:rPr>
              <a:t>SCID-5-AMPD</a:t>
            </a:r>
            <a:r>
              <a:rPr lang="sv-SE" sz="2000" dirty="0">
                <a:solidFill>
                  <a:schemeClr val="accent2"/>
                </a:solidFill>
              </a:rPr>
              <a:t>  </a:t>
            </a:r>
            <a:r>
              <a:rPr sz="2000" dirty="0"/>
              <a:t>Del I </a:t>
            </a:r>
            <a:r>
              <a:rPr lang="sv-SE" sz="2000" dirty="0"/>
              <a:t>och Del </a:t>
            </a:r>
            <a:r>
              <a:rPr sz="2000" dirty="0"/>
              <a:t> II</a:t>
            </a:r>
          </a:p>
          <a:p>
            <a:pPr>
              <a:defRPr sz="2000">
                <a:solidFill>
                  <a:srgbClr val="000000"/>
                </a:solidFill>
                <a:latin typeface="Calibri"/>
              </a:defRPr>
            </a:pPr>
            <a:r>
              <a:rPr lang="sv-SE" sz="2000" dirty="0"/>
              <a:t>- 2 kliniker: PTP-</a:t>
            </a:r>
            <a:r>
              <a:rPr sz="2000" dirty="0"/>
              <a:t> </a:t>
            </a:r>
            <a:r>
              <a:rPr sz="2000" dirty="0" err="1"/>
              <a:t>psykolog</a:t>
            </a:r>
            <a:endParaRPr sz="2000" dirty="0"/>
          </a:p>
          <a:p>
            <a:pPr>
              <a:defRPr sz="2000">
                <a:solidFill>
                  <a:srgbClr val="000000"/>
                </a:solidFill>
                <a:latin typeface="Calibri"/>
              </a:defRPr>
            </a:pPr>
            <a:r>
              <a:rPr sz="2000" dirty="0"/>
              <a:t>+ </a:t>
            </a:r>
            <a:r>
              <a:rPr sz="2000" dirty="0" err="1"/>
              <a:t>erfaren</a:t>
            </a:r>
            <a:r>
              <a:rPr sz="2000" dirty="0"/>
              <a:t> </a:t>
            </a:r>
            <a:r>
              <a:rPr sz="2000" dirty="0" err="1"/>
              <a:t>psykiater</a:t>
            </a:r>
            <a:endParaRPr sz="2000" dirty="0"/>
          </a:p>
          <a:p>
            <a:pPr>
              <a:defRPr sz="2000">
                <a:solidFill>
                  <a:srgbClr val="000000"/>
                </a:solidFill>
                <a:latin typeface="Calibri"/>
              </a:defRPr>
            </a:pPr>
            <a:r>
              <a:rPr lang="sv-SE" sz="2000" dirty="0"/>
              <a:t>- </a:t>
            </a:r>
            <a:r>
              <a:rPr sz="2000" dirty="0"/>
              <a:t>Oberoende </a:t>
            </a:r>
            <a:r>
              <a:rPr sz="2000" dirty="0" err="1"/>
              <a:t>bedömningar</a:t>
            </a:r>
            <a:endParaRPr sz="2000" dirty="0"/>
          </a:p>
          <a:p>
            <a:pPr>
              <a:defRPr sz="2000">
                <a:solidFill>
                  <a:srgbClr val="000000"/>
                </a:solidFill>
                <a:latin typeface="Calibri"/>
              </a:defRPr>
            </a:pPr>
            <a:r>
              <a:rPr lang="sv-SE" sz="2000" dirty="0"/>
              <a:t>- </a:t>
            </a:r>
            <a:r>
              <a:rPr sz="2000" dirty="0"/>
              <a:t>2 </a:t>
            </a:r>
            <a:r>
              <a:rPr sz="2000" dirty="0" err="1"/>
              <a:t>tillfällen</a:t>
            </a:r>
            <a:r>
              <a:rPr sz="2000" dirty="0"/>
              <a:t> </a:t>
            </a:r>
            <a:r>
              <a:rPr lang="sv-SE" sz="2000" dirty="0"/>
              <a:t>(</a:t>
            </a:r>
            <a:r>
              <a:rPr sz="2000" dirty="0"/>
              <a:t>13,1 </a:t>
            </a:r>
            <a:r>
              <a:rPr sz="2000" dirty="0" err="1"/>
              <a:t>dagar</a:t>
            </a:r>
            <a:r>
              <a:rPr sz="2000" dirty="0"/>
              <a:t>)</a:t>
            </a:r>
          </a:p>
        </p:txBody>
      </p:sp>
      <p:cxnSp>
        <p:nvCxnSpPr>
          <p:cNvPr id="6" name="Connector 5"/>
          <p:cNvCxnSpPr>
            <a:cxnSpLocks/>
          </p:cNvCxnSpPr>
          <p:nvPr/>
        </p:nvCxnSpPr>
        <p:spPr>
          <a:xfrm flipH="1">
            <a:off x="3497668" y="2817629"/>
            <a:ext cx="861241" cy="1486431"/>
          </a:xfrm>
          <a:prstGeom prst="line">
            <a:avLst/>
          </a:prstGeom>
          <a:ln w="25400"/>
        </p:spPr>
        <p:style>
          <a:lnRef idx="2">
            <a:schemeClr val="accent1"/>
          </a:lnRef>
          <a:fillRef idx="0">
            <a:schemeClr val="accent1"/>
          </a:fillRef>
          <a:effectRef idx="1">
            <a:schemeClr val="accent1"/>
          </a:effectRef>
          <a:fontRef idx="minor">
            <a:schemeClr val="tx1"/>
          </a:fontRef>
        </p:style>
      </p:cxnSp>
      <p:cxnSp>
        <p:nvCxnSpPr>
          <p:cNvPr id="7" name="Connector 6"/>
          <p:cNvCxnSpPr>
            <a:cxnSpLocks/>
          </p:cNvCxnSpPr>
          <p:nvPr/>
        </p:nvCxnSpPr>
        <p:spPr>
          <a:xfrm>
            <a:off x="7342360" y="2817628"/>
            <a:ext cx="823664" cy="1857506"/>
          </a:xfrm>
          <a:prstGeom prst="line">
            <a:avLst/>
          </a:prstGeom>
          <a:ln w="2540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400" dirty="0" err="1"/>
              <a:t>Psykom</a:t>
            </a:r>
            <a:r>
              <a:rPr lang="sv-SE" sz="2400" dirty="0" err="1"/>
              <a:t>etriska</a:t>
            </a:r>
            <a:r>
              <a:rPr sz="2400" dirty="0"/>
              <a:t> </a:t>
            </a:r>
            <a:r>
              <a:rPr sz="2400" dirty="0" err="1"/>
              <a:t>egenskaper</a:t>
            </a:r>
            <a:r>
              <a:rPr sz="2400" dirty="0"/>
              <a:t> </a:t>
            </a:r>
            <a:r>
              <a:rPr lang="sv-SE" sz="2400" dirty="0"/>
              <a:t>av  </a:t>
            </a:r>
            <a:r>
              <a:rPr sz="2400" dirty="0"/>
              <a:t>SCID-5-AMPD</a:t>
            </a:r>
            <a:r>
              <a:rPr lang="sv-SE" sz="2400" dirty="0"/>
              <a:t> - </a:t>
            </a:r>
            <a:r>
              <a:rPr sz="2400" dirty="0"/>
              <a:t> Svensk version</a:t>
            </a:r>
          </a:p>
        </p:txBody>
      </p:sp>
      <p:sp>
        <p:nvSpPr>
          <p:cNvPr id="3" name="Content Placeholder 2"/>
          <p:cNvSpPr>
            <a:spLocks noGrp="1"/>
          </p:cNvSpPr>
          <p:nvPr>
            <p:ph idx="1"/>
          </p:nvPr>
        </p:nvSpPr>
        <p:spPr>
          <a:xfrm>
            <a:off x="389299" y="1600201"/>
            <a:ext cx="10139881" cy="4972615"/>
          </a:xfrm>
        </p:spPr>
        <p:txBody>
          <a:bodyPr>
            <a:normAutofit fontScale="85000" lnSpcReduction="20000"/>
          </a:bodyPr>
          <a:lstStyle/>
          <a:p>
            <a:endParaRPr dirty="0"/>
          </a:p>
          <a:p>
            <a:pPr marL="0" indent="0">
              <a:buNone/>
            </a:pPr>
            <a:r>
              <a:rPr sz="2600" dirty="0" err="1">
                <a:latin typeface="Calibri" panose="020F0502020204030204" pitchFamily="34" charset="0"/>
                <a:cs typeface="Calibri" panose="020F0502020204030204" pitchFamily="34" charset="0"/>
              </a:rPr>
              <a:t>Syfte</a:t>
            </a:r>
            <a:endParaRPr sz="2600" dirty="0">
              <a:latin typeface="Calibri" panose="020F0502020204030204" pitchFamily="34" charset="0"/>
              <a:cs typeface="Calibri" panose="020F0502020204030204" pitchFamily="34" charset="0"/>
            </a:endParaRPr>
          </a:p>
          <a:p>
            <a:pPr lvl="1"/>
            <a:r>
              <a:rPr sz="2600" dirty="0" err="1">
                <a:latin typeface="Calibri" panose="020F0502020204030204" pitchFamily="34" charset="0"/>
                <a:cs typeface="Calibri" panose="020F0502020204030204" pitchFamily="34" charset="0"/>
              </a:rPr>
              <a:t>Utvärdera</a:t>
            </a:r>
            <a:r>
              <a:rPr sz="2600" dirty="0">
                <a:latin typeface="Calibri" panose="020F0502020204030204" pitchFamily="34" charset="0"/>
                <a:cs typeface="Calibri" panose="020F0502020204030204" pitchFamily="34" charset="0"/>
              </a:rPr>
              <a:t> </a:t>
            </a:r>
            <a:r>
              <a:rPr sz="2600" dirty="0" err="1">
                <a:latin typeface="Calibri" panose="020F0502020204030204" pitchFamily="34" charset="0"/>
                <a:cs typeface="Calibri" panose="020F0502020204030204" pitchFamily="34" charset="0"/>
              </a:rPr>
              <a:t>reliabilitet</a:t>
            </a:r>
            <a:r>
              <a:rPr sz="2600" dirty="0">
                <a:latin typeface="Calibri" panose="020F0502020204030204" pitchFamily="34" charset="0"/>
                <a:cs typeface="Calibri" panose="020F0502020204030204" pitchFamily="34" charset="0"/>
              </a:rPr>
              <a:t> för </a:t>
            </a:r>
            <a:r>
              <a:rPr lang="sv-SE" sz="2600" dirty="0">
                <a:latin typeface="Calibri" panose="020F0502020204030204" pitchFamily="34" charset="0"/>
                <a:cs typeface="Calibri" panose="020F0502020204030204" pitchFamily="34" charset="0"/>
              </a:rPr>
              <a:t>utvärdering av svårighetsgraden av Personlighetsfungerande</a:t>
            </a:r>
            <a:r>
              <a:rPr sz="2600" dirty="0">
                <a:latin typeface="Calibri" panose="020F0502020204030204" pitchFamily="34" charset="0"/>
                <a:cs typeface="Calibri" panose="020F0502020204030204" pitchFamily="34" charset="0"/>
              </a:rPr>
              <a:t> (</a:t>
            </a:r>
            <a:r>
              <a:rPr lang="sv-SE" sz="2600" dirty="0">
                <a:latin typeface="Calibri" panose="020F0502020204030204" pitchFamily="34" charset="0"/>
                <a:cs typeface="Calibri" panose="020F0502020204030204" pitchFamily="34" charset="0"/>
              </a:rPr>
              <a:t>Del</a:t>
            </a:r>
            <a:r>
              <a:rPr sz="2600" dirty="0">
                <a:latin typeface="Calibri" panose="020F0502020204030204" pitchFamily="34" charset="0"/>
                <a:cs typeface="Calibri" panose="020F0502020204030204" pitchFamily="34" charset="0"/>
              </a:rPr>
              <a:t> I) och </a:t>
            </a:r>
            <a:r>
              <a:rPr sz="2600" dirty="0" err="1">
                <a:latin typeface="Calibri" panose="020F0502020204030204" pitchFamily="34" charset="0"/>
                <a:cs typeface="Calibri" panose="020F0502020204030204" pitchFamily="34" charset="0"/>
              </a:rPr>
              <a:t>personlighetsdrag</a:t>
            </a:r>
            <a:r>
              <a:rPr sz="2600" dirty="0">
                <a:latin typeface="Calibri" panose="020F0502020204030204" pitchFamily="34" charset="0"/>
                <a:cs typeface="Calibri" panose="020F0502020204030204" pitchFamily="34" charset="0"/>
              </a:rPr>
              <a:t> (</a:t>
            </a:r>
            <a:r>
              <a:rPr lang="sv-SE" sz="2600" dirty="0">
                <a:latin typeface="Calibri" panose="020F0502020204030204" pitchFamily="34" charset="0"/>
                <a:cs typeface="Calibri" panose="020F0502020204030204" pitchFamily="34" charset="0"/>
              </a:rPr>
              <a:t>Del</a:t>
            </a:r>
            <a:r>
              <a:rPr sz="2600" dirty="0">
                <a:latin typeface="Calibri" panose="020F0502020204030204" pitchFamily="34" charset="0"/>
                <a:cs typeface="Calibri" panose="020F0502020204030204" pitchFamily="34" charset="0"/>
              </a:rPr>
              <a:t> II)</a:t>
            </a:r>
          </a:p>
          <a:p>
            <a:pPr lvl="1"/>
            <a:r>
              <a:rPr sz="2600" dirty="0" err="1">
                <a:latin typeface="Calibri" panose="020F0502020204030204" pitchFamily="34" charset="0"/>
                <a:cs typeface="Calibri" panose="020F0502020204030204" pitchFamily="34" charset="0"/>
              </a:rPr>
              <a:t>Första</a:t>
            </a:r>
            <a:r>
              <a:rPr sz="2600" dirty="0">
                <a:latin typeface="Calibri" panose="020F0502020204030204" pitchFamily="34" charset="0"/>
                <a:cs typeface="Calibri" panose="020F0502020204030204" pitchFamily="34" charset="0"/>
              </a:rPr>
              <a:t> </a:t>
            </a:r>
            <a:r>
              <a:rPr sz="2600" dirty="0" err="1">
                <a:latin typeface="Calibri" panose="020F0502020204030204" pitchFamily="34" charset="0"/>
                <a:cs typeface="Calibri" panose="020F0502020204030204" pitchFamily="34" charset="0"/>
              </a:rPr>
              <a:t>svenska</a:t>
            </a:r>
            <a:r>
              <a:rPr sz="2600" dirty="0">
                <a:latin typeface="Calibri" panose="020F0502020204030204" pitchFamily="34" charset="0"/>
                <a:cs typeface="Calibri" panose="020F0502020204030204" pitchFamily="34" charset="0"/>
              </a:rPr>
              <a:t> </a:t>
            </a:r>
            <a:r>
              <a:rPr sz="2600" dirty="0" err="1">
                <a:latin typeface="Calibri" panose="020F0502020204030204" pitchFamily="34" charset="0"/>
                <a:cs typeface="Calibri" panose="020F0502020204030204" pitchFamily="34" charset="0"/>
              </a:rPr>
              <a:t>studien</a:t>
            </a:r>
            <a:r>
              <a:rPr sz="2600" dirty="0">
                <a:latin typeface="Calibri" panose="020F0502020204030204" pitchFamily="34" charset="0"/>
                <a:cs typeface="Calibri" panose="020F0502020204030204" pitchFamily="34" charset="0"/>
              </a:rPr>
              <a:t> → </a:t>
            </a:r>
            <a:r>
              <a:rPr sz="2600" dirty="0" err="1">
                <a:latin typeface="Calibri" panose="020F0502020204030204" pitchFamily="34" charset="0"/>
                <a:cs typeface="Calibri" panose="020F0502020204030204" pitchFamily="34" charset="0"/>
              </a:rPr>
              <a:t>klinisk</a:t>
            </a:r>
            <a:r>
              <a:rPr sz="2600" dirty="0">
                <a:latin typeface="Calibri" panose="020F0502020204030204" pitchFamily="34" charset="0"/>
                <a:cs typeface="Calibri" panose="020F0502020204030204" pitchFamily="34" charset="0"/>
              </a:rPr>
              <a:t> och </a:t>
            </a:r>
            <a:r>
              <a:rPr sz="2600" dirty="0" err="1">
                <a:latin typeface="Calibri" panose="020F0502020204030204" pitchFamily="34" charset="0"/>
                <a:cs typeface="Calibri" panose="020F0502020204030204" pitchFamily="34" charset="0"/>
              </a:rPr>
              <a:t>forskningsanvändning</a:t>
            </a:r>
            <a:endParaRPr sz="2600" dirty="0">
              <a:latin typeface="Calibri" panose="020F0502020204030204" pitchFamily="34" charset="0"/>
              <a:cs typeface="Calibri" panose="020F0502020204030204" pitchFamily="34" charset="0"/>
            </a:endParaRPr>
          </a:p>
          <a:p>
            <a:r>
              <a:rPr sz="2600" dirty="0" err="1">
                <a:latin typeface="Calibri" panose="020F0502020204030204" pitchFamily="34" charset="0"/>
                <a:cs typeface="Calibri" panose="020F0502020204030204" pitchFamily="34" charset="0"/>
              </a:rPr>
              <a:t>Resultat</a:t>
            </a:r>
            <a:r>
              <a:rPr lang="sv-SE" sz="2600" dirty="0">
                <a:latin typeface="Calibri" panose="020F0502020204030204" pitchFamily="34" charset="0"/>
                <a:cs typeface="Calibri" panose="020F0502020204030204" pitchFamily="34" charset="0"/>
              </a:rPr>
              <a:t>: </a:t>
            </a:r>
            <a:r>
              <a:rPr sz="2600" dirty="0">
                <a:latin typeface="Calibri" panose="020F0502020204030204" pitchFamily="34" charset="0"/>
                <a:cs typeface="Calibri" panose="020F0502020204030204" pitchFamily="34" charset="0"/>
              </a:rPr>
              <a:t> ICC – test–retest</a:t>
            </a:r>
            <a:r>
              <a:rPr lang="sv-SE" sz="2600" dirty="0">
                <a:latin typeface="Calibri" panose="020F0502020204030204" pitchFamily="34" charset="0"/>
                <a:cs typeface="Calibri" panose="020F0502020204030204" pitchFamily="34" charset="0"/>
              </a:rPr>
              <a:t> reliabilitet</a:t>
            </a:r>
            <a:endParaRPr sz="2600" dirty="0">
              <a:latin typeface="Calibri" panose="020F0502020204030204" pitchFamily="34" charset="0"/>
              <a:cs typeface="Calibri" panose="020F0502020204030204" pitchFamily="34" charset="0"/>
            </a:endParaRPr>
          </a:p>
          <a:p>
            <a:pPr lvl="1"/>
            <a:r>
              <a:rPr lang="sv-SE" sz="2600" dirty="0">
                <a:latin typeface="Calibri" panose="020F0502020204030204" pitchFamily="34" charset="0"/>
                <a:cs typeface="Calibri" panose="020F0502020204030204" pitchFamily="34" charset="0"/>
              </a:rPr>
              <a:t>Varierande reliabilitet  </a:t>
            </a:r>
            <a:r>
              <a:rPr sz="2600" dirty="0">
                <a:latin typeface="Calibri" panose="020F0502020204030204" pitchFamily="34" charset="0"/>
                <a:cs typeface="Calibri" panose="020F0502020204030204" pitchFamily="34" charset="0"/>
              </a:rPr>
              <a:t>0,25–0,56 → </a:t>
            </a:r>
            <a:r>
              <a:rPr sz="2600" dirty="0" err="1">
                <a:latin typeface="Calibri" panose="020F0502020204030204" pitchFamily="34" charset="0"/>
                <a:cs typeface="Calibri" panose="020F0502020204030204" pitchFamily="34" charset="0"/>
              </a:rPr>
              <a:t>låg</a:t>
            </a:r>
            <a:r>
              <a:rPr sz="2600" dirty="0">
                <a:latin typeface="Calibri" panose="020F0502020204030204" pitchFamily="34" charset="0"/>
                <a:cs typeface="Calibri" panose="020F0502020204030204" pitchFamily="34" charset="0"/>
              </a:rPr>
              <a:t> till </a:t>
            </a:r>
            <a:r>
              <a:rPr sz="2600" dirty="0" err="1">
                <a:latin typeface="Calibri" panose="020F0502020204030204" pitchFamily="34" charset="0"/>
                <a:cs typeface="Calibri" panose="020F0502020204030204" pitchFamily="34" charset="0"/>
              </a:rPr>
              <a:t>måttlig</a:t>
            </a:r>
            <a:r>
              <a:rPr sz="2600" dirty="0">
                <a:latin typeface="Calibri" panose="020F0502020204030204" pitchFamily="34" charset="0"/>
                <a:cs typeface="Calibri" panose="020F0502020204030204" pitchFamily="34" charset="0"/>
              </a:rPr>
              <a:t> </a:t>
            </a:r>
            <a:r>
              <a:rPr sz="2600" dirty="0" err="1">
                <a:latin typeface="Calibri" panose="020F0502020204030204" pitchFamily="34" charset="0"/>
                <a:cs typeface="Calibri" panose="020F0502020204030204" pitchFamily="34" charset="0"/>
              </a:rPr>
              <a:t>reliabilitet</a:t>
            </a:r>
            <a:endParaRPr sz="2600" dirty="0">
              <a:latin typeface="Calibri" panose="020F0502020204030204" pitchFamily="34" charset="0"/>
              <a:cs typeface="Calibri" panose="020F0502020204030204" pitchFamily="34" charset="0"/>
            </a:endParaRPr>
          </a:p>
          <a:p>
            <a:pPr lvl="1"/>
            <a:r>
              <a:rPr sz="2600" dirty="0" err="1">
                <a:latin typeface="Calibri" panose="020F0502020204030204" pitchFamily="34" charset="0"/>
                <a:cs typeface="Calibri" panose="020F0502020204030204" pitchFamily="34" charset="0"/>
              </a:rPr>
              <a:t>Totalpoäng</a:t>
            </a:r>
            <a:r>
              <a:rPr lang="sv-SE" sz="2600" dirty="0">
                <a:latin typeface="Calibri" panose="020F0502020204030204" pitchFamily="34" charset="0"/>
                <a:cs typeface="Calibri" panose="020F0502020204030204" pitchFamily="34" charset="0"/>
              </a:rPr>
              <a:t> LPFS</a:t>
            </a:r>
            <a:r>
              <a:rPr sz="2600" dirty="0">
                <a:latin typeface="Calibri" panose="020F0502020204030204" pitchFamily="34" charset="0"/>
                <a:cs typeface="Calibri" panose="020F0502020204030204" pitchFamily="34" charset="0"/>
              </a:rPr>
              <a:t>: 0,57 → </a:t>
            </a:r>
            <a:r>
              <a:rPr sz="2600" dirty="0" err="1">
                <a:latin typeface="Calibri" panose="020F0502020204030204" pitchFamily="34" charset="0"/>
                <a:cs typeface="Calibri" panose="020F0502020204030204" pitchFamily="34" charset="0"/>
              </a:rPr>
              <a:t>måttlig</a:t>
            </a:r>
            <a:r>
              <a:rPr sz="2600" dirty="0">
                <a:latin typeface="Calibri" panose="020F0502020204030204" pitchFamily="34" charset="0"/>
                <a:cs typeface="Calibri" panose="020F0502020204030204" pitchFamily="34" charset="0"/>
              </a:rPr>
              <a:t> </a:t>
            </a:r>
            <a:r>
              <a:rPr sz="2600" dirty="0" err="1">
                <a:latin typeface="Calibri" panose="020F0502020204030204" pitchFamily="34" charset="0"/>
                <a:cs typeface="Calibri" panose="020F0502020204030204" pitchFamily="34" charset="0"/>
              </a:rPr>
              <a:t>reliabilitet</a:t>
            </a:r>
            <a:endParaRPr sz="2600" dirty="0">
              <a:latin typeface="Calibri" panose="020F0502020204030204" pitchFamily="34" charset="0"/>
              <a:cs typeface="Calibri" panose="020F0502020204030204" pitchFamily="34" charset="0"/>
            </a:endParaRPr>
          </a:p>
          <a:p>
            <a:r>
              <a:rPr sz="2600" dirty="0" err="1">
                <a:latin typeface="Calibri" panose="020F0502020204030204" pitchFamily="34" charset="0"/>
                <a:cs typeface="Calibri" panose="020F0502020204030204" pitchFamily="34" charset="0"/>
              </a:rPr>
              <a:t>Tolkning</a:t>
            </a:r>
            <a:endParaRPr sz="2600" dirty="0">
              <a:latin typeface="Calibri" panose="020F0502020204030204" pitchFamily="34" charset="0"/>
              <a:cs typeface="Calibri" panose="020F0502020204030204" pitchFamily="34" charset="0"/>
            </a:endParaRPr>
          </a:p>
          <a:p>
            <a:pPr lvl="1"/>
            <a:r>
              <a:rPr sz="2600" dirty="0">
                <a:latin typeface="Calibri" panose="020F0502020204030204" pitchFamily="34" charset="0"/>
                <a:cs typeface="Calibri" panose="020F0502020204030204" pitchFamily="34" charset="0"/>
              </a:rPr>
              <a:t>Variation </a:t>
            </a:r>
            <a:r>
              <a:rPr sz="2600" dirty="0" err="1">
                <a:latin typeface="Calibri" panose="020F0502020204030204" pitchFamily="34" charset="0"/>
                <a:cs typeface="Calibri" panose="020F0502020204030204" pitchFamily="34" charset="0"/>
              </a:rPr>
              <a:t>mellan</a:t>
            </a:r>
            <a:r>
              <a:rPr sz="2600" dirty="0">
                <a:latin typeface="Calibri" panose="020F0502020204030204" pitchFamily="34" charset="0"/>
                <a:cs typeface="Calibri" panose="020F0502020204030204" pitchFamily="34" charset="0"/>
              </a:rPr>
              <a:t> </a:t>
            </a:r>
            <a:r>
              <a:rPr sz="2600" dirty="0" err="1">
                <a:latin typeface="Calibri" panose="020F0502020204030204" pitchFamily="34" charset="0"/>
                <a:cs typeface="Calibri" panose="020F0502020204030204" pitchFamily="34" charset="0"/>
              </a:rPr>
              <a:t>bedömare</a:t>
            </a:r>
            <a:endParaRPr sz="2600" dirty="0">
              <a:latin typeface="Calibri" panose="020F0502020204030204" pitchFamily="34" charset="0"/>
              <a:cs typeface="Calibri" panose="020F0502020204030204" pitchFamily="34" charset="0"/>
            </a:endParaRPr>
          </a:p>
          <a:p>
            <a:pPr lvl="1"/>
            <a:r>
              <a:rPr sz="2600" dirty="0" err="1">
                <a:latin typeface="Calibri" panose="020F0502020204030204" pitchFamily="34" charset="0"/>
                <a:cs typeface="Calibri" panose="020F0502020204030204" pitchFamily="34" charset="0"/>
              </a:rPr>
              <a:t>Flera</a:t>
            </a:r>
            <a:r>
              <a:rPr sz="2600" dirty="0">
                <a:latin typeface="Calibri" panose="020F0502020204030204" pitchFamily="34" charset="0"/>
                <a:cs typeface="Calibri" panose="020F0502020204030204" pitchFamily="34" charset="0"/>
              </a:rPr>
              <a:t> </a:t>
            </a:r>
            <a:r>
              <a:rPr lang="sv-SE" sz="2600" dirty="0">
                <a:latin typeface="Calibri" panose="020F0502020204030204" pitchFamily="34" charset="0"/>
                <a:cs typeface="Calibri" panose="020F0502020204030204" pitchFamily="34" charset="0"/>
              </a:rPr>
              <a:t>områden visar lägre </a:t>
            </a:r>
            <a:r>
              <a:rPr sz="2600" dirty="0">
                <a:latin typeface="Calibri" panose="020F0502020204030204" pitchFamily="34" charset="0"/>
                <a:cs typeface="Calibri" panose="020F0502020204030204" pitchFamily="34" charset="0"/>
              </a:rPr>
              <a:t> </a:t>
            </a:r>
            <a:r>
              <a:rPr sz="2600" dirty="0" err="1">
                <a:latin typeface="Calibri" panose="020F0502020204030204" pitchFamily="34" charset="0"/>
                <a:cs typeface="Calibri" panose="020F0502020204030204" pitchFamily="34" charset="0"/>
              </a:rPr>
              <a:t>nivå</a:t>
            </a:r>
            <a:r>
              <a:rPr sz="2600" dirty="0">
                <a:latin typeface="Calibri" panose="020F0502020204030204" pitchFamily="34" charset="0"/>
                <a:cs typeface="Calibri" panose="020F0502020204030204" pitchFamily="34" charset="0"/>
              </a:rPr>
              <a:t> (ICC &lt; 0,40)</a:t>
            </a:r>
          </a:p>
          <a:p>
            <a:pPr lvl="1"/>
            <a:r>
              <a:rPr sz="2600" dirty="0" err="1">
                <a:latin typeface="Calibri" panose="020F0502020204030204" pitchFamily="34" charset="0"/>
                <a:cs typeface="Calibri" panose="020F0502020204030204" pitchFamily="34" charset="0"/>
              </a:rPr>
              <a:t>Svag</a:t>
            </a:r>
            <a:r>
              <a:rPr sz="2600" dirty="0">
                <a:latin typeface="Calibri" panose="020F0502020204030204" pitchFamily="34" charset="0"/>
                <a:cs typeface="Calibri" panose="020F0502020204030204" pitchFamily="34" charset="0"/>
              </a:rPr>
              <a:t> </a:t>
            </a:r>
            <a:r>
              <a:rPr sz="2600" dirty="0" err="1">
                <a:latin typeface="Calibri" panose="020F0502020204030204" pitchFamily="34" charset="0"/>
                <a:cs typeface="Calibri" panose="020F0502020204030204" pitchFamily="34" charset="0"/>
              </a:rPr>
              <a:t>interbedömaröverensstämmelse</a:t>
            </a:r>
            <a:endParaRPr sz="2600" dirty="0">
              <a:latin typeface="Calibri" panose="020F0502020204030204" pitchFamily="34" charset="0"/>
              <a:cs typeface="Calibri" panose="020F0502020204030204" pitchFamily="34" charset="0"/>
            </a:endParaRPr>
          </a:p>
          <a:p>
            <a:r>
              <a:rPr sz="2600" dirty="0">
                <a:latin typeface="Calibri" panose="020F0502020204030204" pitchFamily="34" charset="0"/>
                <a:cs typeface="Calibri" panose="020F0502020204030204" pitchFamily="34" charset="0"/>
              </a:rPr>
              <a:t> </a:t>
            </a:r>
            <a:r>
              <a:rPr lang="sv-SE" sz="2600" dirty="0">
                <a:latin typeface="Calibri" panose="020F0502020204030204" pitchFamily="34" charset="0"/>
                <a:cs typeface="Calibri" panose="020F0502020204030204" pitchFamily="34" charset="0"/>
              </a:rPr>
              <a:t>S</a:t>
            </a:r>
            <a:r>
              <a:rPr sz="2600" dirty="0" err="1">
                <a:latin typeface="Calibri" panose="020F0502020204030204" pitchFamily="34" charset="0"/>
                <a:cs typeface="Calibri" panose="020F0502020204030204" pitchFamily="34" charset="0"/>
              </a:rPr>
              <a:t>lutsats</a:t>
            </a:r>
            <a:endParaRPr sz="2600" dirty="0">
              <a:latin typeface="Calibri" panose="020F0502020204030204" pitchFamily="34" charset="0"/>
              <a:cs typeface="Calibri" panose="020F0502020204030204" pitchFamily="34" charset="0"/>
            </a:endParaRPr>
          </a:p>
          <a:p>
            <a:pPr lvl="1"/>
            <a:r>
              <a:rPr lang="sv-SE" sz="2600" dirty="0">
                <a:latin typeface="Calibri" panose="020F0502020204030204" pitchFamily="34" charset="0"/>
                <a:cs typeface="Calibri" panose="020F0502020204030204" pitchFamily="34" charset="0"/>
              </a:rPr>
              <a:t>Få kliniker</a:t>
            </a:r>
          </a:p>
          <a:p>
            <a:pPr lvl="1"/>
            <a:r>
              <a:rPr sz="2600" dirty="0" err="1">
                <a:latin typeface="Calibri" panose="020F0502020204030204" pitchFamily="34" charset="0"/>
                <a:cs typeface="Calibri" panose="020F0502020204030204" pitchFamily="34" charset="0"/>
              </a:rPr>
              <a:t>Möjliga</a:t>
            </a:r>
            <a:r>
              <a:rPr sz="2600" dirty="0">
                <a:latin typeface="Calibri" panose="020F0502020204030204" pitchFamily="34" charset="0"/>
                <a:cs typeface="Calibri" panose="020F0502020204030204" pitchFamily="34" charset="0"/>
              </a:rPr>
              <a:t> </a:t>
            </a:r>
            <a:r>
              <a:rPr sz="2600" dirty="0" err="1">
                <a:latin typeface="Calibri" panose="020F0502020204030204" pitchFamily="34" charset="0"/>
                <a:cs typeface="Calibri" panose="020F0502020204030204" pitchFamily="34" charset="0"/>
              </a:rPr>
              <a:t>metodologiska</a:t>
            </a:r>
            <a:r>
              <a:rPr sz="2600" dirty="0">
                <a:latin typeface="Calibri" panose="020F0502020204030204" pitchFamily="34" charset="0"/>
                <a:cs typeface="Calibri" panose="020F0502020204030204" pitchFamily="34" charset="0"/>
              </a:rPr>
              <a:t> </a:t>
            </a:r>
            <a:r>
              <a:rPr sz="2600" dirty="0" err="1">
                <a:latin typeface="Calibri" panose="020F0502020204030204" pitchFamily="34" charset="0"/>
                <a:cs typeface="Calibri" panose="020F0502020204030204" pitchFamily="34" charset="0"/>
              </a:rPr>
              <a:t>faktorer</a:t>
            </a:r>
            <a:endParaRPr sz="2600" dirty="0">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45720"/>
            <a:ext cx="6478312" cy="523220"/>
          </a:xfrm>
          <a:prstGeom prst="rect">
            <a:avLst/>
          </a:prstGeom>
          <a:noFill/>
        </p:spPr>
        <p:txBody>
          <a:bodyPr wrap="none">
            <a:spAutoFit/>
          </a:bodyPr>
          <a:lstStyle/>
          <a:p>
            <a:r>
              <a:rPr lang="sv-SE" sz="2400" dirty="0">
                <a:solidFill>
                  <a:schemeClr val="accent2"/>
                </a:solidFill>
                <a:latin typeface="Calibri"/>
              </a:rPr>
              <a:t>                                                                       </a:t>
            </a:r>
            <a:r>
              <a:rPr sz="2800" dirty="0">
                <a:solidFill>
                  <a:schemeClr val="accent2"/>
                </a:solidFill>
                <a:latin typeface="Calibri"/>
              </a:rPr>
              <a:t>D</a:t>
            </a:r>
            <a:r>
              <a:rPr lang="sv-SE" sz="2800" dirty="0" err="1">
                <a:solidFill>
                  <a:schemeClr val="accent2"/>
                </a:solidFill>
                <a:latin typeface="Calibri"/>
              </a:rPr>
              <a:t>eltagare</a:t>
            </a:r>
            <a:endParaRPr sz="2800" dirty="0">
              <a:solidFill>
                <a:schemeClr val="accent2"/>
              </a:solidFill>
              <a:latin typeface="Calibri"/>
            </a:endParaRPr>
          </a:p>
        </p:txBody>
      </p:sp>
      <p:sp>
        <p:nvSpPr>
          <p:cNvPr id="3" name="TextBox 2"/>
          <p:cNvSpPr txBox="1"/>
          <p:nvPr/>
        </p:nvSpPr>
        <p:spPr>
          <a:xfrm>
            <a:off x="274320" y="640080"/>
            <a:ext cx="4844700" cy="6555641"/>
          </a:xfrm>
          <a:prstGeom prst="rect">
            <a:avLst/>
          </a:prstGeom>
          <a:noFill/>
        </p:spPr>
        <p:txBody>
          <a:bodyPr wrap="square">
            <a:spAutoFit/>
          </a:bodyPr>
          <a:lstStyle/>
          <a:p>
            <a:r>
              <a:rPr b="1" dirty="0" err="1">
                <a:solidFill>
                  <a:srgbClr val="2E7D32"/>
                </a:solidFill>
                <a:latin typeface="Calibri"/>
              </a:rPr>
              <a:t>Totalt</a:t>
            </a:r>
            <a:r>
              <a:rPr lang="sv-SE" b="1" dirty="0">
                <a:solidFill>
                  <a:srgbClr val="2E7D32"/>
                </a:solidFill>
                <a:latin typeface="Calibri"/>
              </a:rPr>
              <a:t> </a:t>
            </a:r>
            <a:r>
              <a:rPr b="1" dirty="0">
                <a:solidFill>
                  <a:srgbClr val="2E7D32"/>
                </a:solidFill>
                <a:latin typeface="Calibri"/>
              </a:rPr>
              <a:t> n = 38</a:t>
            </a:r>
            <a:endParaRPr lang="sv-SE" b="1" dirty="0">
              <a:solidFill>
                <a:srgbClr val="2E7D32"/>
              </a:solidFill>
              <a:latin typeface="Calibri"/>
            </a:endParaRPr>
          </a:p>
          <a:p>
            <a:endParaRPr b="1" dirty="0">
              <a:solidFill>
                <a:srgbClr val="2E7D32"/>
              </a:solidFill>
              <a:latin typeface="Calibri"/>
            </a:endParaRPr>
          </a:p>
          <a:p>
            <a:r>
              <a:rPr lang="sv-SE" dirty="0">
                <a:solidFill>
                  <a:srgbClr val="2E7D32"/>
                </a:solidFill>
                <a:latin typeface="Calibri"/>
              </a:rPr>
              <a:t>Rekrytering:  </a:t>
            </a:r>
            <a:r>
              <a:rPr lang="sv-SE" dirty="0" err="1">
                <a:solidFill>
                  <a:schemeClr val="tx1">
                    <a:lumMod val="85000"/>
                    <a:lumOff val="15000"/>
                  </a:schemeClr>
                </a:solidFill>
                <a:latin typeface="Calibri"/>
              </a:rPr>
              <a:t>spec</a:t>
            </a:r>
            <a:r>
              <a:rPr lang="sv-SE" dirty="0">
                <a:solidFill>
                  <a:schemeClr val="tx1">
                    <a:lumMod val="85000"/>
                    <a:lumOff val="15000"/>
                  </a:schemeClr>
                </a:solidFill>
                <a:latin typeface="Calibri"/>
              </a:rPr>
              <a:t> mottagning för PS, SU </a:t>
            </a:r>
            <a:endParaRPr dirty="0">
              <a:solidFill>
                <a:schemeClr val="tx1">
                  <a:lumMod val="85000"/>
                  <a:lumOff val="15000"/>
                </a:schemeClr>
              </a:solidFill>
              <a:latin typeface="Calibri"/>
            </a:endParaRPr>
          </a:p>
          <a:p>
            <a:r>
              <a:rPr dirty="0" err="1">
                <a:solidFill>
                  <a:srgbClr val="2E7D32"/>
                </a:solidFill>
                <a:latin typeface="Calibri"/>
              </a:rPr>
              <a:t>Kön</a:t>
            </a:r>
            <a:endParaRPr dirty="0">
              <a:solidFill>
                <a:srgbClr val="2E7D32"/>
              </a:solidFill>
              <a:latin typeface="Calibri"/>
            </a:endParaRPr>
          </a:p>
          <a:p>
            <a:r>
              <a:rPr b="0" dirty="0">
                <a:solidFill>
                  <a:srgbClr val="000000"/>
                </a:solidFill>
                <a:latin typeface="Calibri"/>
              </a:rPr>
              <a:t>• </a:t>
            </a:r>
            <a:r>
              <a:rPr b="0" dirty="0" err="1">
                <a:solidFill>
                  <a:srgbClr val="000000"/>
                </a:solidFill>
                <a:latin typeface="Calibri"/>
              </a:rPr>
              <a:t>Kvinnor</a:t>
            </a:r>
            <a:r>
              <a:rPr lang="sv-SE" b="0" dirty="0">
                <a:solidFill>
                  <a:srgbClr val="000000"/>
                </a:solidFill>
                <a:latin typeface="Calibri"/>
              </a:rPr>
              <a:t> </a:t>
            </a:r>
            <a:r>
              <a:rPr b="0" dirty="0">
                <a:solidFill>
                  <a:srgbClr val="000000"/>
                </a:solidFill>
                <a:latin typeface="Calibri"/>
              </a:rPr>
              <a:t> 30</a:t>
            </a:r>
            <a:r>
              <a:rPr lang="sv-SE" b="0" dirty="0">
                <a:solidFill>
                  <a:srgbClr val="000000"/>
                </a:solidFill>
                <a:latin typeface="Calibri"/>
              </a:rPr>
              <a:t> = </a:t>
            </a:r>
            <a:r>
              <a:rPr b="0" dirty="0">
                <a:solidFill>
                  <a:srgbClr val="000000"/>
                </a:solidFill>
                <a:latin typeface="Calibri"/>
              </a:rPr>
              <a:t>79%</a:t>
            </a:r>
          </a:p>
          <a:p>
            <a:r>
              <a:rPr b="0" dirty="0">
                <a:solidFill>
                  <a:srgbClr val="000000"/>
                </a:solidFill>
                <a:latin typeface="Calibri"/>
              </a:rPr>
              <a:t>• </a:t>
            </a:r>
            <a:r>
              <a:rPr b="0" dirty="0" err="1">
                <a:solidFill>
                  <a:srgbClr val="000000"/>
                </a:solidFill>
                <a:latin typeface="Calibri"/>
              </a:rPr>
              <a:t>Män</a:t>
            </a:r>
            <a:r>
              <a:rPr b="0" dirty="0">
                <a:solidFill>
                  <a:srgbClr val="000000"/>
                </a:solidFill>
                <a:latin typeface="Calibri"/>
              </a:rPr>
              <a:t> 8</a:t>
            </a:r>
            <a:r>
              <a:rPr lang="sv-SE" b="0" dirty="0">
                <a:solidFill>
                  <a:srgbClr val="000000"/>
                </a:solidFill>
                <a:latin typeface="Calibri"/>
              </a:rPr>
              <a:t>  </a:t>
            </a:r>
            <a:r>
              <a:rPr b="0" dirty="0">
                <a:solidFill>
                  <a:srgbClr val="000000"/>
                </a:solidFill>
                <a:latin typeface="Calibri"/>
              </a:rPr>
              <a:t> </a:t>
            </a:r>
            <a:r>
              <a:rPr lang="sv-SE" b="0" dirty="0">
                <a:solidFill>
                  <a:srgbClr val="000000"/>
                </a:solidFill>
                <a:latin typeface="Calibri"/>
              </a:rPr>
              <a:t>= </a:t>
            </a:r>
            <a:r>
              <a:rPr b="0" dirty="0">
                <a:solidFill>
                  <a:srgbClr val="000000"/>
                </a:solidFill>
                <a:latin typeface="Calibri"/>
              </a:rPr>
              <a:t>21%</a:t>
            </a:r>
          </a:p>
          <a:p>
            <a:r>
              <a:rPr b="0" dirty="0">
                <a:solidFill>
                  <a:srgbClr val="000000"/>
                </a:solidFill>
                <a:latin typeface="Calibri"/>
              </a:rPr>
              <a:t>• </a:t>
            </a:r>
            <a:r>
              <a:rPr b="0" dirty="0" err="1">
                <a:solidFill>
                  <a:srgbClr val="000000"/>
                </a:solidFill>
                <a:latin typeface="Calibri"/>
              </a:rPr>
              <a:t>Medelålder</a:t>
            </a:r>
            <a:r>
              <a:rPr b="0" dirty="0">
                <a:solidFill>
                  <a:srgbClr val="000000"/>
                </a:solidFill>
                <a:latin typeface="Calibri"/>
              </a:rPr>
              <a:t> (</a:t>
            </a:r>
            <a:r>
              <a:rPr b="0" dirty="0" err="1">
                <a:solidFill>
                  <a:srgbClr val="000000"/>
                </a:solidFill>
                <a:latin typeface="Calibri"/>
              </a:rPr>
              <a:t>spann</a:t>
            </a:r>
            <a:r>
              <a:rPr b="0" dirty="0">
                <a:solidFill>
                  <a:srgbClr val="000000"/>
                </a:solidFill>
                <a:latin typeface="Calibri"/>
              </a:rPr>
              <a:t>) 28,4 </a:t>
            </a:r>
            <a:r>
              <a:rPr b="0" dirty="0" err="1">
                <a:solidFill>
                  <a:srgbClr val="000000"/>
                </a:solidFill>
                <a:latin typeface="Calibri"/>
              </a:rPr>
              <a:t>år</a:t>
            </a:r>
            <a:r>
              <a:rPr b="0" dirty="0">
                <a:solidFill>
                  <a:srgbClr val="000000"/>
                </a:solidFill>
                <a:latin typeface="Calibri"/>
              </a:rPr>
              <a:t> [19–43]</a:t>
            </a:r>
          </a:p>
          <a:p>
            <a:endParaRPr b="0" dirty="0">
              <a:solidFill>
                <a:srgbClr val="000000"/>
              </a:solidFill>
              <a:latin typeface="Calibri"/>
            </a:endParaRPr>
          </a:p>
          <a:p>
            <a:r>
              <a:rPr dirty="0" err="1">
                <a:solidFill>
                  <a:srgbClr val="2E7D32"/>
                </a:solidFill>
                <a:latin typeface="Calibri"/>
              </a:rPr>
              <a:t>Utbildning</a:t>
            </a:r>
            <a:endParaRPr dirty="0">
              <a:solidFill>
                <a:srgbClr val="2E7D32"/>
              </a:solidFill>
              <a:latin typeface="Calibri"/>
            </a:endParaRPr>
          </a:p>
          <a:p>
            <a:r>
              <a:rPr b="0" dirty="0">
                <a:solidFill>
                  <a:srgbClr val="000000"/>
                </a:solidFill>
                <a:latin typeface="Calibri"/>
              </a:rPr>
              <a:t>• </a:t>
            </a:r>
            <a:r>
              <a:rPr b="0" dirty="0" err="1">
                <a:solidFill>
                  <a:srgbClr val="000000"/>
                </a:solidFill>
                <a:latin typeface="Calibri"/>
              </a:rPr>
              <a:t>Grundskola</a:t>
            </a:r>
            <a:r>
              <a:rPr b="0" dirty="0">
                <a:solidFill>
                  <a:srgbClr val="000000"/>
                </a:solidFill>
                <a:latin typeface="Calibri"/>
              </a:rPr>
              <a:t> 9 (24%)</a:t>
            </a:r>
          </a:p>
          <a:p>
            <a:r>
              <a:rPr b="0" dirty="0">
                <a:solidFill>
                  <a:srgbClr val="000000"/>
                </a:solidFill>
                <a:latin typeface="Calibri"/>
              </a:rPr>
              <a:t>• Gymnasium 20 (52%)</a:t>
            </a:r>
          </a:p>
          <a:p>
            <a:r>
              <a:rPr b="0" dirty="0">
                <a:solidFill>
                  <a:srgbClr val="000000"/>
                </a:solidFill>
                <a:latin typeface="Calibri"/>
              </a:rPr>
              <a:t>• </a:t>
            </a:r>
            <a:r>
              <a:rPr b="0" dirty="0" err="1">
                <a:solidFill>
                  <a:srgbClr val="000000"/>
                </a:solidFill>
                <a:latin typeface="Calibri"/>
              </a:rPr>
              <a:t>Universitetsexamen</a:t>
            </a:r>
            <a:r>
              <a:rPr b="0" dirty="0">
                <a:solidFill>
                  <a:srgbClr val="000000"/>
                </a:solidFill>
                <a:latin typeface="Calibri"/>
              </a:rPr>
              <a:t> 9 (24%)</a:t>
            </a:r>
          </a:p>
          <a:p>
            <a:endParaRPr b="0" dirty="0">
              <a:solidFill>
                <a:srgbClr val="000000"/>
              </a:solidFill>
              <a:latin typeface="Calibri"/>
            </a:endParaRPr>
          </a:p>
          <a:p>
            <a:r>
              <a:rPr dirty="0" err="1">
                <a:solidFill>
                  <a:srgbClr val="2E7D32"/>
                </a:solidFill>
                <a:latin typeface="Calibri"/>
              </a:rPr>
              <a:t>Civilstånd</a:t>
            </a:r>
            <a:endParaRPr dirty="0">
              <a:solidFill>
                <a:srgbClr val="2E7D32"/>
              </a:solidFill>
              <a:latin typeface="Calibri"/>
            </a:endParaRPr>
          </a:p>
          <a:p>
            <a:r>
              <a:rPr b="0" dirty="0">
                <a:solidFill>
                  <a:srgbClr val="000000"/>
                </a:solidFill>
                <a:latin typeface="Calibri"/>
              </a:rPr>
              <a:t>• </a:t>
            </a:r>
            <a:r>
              <a:rPr b="0" dirty="0" err="1">
                <a:solidFill>
                  <a:srgbClr val="000000"/>
                </a:solidFill>
                <a:latin typeface="Calibri"/>
              </a:rPr>
              <a:t>Ensamhushåll</a:t>
            </a:r>
            <a:r>
              <a:rPr b="0" dirty="0">
                <a:solidFill>
                  <a:srgbClr val="000000"/>
                </a:solidFill>
                <a:latin typeface="Calibri"/>
              </a:rPr>
              <a:t> 17 (45%)</a:t>
            </a:r>
          </a:p>
          <a:p>
            <a:r>
              <a:rPr b="0" dirty="0">
                <a:solidFill>
                  <a:srgbClr val="000000"/>
                </a:solidFill>
                <a:latin typeface="Calibri"/>
              </a:rPr>
              <a:t>• Sambo med partner 10 (26%)</a:t>
            </a:r>
          </a:p>
          <a:p>
            <a:r>
              <a:rPr b="0" dirty="0">
                <a:solidFill>
                  <a:srgbClr val="000000"/>
                </a:solidFill>
                <a:latin typeface="Calibri"/>
              </a:rPr>
              <a:t>• Sambo med </a:t>
            </a:r>
            <a:r>
              <a:rPr b="0" dirty="0" err="1">
                <a:solidFill>
                  <a:srgbClr val="000000"/>
                </a:solidFill>
                <a:latin typeface="Calibri"/>
              </a:rPr>
              <a:t>annan</a:t>
            </a:r>
            <a:r>
              <a:rPr b="0" dirty="0">
                <a:solidFill>
                  <a:srgbClr val="000000"/>
                </a:solidFill>
                <a:latin typeface="Calibri"/>
              </a:rPr>
              <a:t> person 11 (29%)</a:t>
            </a:r>
          </a:p>
          <a:p>
            <a:endParaRPr b="0" dirty="0">
              <a:solidFill>
                <a:srgbClr val="000000"/>
              </a:solidFill>
              <a:latin typeface="Calibri"/>
            </a:endParaRPr>
          </a:p>
          <a:p>
            <a:r>
              <a:rPr dirty="0" err="1">
                <a:solidFill>
                  <a:srgbClr val="2E7D32"/>
                </a:solidFill>
                <a:latin typeface="Calibri"/>
              </a:rPr>
              <a:t>Sysselsättning</a:t>
            </a:r>
            <a:endParaRPr dirty="0">
              <a:solidFill>
                <a:srgbClr val="2E7D32"/>
              </a:solidFill>
              <a:latin typeface="Calibri"/>
            </a:endParaRPr>
          </a:p>
          <a:p>
            <a:pPr marL="285750" indent="-285750">
              <a:buFont typeface="Arial" panose="020B0604020202020204" pitchFamily="34" charset="0"/>
              <a:buChar char="•"/>
            </a:pPr>
            <a:r>
              <a:rPr lang="sv-SE" b="0" dirty="0">
                <a:solidFill>
                  <a:srgbClr val="000000"/>
                </a:solidFill>
                <a:latin typeface="Calibri"/>
              </a:rPr>
              <a:t>Deltidsstuderande </a:t>
            </a:r>
            <a:r>
              <a:rPr b="0" dirty="0">
                <a:solidFill>
                  <a:srgbClr val="000000"/>
                </a:solidFill>
                <a:latin typeface="Calibri"/>
              </a:rPr>
              <a:t>9 (24%)</a:t>
            </a:r>
          </a:p>
          <a:p>
            <a:pPr marL="285750" indent="-285750">
              <a:buFont typeface="Arial" panose="020B0604020202020204" pitchFamily="34" charset="0"/>
              <a:buChar char="•"/>
            </a:pPr>
            <a:r>
              <a:rPr b="0" dirty="0">
                <a:solidFill>
                  <a:srgbClr val="000000"/>
                </a:solidFill>
                <a:latin typeface="Calibri"/>
              </a:rPr>
              <a:t> </a:t>
            </a:r>
            <a:r>
              <a:rPr b="0" dirty="0" err="1">
                <a:solidFill>
                  <a:srgbClr val="000000"/>
                </a:solidFill>
                <a:latin typeface="Calibri"/>
              </a:rPr>
              <a:t>Sjukskriven</a:t>
            </a:r>
            <a:r>
              <a:rPr b="0" dirty="0">
                <a:solidFill>
                  <a:srgbClr val="000000"/>
                </a:solidFill>
                <a:latin typeface="Calibri"/>
              </a:rPr>
              <a:t> 13 (34%)</a:t>
            </a:r>
            <a:endParaRPr lang="sv-SE" b="0" dirty="0">
              <a:solidFill>
                <a:srgbClr val="000000"/>
              </a:solidFill>
              <a:latin typeface="Calibri"/>
            </a:endParaRPr>
          </a:p>
          <a:p>
            <a:pPr marL="285750" indent="-285750">
              <a:buFont typeface="Arial" panose="020B0604020202020204" pitchFamily="34" charset="0"/>
              <a:buChar char="•"/>
            </a:pPr>
            <a:r>
              <a:rPr lang="sv-SE" dirty="0">
                <a:solidFill>
                  <a:srgbClr val="000000"/>
                </a:solidFill>
                <a:latin typeface="Calibri"/>
              </a:rPr>
              <a:t>Yrkesverksam 16 (42%)</a:t>
            </a:r>
            <a:endParaRPr lang="sv-SE" b="0" dirty="0">
              <a:solidFill>
                <a:srgbClr val="000000"/>
              </a:solidFill>
              <a:latin typeface="Calibri"/>
            </a:endParaRPr>
          </a:p>
          <a:p>
            <a:endParaRPr lang="sv-SE" sz="1200" dirty="0">
              <a:solidFill>
                <a:srgbClr val="000000"/>
              </a:solidFill>
              <a:latin typeface="Calibri"/>
            </a:endParaRPr>
          </a:p>
          <a:p>
            <a:endParaRPr sz="1200" b="0" dirty="0">
              <a:solidFill>
                <a:srgbClr val="000000"/>
              </a:solidFill>
              <a:latin typeface="Calibri"/>
            </a:endParaRPr>
          </a:p>
        </p:txBody>
      </p:sp>
      <p:sp>
        <p:nvSpPr>
          <p:cNvPr id="4" name="TextBox 3"/>
          <p:cNvSpPr txBox="1"/>
          <p:nvPr/>
        </p:nvSpPr>
        <p:spPr>
          <a:xfrm>
            <a:off x="6126480" y="914400"/>
            <a:ext cx="4874476" cy="4493538"/>
          </a:xfrm>
          <a:prstGeom prst="rect">
            <a:avLst/>
          </a:prstGeom>
          <a:noFill/>
        </p:spPr>
        <p:txBody>
          <a:bodyPr wrap="none">
            <a:spAutoFit/>
          </a:bodyPr>
          <a:lstStyle/>
          <a:p>
            <a:r>
              <a:rPr sz="2000" dirty="0" err="1">
                <a:solidFill>
                  <a:srgbClr val="2E7D32"/>
                </a:solidFill>
                <a:latin typeface="Calibri"/>
              </a:rPr>
              <a:t>Personlighetss</a:t>
            </a:r>
            <a:r>
              <a:rPr lang="sv-SE" sz="2000" dirty="0" err="1">
                <a:solidFill>
                  <a:srgbClr val="2E7D32"/>
                </a:solidFill>
                <a:latin typeface="Calibri"/>
              </a:rPr>
              <a:t>yndrom</a:t>
            </a:r>
            <a:r>
              <a:rPr sz="2000" dirty="0">
                <a:solidFill>
                  <a:srgbClr val="2E7D32"/>
                </a:solidFill>
                <a:latin typeface="Calibri"/>
              </a:rPr>
              <a:t> </a:t>
            </a:r>
            <a:r>
              <a:rPr sz="2000" dirty="0" err="1">
                <a:solidFill>
                  <a:srgbClr val="2E7D32"/>
                </a:solidFill>
                <a:latin typeface="Calibri"/>
              </a:rPr>
              <a:t>enligt</a:t>
            </a:r>
            <a:r>
              <a:rPr sz="2000" dirty="0">
                <a:solidFill>
                  <a:srgbClr val="2E7D32"/>
                </a:solidFill>
                <a:latin typeface="Calibri"/>
              </a:rPr>
              <a:t> SCID-II</a:t>
            </a:r>
          </a:p>
          <a:p>
            <a:endParaRPr sz="1400" b="1" dirty="0">
              <a:solidFill>
                <a:srgbClr val="2E7D32"/>
              </a:solidFill>
              <a:latin typeface="Calibri"/>
            </a:endParaRPr>
          </a:p>
          <a:p>
            <a:endParaRPr lang="sv-SE" b="0" dirty="0">
              <a:solidFill>
                <a:srgbClr val="000000"/>
              </a:solidFill>
              <a:latin typeface="Calibri"/>
            </a:endParaRPr>
          </a:p>
          <a:p>
            <a:r>
              <a:rPr b="0" dirty="0">
                <a:solidFill>
                  <a:srgbClr val="000000"/>
                </a:solidFill>
                <a:latin typeface="Calibri"/>
              </a:rPr>
              <a:t>Borderline </a:t>
            </a:r>
            <a:r>
              <a:rPr b="0" dirty="0" err="1">
                <a:solidFill>
                  <a:srgbClr val="000000"/>
                </a:solidFill>
                <a:latin typeface="Calibri"/>
              </a:rPr>
              <a:t>personlighetss</a:t>
            </a:r>
            <a:r>
              <a:rPr lang="sv-SE" b="0" dirty="0" err="1">
                <a:solidFill>
                  <a:srgbClr val="000000"/>
                </a:solidFill>
                <a:latin typeface="Calibri"/>
              </a:rPr>
              <a:t>yndrom</a:t>
            </a:r>
            <a:r>
              <a:rPr b="0" dirty="0">
                <a:solidFill>
                  <a:srgbClr val="000000"/>
                </a:solidFill>
                <a:latin typeface="Calibri"/>
              </a:rPr>
              <a:t> 16 </a:t>
            </a:r>
            <a:r>
              <a:rPr lang="sv-SE" b="0" dirty="0">
                <a:solidFill>
                  <a:srgbClr val="000000"/>
                </a:solidFill>
                <a:latin typeface="Calibri"/>
              </a:rPr>
              <a:t>st.      </a:t>
            </a:r>
            <a:r>
              <a:rPr b="0" dirty="0">
                <a:solidFill>
                  <a:srgbClr val="000000"/>
                </a:solidFill>
                <a:latin typeface="Calibri"/>
              </a:rPr>
              <a:t>(42%)</a:t>
            </a:r>
            <a:endParaRPr lang="sv-SE" b="0" dirty="0">
              <a:solidFill>
                <a:srgbClr val="000000"/>
              </a:solidFill>
              <a:latin typeface="Calibri"/>
            </a:endParaRPr>
          </a:p>
          <a:p>
            <a:endParaRPr b="0" dirty="0">
              <a:solidFill>
                <a:srgbClr val="000000"/>
              </a:solidFill>
              <a:latin typeface="Calibri"/>
            </a:endParaRPr>
          </a:p>
          <a:p>
            <a:r>
              <a:rPr b="0" dirty="0">
                <a:solidFill>
                  <a:srgbClr val="000000"/>
                </a:solidFill>
                <a:latin typeface="Calibri"/>
              </a:rPr>
              <a:t> </a:t>
            </a:r>
            <a:r>
              <a:rPr b="0" dirty="0" err="1">
                <a:solidFill>
                  <a:srgbClr val="000000"/>
                </a:solidFill>
                <a:latin typeface="Calibri"/>
              </a:rPr>
              <a:t>Personlighetss</a:t>
            </a:r>
            <a:r>
              <a:rPr lang="sv-SE" b="0" dirty="0" err="1">
                <a:solidFill>
                  <a:srgbClr val="000000"/>
                </a:solidFill>
                <a:latin typeface="Calibri"/>
              </a:rPr>
              <a:t>yndrom</a:t>
            </a:r>
            <a:r>
              <a:rPr b="0" dirty="0">
                <a:solidFill>
                  <a:srgbClr val="000000"/>
                </a:solidFill>
                <a:latin typeface="Calibri"/>
              </a:rPr>
              <a:t> UNS</a:t>
            </a:r>
            <a:r>
              <a:rPr lang="sv-SE" b="0" dirty="0">
                <a:solidFill>
                  <a:srgbClr val="000000"/>
                </a:solidFill>
                <a:latin typeface="Calibri"/>
              </a:rPr>
              <a:t> </a:t>
            </a:r>
            <a:r>
              <a:rPr b="0" dirty="0">
                <a:solidFill>
                  <a:srgbClr val="000000"/>
                </a:solidFill>
                <a:latin typeface="Calibri"/>
              </a:rPr>
              <a:t> 6</a:t>
            </a:r>
            <a:r>
              <a:rPr lang="sv-SE" b="0" dirty="0">
                <a:solidFill>
                  <a:srgbClr val="000000"/>
                </a:solidFill>
                <a:latin typeface="Calibri"/>
              </a:rPr>
              <a:t> st.</a:t>
            </a:r>
            <a:r>
              <a:rPr b="0" dirty="0">
                <a:solidFill>
                  <a:srgbClr val="000000"/>
                </a:solidFill>
                <a:latin typeface="Calibri"/>
              </a:rPr>
              <a:t> </a:t>
            </a:r>
            <a:r>
              <a:rPr lang="sv-SE" b="0" dirty="0">
                <a:solidFill>
                  <a:srgbClr val="000000"/>
                </a:solidFill>
                <a:latin typeface="Calibri"/>
              </a:rPr>
              <a:t>                </a:t>
            </a:r>
            <a:r>
              <a:rPr b="0" dirty="0">
                <a:solidFill>
                  <a:srgbClr val="000000"/>
                </a:solidFill>
                <a:latin typeface="Calibri"/>
              </a:rPr>
              <a:t>(16%)</a:t>
            </a:r>
            <a:endParaRPr lang="sv-SE" b="0" dirty="0">
              <a:solidFill>
                <a:srgbClr val="000000"/>
              </a:solidFill>
              <a:latin typeface="Calibri"/>
            </a:endParaRPr>
          </a:p>
          <a:p>
            <a:endParaRPr b="0" dirty="0">
              <a:solidFill>
                <a:srgbClr val="000000"/>
              </a:solidFill>
              <a:latin typeface="Calibri"/>
            </a:endParaRPr>
          </a:p>
          <a:p>
            <a:r>
              <a:rPr b="0" dirty="0">
                <a:solidFill>
                  <a:srgbClr val="000000"/>
                </a:solidFill>
                <a:latin typeface="Calibri"/>
              </a:rPr>
              <a:t> </a:t>
            </a:r>
            <a:r>
              <a:rPr lang="sv-SE" b="0" dirty="0">
                <a:solidFill>
                  <a:srgbClr val="000000"/>
                </a:solidFill>
                <a:latin typeface="Calibri"/>
              </a:rPr>
              <a:t>Ängslig</a:t>
            </a:r>
            <a:r>
              <a:rPr b="0" dirty="0">
                <a:solidFill>
                  <a:srgbClr val="000000"/>
                </a:solidFill>
                <a:latin typeface="Calibri"/>
              </a:rPr>
              <a:t> </a:t>
            </a:r>
            <a:r>
              <a:rPr b="0" dirty="0" err="1">
                <a:solidFill>
                  <a:srgbClr val="000000"/>
                </a:solidFill>
                <a:latin typeface="Calibri"/>
              </a:rPr>
              <a:t>personlighetss</a:t>
            </a:r>
            <a:r>
              <a:rPr lang="sv-SE" b="0" dirty="0" err="1">
                <a:solidFill>
                  <a:srgbClr val="000000"/>
                </a:solidFill>
                <a:latin typeface="Calibri"/>
              </a:rPr>
              <a:t>yndrom</a:t>
            </a:r>
            <a:r>
              <a:rPr b="0" dirty="0">
                <a:solidFill>
                  <a:srgbClr val="000000"/>
                </a:solidFill>
                <a:latin typeface="Calibri"/>
              </a:rPr>
              <a:t> 3 </a:t>
            </a:r>
            <a:r>
              <a:rPr lang="sv-SE" b="0" dirty="0">
                <a:solidFill>
                  <a:srgbClr val="000000"/>
                </a:solidFill>
                <a:latin typeface="Calibri"/>
              </a:rPr>
              <a:t>st.             </a:t>
            </a:r>
            <a:r>
              <a:rPr b="0" dirty="0">
                <a:solidFill>
                  <a:srgbClr val="000000"/>
                </a:solidFill>
                <a:latin typeface="Calibri"/>
              </a:rPr>
              <a:t>(8,2%)</a:t>
            </a:r>
            <a:endParaRPr lang="sv-SE" b="0" dirty="0">
              <a:solidFill>
                <a:srgbClr val="000000"/>
              </a:solidFill>
              <a:latin typeface="Calibri"/>
            </a:endParaRPr>
          </a:p>
          <a:p>
            <a:endParaRPr b="0" dirty="0">
              <a:solidFill>
                <a:srgbClr val="000000"/>
              </a:solidFill>
              <a:latin typeface="Calibri"/>
            </a:endParaRPr>
          </a:p>
          <a:p>
            <a:r>
              <a:rPr b="0" dirty="0">
                <a:solidFill>
                  <a:srgbClr val="000000"/>
                </a:solidFill>
                <a:latin typeface="Calibri"/>
              </a:rPr>
              <a:t> </a:t>
            </a:r>
            <a:r>
              <a:rPr b="0" dirty="0" err="1">
                <a:solidFill>
                  <a:srgbClr val="000000"/>
                </a:solidFill>
                <a:latin typeface="Calibri"/>
              </a:rPr>
              <a:t>Histrionisk</a:t>
            </a:r>
            <a:r>
              <a:rPr b="0" dirty="0">
                <a:solidFill>
                  <a:srgbClr val="000000"/>
                </a:solidFill>
                <a:latin typeface="Calibri"/>
              </a:rPr>
              <a:t> </a:t>
            </a:r>
            <a:r>
              <a:rPr b="0" dirty="0" err="1">
                <a:solidFill>
                  <a:srgbClr val="000000"/>
                </a:solidFill>
                <a:latin typeface="Calibri"/>
              </a:rPr>
              <a:t>personlighetss</a:t>
            </a:r>
            <a:r>
              <a:rPr lang="sv-SE" b="0" dirty="0" err="1">
                <a:solidFill>
                  <a:srgbClr val="000000"/>
                </a:solidFill>
                <a:latin typeface="Calibri"/>
              </a:rPr>
              <a:t>yndrom</a:t>
            </a:r>
            <a:r>
              <a:rPr b="0" dirty="0">
                <a:solidFill>
                  <a:srgbClr val="000000"/>
                </a:solidFill>
                <a:latin typeface="Calibri"/>
              </a:rPr>
              <a:t> 1 </a:t>
            </a:r>
            <a:r>
              <a:rPr lang="sv-SE" b="0" dirty="0">
                <a:solidFill>
                  <a:srgbClr val="000000"/>
                </a:solidFill>
                <a:latin typeface="Calibri"/>
              </a:rPr>
              <a:t>st.         </a:t>
            </a:r>
            <a:r>
              <a:rPr b="0" dirty="0">
                <a:solidFill>
                  <a:srgbClr val="000000"/>
                </a:solidFill>
                <a:latin typeface="Calibri"/>
              </a:rPr>
              <a:t>(2,6%)</a:t>
            </a:r>
            <a:endParaRPr lang="sv-SE" b="0" dirty="0">
              <a:solidFill>
                <a:srgbClr val="000000"/>
              </a:solidFill>
              <a:latin typeface="Calibri"/>
            </a:endParaRPr>
          </a:p>
          <a:p>
            <a:endParaRPr b="0" dirty="0">
              <a:solidFill>
                <a:srgbClr val="000000"/>
              </a:solidFill>
              <a:latin typeface="Calibri"/>
            </a:endParaRPr>
          </a:p>
          <a:p>
            <a:r>
              <a:rPr b="0" dirty="0">
                <a:solidFill>
                  <a:srgbClr val="000000"/>
                </a:solidFill>
                <a:latin typeface="Calibri"/>
              </a:rPr>
              <a:t> Schizoid </a:t>
            </a:r>
            <a:r>
              <a:rPr b="0" dirty="0" err="1">
                <a:solidFill>
                  <a:srgbClr val="000000"/>
                </a:solidFill>
                <a:latin typeface="Calibri"/>
              </a:rPr>
              <a:t>personlighetss</a:t>
            </a:r>
            <a:r>
              <a:rPr lang="sv-SE" b="0" dirty="0" err="1">
                <a:solidFill>
                  <a:srgbClr val="000000"/>
                </a:solidFill>
                <a:latin typeface="Calibri"/>
              </a:rPr>
              <a:t>yndrom</a:t>
            </a:r>
            <a:r>
              <a:rPr b="0" dirty="0">
                <a:solidFill>
                  <a:srgbClr val="000000"/>
                </a:solidFill>
                <a:latin typeface="Calibri"/>
              </a:rPr>
              <a:t> 1 </a:t>
            </a:r>
            <a:r>
              <a:rPr lang="sv-SE" b="0" dirty="0">
                <a:solidFill>
                  <a:srgbClr val="000000"/>
                </a:solidFill>
                <a:latin typeface="Calibri"/>
              </a:rPr>
              <a:t>st.            </a:t>
            </a:r>
            <a:r>
              <a:rPr b="0" dirty="0">
                <a:solidFill>
                  <a:srgbClr val="000000"/>
                </a:solidFill>
                <a:latin typeface="Calibri"/>
              </a:rPr>
              <a:t>(2,6%)</a:t>
            </a:r>
            <a:endParaRPr lang="sv-SE" b="0" dirty="0">
              <a:solidFill>
                <a:srgbClr val="000000"/>
              </a:solidFill>
              <a:latin typeface="Calibri"/>
            </a:endParaRPr>
          </a:p>
          <a:p>
            <a:endParaRPr b="0" dirty="0">
              <a:solidFill>
                <a:srgbClr val="000000"/>
              </a:solidFill>
              <a:latin typeface="Calibri"/>
            </a:endParaRPr>
          </a:p>
          <a:p>
            <a:r>
              <a:rPr b="0" dirty="0">
                <a:solidFill>
                  <a:srgbClr val="000000"/>
                </a:solidFill>
                <a:latin typeface="Calibri"/>
              </a:rPr>
              <a:t> Dependent </a:t>
            </a:r>
            <a:r>
              <a:rPr b="0" dirty="0" err="1">
                <a:solidFill>
                  <a:srgbClr val="000000"/>
                </a:solidFill>
                <a:latin typeface="Calibri"/>
              </a:rPr>
              <a:t>personlighetss</a:t>
            </a:r>
            <a:r>
              <a:rPr lang="sv-SE" b="0" dirty="0" err="1">
                <a:solidFill>
                  <a:srgbClr val="000000"/>
                </a:solidFill>
                <a:latin typeface="Calibri"/>
              </a:rPr>
              <a:t>yndrom</a:t>
            </a:r>
            <a:r>
              <a:rPr b="0" dirty="0">
                <a:solidFill>
                  <a:srgbClr val="000000"/>
                </a:solidFill>
                <a:latin typeface="Calibri"/>
              </a:rPr>
              <a:t> 1 </a:t>
            </a:r>
            <a:r>
              <a:rPr lang="sv-SE" b="0" dirty="0">
                <a:solidFill>
                  <a:srgbClr val="000000"/>
                </a:solidFill>
                <a:latin typeface="Calibri"/>
              </a:rPr>
              <a:t>st.       </a:t>
            </a:r>
            <a:r>
              <a:rPr b="0" dirty="0">
                <a:solidFill>
                  <a:srgbClr val="000000"/>
                </a:solidFill>
                <a:latin typeface="Calibri"/>
              </a:rPr>
              <a:t>(2,6%)</a:t>
            </a:r>
            <a:endParaRPr lang="sv-SE" b="0" dirty="0">
              <a:solidFill>
                <a:srgbClr val="000000"/>
              </a:solidFill>
              <a:latin typeface="Calibri"/>
            </a:endParaRPr>
          </a:p>
          <a:p>
            <a:endParaRPr b="0" dirty="0">
              <a:solidFill>
                <a:srgbClr val="000000"/>
              </a:solidFill>
              <a:latin typeface="Calibri"/>
            </a:endParaRPr>
          </a:p>
          <a:p>
            <a:r>
              <a:rPr b="0" dirty="0">
                <a:solidFill>
                  <a:srgbClr val="000000"/>
                </a:solidFill>
                <a:latin typeface="Calibri"/>
              </a:rPr>
              <a:t> Annan </a:t>
            </a:r>
            <a:r>
              <a:rPr b="0" dirty="0" err="1">
                <a:solidFill>
                  <a:srgbClr val="000000"/>
                </a:solidFill>
                <a:latin typeface="Calibri"/>
              </a:rPr>
              <a:t>psyki</a:t>
            </a:r>
            <a:r>
              <a:rPr lang="sv-SE" b="0" dirty="0" err="1">
                <a:solidFill>
                  <a:srgbClr val="000000"/>
                </a:solidFill>
                <a:latin typeface="Calibri"/>
              </a:rPr>
              <a:t>atrisk</a:t>
            </a:r>
            <a:r>
              <a:rPr lang="sv-SE" b="0" dirty="0">
                <a:solidFill>
                  <a:srgbClr val="000000"/>
                </a:solidFill>
                <a:latin typeface="Calibri"/>
              </a:rPr>
              <a:t> problematik</a:t>
            </a:r>
            <a:r>
              <a:rPr b="0" dirty="0">
                <a:solidFill>
                  <a:srgbClr val="000000"/>
                </a:solidFill>
                <a:latin typeface="Calibri"/>
              </a:rPr>
              <a:t> 10 </a:t>
            </a:r>
            <a:r>
              <a:rPr lang="sv-SE" b="0" dirty="0">
                <a:solidFill>
                  <a:srgbClr val="000000"/>
                </a:solidFill>
                <a:latin typeface="Calibri"/>
              </a:rPr>
              <a:t>st.           </a:t>
            </a:r>
            <a:r>
              <a:rPr b="0" dirty="0">
                <a:solidFill>
                  <a:srgbClr val="000000"/>
                </a:solidFill>
                <a:latin typeface="Calibri"/>
              </a:rPr>
              <a:t>(26%)</a:t>
            </a:r>
          </a:p>
        </p:txBody>
      </p:sp>
      <p:sp>
        <p:nvSpPr>
          <p:cNvPr id="5" name="Rectangle 4"/>
          <p:cNvSpPr/>
          <p:nvPr/>
        </p:nvSpPr>
        <p:spPr>
          <a:xfrm>
            <a:off x="5897880" y="731520"/>
            <a:ext cx="27432" cy="5486400"/>
          </a:xfrm>
          <a:prstGeom prst="rect">
            <a:avLst/>
          </a:prstGeom>
          <a:solidFill>
            <a:srgbClr val="81C784"/>
          </a:solidFill>
          <a:ln>
            <a:solidFill>
              <a:srgbClr val="81C78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 y="45720"/>
            <a:ext cx="9776907" cy="523220"/>
          </a:xfrm>
          <a:prstGeom prst="rect">
            <a:avLst/>
          </a:prstGeom>
          <a:noFill/>
        </p:spPr>
        <p:txBody>
          <a:bodyPr wrap="none">
            <a:spAutoFit/>
          </a:bodyPr>
          <a:lstStyle/>
          <a:p>
            <a:r>
              <a:rPr lang="sv-SE" sz="2800" dirty="0">
                <a:solidFill>
                  <a:schemeClr val="accent2"/>
                </a:solidFill>
                <a:latin typeface="Calibri"/>
              </a:rPr>
              <a:t>                                  </a:t>
            </a:r>
            <a:r>
              <a:rPr sz="2800" dirty="0" err="1">
                <a:solidFill>
                  <a:schemeClr val="accent2"/>
                </a:solidFill>
                <a:latin typeface="Calibri"/>
              </a:rPr>
              <a:t>Personlighetssyndrom</a:t>
            </a:r>
            <a:r>
              <a:rPr sz="2800" dirty="0">
                <a:solidFill>
                  <a:schemeClr val="accent2"/>
                </a:solidFill>
                <a:latin typeface="Calibri"/>
              </a:rPr>
              <a:t> </a:t>
            </a:r>
            <a:r>
              <a:rPr lang="sv-SE" sz="2800" dirty="0">
                <a:solidFill>
                  <a:schemeClr val="accent2"/>
                </a:solidFill>
                <a:latin typeface="Calibri"/>
              </a:rPr>
              <a:t>diagnostik  </a:t>
            </a:r>
            <a:r>
              <a:rPr sz="2800" dirty="0" err="1">
                <a:solidFill>
                  <a:schemeClr val="accent2"/>
                </a:solidFill>
                <a:latin typeface="Calibri"/>
              </a:rPr>
              <a:t>enligt</a:t>
            </a:r>
            <a:r>
              <a:rPr sz="2800" dirty="0">
                <a:solidFill>
                  <a:schemeClr val="accent2"/>
                </a:solidFill>
                <a:latin typeface="Calibri"/>
              </a:rPr>
              <a:t> SCID-II</a:t>
            </a:r>
          </a:p>
        </p:txBody>
      </p:sp>
      <p:sp>
        <p:nvSpPr>
          <p:cNvPr id="3" name="TextBox 2"/>
          <p:cNvSpPr txBox="1"/>
          <p:nvPr/>
        </p:nvSpPr>
        <p:spPr>
          <a:xfrm>
            <a:off x="320040" y="411480"/>
            <a:ext cx="1828800" cy="274320"/>
          </a:xfrm>
          <a:prstGeom prst="rect">
            <a:avLst/>
          </a:prstGeom>
          <a:noFill/>
        </p:spPr>
        <p:txBody>
          <a:bodyPr wrap="none">
            <a:spAutoFit/>
          </a:bodyPr>
          <a:lstStyle/>
          <a:p>
            <a:r>
              <a:rPr sz="1800" i="1">
                <a:solidFill>
                  <a:srgbClr val="00463C"/>
                </a:solidFill>
                <a:latin typeface="Calibri"/>
              </a:rPr>
              <a:t>n = 38</a:t>
            </a:r>
          </a:p>
        </p:txBody>
      </p:sp>
      <p:graphicFrame>
        <p:nvGraphicFramePr>
          <p:cNvPr id="4" name="Chart 3"/>
          <p:cNvGraphicFramePr>
            <a:graphicFrameLocks noGrp="1"/>
          </p:cNvGraphicFramePr>
          <p:nvPr/>
        </p:nvGraphicFramePr>
        <p:xfrm>
          <a:off x="-312234" y="960698"/>
          <a:ext cx="12235648" cy="56841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112" y="365125"/>
            <a:ext cx="9870688" cy="727695"/>
          </a:xfrm>
        </p:spPr>
        <p:txBody>
          <a:bodyPr>
            <a:normAutofit/>
          </a:bodyPr>
          <a:lstStyle/>
          <a:p>
            <a:pPr>
              <a:defRPr sz="3200"/>
            </a:pPr>
            <a:r>
              <a:rPr lang="sv-SE" sz="2800" dirty="0">
                <a:solidFill>
                  <a:schemeClr val="accent2"/>
                </a:solidFill>
                <a:latin typeface="Calibri"/>
              </a:rPr>
              <a:t>                                         </a:t>
            </a:r>
            <a:r>
              <a:rPr sz="2800" dirty="0" err="1">
                <a:solidFill>
                  <a:schemeClr val="accent2"/>
                </a:solidFill>
                <a:latin typeface="Calibri"/>
              </a:rPr>
              <a:t>Resultat</a:t>
            </a:r>
            <a:r>
              <a:rPr sz="2800" dirty="0">
                <a:solidFill>
                  <a:schemeClr val="accent2"/>
                </a:solidFill>
                <a:latin typeface="Calibri"/>
              </a:rPr>
              <a:t> för </a:t>
            </a:r>
            <a:r>
              <a:rPr sz="2800" dirty="0" err="1">
                <a:solidFill>
                  <a:schemeClr val="accent2"/>
                </a:solidFill>
                <a:latin typeface="Calibri"/>
              </a:rPr>
              <a:t>deltagare</a:t>
            </a:r>
            <a:endParaRPr sz="2800" dirty="0">
              <a:solidFill>
                <a:schemeClr val="accent2"/>
              </a:solidFill>
              <a:latin typeface="Calibri"/>
            </a:endParaRPr>
          </a:p>
        </p:txBody>
      </p:sp>
      <p:graphicFrame>
        <p:nvGraphicFramePr>
          <p:cNvPr id="3" name="Table 2"/>
          <p:cNvGraphicFramePr>
            <a:graphicFrameLocks noGrp="1"/>
          </p:cNvGraphicFramePr>
          <p:nvPr/>
        </p:nvGraphicFramePr>
        <p:xfrm>
          <a:off x="267628" y="1371599"/>
          <a:ext cx="4657074" cy="5121275"/>
        </p:xfrm>
        <a:graphic>
          <a:graphicData uri="http://schemas.openxmlformats.org/drawingml/2006/table">
            <a:tbl>
              <a:tblPr firstRow="1" bandRow="1">
                <a:tableStyleId>{16D9F66E-5EB9-4882-86FB-DCBF35E3C3E4}</a:tableStyleId>
              </a:tblPr>
              <a:tblGrid>
                <a:gridCol w="2932772">
                  <a:extLst>
                    <a:ext uri="{9D8B030D-6E8A-4147-A177-3AD203B41FA5}">
                      <a16:colId xmlns:a16="http://schemas.microsoft.com/office/drawing/2014/main" val="20000"/>
                    </a:ext>
                  </a:extLst>
                </a:gridCol>
                <a:gridCol w="1724302">
                  <a:extLst>
                    <a:ext uri="{9D8B030D-6E8A-4147-A177-3AD203B41FA5}">
                      <a16:colId xmlns:a16="http://schemas.microsoft.com/office/drawing/2014/main" val="20001"/>
                    </a:ext>
                  </a:extLst>
                </a:gridCol>
              </a:tblGrid>
              <a:tr h="388139">
                <a:tc>
                  <a:txBody>
                    <a:bodyPr/>
                    <a:lstStyle/>
                    <a:p>
                      <a:r>
                        <a:rPr dirty="0" err="1"/>
                        <a:t>Deltagare</a:t>
                      </a:r>
                      <a:r>
                        <a:rPr dirty="0"/>
                        <a:t> (n = 38)</a:t>
                      </a:r>
                    </a:p>
                  </a:txBody>
                  <a:tcPr/>
                </a:tc>
                <a:tc>
                  <a:txBody>
                    <a:bodyPr/>
                    <a:lstStyle/>
                    <a:p>
                      <a:endParaRPr/>
                    </a:p>
                  </a:txBody>
                  <a:tcPr/>
                </a:tc>
                <a:extLst>
                  <a:ext uri="{0D108BD9-81ED-4DB2-BD59-A6C34878D82A}">
                    <a16:rowId xmlns:a16="http://schemas.microsoft.com/office/drawing/2014/main" val="10000"/>
                  </a:ext>
                </a:extLst>
              </a:tr>
              <a:tr h="431265">
                <a:tc>
                  <a:txBody>
                    <a:bodyPr/>
                    <a:lstStyle/>
                    <a:p>
                      <a:r>
                        <a:rPr dirty="0" err="1"/>
                        <a:t>Kvinnor</a:t>
                      </a:r>
                      <a:endParaRPr dirty="0"/>
                    </a:p>
                  </a:txBody>
                  <a:tcPr/>
                </a:tc>
                <a:tc>
                  <a:txBody>
                    <a:bodyPr/>
                    <a:lstStyle/>
                    <a:p>
                      <a:r>
                        <a:t>79 %</a:t>
                      </a:r>
                    </a:p>
                  </a:txBody>
                  <a:tcPr/>
                </a:tc>
                <a:extLst>
                  <a:ext uri="{0D108BD9-81ED-4DB2-BD59-A6C34878D82A}">
                    <a16:rowId xmlns:a16="http://schemas.microsoft.com/office/drawing/2014/main" val="10001"/>
                  </a:ext>
                </a:extLst>
              </a:tr>
              <a:tr h="431265">
                <a:tc>
                  <a:txBody>
                    <a:bodyPr/>
                    <a:lstStyle/>
                    <a:p>
                      <a:r>
                        <a:t>Medelålder</a:t>
                      </a:r>
                    </a:p>
                  </a:txBody>
                  <a:tcPr/>
                </a:tc>
                <a:tc>
                  <a:txBody>
                    <a:bodyPr/>
                    <a:lstStyle/>
                    <a:p>
                      <a:r>
                        <a:t>28 år</a:t>
                      </a:r>
                    </a:p>
                  </a:txBody>
                  <a:tcPr/>
                </a:tc>
                <a:extLst>
                  <a:ext uri="{0D108BD9-81ED-4DB2-BD59-A6C34878D82A}">
                    <a16:rowId xmlns:a16="http://schemas.microsoft.com/office/drawing/2014/main" val="10002"/>
                  </a:ext>
                </a:extLst>
              </a:tr>
              <a:tr h="679243">
                <a:tc>
                  <a:txBody>
                    <a:bodyPr/>
                    <a:lstStyle/>
                    <a:p>
                      <a:r>
                        <a:t>Personlighetssyndrom</a:t>
                      </a:r>
                    </a:p>
                  </a:txBody>
                  <a:tcPr/>
                </a:tc>
                <a:tc>
                  <a:txBody>
                    <a:bodyPr/>
                    <a:lstStyle/>
                    <a:p>
                      <a:r>
                        <a:t>73 %</a:t>
                      </a:r>
                    </a:p>
                  </a:txBody>
                  <a:tcPr/>
                </a:tc>
                <a:extLst>
                  <a:ext uri="{0D108BD9-81ED-4DB2-BD59-A6C34878D82A}">
                    <a16:rowId xmlns:a16="http://schemas.microsoft.com/office/drawing/2014/main" val="10003"/>
                  </a:ext>
                </a:extLst>
              </a:tr>
              <a:tr h="970347">
                <a:tc>
                  <a:txBody>
                    <a:bodyPr/>
                    <a:lstStyle/>
                    <a:p>
                      <a:r>
                        <a:t>Emotionellt instabilt personlighetssyndrom</a:t>
                      </a:r>
                    </a:p>
                  </a:txBody>
                  <a:tcPr/>
                </a:tc>
                <a:tc>
                  <a:txBody>
                    <a:bodyPr/>
                    <a:lstStyle/>
                    <a:p>
                      <a:r>
                        <a:t>42 %</a:t>
                      </a:r>
                    </a:p>
                  </a:txBody>
                  <a:tcPr/>
                </a:tc>
                <a:extLst>
                  <a:ext uri="{0D108BD9-81ED-4DB2-BD59-A6C34878D82A}">
                    <a16:rowId xmlns:a16="http://schemas.microsoft.com/office/drawing/2014/main" val="10004"/>
                  </a:ext>
                </a:extLst>
              </a:tr>
              <a:tr h="431265">
                <a:tc>
                  <a:txBody>
                    <a:bodyPr/>
                    <a:lstStyle/>
                    <a:p>
                      <a:r>
                        <a:t>Ensamhushåll</a:t>
                      </a:r>
                    </a:p>
                  </a:txBody>
                  <a:tcPr/>
                </a:tc>
                <a:tc>
                  <a:txBody>
                    <a:bodyPr/>
                    <a:lstStyle/>
                    <a:p>
                      <a:r>
                        <a:t>45 %</a:t>
                      </a:r>
                    </a:p>
                  </a:txBody>
                  <a:tcPr/>
                </a:tc>
                <a:extLst>
                  <a:ext uri="{0D108BD9-81ED-4DB2-BD59-A6C34878D82A}">
                    <a16:rowId xmlns:a16="http://schemas.microsoft.com/office/drawing/2014/main" val="10005"/>
                  </a:ext>
                </a:extLst>
              </a:tr>
              <a:tr h="679243">
                <a:tc>
                  <a:txBody>
                    <a:bodyPr/>
                    <a:lstStyle/>
                    <a:p>
                      <a:r>
                        <a:rPr dirty="0" err="1"/>
                        <a:t>Sjukskrivna</a:t>
                      </a:r>
                      <a:r>
                        <a:rPr lang="sv-SE" dirty="0"/>
                        <a:t> eller</a:t>
                      </a:r>
                      <a:r>
                        <a:rPr dirty="0"/>
                        <a:t> </a:t>
                      </a:r>
                      <a:r>
                        <a:rPr dirty="0" err="1"/>
                        <a:t>deltidsstuderande</a:t>
                      </a:r>
                      <a:endParaRPr dirty="0"/>
                    </a:p>
                  </a:txBody>
                  <a:tcPr/>
                </a:tc>
                <a:tc>
                  <a:txBody>
                    <a:bodyPr/>
                    <a:lstStyle/>
                    <a:p>
                      <a:r>
                        <a:t>58 %</a:t>
                      </a:r>
                    </a:p>
                  </a:txBody>
                  <a:tcPr/>
                </a:tc>
                <a:extLst>
                  <a:ext uri="{0D108BD9-81ED-4DB2-BD59-A6C34878D82A}">
                    <a16:rowId xmlns:a16="http://schemas.microsoft.com/office/drawing/2014/main" val="10006"/>
                  </a:ext>
                </a:extLst>
              </a:tr>
              <a:tr h="431265">
                <a:tc>
                  <a:txBody>
                    <a:bodyPr/>
                    <a:lstStyle/>
                    <a:p>
                      <a:r>
                        <a:t>Komorbiditet</a:t>
                      </a:r>
                    </a:p>
                  </a:txBody>
                  <a:tcPr/>
                </a:tc>
                <a:tc>
                  <a:txBody>
                    <a:bodyPr/>
                    <a:lstStyle/>
                    <a:p>
                      <a:r>
                        <a:t>100 %</a:t>
                      </a:r>
                    </a:p>
                  </a:txBody>
                  <a:tcPr/>
                </a:tc>
                <a:extLst>
                  <a:ext uri="{0D108BD9-81ED-4DB2-BD59-A6C34878D82A}">
                    <a16:rowId xmlns:a16="http://schemas.microsoft.com/office/drawing/2014/main" val="10007"/>
                  </a:ext>
                </a:extLst>
              </a:tr>
              <a:tr h="679243">
                <a:tc>
                  <a:txBody>
                    <a:bodyPr/>
                    <a:lstStyle/>
                    <a:p>
                      <a:r>
                        <a:t>Psykofarmaka behandling</a:t>
                      </a:r>
                    </a:p>
                  </a:txBody>
                  <a:tcPr/>
                </a:tc>
                <a:tc>
                  <a:txBody>
                    <a:bodyPr/>
                    <a:lstStyle/>
                    <a:p>
                      <a:r>
                        <a:rPr dirty="0"/>
                        <a:t>100 %</a:t>
                      </a:r>
                    </a:p>
                  </a:txBody>
                  <a:tcPr/>
                </a:tc>
                <a:extLst>
                  <a:ext uri="{0D108BD9-81ED-4DB2-BD59-A6C34878D82A}">
                    <a16:rowId xmlns:a16="http://schemas.microsoft.com/office/drawing/2014/main" val="10008"/>
                  </a:ext>
                </a:extLst>
              </a:tr>
            </a:tbl>
          </a:graphicData>
        </a:graphic>
      </p:graphicFrame>
      <p:sp>
        <p:nvSpPr>
          <p:cNvPr id="4" name="TextBox 3"/>
          <p:cNvSpPr txBox="1"/>
          <p:nvPr/>
        </p:nvSpPr>
        <p:spPr>
          <a:xfrm>
            <a:off x="5932449" y="1371600"/>
            <a:ext cx="6405435" cy="2123658"/>
          </a:xfrm>
          <a:prstGeom prst="rect">
            <a:avLst/>
          </a:prstGeom>
          <a:noFill/>
        </p:spPr>
        <p:txBody>
          <a:bodyPr wrap="square">
            <a:spAutoFit/>
          </a:bodyPr>
          <a:lstStyle/>
          <a:p>
            <a:r>
              <a:rPr sz="2200" dirty="0" err="1">
                <a:solidFill>
                  <a:schemeClr val="accent6">
                    <a:lumMod val="75000"/>
                  </a:schemeClr>
                </a:solidFill>
                <a:latin typeface="Calibri"/>
              </a:rPr>
              <a:t>Komorbiditet</a:t>
            </a:r>
            <a:r>
              <a:rPr sz="2200" dirty="0">
                <a:solidFill>
                  <a:schemeClr val="accent6">
                    <a:lumMod val="75000"/>
                  </a:schemeClr>
                </a:solidFill>
                <a:latin typeface="Calibri"/>
              </a:rPr>
              <a:t>: </a:t>
            </a:r>
            <a:r>
              <a:rPr sz="2200" dirty="0" err="1">
                <a:solidFill>
                  <a:schemeClr val="accent6">
                    <a:lumMod val="75000"/>
                  </a:schemeClr>
                </a:solidFill>
                <a:latin typeface="Calibri"/>
              </a:rPr>
              <a:t>diagnos</a:t>
            </a:r>
            <a:r>
              <a:rPr sz="2200" dirty="0">
                <a:solidFill>
                  <a:schemeClr val="accent6">
                    <a:lumMod val="75000"/>
                  </a:schemeClr>
                </a:solidFill>
                <a:latin typeface="Calibri"/>
              </a:rPr>
              <a:t> </a:t>
            </a:r>
            <a:r>
              <a:rPr sz="2200" dirty="0" err="1">
                <a:solidFill>
                  <a:schemeClr val="accent6">
                    <a:lumMod val="75000"/>
                  </a:schemeClr>
                </a:solidFill>
                <a:latin typeface="Calibri"/>
              </a:rPr>
              <a:t>enligt</a:t>
            </a:r>
            <a:r>
              <a:rPr sz="2200" dirty="0">
                <a:solidFill>
                  <a:schemeClr val="accent6">
                    <a:lumMod val="75000"/>
                  </a:schemeClr>
                </a:solidFill>
                <a:latin typeface="Calibri"/>
              </a:rPr>
              <a:t> ICD-10</a:t>
            </a:r>
            <a:endParaRPr lang="sv-SE" sz="2200" dirty="0">
              <a:solidFill>
                <a:schemeClr val="accent6">
                  <a:lumMod val="75000"/>
                </a:schemeClr>
              </a:solidFill>
              <a:latin typeface="Calibri"/>
            </a:endParaRPr>
          </a:p>
          <a:p>
            <a:endParaRPr sz="2200" dirty="0">
              <a:solidFill>
                <a:schemeClr val="accent6">
                  <a:lumMod val="75000"/>
                </a:schemeClr>
              </a:solidFill>
              <a:latin typeface="Calibri"/>
            </a:endParaRPr>
          </a:p>
          <a:p>
            <a:r>
              <a:rPr sz="2200" dirty="0">
                <a:latin typeface="Calibri"/>
              </a:rPr>
              <a:t>F41.2 </a:t>
            </a:r>
            <a:r>
              <a:rPr lang="sv-SE" sz="2200" dirty="0">
                <a:latin typeface="Calibri"/>
              </a:rPr>
              <a:t>  </a:t>
            </a:r>
            <a:r>
              <a:rPr sz="2200" dirty="0" err="1">
                <a:latin typeface="Calibri"/>
              </a:rPr>
              <a:t>Blandad</a:t>
            </a:r>
            <a:r>
              <a:rPr sz="2200" dirty="0">
                <a:latin typeface="Calibri"/>
              </a:rPr>
              <a:t> </a:t>
            </a:r>
            <a:r>
              <a:rPr sz="2200" dirty="0" err="1">
                <a:latin typeface="Calibri"/>
              </a:rPr>
              <a:t>ångest</a:t>
            </a:r>
            <a:r>
              <a:rPr sz="2200" dirty="0">
                <a:latin typeface="Calibri"/>
              </a:rPr>
              <a:t> och depression: 40,6 %</a:t>
            </a:r>
          </a:p>
          <a:p>
            <a:r>
              <a:rPr sz="2200" dirty="0">
                <a:latin typeface="Calibri"/>
              </a:rPr>
              <a:t>F34.1 </a:t>
            </a:r>
            <a:r>
              <a:rPr lang="sv-SE" sz="2200" dirty="0">
                <a:latin typeface="Calibri"/>
              </a:rPr>
              <a:t>  </a:t>
            </a:r>
            <a:r>
              <a:rPr sz="2200" dirty="0">
                <a:latin typeface="Calibri"/>
              </a:rPr>
              <a:t>Dystymi: 23,0 %</a:t>
            </a:r>
          </a:p>
          <a:p>
            <a:r>
              <a:rPr sz="2200" dirty="0">
                <a:latin typeface="Calibri"/>
              </a:rPr>
              <a:t>F33.9 </a:t>
            </a:r>
            <a:r>
              <a:rPr lang="sv-SE" sz="2200" dirty="0">
                <a:latin typeface="Calibri"/>
              </a:rPr>
              <a:t>  </a:t>
            </a:r>
            <a:r>
              <a:rPr sz="2200" dirty="0" err="1">
                <a:latin typeface="Calibri"/>
              </a:rPr>
              <a:t>Recidiverande</a:t>
            </a:r>
            <a:r>
              <a:rPr sz="2200" dirty="0">
                <a:latin typeface="Calibri"/>
              </a:rPr>
              <a:t> depression: 7,8 %</a:t>
            </a:r>
          </a:p>
          <a:p>
            <a:r>
              <a:rPr sz="2200" dirty="0" err="1">
                <a:latin typeface="Calibri"/>
              </a:rPr>
              <a:t>Övriga</a:t>
            </a:r>
            <a:r>
              <a:rPr sz="2200" dirty="0">
                <a:latin typeface="Calibri"/>
              </a:rPr>
              <a:t> </a:t>
            </a:r>
            <a:r>
              <a:rPr sz="2200" dirty="0" err="1">
                <a:latin typeface="Calibri"/>
              </a:rPr>
              <a:t>diagnoser</a:t>
            </a:r>
            <a:r>
              <a:rPr sz="2200" dirty="0">
                <a:latin typeface="Calibri"/>
              </a:rPr>
              <a:t>: </a:t>
            </a:r>
            <a:r>
              <a:rPr sz="2200" dirty="0" err="1">
                <a:latin typeface="Calibri"/>
              </a:rPr>
              <a:t>mindre</a:t>
            </a:r>
            <a:r>
              <a:rPr sz="2200" dirty="0">
                <a:latin typeface="Calibri"/>
              </a:rPr>
              <a:t> </a:t>
            </a:r>
            <a:r>
              <a:rPr sz="2200" dirty="0" err="1">
                <a:latin typeface="Calibri"/>
              </a:rPr>
              <a:t>andelar</a:t>
            </a:r>
            <a:endParaRPr sz="2200" dirty="0">
              <a:latin typeface="Calibri"/>
            </a:endParaRPr>
          </a:p>
        </p:txBody>
      </p:sp>
      <p:sp>
        <p:nvSpPr>
          <p:cNvPr id="5" name="TextBox 4"/>
          <p:cNvSpPr txBox="1"/>
          <p:nvPr/>
        </p:nvSpPr>
        <p:spPr>
          <a:xfrm>
            <a:off x="6095999" y="3474720"/>
            <a:ext cx="4664927" cy="2123658"/>
          </a:xfrm>
          <a:prstGeom prst="rect">
            <a:avLst/>
          </a:prstGeom>
          <a:noFill/>
        </p:spPr>
        <p:txBody>
          <a:bodyPr wrap="square">
            <a:spAutoFit/>
          </a:bodyPr>
          <a:lstStyle/>
          <a:p>
            <a:endParaRPr lang="sv-SE" sz="2200" dirty="0">
              <a:latin typeface="Calibri"/>
            </a:endParaRPr>
          </a:p>
          <a:p>
            <a:endParaRPr lang="sv-SE" sz="2200" dirty="0">
              <a:latin typeface="Calibri"/>
            </a:endParaRPr>
          </a:p>
          <a:p>
            <a:r>
              <a:rPr sz="2200" dirty="0" err="1">
                <a:solidFill>
                  <a:schemeClr val="accent6">
                    <a:lumMod val="75000"/>
                  </a:schemeClr>
                </a:solidFill>
                <a:latin typeface="Calibri"/>
              </a:rPr>
              <a:t>Resultat</a:t>
            </a:r>
            <a:endParaRPr sz="2200" dirty="0">
              <a:solidFill>
                <a:schemeClr val="accent6">
                  <a:lumMod val="75000"/>
                </a:schemeClr>
              </a:solidFill>
              <a:latin typeface="Calibri"/>
            </a:endParaRPr>
          </a:p>
          <a:p>
            <a:r>
              <a:rPr sz="2200" dirty="0">
                <a:latin typeface="Calibri"/>
              </a:rPr>
              <a:t>Ung </a:t>
            </a:r>
            <a:r>
              <a:rPr sz="2200" dirty="0" err="1">
                <a:latin typeface="Calibri"/>
              </a:rPr>
              <a:t>grupp</a:t>
            </a:r>
            <a:endParaRPr sz="2200" dirty="0">
              <a:latin typeface="Calibri"/>
            </a:endParaRPr>
          </a:p>
          <a:p>
            <a:r>
              <a:rPr sz="2200" dirty="0" err="1">
                <a:latin typeface="Calibri"/>
              </a:rPr>
              <a:t>Hög</a:t>
            </a:r>
            <a:r>
              <a:rPr sz="2200" dirty="0">
                <a:latin typeface="Calibri"/>
              </a:rPr>
              <a:t> </a:t>
            </a:r>
            <a:r>
              <a:rPr sz="2200" dirty="0" err="1">
                <a:latin typeface="Calibri"/>
              </a:rPr>
              <a:t>komorbiditet</a:t>
            </a:r>
            <a:endParaRPr sz="2200" dirty="0">
              <a:latin typeface="Calibri"/>
            </a:endParaRPr>
          </a:p>
          <a:p>
            <a:r>
              <a:rPr sz="2200" dirty="0" err="1">
                <a:latin typeface="Calibri"/>
              </a:rPr>
              <a:t>Hög</a:t>
            </a:r>
            <a:r>
              <a:rPr sz="2200" dirty="0">
                <a:latin typeface="Calibri"/>
              </a:rPr>
              <a:t> </a:t>
            </a:r>
            <a:r>
              <a:rPr sz="2200" dirty="0" err="1">
                <a:latin typeface="Calibri"/>
              </a:rPr>
              <a:t>psykosocial</a:t>
            </a:r>
            <a:r>
              <a:rPr sz="2200" dirty="0">
                <a:latin typeface="Calibri"/>
              </a:rPr>
              <a:t> </a:t>
            </a:r>
            <a:r>
              <a:rPr sz="2200" dirty="0" err="1">
                <a:latin typeface="Calibri"/>
              </a:rPr>
              <a:t>belastning</a:t>
            </a:r>
            <a:endParaRPr sz="2200" dirty="0">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56" y="111513"/>
            <a:ext cx="11696498" cy="1579176"/>
          </a:xfrm>
        </p:spPr>
        <p:txBody>
          <a:bodyPr>
            <a:normAutofit/>
          </a:bodyPr>
          <a:lstStyle/>
          <a:p>
            <a:r>
              <a:rPr lang="sv-SE" sz="2800" dirty="0">
                <a:solidFill>
                  <a:schemeClr val="accent2"/>
                </a:solidFill>
                <a:latin typeface="Calibri" panose="020F0502020204030204" pitchFamily="34" charset="0"/>
                <a:cs typeface="Calibri" panose="020F0502020204030204" pitchFamily="34" charset="0"/>
              </a:rPr>
              <a:t>                      Resultat</a:t>
            </a:r>
            <a:br>
              <a:rPr lang="sv-SE" sz="2800" dirty="0">
                <a:solidFill>
                  <a:schemeClr val="accent2"/>
                </a:solidFill>
                <a:latin typeface="Calibri" panose="020F0502020204030204" pitchFamily="34" charset="0"/>
                <a:cs typeface="Calibri" panose="020F0502020204030204" pitchFamily="34" charset="0"/>
              </a:rPr>
            </a:br>
            <a:r>
              <a:rPr lang="sv-SE" sz="2800" dirty="0">
                <a:solidFill>
                  <a:schemeClr val="accent2"/>
                </a:solidFill>
                <a:latin typeface="Calibri" panose="020F0502020204030204" pitchFamily="34" charset="0"/>
                <a:cs typeface="Calibri" panose="020F0502020204030204" pitchFamily="34" charset="0"/>
              </a:rPr>
              <a:t>                      Intern Konsistens för    Del I  och Del 2   </a:t>
            </a:r>
            <a:endParaRPr sz="2800" dirty="0">
              <a:solidFill>
                <a:schemeClr val="accent2"/>
              </a:solidFill>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01289014"/>
              </p:ext>
            </p:extLst>
          </p:nvPr>
        </p:nvGraphicFramePr>
        <p:xfrm>
          <a:off x="1981200" y="1784196"/>
          <a:ext cx="8958148" cy="3471662"/>
        </p:xfrm>
        <a:graphic>
          <a:graphicData uri="http://schemas.openxmlformats.org/drawingml/2006/table">
            <a:tbl>
              <a:tblPr firstRow="1" bandRow="1">
                <a:tableStyleId>{2A488322-F2BA-4B5B-9748-0D474271808F}</a:tableStyleId>
              </a:tblPr>
              <a:tblGrid>
                <a:gridCol w="2239537">
                  <a:extLst>
                    <a:ext uri="{9D8B030D-6E8A-4147-A177-3AD203B41FA5}">
                      <a16:colId xmlns:a16="http://schemas.microsoft.com/office/drawing/2014/main" val="20000"/>
                    </a:ext>
                  </a:extLst>
                </a:gridCol>
                <a:gridCol w="2239537">
                  <a:extLst>
                    <a:ext uri="{9D8B030D-6E8A-4147-A177-3AD203B41FA5}">
                      <a16:colId xmlns:a16="http://schemas.microsoft.com/office/drawing/2014/main" val="20001"/>
                    </a:ext>
                  </a:extLst>
                </a:gridCol>
                <a:gridCol w="2239537">
                  <a:extLst>
                    <a:ext uri="{9D8B030D-6E8A-4147-A177-3AD203B41FA5}">
                      <a16:colId xmlns:a16="http://schemas.microsoft.com/office/drawing/2014/main" val="20002"/>
                    </a:ext>
                  </a:extLst>
                </a:gridCol>
                <a:gridCol w="2239537">
                  <a:extLst>
                    <a:ext uri="{9D8B030D-6E8A-4147-A177-3AD203B41FA5}">
                      <a16:colId xmlns:a16="http://schemas.microsoft.com/office/drawing/2014/main" val="20003"/>
                    </a:ext>
                  </a:extLst>
                </a:gridCol>
              </a:tblGrid>
              <a:tr h="1141471">
                <a:tc>
                  <a:txBody>
                    <a:bodyPr/>
                    <a:lstStyle/>
                    <a:p>
                      <a:r>
                        <a:rPr lang="sv-SE" dirty="0"/>
                        <a:t>SCID-5-AMPD </a:t>
                      </a:r>
                      <a:endParaRPr dirty="0"/>
                    </a:p>
                  </a:txBody>
                  <a:tcPr/>
                </a:tc>
                <a:tc>
                  <a:txBody>
                    <a:bodyPr/>
                    <a:lstStyle/>
                    <a:p>
                      <a:r>
                        <a:rPr lang="sv-SE" dirty="0"/>
                        <a:t>Kliniker </a:t>
                      </a:r>
                      <a:endParaRPr dirty="0"/>
                    </a:p>
                  </a:txBody>
                  <a:tcPr/>
                </a:tc>
                <a:tc>
                  <a:txBody>
                    <a:bodyPr/>
                    <a:lstStyle/>
                    <a:p>
                      <a:r>
                        <a:t>Cronbachs alfa</a:t>
                      </a:r>
                    </a:p>
                  </a:txBody>
                  <a:tcPr/>
                </a:tc>
                <a:tc>
                  <a:txBody>
                    <a:bodyPr/>
                    <a:lstStyle/>
                    <a:p>
                      <a:r>
                        <a:t>Bedömning</a:t>
                      </a:r>
                    </a:p>
                  </a:txBody>
                  <a:tcPr/>
                </a:tc>
                <a:extLst>
                  <a:ext uri="{0D108BD9-81ED-4DB2-BD59-A6C34878D82A}">
                    <a16:rowId xmlns:a16="http://schemas.microsoft.com/office/drawing/2014/main" val="10000"/>
                  </a:ext>
                </a:extLst>
              </a:tr>
              <a:tr h="1141471">
                <a:tc>
                  <a:txBody>
                    <a:bodyPr/>
                    <a:lstStyle/>
                    <a:p>
                      <a:r>
                        <a:rPr lang="sv-SE" dirty="0"/>
                        <a:t>Del </a:t>
                      </a:r>
                      <a:r>
                        <a:rPr dirty="0"/>
                        <a:t>I</a:t>
                      </a:r>
                    </a:p>
                  </a:txBody>
                  <a:tcPr/>
                </a:tc>
                <a:tc>
                  <a:txBody>
                    <a:bodyPr/>
                    <a:lstStyle/>
                    <a:p>
                      <a:r>
                        <a:rPr dirty="0" err="1"/>
                        <a:t>Båda</a:t>
                      </a:r>
                      <a:endParaRPr dirty="0"/>
                    </a:p>
                  </a:txBody>
                  <a:tcPr/>
                </a:tc>
                <a:tc>
                  <a:txBody>
                    <a:bodyPr/>
                    <a:lstStyle/>
                    <a:p>
                      <a:r>
                        <a:rPr dirty="0"/>
                        <a:t>0,69</a:t>
                      </a:r>
                      <a:r>
                        <a:rPr lang="sv-SE" dirty="0"/>
                        <a:t> </a:t>
                      </a:r>
                      <a:r>
                        <a:rPr dirty="0"/>
                        <a:t>–</a:t>
                      </a:r>
                      <a:r>
                        <a:rPr lang="sv-SE" dirty="0"/>
                        <a:t> 0,85</a:t>
                      </a:r>
                      <a:endParaRPr dirty="0"/>
                    </a:p>
                  </a:txBody>
                  <a:tcPr/>
                </a:tc>
                <a:tc>
                  <a:txBody>
                    <a:bodyPr/>
                    <a:lstStyle/>
                    <a:p>
                      <a:r>
                        <a:t>God–hög reliabilitet</a:t>
                      </a:r>
                    </a:p>
                  </a:txBody>
                  <a:tcPr/>
                </a:tc>
                <a:extLst>
                  <a:ext uri="{0D108BD9-81ED-4DB2-BD59-A6C34878D82A}">
                    <a16:rowId xmlns:a16="http://schemas.microsoft.com/office/drawing/2014/main" val="10001"/>
                  </a:ext>
                </a:extLst>
              </a:tr>
              <a:tr h="1141471">
                <a:tc>
                  <a:txBody>
                    <a:bodyPr/>
                    <a:lstStyle/>
                    <a:p>
                      <a:r>
                        <a:rPr lang="sv-SE" dirty="0"/>
                        <a:t>Del</a:t>
                      </a:r>
                      <a:r>
                        <a:rPr dirty="0"/>
                        <a:t> II</a:t>
                      </a:r>
                    </a:p>
                  </a:txBody>
                  <a:tcPr/>
                </a:tc>
                <a:tc>
                  <a:txBody>
                    <a:bodyPr/>
                    <a:lstStyle/>
                    <a:p>
                      <a:r>
                        <a:rPr dirty="0" err="1"/>
                        <a:t>Varierar</a:t>
                      </a:r>
                      <a:r>
                        <a:rPr dirty="0"/>
                        <a:t> </a:t>
                      </a:r>
                      <a:r>
                        <a:rPr lang="sv-SE" dirty="0"/>
                        <a:t>något </a:t>
                      </a:r>
                      <a:r>
                        <a:rPr dirty="0" err="1"/>
                        <a:t>mellan</a:t>
                      </a:r>
                      <a:r>
                        <a:rPr dirty="0"/>
                        <a:t> </a:t>
                      </a:r>
                      <a:r>
                        <a:rPr dirty="0" err="1"/>
                        <a:t>bedömare</a:t>
                      </a:r>
                      <a:endParaRPr dirty="0"/>
                    </a:p>
                  </a:txBody>
                  <a:tcPr/>
                </a:tc>
                <a:tc>
                  <a:txBody>
                    <a:bodyPr/>
                    <a:lstStyle/>
                    <a:p>
                      <a:r>
                        <a:t>0,25–0,85</a:t>
                      </a:r>
                    </a:p>
                  </a:txBody>
                  <a:tcPr/>
                </a:tc>
                <a:tc>
                  <a:txBody>
                    <a:bodyPr/>
                    <a:lstStyle/>
                    <a:p>
                      <a:r>
                        <a:rPr dirty="0" err="1"/>
                        <a:t>Varierande</a:t>
                      </a:r>
                      <a:r>
                        <a:rPr dirty="0"/>
                        <a:t> (</a:t>
                      </a:r>
                      <a:r>
                        <a:rPr dirty="0" err="1"/>
                        <a:t>låga</a:t>
                      </a:r>
                      <a:r>
                        <a:rPr dirty="0"/>
                        <a:t> </a:t>
                      </a:r>
                      <a:r>
                        <a:rPr dirty="0" err="1"/>
                        <a:t>värden</a:t>
                      </a:r>
                      <a:r>
                        <a:rPr dirty="0"/>
                        <a:t> för </a:t>
                      </a:r>
                      <a:r>
                        <a:rPr lang="sv-SE" dirty="0"/>
                        <a:t>Negativ </a:t>
                      </a:r>
                      <a:r>
                        <a:rPr lang="sv-SE" dirty="0" err="1"/>
                        <a:t>Emotionalite</a:t>
                      </a:r>
                      <a:r>
                        <a:rPr lang="sv-SE" dirty="0"/>
                        <a:t> och Psykoticism</a:t>
                      </a:r>
                      <a:r>
                        <a:rPr dirty="0"/>
                        <a:t>)</a:t>
                      </a:r>
                    </a:p>
                  </a:txBody>
                  <a:tcPr/>
                </a:tc>
                <a:extLst>
                  <a:ext uri="{0D108BD9-81ED-4DB2-BD59-A6C34878D82A}">
                    <a16:rowId xmlns:a16="http://schemas.microsoft.com/office/drawing/2014/main" val="10002"/>
                  </a:ext>
                </a:extLst>
              </a:tr>
            </a:tbl>
          </a:graphicData>
        </a:graphic>
      </p:graphicFrame>
      <p:sp>
        <p:nvSpPr>
          <p:cNvPr id="4" name="TextBox 3"/>
          <p:cNvSpPr txBox="1"/>
          <p:nvPr/>
        </p:nvSpPr>
        <p:spPr>
          <a:xfrm>
            <a:off x="1981200" y="4572000"/>
            <a:ext cx="8678081" cy="1815882"/>
          </a:xfrm>
          <a:prstGeom prst="rect">
            <a:avLst/>
          </a:prstGeom>
          <a:noFill/>
        </p:spPr>
        <p:txBody>
          <a:bodyPr wrap="none">
            <a:spAutoFit/>
          </a:bodyPr>
          <a:lstStyle/>
          <a:p>
            <a:endParaRPr lang="sv-SE" sz="1400" dirty="0"/>
          </a:p>
          <a:p>
            <a:endParaRPr lang="sv-SE" sz="1400" dirty="0"/>
          </a:p>
          <a:p>
            <a:endParaRPr lang="sv-SE" sz="1400" dirty="0"/>
          </a:p>
          <a:p>
            <a:endParaRPr lang="sv-SE" sz="1400" dirty="0"/>
          </a:p>
          <a:p>
            <a:r>
              <a:rPr lang="sv-SE" sz="1400" dirty="0"/>
              <a:t>Resultat</a:t>
            </a:r>
          </a:p>
          <a:p>
            <a:r>
              <a:rPr sz="1400" dirty="0"/>
              <a:t> </a:t>
            </a:r>
            <a:r>
              <a:rPr lang="sv-SE" sz="1400" dirty="0"/>
              <a:t>Del </a:t>
            </a:r>
            <a:r>
              <a:rPr sz="1400" dirty="0"/>
              <a:t> I </a:t>
            </a:r>
            <a:r>
              <a:rPr sz="1400" dirty="0" err="1"/>
              <a:t>visar</a:t>
            </a:r>
            <a:r>
              <a:rPr sz="1400" dirty="0"/>
              <a:t> </a:t>
            </a:r>
            <a:r>
              <a:rPr sz="1400" dirty="0" err="1"/>
              <a:t>stabil</a:t>
            </a:r>
            <a:r>
              <a:rPr sz="1400" dirty="0"/>
              <a:t> och god intern </a:t>
            </a:r>
            <a:r>
              <a:rPr sz="1400" dirty="0" err="1"/>
              <a:t>konsistens</a:t>
            </a:r>
            <a:r>
              <a:rPr sz="1400" dirty="0"/>
              <a:t>.</a:t>
            </a:r>
            <a:endParaRPr lang="sv-SE" sz="1400" dirty="0"/>
          </a:p>
          <a:p>
            <a:r>
              <a:rPr sz="1400" dirty="0"/>
              <a:t> </a:t>
            </a:r>
            <a:r>
              <a:rPr lang="sv-SE" sz="1400" dirty="0"/>
              <a:t>Del </a:t>
            </a:r>
            <a:r>
              <a:rPr sz="1400" dirty="0"/>
              <a:t> II </a:t>
            </a:r>
            <a:r>
              <a:rPr sz="1400" dirty="0" err="1"/>
              <a:t>uppvisar</a:t>
            </a:r>
            <a:r>
              <a:rPr sz="1400" dirty="0"/>
              <a:t> </a:t>
            </a:r>
            <a:r>
              <a:rPr sz="1400" dirty="0" err="1"/>
              <a:t>större</a:t>
            </a:r>
            <a:r>
              <a:rPr sz="1400" dirty="0"/>
              <a:t> variation, </a:t>
            </a:r>
            <a:r>
              <a:rPr sz="1400" dirty="0" err="1"/>
              <a:t>särskilt</a:t>
            </a:r>
            <a:r>
              <a:rPr sz="1400" dirty="0"/>
              <a:t> för </a:t>
            </a:r>
            <a:r>
              <a:rPr lang="sv-SE" sz="1400" dirty="0"/>
              <a:t>personlighetsdragsområden </a:t>
            </a:r>
            <a:r>
              <a:rPr sz="1400" dirty="0" err="1"/>
              <a:t>Negativ</a:t>
            </a:r>
            <a:r>
              <a:rPr sz="1400" dirty="0"/>
              <a:t> </a:t>
            </a:r>
            <a:r>
              <a:rPr lang="sv-SE" sz="1400" dirty="0" err="1"/>
              <a:t>emotionalitet</a:t>
            </a:r>
            <a:r>
              <a:rPr sz="1400" dirty="0"/>
              <a:t> och Psykoticism.</a:t>
            </a:r>
            <a:endParaRPr lang="sv-SE" sz="1400" dirty="0"/>
          </a:p>
          <a:p>
            <a:r>
              <a:rPr sz="1400" dirty="0"/>
              <a:t> </a:t>
            </a:r>
            <a:r>
              <a:rPr sz="1400" dirty="0" err="1"/>
              <a:t>Resultaten</a:t>
            </a:r>
            <a:r>
              <a:rPr sz="1400" dirty="0"/>
              <a:t> </a:t>
            </a:r>
            <a:r>
              <a:rPr sz="1400" dirty="0" err="1"/>
              <a:t>bör</a:t>
            </a:r>
            <a:r>
              <a:rPr sz="1400" dirty="0"/>
              <a:t> </a:t>
            </a:r>
            <a:r>
              <a:rPr sz="1400" dirty="0" err="1"/>
              <a:t>tolkas</a:t>
            </a:r>
            <a:r>
              <a:rPr sz="1400" dirty="0"/>
              <a:t> med </a:t>
            </a:r>
            <a:r>
              <a:rPr sz="1400" dirty="0" err="1"/>
              <a:t>försiktighet</a:t>
            </a:r>
            <a:r>
              <a:rPr sz="1400" dirty="0"/>
              <a:t> </a:t>
            </a:r>
            <a:r>
              <a:rPr sz="1400" dirty="0" err="1"/>
              <a:t>på</a:t>
            </a:r>
            <a:r>
              <a:rPr sz="1400" dirty="0"/>
              <a:t> </a:t>
            </a:r>
            <a:r>
              <a:rPr sz="1400" dirty="0" err="1"/>
              <a:t>grund</a:t>
            </a:r>
            <a:r>
              <a:rPr sz="1400" dirty="0"/>
              <a:t> av </a:t>
            </a:r>
            <a:r>
              <a:rPr sz="1400" dirty="0" err="1"/>
              <a:t>litet</a:t>
            </a:r>
            <a:r>
              <a:rPr sz="1400" dirty="0"/>
              <a:t> </a:t>
            </a:r>
            <a:r>
              <a:rPr sz="1400" dirty="0" err="1"/>
              <a:t>urval</a:t>
            </a:r>
            <a:r>
              <a:rPr sz="1400" dirty="0"/>
              <a:t>.</a:t>
            </a:r>
          </a:p>
        </p:txBody>
      </p:sp>
    </p:spTree>
    <p:extLst>
      <p:ext uri="{BB962C8B-B14F-4D97-AF65-F5344CB8AC3E}">
        <p14:creationId xmlns:p14="http://schemas.microsoft.com/office/powerpoint/2010/main" val="1972995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659" y="0"/>
            <a:ext cx="8761141" cy="882502"/>
          </a:xfrm>
        </p:spPr>
        <p:txBody>
          <a:bodyPr>
            <a:noAutofit/>
          </a:bodyPr>
          <a:lstStyle/>
          <a:p>
            <a:r>
              <a:rPr lang="sv-SE" sz="2800" dirty="0">
                <a:solidFill>
                  <a:schemeClr val="accent2"/>
                </a:solidFill>
                <a:latin typeface="Calibri" panose="020F0502020204030204" pitchFamily="34" charset="0"/>
                <a:cs typeface="Calibri" panose="020F0502020204030204" pitchFamily="34" charset="0"/>
              </a:rPr>
              <a:t>    Resultat – Intern konsistens för </a:t>
            </a:r>
            <a:r>
              <a:rPr sz="2800" dirty="0">
                <a:solidFill>
                  <a:schemeClr val="accent2"/>
                </a:solidFill>
                <a:latin typeface="Calibri" panose="020F0502020204030204" pitchFamily="34" charset="0"/>
                <a:cs typeface="Calibri" panose="020F0502020204030204" pitchFamily="34" charset="0"/>
              </a:rPr>
              <a:t> SCID-5-AMPD</a:t>
            </a:r>
            <a:r>
              <a:rPr lang="sv-SE" sz="2800" dirty="0">
                <a:solidFill>
                  <a:schemeClr val="accent2"/>
                </a:solidFill>
                <a:latin typeface="Calibri" panose="020F0502020204030204" pitchFamily="34" charset="0"/>
                <a:cs typeface="Calibri" panose="020F0502020204030204" pitchFamily="34" charset="0"/>
              </a:rPr>
              <a:t>  Del I                   </a:t>
            </a:r>
            <a:br>
              <a:rPr lang="sv-SE" sz="2800" dirty="0">
                <a:solidFill>
                  <a:schemeClr val="accent2"/>
                </a:solidFill>
                <a:latin typeface="Calibri" panose="020F0502020204030204" pitchFamily="34" charset="0"/>
                <a:cs typeface="Calibri" panose="020F0502020204030204" pitchFamily="34" charset="0"/>
              </a:rPr>
            </a:br>
            <a:r>
              <a:rPr lang="sv-SE" sz="2800" dirty="0">
                <a:solidFill>
                  <a:schemeClr val="accent2"/>
                </a:solidFill>
                <a:latin typeface="Calibri" panose="020F0502020204030204" pitchFamily="34" charset="0"/>
                <a:cs typeface="Calibri" panose="020F0502020204030204" pitchFamily="34" charset="0"/>
              </a:rPr>
              <a:t>             Personlighetsfungerande</a:t>
            </a:r>
            <a:r>
              <a:rPr sz="2800" dirty="0">
                <a:solidFill>
                  <a:schemeClr val="accent2"/>
                </a:solidFill>
                <a:latin typeface="Calibri" panose="020F0502020204030204" pitchFamily="34" charset="0"/>
                <a:cs typeface="Calibri" panose="020F0502020204030204" pitchFamily="34" charset="0"/>
              </a:rPr>
              <a:t> </a:t>
            </a:r>
            <a:r>
              <a:rPr lang="sv-SE" sz="2800" dirty="0">
                <a:solidFill>
                  <a:schemeClr val="accent2"/>
                </a:solidFill>
                <a:latin typeface="Calibri" panose="020F0502020204030204" pitchFamily="34" charset="0"/>
                <a:cs typeface="Calibri" panose="020F0502020204030204" pitchFamily="34" charset="0"/>
              </a:rPr>
              <a:t> </a:t>
            </a:r>
            <a:r>
              <a:rPr sz="2800" dirty="0">
                <a:solidFill>
                  <a:schemeClr val="accent2"/>
                </a:solidFill>
                <a:latin typeface="Calibri" panose="020F0502020204030204" pitchFamily="34" charset="0"/>
                <a:cs typeface="Calibri" panose="020F0502020204030204" pitchFamily="34" charset="0"/>
              </a:rPr>
              <a:t>(Rater 1 </a:t>
            </a:r>
            <a:r>
              <a:rPr lang="sv-SE" sz="2800" dirty="0">
                <a:solidFill>
                  <a:schemeClr val="accent2"/>
                </a:solidFill>
                <a:latin typeface="Calibri" panose="020F0502020204030204" pitchFamily="34" charset="0"/>
                <a:cs typeface="Calibri" panose="020F0502020204030204" pitchFamily="34" charset="0"/>
              </a:rPr>
              <a:t>och</a:t>
            </a:r>
            <a:r>
              <a:rPr sz="2800" dirty="0">
                <a:solidFill>
                  <a:schemeClr val="accent2"/>
                </a:solidFill>
                <a:latin typeface="Calibri" panose="020F0502020204030204" pitchFamily="34" charset="0"/>
                <a:cs typeface="Calibri" panose="020F0502020204030204" pitchFamily="34" charset="0"/>
              </a:rPr>
              <a:t> 2)</a:t>
            </a:r>
          </a:p>
        </p:txBody>
      </p:sp>
      <p:graphicFrame>
        <p:nvGraphicFramePr>
          <p:cNvPr id="3" name="Chart 2"/>
          <p:cNvGraphicFramePr>
            <a:graphicFrameLocks noGrp="1"/>
          </p:cNvGraphicFramePr>
          <p:nvPr/>
        </p:nvGraphicFramePr>
        <p:xfrm>
          <a:off x="225552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438401" y="1097281"/>
            <a:ext cx="934295" cy="276999"/>
          </a:xfrm>
          <a:prstGeom prst="rect">
            <a:avLst/>
          </a:prstGeom>
          <a:noFill/>
        </p:spPr>
        <p:txBody>
          <a:bodyPr wrap="none">
            <a:spAutoFit/>
          </a:bodyPr>
          <a:lstStyle/>
          <a:p>
            <a:pPr>
              <a:defRPr sz="1200"/>
            </a:pPr>
            <a:r>
              <a:rPr sz="1200"/>
              <a:t>acceptabel</a:t>
            </a:r>
          </a:p>
        </p:txBody>
      </p:sp>
      <p:sp>
        <p:nvSpPr>
          <p:cNvPr id="5" name="TextBox 4"/>
          <p:cNvSpPr txBox="1"/>
          <p:nvPr/>
        </p:nvSpPr>
        <p:spPr>
          <a:xfrm>
            <a:off x="3901441" y="1097281"/>
            <a:ext cx="934295" cy="276999"/>
          </a:xfrm>
          <a:prstGeom prst="rect">
            <a:avLst/>
          </a:prstGeom>
          <a:noFill/>
        </p:spPr>
        <p:txBody>
          <a:bodyPr wrap="none">
            <a:spAutoFit/>
          </a:bodyPr>
          <a:lstStyle/>
          <a:p>
            <a:pPr>
              <a:defRPr sz="1200"/>
            </a:pPr>
            <a:r>
              <a:rPr sz="1200"/>
              <a:t>acceptabel</a:t>
            </a:r>
          </a:p>
        </p:txBody>
      </p:sp>
      <p:sp>
        <p:nvSpPr>
          <p:cNvPr id="6" name="TextBox 5"/>
          <p:cNvSpPr txBox="1"/>
          <p:nvPr/>
        </p:nvSpPr>
        <p:spPr>
          <a:xfrm>
            <a:off x="5364481" y="1097281"/>
            <a:ext cx="934295" cy="276999"/>
          </a:xfrm>
          <a:prstGeom prst="rect">
            <a:avLst/>
          </a:prstGeom>
          <a:noFill/>
        </p:spPr>
        <p:txBody>
          <a:bodyPr wrap="none">
            <a:spAutoFit/>
          </a:bodyPr>
          <a:lstStyle/>
          <a:p>
            <a:pPr>
              <a:defRPr sz="1200"/>
            </a:pPr>
            <a:r>
              <a:rPr sz="1200"/>
              <a:t>acceptabel</a:t>
            </a:r>
          </a:p>
        </p:txBody>
      </p:sp>
      <p:sp>
        <p:nvSpPr>
          <p:cNvPr id="7" name="TextBox 6"/>
          <p:cNvSpPr txBox="1"/>
          <p:nvPr/>
        </p:nvSpPr>
        <p:spPr>
          <a:xfrm>
            <a:off x="6827521" y="1097281"/>
            <a:ext cx="934295" cy="276999"/>
          </a:xfrm>
          <a:prstGeom prst="rect">
            <a:avLst/>
          </a:prstGeom>
          <a:noFill/>
        </p:spPr>
        <p:txBody>
          <a:bodyPr wrap="none">
            <a:spAutoFit/>
          </a:bodyPr>
          <a:lstStyle/>
          <a:p>
            <a:pPr>
              <a:defRPr sz="1200"/>
            </a:pPr>
            <a:r>
              <a:rPr sz="1200"/>
              <a:t>acceptabel</a:t>
            </a:r>
          </a:p>
        </p:txBody>
      </p:sp>
      <p:sp>
        <p:nvSpPr>
          <p:cNvPr id="8" name="TextBox 7"/>
          <p:cNvSpPr txBox="1"/>
          <p:nvPr/>
        </p:nvSpPr>
        <p:spPr>
          <a:xfrm>
            <a:off x="8290560" y="1097281"/>
            <a:ext cx="430374" cy="276999"/>
          </a:xfrm>
          <a:prstGeom prst="rect">
            <a:avLst/>
          </a:prstGeom>
          <a:noFill/>
        </p:spPr>
        <p:txBody>
          <a:bodyPr wrap="none">
            <a:spAutoFit/>
          </a:bodyPr>
          <a:lstStyle/>
          <a:p>
            <a:pPr>
              <a:defRPr sz="1200"/>
            </a:pPr>
            <a:r>
              <a:rPr sz="1200"/>
              <a:t>god</a:t>
            </a:r>
          </a:p>
        </p:txBody>
      </p:sp>
      <p:sp>
        <p:nvSpPr>
          <p:cNvPr id="9" name="TextBox 8"/>
          <p:cNvSpPr txBox="1"/>
          <p:nvPr/>
        </p:nvSpPr>
        <p:spPr>
          <a:xfrm>
            <a:off x="2438401" y="5486400"/>
            <a:ext cx="7709546" cy="369332"/>
          </a:xfrm>
          <a:prstGeom prst="rect">
            <a:avLst/>
          </a:prstGeom>
          <a:noFill/>
        </p:spPr>
        <p:txBody>
          <a:bodyPr wrap="none">
            <a:spAutoFit/>
          </a:bodyPr>
          <a:lstStyle/>
          <a:p>
            <a:r>
              <a:rPr lang="sv-SE" dirty="0"/>
              <a:t>Resultat</a:t>
            </a:r>
            <a:r>
              <a:rPr dirty="0"/>
              <a:t>: &lt;0,60 </a:t>
            </a:r>
            <a:r>
              <a:rPr dirty="0" err="1"/>
              <a:t>låg</a:t>
            </a:r>
            <a:r>
              <a:rPr dirty="0"/>
              <a:t> | 0,70–0,79 </a:t>
            </a:r>
            <a:r>
              <a:rPr dirty="0" err="1"/>
              <a:t>acceptabel</a:t>
            </a:r>
            <a:r>
              <a:rPr dirty="0"/>
              <a:t> | 0,80–0,89 god | ≥0,90 </a:t>
            </a:r>
            <a:r>
              <a:rPr dirty="0" err="1"/>
              <a:t>mycket</a:t>
            </a:r>
            <a:r>
              <a:rPr dirty="0"/>
              <a:t> god</a:t>
            </a:r>
          </a:p>
        </p:txBody>
      </p:sp>
    </p:spTree>
    <p:extLst>
      <p:ext uri="{BB962C8B-B14F-4D97-AF65-F5344CB8AC3E}">
        <p14:creationId xmlns:p14="http://schemas.microsoft.com/office/powerpoint/2010/main" val="185071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247" y="274638"/>
            <a:ext cx="11624648" cy="682292"/>
          </a:xfrm>
        </p:spPr>
        <p:txBody>
          <a:bodyPr>
            <a:noAutofit/>
          </a:bodyPr>
          <a:lstStyle/>
          <a:p>
            <a:r>
              <a:rPr lang="sv-SE" sz="2800" dirty="0">
                <a:solidFill>
                  <a:schemeClr val="accent2"/>
                </a:solidFill>
                <a:latin typeface="Calibri" panose="020F0502020204030204" pitchFamily="34" charset="0"/>
                <a:cs typeface="Calibri" panose="020F0502020204030204" pitchFamily="34" charset="0"/>
              </a:rPr>
              <a:t>                             Intern konsistens</a:t>
            </a:r>
            <a:r>
              <a:rPr sz="2800" dirty="0">
                <a:solidFill>
                  <a:schemeClr val="accent2"/>
                </a:solidFill>
                <a:latin typeface="Calibri" panose="020F0502020204030204" pitchFamily="34" charset="0"/>
                <a:cs typeface="Calibri" panose="020F0502020204030204" pitchFamily="34" charset="0"/>
              </a:rPr>
              <a:t> </a:t>
            </a:r>
            <a:r>
              <a:rPr lang="sv-SE" sz="2800" dirty="0">
                <a:solidFill>
                  <a:schemeClr val="accent2"/>
                </a:solidFill>
                <a:latin typeface="Calibri" panose="020F0502020204030204" pitchFamily="34" charset="0"/>
                <a:cs typeface="Calibri" panose="020F0502020204030204" pitchFamily="34" charset="0"/>
              </a:rPr>
              <a:t>för </a:t>
            </a:r>
            <a:r>
              <a:rPr sz="2800" dirty="0">
                <a:solidFill>
                  <a:schemeClr val="accent2"/>
                </a:solidFill>
                <a:latin typeface="Calibri" panose="020F0502020204030204" pitchFamily="34" charset="0"/>
                <a:cs typeface="Calibri" panose="020F0502020204030204" pitchFamily="34" charset="0"/>
              </a:rPr>
              <a:t>SCID-5-AMPD</a:t>
            </a:r>
            <a:r>
              <a:rPr lang="sv-SE" sz="2800" dirty="0">
                <a:solidFill>
                  <a:schemeClr val="accent2"/>
                </a:solidFill>
                <a:latin typeface="Calibri" panose="020F0502020204030204" pitchFamily="34" charset="0"/>
                <a:cs typeface="Calibri" panose="020F0502020204030204" pitchFamily="34" charset="0"/>
              </a:rPr>
              <a:t>, Del II </a:t>
            </a:r>
            <a:br>
              <a:rPr lang="sv-SE" sz="2800" dirty="0">
                <a:solidFill>
                  <a:schemeClr val="accent2"/>
                </a:solidFill>
                <a:latin typeface="Calibri" panose="020F0502020204030204" pitchFamily="34" charset="0"/>
                <a:cs typeface="Calibri" panose="020F0502020204030204" pitchFamily="34" charset="0"/>
              </a:rPr>
            </a:br>
            <a:r>
              <a:rPr lang="sv-SE" sz="2800" dirty="0">
                <a:solidFill>
                  <a:schemeClr val="accent2"/>
                </a:solidFill>
                <a:latin typeface="Calibri" panose="020F0502020204030204" pitchFamily="34" charset="0"/>
                <a:cs typeface="Calibri" panose="020F0502020204030204" pitchFamily="34" charset="0"/>
              </a:rPr>
              <a:t>                              Personlighetsdrag (Rater 1 och Rater 2)</a:t>
            </a:r>
            <a:endParaRPr sz="2800" dirty="0">
              <a:solidFill>
                <a:schemeClr val="accent2"/>
              </a:solidFill>
              <a:latin typeface="Calibri" panose="020F0502020204030204" pitchFamily="34" charset="0"/>
              <a:cs typeface="Calibri" panose="020F0502020204030204" pitchFamily="34" charset="0"/>
            </a:endParaRPr>
          </a:p>
        </p:txBody>
      </p:sp>
      <p:graphicFrame>
        <p:nvGraphicFramePr>
          <p:cNvPr id="3" name="Chart 2"/>
          <p:cNvGraphicFramePr>
            <a:graphicFrameLocks noGrp="1"/>
          </p:cNvGraphicFramePr>
          <p:nvPr/>
        </p:nvGraphicFramePr>
        <p:xfrm>
          <a:off x="1996068" y="1371600"/>
          <a:ext cx="7757532"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438400" y="5486401"/>
            <a:ext cx="7933518" cy="646331"/>
          </a:xfrm>
          <a:prstGeom prst="rect">
            <a:avLst/>
          </a:prstGeom>
          <a:noFill/>
        </p:spPr>
        <p:txBody>
          <a:bodyPr wrap="none">
            <a:spAutoFit/>
          </a:bodyPr>
          <a:lstStyle/>
          <a:p>
            <a:r>
              <a:rPr lang="sv-SE" dirty="0"/>
              <a:t> Resultat=  &lt;0,60 låg | 0,70–0,79 acceptabel | 0,80–0,89 god | ≥0,90 mycket god</a:t>
            </a:r>
          </a:p>
          <a:p>
            <a:endParaRPr dirty="0"/>
          </a:p>
        </p:txBody>
      </p:sp>
    </p:spTree>
    <p:extLst>
      <p:ext uri="{BB962C8B-B14F-4D97-AF65-F5344CB8AC3E}">
        <p14:creationId xmlns:p14="http://schemas.microsoft.com/office/powerpoint/2010/main" val="1357176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416B2D0-093C-57EA-0BBE-6E8F5CFE440A}"/>
              </a:ext>
            </a:extLst>
          </p:cNvPr>
          <p:cNvSpPr>
            <a:spLocks noGrp="1"/>
          </p:cNvSpPr>
          <p:nvPr>
            <p:ph type="title"/>
          </p:nvPr>
        </p:nvSpPr>
        <p:spPr>
          <a:xfrm>
            <a:off x="838200" y="365125"/>
            <a:ext cx="10515600" cy="1325563"/>
          </a:xfrm>
        </p:spPr>
        <p:txBody>
          <a:bodyPr>
            <a:normAutofit/>
          </a:bodyPr>
          <a:lstStyle/>
          <a:p>
            <a:r>
              <a:rPr lang="sv-SE" sz="5400" dirty="0"/>
              <a:t> </a:t>
            </a:r>
            <a:r>
              <a:rPr lang="sv-SE" sz="2800" dirty="0">
                <a:latin typeface="Calibri" panose="020F0502020204030204" pitchFamily="34" charset="0"/>
                <a:cs typeface="Calibri" panose="020F0502020204030204" pitchFamily="34" charset="0"/>
              </a:rPr>
              <a:t>Målsättning</a:t>
            </a:r>
            <a:endParaRPr lang="sv-SE" sz="3200" dirty="0">
              <a:latin typeface="Calibri" panose="020F0502020204030204" pitchFamily="34" charset="0"/>
              <a:cs typeface="Calibri" panose="020F0502020204030204" pitchFamily="34"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3637D152-6B87-7B55-DA2D-88DEE6CC2124}"/>
              </a:ext>
            </a:extLst>
          </p:cNvPr>
          <p:cNvSpPr>
            <a:spLocks noGrp="1"/>
          </p:cNvSpPr>
          <p:nvPr>
            <p:ph idx="1"/>
          </p:nvPr>
        </p:nvSpPr>
        <p:spPr>
          <a:xfrm>
            <a:off x="838200" y="1929384"/>
            <a:ext cx="10515600" cy="4251960"/>
          </a:xfrm>
        </p:spPr>
        <p:txBody>
          <a:bodyPr>
            <a:normAutofit/>
          </a:bodyPr>
          <a:lstStyle/>
          <a:p>
            <a:r>
              <a:rPr lang="sv-SE" sz="2200">
                <a:latin typeface="Calibri" panose="020F0502020204030204" pitchFamily="34" charset="0"/>
                <a:cs typeface="Calibri" panose="020F0502020204030204" pitchFamily="34" charset="0"/>
              </a:rPr>
              <a:t>Förbättra diagnostik</a:t>
            </a:r>
          </a:p>
          <a:p>
            <a:r>
              <a:rPr lang="sv-SE" sz="2200">
                <a:latin typeface="Calibri" panose="020F0502020204030204" pitchFamily="34" charset="0"/>
                <a:cs typeface="Calibri" panose="020F0502020204030204" pitchFamily="34" charset="0"/>
              </a:rPr>
              <a:t>Hypotes 1: Är personlighetssyndrom underdiagnostiserat?</a:t>
            </a:r>
          </a:p>
          <a:p>
            <a:r>
              <a:rPr lang="sv-SE" sz="2200">
                <a:latin typeface="Calibri" panose="020F0502020204030204" pitchFamily="34" charset="0"/>
                <a:cs typeface="Calibri" panose="020F0502020204030204" pitchFamily="34" charset="0"/>
              </a:rPr>
              <a:t>Hypotes 2:  Kan utredning med SCID-5-AMPD intervjun förbättra diagnostik? </a:t>
            </a:r>
          </a:p>
        </p:txBody>
      </p:sp>
    </p:spTree>
    <p:extLst>
      <p:ext uri="{BB962C8B-B14F-4D97-AF65-F5344CB8AC3E}">
        <p14:creationId xmlns:p14="http://schemas.microsoft.com/office/powerpoint/2010/main" val="286823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45720"/>
            <a:ext cx="9010031" cy="461665"/>
          </a:xfrm>
          <a:prstGeom prst="rect">
            <a:avLst/>
          </a:prstGeom>
          <a:noFill/>
        </p:spPr>
        <p:txBody>
          <a:bodyPr wrap="none">
            <a:spAutoFit/>
          </a:bodyPr>
          <a:lstStyle/>
          <a:p>
            <a:r>
              <a:rPr lang="sv-SE" sz="2400" b="1" dirty="0">
                <a:solidFill>
                  <a:srgbClr val="008000"/>
                </a:solidFill>
                <a:latin typeface="Calibri"/>
              </a:rPr>
              <a:t>                             </a:t>
            </a:r>
            <a:r>
              <a:rPr lang="sv-SE" sz="2400" dirty="0">
                <a:solidFill>
                  <a:schemeClr val="accent2"/>
                </a:solidFill>
                <a:latin typeface="Calibri"/>
              </a:rPr>
              <a:t>Resultat :    Interrater-reliabilitet    </a:t>
            </a:r>
            <a:r>
              <a:rPr sz="2400" dirty="0">
                <a:solidFill>
                  <a:schemeClr val="accent2"/>
                </a:solidFill>
                <a:latin typeface="Calibri"/>
              </a:rPr>
              <a:t>SCID-5-AMPD </a:t>
            </a:r>
            <a:r>
              <a:rPr lang="sv-SE" sz="2400" dirty="0">
                <a:solidFill>
                  <a:schemeClr val="accent2"/>
                </a:solidFill>
                <a:latin typeface="Calibri"/>
              </a:rPr>
              <a:t>  Del</a:t>
            </a:r>
            <a:r>
              <a:rPr sz="2400" dirty="0">
                <a:solidFill>
                  <a:schemeClr val="accent2"/>
                </a:solidFill>
                <a:latin typeface="Calibri"/>
              </a:rPr>
              <a:t> </a:t>
            </a:r>
            <a:r>
              <a:rPr lang="sv-SE" sz="2400" dirty="0">
                <a:solidFill>
                  <a:schemeClr val="accent2"/>
                </a:solidFill>
                <a:latin typeface="Calibri"/>
              </a:rPr>
              <a:t>I</a:t>
            </a:r>
            <a:endParaRPr sz="2400" dirty="0">
              <a:solidFill>
                <a:schemeClr val="accent2"/>
              </a:solidFill>
              <a:latin typeface="Calibri"/>
            </a:endParaRPr>
          </a:p>
        </p:txBody>
      </p:sp>
      <p:graphicFrame>
        <p:nvGraphicFramePr>
          <p:cNvPr id="3" name="Table 2"/>
          <p:cNvGraphicFramePr>
            <a:graphicFrameLocks noGrp="1"/>
          </p:cNvGraphicFramePr>
          <p:nvPr/>
        </p:nvGraphicFramePr>
        <p:xfrm>
          <a:off x="137160" y="548640"/>
          <a:ext cx="10917700" cy="5852159"/>
        </p:xfrm>
        <a:graphic>
          <a:graphicData uri="http://schemas.openxmlformats.org/drawingml/2006/table">
            <a:tbl>
              <a:tblPr firstRow="1" bandRow="1">
                <a:tableStyleId>{5C22544A-7EE6-4342-B048-85BDC9FD1C3A}</a:tableStyleId>
              </a:tblPr>
              <a:tblGrid>
                <a:gridCol w="2511071">
                  <a:extLst>
                    <a:ext uri="{9D8B030D-6E8A-4147-A177-3AD203B41FA5}">
                      <a16:colId xmlns:a16="http://schemas.microsoft.com/office/drawing/2014/main" val="20000"/>
                    </a:ext>
                  </a:extLst>
                </a:gridCol>
                <a:gridCol w="1091770">
                  <a:extLst>
                    <a:ext uri="{9D8B030D-6E8A-4147-A177-3AD203B41FA5}">
                      <a16:colId xmlns:a16="http://schemas.microsoft.com/office/drawing/2014/main" val="20001"/>
                    </a:ext>
                  </a:extLst>
                </a:gridCol>
                <a:gridCol w="873416">
                  <a:extLst>
                    <a:ext uri="{9D8B030D-6E8A-4147-A177-3AD203B41FA5}">
                      <a16:colId xmlns:a16="http://schemas.microsoft.com/office/drawing/2014/main" val="20002"/>
                    </a:ext>
                  </a:extLst>
                </a:gridCol>
                <a:gridCol w="764239">
                  <a:extLst>
                    <a:ext uri="{9D8B030D-6E8A-4147-A177-3AD203B41FA5}">
                      <a16:colId xmlns:a16="http://schemas.microsoft.com/office/drawing/2014/main" val="20003"/>
                    </a:ext>
                  </a:extLst>
                </a:gridCol>
                <a:gridCol w="1091770">
                  <a:extLst>
                    <a:ext uri="{9D8B030D-6E8A-4147-A177-3AD203B41FA5}">
                      <a16:colId xmlns:a16="http://schemas.microsoft.com/office/drawing/2014/main" val="20004"/>
                    </a:ext>
                  </a:extLst>
                </a:gridCol>
                <a:gridCol w="873416">
                  <a:extLst>
                    <a:ext uri="{9D8B030D-6E8A-4147-A177-3AD203B41FA5}">
                      <a16:colId xmlns:a16="http://schemas.microsoft.com/office/drawing/2014/main" val="20005"/>
                    </a:ext>
                  </a:extLst>
                </a:gridCol>
                <a:gridCol w="764239">
                  <a:extLst>
                    <a:ext uri="{9D8B030D-6E8A-4147-A177-3AD203B41FA5}">
                      <a16:colId xmlns:a16="http://schemas.microsoft.com/office/drawing/2014/main" val="20006"/>
                    </a:ext>
                  </a:extLst>
                </a:gridCol>
                <a:gridCol w="982593">
                  <a:extLst>
                    <a:ext uri="{9D8B030D-6E8A-4147-A177-3AD203B41FA5}">
                      <a16:colId xmlns:a16="http://schemas.microsoft.com/office/drawing/2014/main" val="20007"/>
                    </a:ext>
                  </a:extLst>
                </a:gridCol>
                <a:gridCol w="1965186">
                  <a:extLst>
                    <a:ext uri="{9D8B030D-6E8A-4147-A177-3AD203B41FA5}">
                      <a16:colId xmlns:a16="http://schemas.microsoft.com/office/drawing/2014/main" val="20008"/>
                    </a:ext>
                  </a:extLst>
                </a:gridCol>
              </a:tblGrid>
              <a:tr h="825852">
                <a:tc>
                  <a:txBody>
                    <a:bodyPr/>
                    <a:lstStyle/>
                    <a:p>
                      <a:r>
                        <a:rPr sz="2000" b="0" dirty="0">
                          <a:solidFill>
                            <a:srgbClr val="000000"/>
                          </a:solidFill>
                          <a:latin typeface="Calibri"/>
                        </a:rPr>
                        <a:t>Skala</a:t>
                      </a:r>
                    </a:p>
                  </a:txBody>
                  <a:tcPr>
                    <a:solidFill>
                      <a:srgbClr val="DCF0DC"/>
                    </a:solidFill>
                  </a:tcPr>
                </a:tc>
                <a:tc>
                  <a:txBody>
                    <a:bodyPr/>
                    <a:lstStyle/>
                    <a:p>
                      <a:r>
                        <a:rPr sz="2000" b="0" dirty="0">
                          <a:solidFill>
                            <a:srgbClr val="000000"/>
                          </a:solidFill>
                          <a:latin typeface="Calibri"/>
                        </a:rPr>
                        <a:t>B1 M</a:t>
                      </a:r>
                    </a:p>
                  </a:txBody>
                  <a:tcPr>
                    <a:solidFill>
                      <a:srgbClr val="DCF0DC"/>
                    </a:solidFill>
                  </a:tcPr>
                </a:tc>
                <a:tc>
                  <a:txBody>
                    <a:bodyPr/>
                    <a:lstStyle/>
                    <a:p>
                      <a:r>
                        <a:rPr sz="2000" b="0" dirty="0">
                          <a:solidFill>
                            <a:srgbClr val="000000"/>
                          </a:solidFill>
                          <a:latin typeface="Calibri"/>
                        </a:rPr>
                        <a:t>SD</a:t>
                      </a:r>
                    </a:p>
                  </a:txBody>
                  <a:tcPr>
                    <a:solidFill>
                      <a:srgbClr val="DCF0DC"/>
                    </a:solidFill>
                  </a:tcPr>
                </a:tc>
                <a:tc>
                  <a:txBody>
                    <a:bodyPr/>
                    <a:lstStyle/>
                    <a:p>
                      <a:r>
                        <a:rPr sz="2000" b="1">
                          <a:solidFill>
                            <a:srgbClr val="000000"/>
                          </a:solidFill>
                          <a:latin typeface="Calibri"/>
                        </a:rPr>
                        <a:t>α</a:t>
                      </a:r>
                    </a:p>
                  </a:txBody>
                  <a:tcPr>
                    <a:solidFill>
                      <a:srgbClr val="DCF0DC"/>
                    </a:solidFill>
                  </a:tcPr>
                </a:tc>
                <a:tc>
                  <a:txBody>
                    <a:bodyPr/>
                    <a:lstStyle/>
                    <a:p>
                      <a:r>
                        <a:rPr sz="2000" b="0" dirty="0">
                          <a:solidFill>
                            <a:srgbClr val="000000"/>
                          </a:solidFill>
                          <a:latin typeface="Calibri"/>
                        </a:rPr>
                        <a:t>B2 M</a:t>
                      </a:r>
                    </a:p>
                  </a:txBody>
                  <a:tcPr>
                    <a:solidFill>
                      <a:srgbClr val="DCF0DC"/>
                    </a:solidFill>
                  </a:tcPr>
                </a:tc>
                <a:tc>
                  <a:txBody>
                    <a:bodyPr/>
                    <a:lstStyle/>
                    <a:p>
                      <a:r>
                        <a:rPr sz="2000" b="0" dirty="0">
                          <a:solidFill>
                            <a:srgbClr val="000000"/>
                          </a:solidFill>
                          <a:latin typeface="Calibri"/>
                        </a:rPr>
                        <a:t>SD</a:t>
                      </a:r>
                    </a:p>
                  </a:txBody>
                  <a:tcPr>
                    <a:solidFill>
                      <a:srgbClr val="DCF0DC"/>
                    </a:solidFill>
                  </a:tcPr>
                </a:tc>
                <a:tc>
                  <a:txBody>
                    <a:bodyPr/>
                    <a:lstStyle/>
                    <a:p>
                      <a:r>
                        <a:rPr sz="2000" b="1">
                          <a:solidFill>
                            <a:srgbClr val="000000"/>
                          </a:solidFill>
                          <a:latin typeface="Calibri"/>
                        </a:rPr>
                        <a:t>α</a:t>
                      </a:r>
                    </a:p>
                  </a:txBody>
                  <a:tcPr>
                    <a:solidFill>
                      <a:srgbClr val="DCF0DC"/>
                    </a:solidFill>
                  </a:tcPr>
                </a:tc>
                <a:tc>
                  <a:txBody>
                    <a:bodyPr/>
                    <a:lstStyle/>
                    <a:p>
                      <a:r>
                        <a:rPr sz="2000" b="0" dirty="0">
                          <a:solidFill>
                            <a:srgbClr val="000000"/>
                          </a:solidFill>
                          <a:latin typeface="Calibri"/>
                        </a:rPr>
                        <a:t>ICC</a:t>
                      </a:r>
                    </a:p>
                  </a:txBody>
                  <a:tcPr>
                    <a:solidFill>
                      <a:srgbClr val="DCF0DC"/>
                    </a:solidFill>
                  </a:tcPr>
                </a:tc>
                <a:tc>
                  <a:txBody>
                    <a:bodyPr/>
                    <a:lstStyle/>
                    <a:p>
                      <a:r>
                        <a:rPr sz="2000" b="0" dirty="0">
                          <a:solidFill>
                            <a:srgbClr val="000000"/>
                          </a:solidFill>
                          <a:latin typeface="Calibri"/>
                        </a:rPr>
                        <a:t>KI</a:t>
                      </a:r>
                    </a:p>
                  </a:txBody>
                  <a:tcPr>
                    <a:solidFill>
                      <a:srgbClr val="DCF0DC"/>
                    </a:solidFill>
                  </a:tcPr>
                </a:tc>
                <a:extLst>
                  <a:ext uri="{0D108BD9-81ED-4DB2-BD59-A6C34878D82A}">
                    <a16:rowId xmlns:a16="http://schemas.microsoft.com/office/drawing/2014/main" val="10000"/>
                  </a:ext>
                </a:extLst>
              </a:tr>
              <a:tr h="825852">
                <a:tc>
                  <a:txBody>
                    <a:bodyPr/>
                    <a:lstStyle/>
                    <a:p>
                      <a:r>
                        <a:rPr sz="1600">
                          <a:solidFill>
                            <a:srgbClr val="000000"/>
                          </a:solidFill>
                          <a:latin typeface="Calibri"/>
                        </a:rPr>
                        <a:t>Identitet</a:t>
                      </a:r>
                    </a:p>
                  </a:txBody>
                  <a:tcPr/>
                </a:tc>
                <a:tc>
                  <a:txBody>
                    <a:bodyPr/>
                    <a:lstStyle/>
                    <a:p>
                      <a:r>
                        <a:rPr sz="1600">
                          <a:solidFill>
                            <a:srgbClr val="000000"/>
                          </a:solidFill>
                          <a:latin typeface="Calibri"/>
                        </a:rPr>
                        <a:t>2,59</a:t>
                      </a:r>
                    </a:p>
                  </a:txBody>
                  <a:tcPr/>
                </a:tc>
                <a:tc>
                  <a:txBody>
                    <a:bodyPr/>
                    <a:lstStyle/>
                    <a:p>
                      <a:r>
                        <a:rPr sz="1600">
                          <a:solidFill>
                            <a:srgbClr val="000000"/>
                          </a:solidFill>
                          <a:latin typeface="Calibri"/>
                        </a:rPr>
                        <a:t>0,55</a:t>
                      </a:r>
                    </a:p>
                  </a:txBody>
                  <a:tcPr/>
                </a:tc>
                <a:tc>
                  <a:txBody>
                    <a:bodyPr/>
                    <a:lstStyle/>
                    <a:p>
                      <a:r>
                        <a:rPr sz="1600">
                          <a:solidFill>
                            <a:srgbClr val="000000"/>
                          </a:solidFill>
                          <a:latin typeface="Calibri"/>
                        </a:rPr>
                        <a:t>0,75</a:t>
                      </a:r>
                    </a:p>
                  </a:txBody>
                  <a:tcPr/>
                </a:tc>
                <a:tc>
                  <a:txBody>
                    <a:bodyPr/>
                    <a:lstStyle/>
                    <a:p>
                      <a:r>
                        <a:rPr sz="1600">
                          <a:solidFill>
                            <a:srgbClr val="000000"/>
                          </a:solidFill>
                          <a:latin typeface="Calibri"/>
                        </a:rPr>
                        <a:t>2,72</a:t>
                      </a:r>
                    </a:p>
                  </a:txBody>
                  <a:tcPr/>
                </a:tc>
                <a:tc>
                  <a:txBody>
                    <a:bodyPr/>
                    <a:lstStyle/>
                    <a:p>
                      <a:r>
                        <a:rPr sz="1600">
                          <a:solidFill>
                            <a:srgbClr val="000000"/>
                          </a:solidFill>
                          <a:latin typeface="Calibri"/>
                        </a:rPr>
                        <a:t>0,60</a:t>
                      </a:r>
                    </a:p>
                  </a:txBody>
                  <a:tcPr/>
                </a:tc>
                <a:tc>
                  <a:txBody>
                    <a:bodyPr/>
                    <a:lstStyle/>
                    <a:p>
                      <a:r>
                        <a:rPr sz="1600">
                          <a:solidFill>
                            <a:srgbClr val="000000"/>
                          </a:solidFill>
                          <a:latin typeface="Calibri"/>
                        </a:rPr>
                        <a:t>0,71</a:t>
                      </a:r>
                    </a:p>
                  </a:txBody>
                  <a:tcPr/>
                </a:tc>
                <a:tc>
                  <a:txBody>
                    <a:bodyPr/>
                    <a:lstStyle/>
                    <a:p>
                      <a:r>
                        <a:rPr sz="1600">
                          <a:solidFill>
                            <a:srgbClr val="000000"/>
                          </a:solidFill>
                          <a:latin typeface="Calibri"/>
                        </a:rPr>
                        <a:t>0,49</a:t>
                      </a:r>
                    </a:p>
                  </a:txBody>
                  <a:tcPr/>
                </a:tc>
                <a:tc>
                  <a:txBody>
                    <a:bodyPr/>
                    <a:lstStyle/>
                    <a:p>
                      <a:r>
                        <a:rPr sz="1600">
                          <a:solidFill>
                            <a:srgbClr val="000000"/>
                          </a:solidFill>
                          <a:latin typeface="Calibri"/>
                        </a:rPr>
                        <a:t>0,21–0,70</a:t>
                      </a:r>
                    </a:p>
                  </a:txBody>
                  <a:tcPr/>
                </a:tc>
                <a:extLst>
                  <a:ext uri="{0D108BD9-81ED-4DB2-BD59-A6C34878D82A}">
                    <a16:rowId xmlns:a16="http://schemas.microsoft.com/office/drawing/2014/main" val="10001"/>
                  </a:ext>
                </a:extLst>
              </a:tr>
              <a:tr h="825852">
                <a:tc>
                  <a:txBody>
                    <a:bodyPr/>
                    <a:lstStyle/>
                    <a:p>
                      <a:r>
                        <a:rPr sz="1600">
                          <a:solidFill>
                            <a:srgbClr val="000000"/>
                          </a:solidFill>
                          <a:latin typeface="Calibri"/>
                        </a:rPr>
                        <a:t>Självstyrning</a:t>
                      </a:r>
                    </a:p>
                  </a:txBody>
                  <a:tcPr/>
                </a:tc>
                <a:tc>
                  <a:txBody>
                    <a:bodyPr/>
                    <a:lstStyle/>
                    <a:p>
                      <a:r>
                        <a:rPr sz="1600">
                          <a:solidFill>
                            <a:srgbClr val="000000"/>
                          </a:solidFill>
                          <a:latin typeface="Calibri"/>
                        </a:rPr>
                        <a:t>2,46</a:t>
                      </a:r>
                    </a:p>
                  </a:txBody>
                  <a:tcPr/>
                </a:tc>
                <a:tc>
                  <a:txBody>
                    <a:bodyPr/>
                    <a:lstStyle/>
                    <a:p>
                      <a:r>
                        <a:rPr sz="1600">
                          <a:solidFill>
                            <a:srgbClr val="000000"/>
                          </a:solidFill>
                          <a:latin typeface="Calibri"/>
                        </a:rPr>
                        <a:t>0,55</a:t>
                      </a:r>
                    </a:p>
                  </a:txBody>
                  <a:tcPr/>
                </a:tc>
                <a:tc>
                  <a:txBody>
                    <a:bodyPr/>
                    <a:lstStyle/>
                    <a:p>
                      <a:r>
                        <a:rPr sz="1600">
                          <a:solidFill>
                            <a:srgbClr val="000000"/>
                          </a:solidFill>
                          <a:latin typeface="Calibri"/>
                        </a:rPr>
                        <a:t>0,72</a:t>
                      </a:r>
                    </a:p>
                  </a:txBody>
                  <a:tcPr/>
                </a:tc>
                <a:tc>
                  <a:txBody>
                    <a:bodyPr/>
                    <a:lstStyle/>
                    <a:p>
                      <a:r>
                        <a:rPr sz="1600">
                          <a:solidFill>
                            <a:srgbClr val="000000"/>
                          </a:solidFill>
                          <a:latin typeface="Calibri"/>
                        </a:rPr>
                        <a:t>2,51</a:t>
                      </a:r>
                    </a:p>
                  </a:txBody>
                  <a:tcPr/>
                </a:tc>
                <a:tc>
                  <a:txBody>
                    <a:bodyPr/>
                    <a:lstStyle/>
                    <a:p>
                      <a:r>
                        <a:rPr sz="1600">
                          <a:solidFill>
                            <a:srgbClr val="000000"/>
                          </a:solidFill>
                          <a:latin typeface="Calibri"/>
                        </a:rPr>
                        <a:t>0,64</a:t>
                      </a:r>
                    </a:p>
                  </a:txBody>
                  <a:tcPr/>
                </a:tc>
                <a:tc>
                  <a:txBody>
                    <a:bodyPr/>
                    <a:lstStyle/>
                    <a:p>
                      <a:r>
                        <a:rPr sz="1600">
                          <a:solidFill>
                            <a:srgbClr val="000000"/>
                          </a:solidFill>
                          <a:latin typeface="Calibri"/>
                        </a:rPr>
                        <a:t>0,70</a:t>
                      </a:r>
                    </a:p>
                  </a:txBody>
                  <a:tcPr/>
                </a:tc>
                <a:tc>
                  <a:txBody>
                    <a:bodyPr/>
                    <a:lstStyle/>
                    <a:p>
                      <a:r>
                        <a:rPr sz="1600">
                          <a:solidFill>
                            <a:srgbClr val="000000"/>
                          </a:solidFill>
                          <a:latin typeface="Calibri"/>
                        </a:rPr>
                        <a:t>0,56</a:t>
                      </a:r>
                    </a:p>
                  </a:txBody>
                  <a:tcPr/>
                </a:tc>
                <a:tc>
                  <a:txBody>
                    <a:bodyPr/>
                    <a:lstStyle/>
                    <a:p>
                      <a:r>
                        <a:rPr sz="1600">
                          <a:solidFill>
                            <a:srgbClr val="000000"/>
                          </a:solidFill>
                          <a:latin typeface="Calibri"/>
                        </a:rPr>
                        <a:t>0,30–0,75</a:t>
                      </a:r>
                    </a:p>
                  </a:txBody>
                  <a:tcPr/>
                </a:tc>
                <a:extLst>
                  <a:ext uri="{0D108BD9-81ED-4DB2-BD59-A6C34878D82A}">
                    <a16:rowId xmlns:a16="http://schemas.microsoft.com/office/drawing/2014/main" val="10002"/>
                  </a:ext>
                </a:extLst>
              </a:tr>
              <a:tr h="825852">
                <a:tc>
                  <a:txBody>
                    <a:bodyPr/>
                    <a:lstStyle/>
                    <a:p>
                      <a:r>
                        <a:rPr sz="1600">
                          <a:solidFill>
                            <a:srgbClr val="000000"/>
                          </a:solidFill>
                          <a:latin typeface="Calibri"/>
                        </a:rPr>
                        <a:t>Empati</a:t>
                      </a:r>
                    </a:p>
                  </a:txBody>
                  <a:tcPr/>
                </a:tc>
                <a:tc>
                  <a:txBody>
                    <a:bodyPr/>
                    <a:lstStyle/>
                    <a:p>
                      <a:r>
                        <a:rPr sz="1600">
                          <a:solidFill>
                            <a:srgbClr val="000000"/>
                          </a:solidFill>
                          <a:latin typeface="Calibri"/>
                        </a:rPr>
                        <a:t>2,67</a:t>
                      </a:r>
                    </a:p>
                  </a:txBody>
                  <a:tcPr/>
                </a:tc>
                <a:tc>
                  <a:txBody>
                    <a:bodyPr/>
                    <a:lstStyle/>
                    <a:p>
                      <a:r>
                        <a:rPr sz="1600">
                          <a:solidFill>
                            <a:srgbClr val="000000"/>
                          </a:solidFill>
                          <a:latin typeface="Calibri"/>
                        </a:rPr>
                        <a:t>0,50</a:t>
                      </a:r>
                    </a:p>
                  </a:txBody>
                  <a:tcPr/>
                </a:tc>
                <a:tc>
                  <a:txBody>
                    <a:bodyPr/>
                    <a:lstStyle/>
                    <a:p>
                      <a:r>
                        <a:rPr sz="1600">
                          <a:solidFill>
                            <a:srgbClr val="000000"/>
                          </a:solidFill>
                          <a:latin typeface="Calibri"/>
                        </a:rPr>
                        <a:t>0,81</a:t>
                      </a:r>
                    </a:p>
                  </a:txBody>
                  <a:tcPr/>
                </a:tc>
                <a:tc>
                  <a:txBody>
                    <a:bodyPr/>
                    <a:lstStyle/>
                    <a:p>
                      <a:r>
                        <a:rPr sz="1600">
                          <a:solidFill>
                            <a:srgbClr val="000000"/>
                          </a:solidFill>
                          <a:latin typeface="Calibri"/>
                        </a:rPr>
                        <a:t>2,59</a:t>
                      </a:r>
                    </a:p>
                  </a:txBody>
                  <a:tcPr/>
                </a:tc>
                <a:tc>
                  <a:txBody>
                    <a:bodyPr/>
                    <a:lstStyle/>
                    <a:p>
                      <a:r>
                        <a:rPr sz="1600">
                          <a:solidFill>
                            <a:srgbClr val="000000"/>
                          </a:solidFill>
                          <a:latin typeface="Calibri"/>
                        </a:rPr>
                        <a:t>0,68</a:t>
                      </a:r>
                    </a:p>
                  </a:txBody>
                  <a:tcPr/>
                </a:tc>
                <a:tc>
                  <a:txBody>
                    <a:bodyPr/>
                    <a:lstStyle/>
                    <a:p>
                      <a:r>
                        <a:rPr sz="1600">
                          <a:solidFill>
                            <a:srgbClr val="000000"/>
                          </a:solidFill>
                          <a:latin typeface="Calibri"/>
                        </a:rPr>
                        <a:t>0,75</a:t>
                      </a:r>
                    </a:p>
                  </a:txBody>
                  <a:tcPr/>
                </a:tc>
                <a:tc>
                  <a:txBody>
                    <a:bodyPr/>
                    <a:lstStyle/>
                    <a:p>
                      <a:r>
                        <a:rPr sz="1600">
                          <a:solidFill>
                            <a:srgbClr val="000000"/>
                          </a:solidFill>
                          <a:latin typeface="Calibri"/>
                        </a:rPr>
                        <a:t>0,25</a:t>
                      </a:r>
                    </a:p>
                  </a:txBody>
                  <a:tcPr/>
                </a:tc>
                <a:tc>
                  <a:txBody>
                    <a:bodyPr/>
                    <a:lstStyle/>
                    <a:p>
                      <a:r>
                        <a:rPr sz="1600">
                          <a:solidFill>
                            <a:srgbClr val="000000"/>
                          </a:solidFill>
                          <a:latin typeface="Calibri"/>
                        </a:rPr>
                        <a:t>−0,08–0,52</a:t>
                      </a:r>
                    </a:p>
                  </a:txBody>
                  <a:tcPr/>
                </a:tc>
                <a:extLst>
                  <a:ext uri="{0D108BD9-81ED-4DB2-BD59-A6C34878D82A}">
                    <a16:rowId xmlns:a16="http://schemas.microsoft.com/office/drawing/2014/main" val="10003"/>
                  </a:ext>
                </a:extLst>
              </a:tr>
              <a:tr h="825852">
                <a:tc>
                  <a:txBody>
                    <a:bodyPr/>
                    <a:lstStyle/>
                    <a:p>
                      <a:r>
                        <a:rPr lang="sv-SE" sz="1600" dirty="0">
                          <a:solidFill>
                            <a:srgbClr val="000000"/>
                          </a:solidFill>
                          <a:latin typeface="Calibri"/>
                        </a:rPr>
                        <a:t>Närhet i nära relationer</a:t>
                      </a:r>
                      <a:endParaRPr sz="1600" dirty="0">
                        <a:solidFill>
                          <a:srgbClr val="000000"/>
                        </a:solidFill>
                        <a:latin typeface="Calibri"/>
                      </a:endParaRPr>
                    </a:p>
                  </a:txBody>
                  <a:tcPr/>
                </a:tc>
                <a:tc>
                  <a:txBody>
                    <a:bodyPr/>
                    <a:lstStyle/>
                    <a:p>
                      <a:r>
                        <a:rPr sz="1600">
                          <a:solidFill>
                            <a:srgbClr val="000000"/>
                          </a:solidFill>
                          <a:latin typeface="Calibri"/>
                        </a:rPr>
                        <a:t>2,81</a:t>
                      </a:r>
                    </a:p>
                  </a:txBody>
                  <a:tcPr/>
                </a:tc>
                <a:tc>
                  <a:txBody>
                    <a:bodyPr/>
                    <a:lstStyle/>
                    <a:p>
                      <a:r>
                        <a:rPr sz="1600">
                          <a:solidFill>
                            <a:srgbClr val="000000"/>
                          </a:solidFill>
                          <a:latin typeface="Calibri"/>
                        </a:rPr>
                        <a:t>0,45</a:t>
                      </a:r>
                    </a:p>
                  </a:txBody>
                  <a:tcPr/>
                </a:tc>
                <a:tc>
                  <a:txBody>
                    <a:bodyPr/>
                    <a:lstStyle/>
                    <a:p>
                      <a:r>
                        <a:rPr sz="1600">
                          <a:solidFill>
                            <a:srgbClr val="000000"/>
                          </a:solidFill>
                          <a:latin typeface="Calibri"/>
                        </a:rPr>
                        <a:t>0,69</a:t>
                      </a:r>
                    </a:p>
                  </a:txBody>
                  <a:tcPr/>
                </a:tc>
                <a:tc>
                  <a:txBody>
                    <a:bodyPr/>
                    <a:lstStyle/>
                    <a:p>
                      <a:r>
                        <a:rPr sz="1600">
                          <a:solidFill>
                            <a:srgbClr val="000000"/>
                          </a:solidFill>
                          <a:latin typeface="Calibri"/>
                        </a:rPr>
                        <a:t>2,84</a:t>
                      </a:r>
                    </a:p>
                  </a:txBody>
                  <a:tcPr/>
                </a:tc>
                <a:tc>
                  <a:txBody>
                    <a:bodyPr/>
                    <a:lstStyle/>
                    <a:p>
                      <a:r>
                        <a:rPr sz="1600">
                          <a:solidFill>
                            <a:srgbClr val="000000"/>
                          </a:solidFill>
                          <a:latin typeface="Calibri"/>
                        </a:rPr>
                        <a:t>0,75</a:t>
                      </a:r>
                    </a:p>
                  </a:txBody>
                  <a:tcPr/>
                </a:tc>
                <a:tc>
                  <a:txBody>
                    <a:bodyPr/>
                    <a:lstStyle/>
                    <a:p>
                      <a:r>
                        <a:rPr sz="1600">
                          <a:solidFill>
                            <a:srgbClr val="000000"/>
                          </a:solidFill>
                          <a:latin typeface="Calibri"/>
                        </a:rPr>
                        <a:t>0,85</a:t>
                      </a:r>
                    </a:p>
                  </a:txBody>
                  <a:tcPr/>
                </a:tc>
                <a:tc>
                  <a:txBody>
                    <a:bodyPr/>
                    <a:lstStyle/>
                    <a:p>
                      <a:r>
                        <a:rPr sz="1600">
                          <a:solidFill>
                            <a:srgbClr val="000000"/>
                          </a:solidFill>
                          <a:latin typeface="Calibri"/>
                        </a:rPr>
                        <a:t>0,34</a:t>
                      </a:r>
                    </a:p>
                  </a:txBody>
                  <a:tcPr/>
                </a:tc>
                <a:tc>
                  <a:txBody>
                    <a:bodyPr/>
                    <a:lstStyle/>
                    <a:p>
                      <a:r>
                        <a:rPr sz="1600">
                          <a:solidFill>
                            <a:srgbClr val="000000"/>
                          </a:solidFill>
                          <a:latin typeface="Calibri"/>
                        </a:rPr>
                        <a:t>0,02–0,59</a:t>
                      </a:r>
                    </a:p>
                  </a:txBody>
                  <a:tcPr/>
                </a:tc>
                <a:extLst>
                  <a:ext uri="{0D108BD9-81ED-4DB2-BD59-A6C34878D82A}">
                    <a16:rowId xmlns:a16="http://schemas.microsoft.com/office/drawing/2014/main" val="10004"/>
                  </a:ext>
                </a:extLst>
              </a:tr>
              <a:tr h="825852">
                <a:tc>
                  <a:txBody>
                    <a:bodyPr/>
                    <a:lstStyle/>
                    <a:p>
                      <a:r>
                        <a:rPr lang="sv-SE" sz="1600" dirty="0">
                          <a:solidFill>
                            <a:srgbClr val="000000"/>
                          </a:solidFill>
                          <a:latin typeface="Calibri"/>
                        </a:rPr>
                        <a:t>Svårighetsgrad av Personlighetsfungerande skalan</a:t>
                      </a:r>
                      <a:endParaRPr sz="1600" dirty="0">
                        <a:solidFill>
                          <a:srgbClr val="000000"/>
                        </a:solidFill>
                        <a:latin typeface="Calibri"/>
                      </a:endParaRPr>
                    </a:p>
                  </a:txBody>
                  <a:tcPr/>
                </a:tc>
                <a:tc>
                  <a:txBody>
                    <a:bodyPr/>
                    <a:lstStyle/>
                    <a:p>
                      <a:r>
                        <a:rPr sz="1600">
                          <a:solidFill>
                            <a:srgbClr val="000000"/>
                          </a:solidFill>
                          <a:latin typeface="Calibri"/>
                        </a:rPr>
                        <a:t>2,63</a:t>
                      </a:r>
                    </a:p>
                  </a:txBody>
                  <a:tcPr/>
                </a:tc>
                <a:tc>
                  <a:txBody>
                    <a:bodyPr/>
                    <a:lstStyle/>
                    <a:p>
                      <a:r>
                        <a:rPr sz="1600">
                          <a:solidFill>
                            <a:srgbClr val="000000"/>
                          </a:solidFill>
                          <a:latin typeface="Calibri"/>
                        </a:rPr>
                        <a:t>0,45</a:t>
                      </a:r>
                    </a:p>
                  </a:txBody>
                  <a:tcPr/>
                </a:tc>
                <a:tc>
                  <a:txBody>
                    <a:bodyPr/>
                    <a:lstStyle/>
                    <a:p>
                      <a:r>
                        <a:rPr sz="1600">
                          <a:solidFill>
                            <a:srgbClr val="000000"/>
                          </a:solidFill>
                          <a:latin typeface="Calibri"/>
                        </a:rPr>
                        <a:t>0,91</a:t>
                      </a:r>
                    </a:p>
                  </a:txBody>
                  <a:tcPr/>
                </a:tc>
                <a:tc>
                  <a:txBody>
                    <a:bodyPr/>
                    <a:lstStyle/>
                    <a:p>
                      <a:r>
                        <a:rPr sz="1600">
                          <a:solidFill>
                            <a:srgbClr val="000000"/>
                          </a:solidFill>
                          <a:latin typeface="Calibri"/>
                        </a:rPr>
                        <a:t>2,66</a:t>
                      </a:r>
                    </a:p>
                  </a:txBody>
                  <a:tcPr/>
                </a:tc>
                <a:tc>
                  <a:txBody>
                    <a:bodyPr/>
                    <a:lstStyle/>
                    <a:p>
                      <a:r>
                        <a:rPr sz="1600">
                          <a:solidFill>
                            <a:srgbClr val="000000"/>
                          </a:solidFill>
                          <a:latin typeface="Calibri"/>
                        </a:rPr>
                        <a:t>0,54</a:t>
                      </a:r>
                    </a:p>
                  </a:txBody>
                  <a:tcPr/>
                </a:tc>
                <a:tc>
                  <a:txBody>
                    <a:bodyPr/>
                    <a:lstStyle/>
                    <a:p>
                      <a:r>
                        <a:rPr sz="1600">
                          <a:solidFill>
                            <a:srgbClr val="000000"/>
                          </a:solidFill>
                          <a:latin typeface="Calibri"/>
                        </a:rPr>
                        <a:t>0,88</a:t>
                      </a:r>
                    </a:p>
                  </a:txBody>
                  <a:tcPr/>
                </a:tc>
                <a:tc>
                  <a:txBody>
                    <a:bodyPr/>
                    <a:lstStyle/>
                    <a:p>
                      <a:r>
                        <a:rPr sz="1600">
                          <a:solidFill>
                            <a:srgbClr val="000000"/>
                          </a:solidFill>
                          <a:latin typeface="Calibri"/>
                        </a:rPr>
                        <a:t>0,57</a:t>
                      </a:r>
                    </a:p>
                  </a:txBody>
                  <a:tcPr/>
                </a:tc>
                <a:tc>
                  <a:txBody>
                    <a:bodyPr/>
                    <a:lstStyle/>
                    <a:p>
                      <a:r>
                        <a:rPr sz="1600">
                          <a:solidFill>
                            <a:srgbClr val="000000"/>
                          </a:solidFill>
                          <a:latin typeface="Calibri"/>
                        </a:rPr>
                        <a:t>0,30–0,75</a:t>
                      </a:r>
                    </a:p>
                  </a:txBody>
                  <a:tcPr/>
                </a:tc>
                <a:extLst>
                  <a:ext uri="{0D108BD9-81ED-4DB2-BD59-A6C34878D82A}">
                    <a16:rowId xmlns:a16="http://schemas.microsoft.com/office/drawing/2014/main" val="10005"/>
                  </a:ext>
                </a:extLst>
              </a:tr>
              <a:tr h="897047">
                <a:tc>
                  <a:txBody>
                    <a:bodyPr/>
                    <a:lstStyle/>
                    <a:p>
                      <a:r>
                        <a:rPr sz="1600">
                          <a:solidFill>
                            <a:srgbClr val="000000"/>
                          </a:solidFill>
                          <a:latin typeface="Calibri"/>
                        </a:rPr>
                        <a:t>M=Medelvärde  SD=Standardavvikelse  α=Cronbachs alfa</a:t>
                      </a:r>
                    </a:p>
                  </a:txBody>
                  <a:tcPr/>
                </a:tc>
                <a:tc>
                  <a:txBody>
                    <a:bodyPr/>
                    <a:lstStyle/>
                    <a:p>
                      <a:endParaRPr/>
                    </a:p>
                  </a:txBody>
                  <a:tcPr/>
                </a:tc>
                <a:tc>
                  <a:txBody>
                    <a:bodyPr/>
                    <a:lstStyle/>
                    <a:p>
                      <a:endParaRPr dirty="0"/>
                    </a:p>
                  </a:txBody>
                  <a:tcPr/>
                </a:tc>
                <a:tc>
                  <a:txBody>
                    <a:bodyPr/>
                    <a:lstStyle/>
                    <a:p>
                      <a:endParaRPr/>
                    </a:p>
                  </a:txBody>
                  <a:tcPr/>
                </a:tc>
                <a:tc>
                  <a:txBody>
                    <a:bodyPr/>
                    <a:lstStyle/>
                    <a:p>
                      <a:endParaRPr/>
                    </a:p>
                  </a:txBody>
                  <a:tcPr/>
                </a:tc>
                <a:tc>
                  <a:txBody>
                    <a:bodyPr/>
                    <a:lstStyle/>
                    <a:p>
                      <a:endParaRPr/>
                    </a:p>
                  </a:txBody>
                  <a:tcPr/>
                </a:tc>
                <a:tc>
                  <a:txBody>
                    <a:bodyPr/>
                    <a:lstStyle/>
                    <a:p>
                      <a:endParaRPr/>
                    </a:p>
                  </a:txBody>
                  <a:tcPr/>
                </a:tc>
                <a:tc>
                  <a:txBody>
                    <a:bodyPr/>
                    <a:lstStyle/>
                    <a:p>
                      <a:endParaRPr/>
                    </a:p>
                  </a:txBody>
                  <a:tcPr/>
                </a:tc>
                <a:tc>
                  <a:txBody>
                    <a:bodyPr/>
                    <a:lstStyle/>
                    <a:p>
                      <a:endParaRPr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663" y="208300"/>
            <a:ext cx="10601602" cy="523220"/>
          </a:xfrm>
          <a:prstGeom prst="rect">
            <a:avLst/>
          </a:prstGeom>
          <a:noFill/>
        </p:spPr>
        <p:txBody>
          <a:bodyPr wrap="square">
            <a:spAutoFit/>
          </a:bodyPr>
          <a:lstStyle/>
          <a:p>
            <a:r>
              <a:rPr lang="sv-SE" sz="2800" dirty="0">
                <a:solidFill>
                  <a:schemeClr val="accent2"/>
                </a:solidFill>
                <a:latin typeface="Calibri"/>
              </a:rPr>
              <a:t>                         Resultat:   </a:t>
            </a:r>
            <a:r>
              <a:rPr sz="2800" dirty="0">
                <a:solidFill>
                  <a:schemeClr val="accent2"/>
                </a:solidFill>
                <a:latin typeface="Calibri"/>
              </a:rPr>
              <a:t>Inter</a:t>
            </a:r>
            <a:r>
              <a:rPr lang="sv-SE" sz="2800" dirty="0">
                <a:solidFill>
                  <a:schemeClr val="accent2"/>
                </a:solidFill>
                <a:latin typeface="Calibri"/>
              </a:rPr>
              <a:t>-rater</a:t>
            </a:r>
            <a:r>
              <a:rPr sz="2800" dirty="0" err="1">
                <a:solidFill>
                  <a:schemeClr val="accent2"/>
                </a:solidFill>
                <a:latin typeface="Calibri"/>
              </a:rPr>
              <a:t>reliabilitet</a:t>
            </a:r>
            <a:r>
              <a:rPr sz="2800" dirty="0">
                <a:solidFill>
                  <a:schemeClr val="accent2"/>
                </a:solidFill>
                <a:latin typeface="Calibri"/>
              </a:rPr>
              <a:t>  SCID-5-AMPD</a:t>
            </a:r>
            <a:r>
              <a:rPr lang="sv-SE" sz="2800" dirty="0">
                <a:solidFill>
                  <a:schemeClr val="accent2"/>
                </a:solidFill>
                <a:latin typeface="Calibri"/>
              </a:rPr>
              <a:t>,</a:t>
            </a:r>
            <a:r>
              <a:rPr sz="2800" dirty="0">
                <a:solidFill>
                  <a:schemeClr val="accent2"/>
                </a:solidFill>
                <a:latin typeface="Calibri"/>
              </a:rPr>
              <a:t> </a:t>
            </a:r>
            <a:r>
              <a:rPr lang="sv-SE" sz="2800" dirty="0">
                <a:solidFill>
                  <a:schemeClr val="accent2"/>
                </a:solidFill>
                <a:latin typeface="Calibri"/>
              </a:rPr>
              <a:t>Del</a:t>
            </a:r>
            <a:r>
              <a:rPr sz="2800" dirty="0">
                <a:solidFill>
                  <a:schemeClr val="accent2"/>
                </a:solidFill>
                <a:latin typeface="Calibri"/>
              </a:rPr>
              <a:t> I</a:t>
            </a:r>
            <a:endParaRPr lang="sv-SE" sz="2800" dirty="0">
              <a:solidFill>
                <a:schemeClr val="accent2"/>
              </a:solidFill>
              <a:latin typeface="Calibri"/>
            </a:endParaRPr>
          </a:p>
        </p:txBody>
      </p:sp>
      <p:sp>
        <p:nvSpPr>
          <p:cNvPr id="3" name="TextBox 2"/>
          <p:cNvSpPr txBox="1"/>
          <p:nvPr/>
        </p:nvSpPr>
        <p:spPr>
          <a:xfrm>
            <a:off x="280663" y="731520"/>
            <a:ext cx="5908263" cy="5858014"/>
          </a:xfrm>
          <a:prstGeom prst="rect">
            <a:avLst/>
          </a:prstGeom>
          <a:noFill/>
        </p:spPr>
        <p:txBody>
          <a:bodyPr wrap="square">
            <a:spAutoFit/>
          </a:bodyPr>
          <a:lstStyle/>
          <a:p>
            <a:pPr>
              <a:spcAft>
                <a:spcPts val="800"/>
              </a:spcAft>
            </a:pPr>
            <a:endParaRPr lang="sv-SE" sz="1800" dirty="0">
              <a:solidFill>
                <a:srgbClr val="000000"/>
              </a:solidFill>
              <a:latin typeface="Calibri"/>
            </a:endParaRPr>
          </a:p>
          <a:p>
            <a:pPr>
              <a:spcAft>
                <a:spcPts val="800"/>
              </a:spcAft>
            </a:pPr>
            <a:endParaRPr lang="sv-SE" dirty="0">
              <a:solidFill>
                <a:srgbClr val="000000"/>
              </a:solidFill>
              <a:latin typeface="Calibri"/>
            </a:endParaRPr>
          </a:p>
          <a:p>
            <a:pPr>
              <a:spcAft>
                <a:spcPts val="800"/>
              </a:spcAft>
            </a:pPr>
            <a:r>
              <a:rPr sz="1800" dirty="0">
                <a:solidFill>
                  <a:srgbClr val="000000"/>
                </a:solidFill>
                <a:latin typeface="Calibri"/>
              </a:rPr>
              <a:t> ICC </a:t>
            </a:r>
            <a:r>
              <a:rPr sz="1800" dirty="0" err="1">
                <a:solidFill>
                  <a:srgbClr val="000000"/>
                </a:solidFill>
                <a:latin typeface="Calibri"/>
              </a:rPr>
              <a:t>varie</a:t>
            </a:r>
            <a:r>
              <a:rPr lang="sv-SE" sz="1800" dirty="0">
                <a:solidFill>
                  <a:srgbClr val="000000"/>
                </a:solidFill>
                <a:latin typeface="Calibri"/>
              </a:rPr>
              <a:t>rar</a:t>
            </a:r>
            <a:r>
              <a:rPr sz="1800" dirty="0">
                <a:solidFill>
                  <a:srgbClr val="000000"/>
                </a:solidFill>
                <a:latin typeface="Calibri"/>
              </a:rPr>
              <a:t> </a:t>
            </a:r>
            <a:r>
              <a:rPr sz="1800" dirty="0" err="1">
                <a:solidFill>
                  <a:srgbClr val="000000"/>
                </a:solidFill>
                <a:latin typeface="Calibri"/>
              </a:rPr>
              <a:t>mellan</a:t>
            </a:r>
            <a:r>
              <a:rPr sz="1800" dirty="0">
                <a:solidFill>
                  <a:srgbClr val="000000"/>
                </a:solidFill>
                <a:latin typeface="Calibri"/>
              </a:rPr>
              <a:t> </a:t>
            </a:r>
            <a:r>
              <a:rPr sz="1800" dirty="0" err="1">
                <a:solidFill>
                  <a:srgbClr val="000000"/>
                </a:solidFill>
                <a:latin typeface="Calibri"/>
              </a:rPr>
              <a:t>måttlig</a:t>
            </a:r>
            <a:r>
              <a:rPr sz="1800" dirty="0">
                <a:solidFill>
                  <a:srgbClr val="000000"/>
                </a:solidFill>
                <a:latin typeface="Calibri"/>
              </a:rPr>
              <a:t> </a:t>
            </a:r>
            <a:r>
              <a:rPr lang="sv-SE" sz="1800" dirty="0">
                <a:solidFill>
                  <a:srgbClr val="000000"/>
                </a:solidFill>
                <a:latin typeface="Calibri"/>
              </a:rPr>
              <a:t>och låg </a:t>
            </a:r>
            <a:r>
              <a:rPr sz="1800" dirty="0" err="1">
                <a:solidFill>
                  <a:srgbClr val="000000"/>
                </a:solidFill>
                <a:latin typeface="Calibri"/>
              </a:rPr>
              <a:t>överensstämmelse</a:t>
            </a:r>
            <a:endParaRPr sz="1800" dirty="0">
              <a:solidFill>
                <a:srgbClr val="000000"/>
              </a:solidFill>
              <a:latin typeface="Calibri"/>
            </a:endParaRPr>
          </a:p>
          <a:p>
            <a:pPr>
              <a:spcAft>
                <a:spcPts val="800"/>
              </a:spcAft>
            </a:pPr>
            <a:r>
              <a:rPr lang="sv-SE" dirty="0">
                <a:solidFill>
                  <a:srgbClr val="000000"/>
                </a:solidFill>
                <a:latin typeface="Calibri"/>
              </a:rPr>
              <a:t> </a:t>
            </a:r>
          </a:p>
          <a:p>
            <a:pPr>
              <a:spcAft>
                <a:spcPts val="800"/>
              </a:spcAft>
            </a:pPr>
            <a:r>
              <a:rPr lang="sv-SE" dirty="0">
                <a:solidFill>
                  <a:srgbClr val="000000"/>
                </a:solidFill>
                <a:latin typeface="Calibri"/>
              </a:rPr>
              <a:t>Identitet och Självstyrning – Måttlig reliabilitet (0,49–0,56)</a:t>
            </a:r>
          </a:p>
          <a:p>
            <a:pPr>
              <a:spcAft>
                <a:spcPts val="800"/>
              </a:spcAft>
            </a:pPr>
            <a:endParaRPr lang="sv-SE" dirty="0">
              <a:solidFill>
                <a:srgbClr val="000000"/>
              </a:solidFill>
              <a:latin typeface="Calibri"/>
            </a:endParaRPr>
          </a:p>
          <a:p>
            <a:pPr>
              <a:spcAft>
                <a:spcPts val="800"/>
              </a:spcAft>
            </a:pPr>
            <a:r>
              <a:rPr sz="1800" dirty="0">
                <a:solidFill>
                  <a:srgbClr val="000000"/>
                </a:solidFill>
                <a:latin typeface="Calibri"/>
              </a:rPr>
              <a:t> </a:t>
            </a:r>
            <a:r>
              <a:rPr sz="1800" dirty="0" err="1">
                <a:solidFill>
                  <a:srgbClr val="000000"/>
                </a:solidFill>
                <a:latin typeface="Calibri"/>
              </a:rPr>
              <a:t>Empati</a:t>
            </a:r>
            <a:r>
              <a:rPr sz="1800" dirty="0">
                <a:solidFill>
                  <a:srgbClr val="000000"/>
                </a:solidFill>
                <a:latin typeface="Calibri"/>
              </a:rPr>
              <a:t> och </a:t>
            </a:r>
            <a:r>
              <a:rPr lang="sv-SE" sz="1800" dirty="0">
                <a:solidFill>
                  <a:srgbClr val="000000"/>
                </a:solidFill>
                <a:latin typeface="Calibri"/>
              </a:rPr>
              <a:t>"Närhet i </a:t>
            </a:r>
            <a:r>
              <a:rPr lang="sv-SE" dirty="0">
                <a:solidFill>
                  <a:srgbClr val="000000"/>
                </a:solidFill>
                <a:latin typeface="Calibri"/>
              </a:rPr>
              <a:t>n</a:t>
            </a:r>
            <a:r>
              <a:rPr lang="sv-SE" sz="1800" dirty="0">
                <a:solidFill>
                  <a:srgbClr val="000000"/>
                </a:solidFill>
                <a:latin typeface="Calibri"/>
              </a:rPr>
              <a:t>ära relationer”</a:t>
            </a:r>
            <a:r>
              <a:rPr lang="sv-SE" dirty="0">
                <a:solidFill>
                  <a:srgbClr val="000000"/>
                </a:solidFill>
                <a:latin typeface="Calibri"/>
              </a:rPr>
              <a:t> -</a:t>
            </a:r>
            <a:r>
              <a:rPr sz="1800" dirty="0">
                <a:solidFill>
                  <a:srgbClr val="000000"/>
                </a:solidFill>
                <a:latin typeface="Calibri"/>
              </a:rPr>
              <a:t> </a:t>
            </a:r>
            <a:r>
              <a:rPr lang="sv-SE" dirty="0">
                <a:solidFill>
                  <a:srgbClr val="000000"/>
                </a:solidFill>
                <a:latin typeface="Calibri"/>
              </a:rPr>
              <a:t>L</a:t>
            </a:r>
            <a:r>
              <a:rPr sz="1800" dirty="0" err="1">
                <a:solidFill>
                  <a:srgbClr val="000000"/>
                </a:solidFill>
                <a:latin typeface="Calibri"/>
              </a:rPr>
              <a:t>åg</a:t>
            </a:r>
            <a:r>
              <a:rPr sz="1800" dirty="0">
                <a:solidFill>
                  <a:srgbClr val="000000"/>
                </a:solidFill>
                <a:latin typeface="Calibri"/>
              </a:rPr>
              <a:t> </a:t>
            </a:r>
            <a:r>
              <a:rPr lang="sv-SE" sz="1800" dirty="0">
                <a:solidFill>
                  <a:srgbClr val="000000"/>
                </a:solidFill>
                <a:latin typeface="Calibri"/>
              </a:rPr>
              <a:t>reliabilitet</a:t>
            </a:r>
            <a:r>
              <a:rPr sz="1800" dirty="0">
                <a:solidFill>
                  <a:srgbClr val="000000"/>
                </a:solidFill>
                <a:latin typeface="Calibri"/>
              </a:rPr>
              <a:t> (0,25–0,34)</a:t>
            </a:r>
          </a:p>
          <a:p>
            <a:pPr>
              <a:spcAft>
                <a:spcPts val="800"/>
              </a:spcAft>
            </a:pPr>
            <a:r>
              <a:rPr sz="1800" dirty="0">
                <a:solidFill>
                  <a:srgbClr val="000000"/>
                </a:solidFill>
                <a:latin typeface="Calibri"/>
              </a:rPr>
              <a:t> </a:t>
            </a:r>
            <a:endParaRPr lang="sv-SE" sz="1800" dirty="0">
              <a:solidFill>
                <a:srgbClr val="000000"/>
              </a:solidFill>
              <a:latin typeface="Calibri"/>
            </a:endParaRPr>
          </a:p>
          <a:p>
            <a:pPr>
              <a:spcAft>
                <a:spcPts val="800"/>
              </a:spcAft>
            </a:pPr>
            <a:r>
              <a:rPr sz="1800" dirty="0">
                <a:solidFill>
                  <a:schemeClr val="accent2">
                    <a:lumMod val="75000"/>
                  </a:schemeClr>
                </a:solidFill>
                <a:latin typeface="Calibri"/>
              </a:rPr>
              <a:t>Total LPFS-</a:t>
            </a:r>
            <a:r>
              <a:rPr sz="1800" dirty="0" err="1">
                <a:solidFill>
                  <a:schemeClr val="accent2">
                    <a:lumMod val="75000"/>
                  </a:schemeClr>
                </a:solidFill>
                <a:latin typeface="Calibri"/>
              </a:rPr>
              <a:t>skala</a:t>
            </a:r>
            <a:r>
              <a:rPr lang="sv-SE" dirty="0">
                <a:solidFill>
                  <a:srgbClr val="000000"/>
                </a:solidFill>
                <a:latin typeface="Calibri"/>
              </a:rPr>
              <a:t> </a:t>
            </a:r>
            <a:r>
              <a:rPr sz="1800" dirty="0">
                <a:solidFill>
                  <a:srgbClr val="000000"/>
                </a:solidFill>
                <a:latin typeface="Calibri"/>
              </a:rPr>
              <a:t> ICC = 0,57 </a:t>
            </a:r>
            <a:r>
              <a:rPr lang="sv-SE" sz="1800" dirty="0">
                <a:solidFill>
                  <a:srgbClr val="000000"/>
                </a:solidFill>
                <a:latin typeface="Calibri"/>
              </a:rPr>
              <a:t>- </a:t>
            </a:r>
            <a:r>
              <a:rPr lang="sv-SE" dirty="0">
                <a:solidFill>
                  <a:srgbClr val="000000"/>
                </a:solidFill>
                <a:latin typeface="Calibri"/>
              </a:rPr>
              <a:t>M</a:t>
            </a:r>
            <a:r>
              <a:rPr sz="1800" dirty="0" err="1">
                <a:solidFill>
                  <a:srgbClr val="000000"/>
                </a:solidFill>
                <a:latin typeface="Calibri"/>
              </a:rPr>
              <a:t>åttlig</a:t>
            </a:r>
            <a:r>
              <a:rPr sz="1800" dirty="0">
                <a:solidFill>
                  <a:srgbClr val="000000"/>
                </a:solidFill>
                <a:latin typeface="Calibri"/>
              </a:rPr>
              <a:t> </a:t>
            </a:r>
            <a:r>
              <a:rPr sz="1800" dirty="0" err="1">
                <a:solidFill>
                  <a:srgbClr val="000000"/>
                </a:solidFill>
                <a:latin typeface="Calibri"/>
              </a:rPr>
              <a:t>reliabilitet</a:t>
            </a:r>
            <a:endParaRPr sz="1800" dirty="0">
              <a:solidFill>
                <a:srgbClr val="000000"/>
              </a:solidFill>
              <a:latin typeface="Calibri"/>
            </a:endParaRPr>
          </a:p>
          <a:p>
            <a:pPr>
              <a:spcAft>
                <a:spcPts val="800"/>
              </a:spcAft>
            </a:pPr>
            <a:endParaRPr lang="sv-SE" dirty="0">
              <a:solidFill>
                <a:srgbClr val="000000"/>
              </a:solidFill>
              <a:latin typeface="Calibri"/>
            </a:endParaRPr>
          </a:p>
          <a:p>
            <a:pPr>
              <a:spcAft>
                <a:spcPts val="800"/>
              </a:spcAft>
            </a:pPr>
            <a:endParaRPr lang="sv-SE" sz="1800" dirty="0">
              <a:solidFill>
                <a:srgbClr val="000000"/>
              </a:solidFill>
              <a:latin typeface="Calibri"/>
            </a:endParaRPr>
          </a:p>
          <a:p>
            <a:pPr>
              <a:spcAft>
                <a:spcPts val="800"/>
              </a:spcAft>
            </a:pPr>
            <a:r>
              <a:rPr sz="1800" dirty="0">
                <a:solidFill>
                  <a:srgbClr val="000000"/>
                </a:solidFill>
                <a:latin typeface="Calibri"/>
              </a:rPr>
              <a:t> </a:t>
            </a:r>
            <a:r>
              <a:rPr sz="1800" dirty="0" err="1">
                <a:solidFill>
                  <a:srgbClr val="000000"/>
                </a:solidFill>
                <a:latin typeface="Calibri"/>
              </a:rPr>
              <a:t>Flera</a:t>
            </a:r>
            <a:r>
              <a:rPr sz="1800" dirty="0">
                <a:solidFill>
                  <a:srgbClr val="000000"/>
                </a:solidFill>
                <a:latin typeface="Calibri"/>
              </a:rPr>
              <a:t> </a:t>
            </a:r>
            <a:r>
              <a:rPr lang="sv-SE" dirty="0">
                <a:solidFill>
                  <a:srgbClr val="000000"/>
                </a:solidFill>
                <a:latin typeface="Calibri"/>
              </a:rPr>
              <a:t>delskalor</a:t>
            </a:r>
            <a:r>
              <a:rPr sz="1800" dirty="0">
                <a:solidFill>
                  <a:srgbClr val="000000"/>
                </a:solidFill>
                <a:latin typeface="Calibri"/>
              </a:rPr>
              <a:t> </a:t>
            </a:r>
            <a:r>
              <a:rPr sz="1800" dirty="0" err="1">
                <a:solidFill>
                  <a:srgbClr val="000000"/>
                </a:solidFill>
                <a:latin typeface="Calibri"/>
              </a:rPr>
              <a:t>inom</a:t>
            </a:r>
            <a:r>
              <a:rPr sz="1800" dirty="0">
                <a:solidFill>
                  <a:srgbClr val="000000"/>
                </a:solidFill>
                <a:latin typeface="Calibri"/>
              </a:rPr>
              <a:t> </a:t>
            </a:r>
            <a:r>
              <a:rPr sz="1800" dirty="0" err="1">
                <a:solidFill>
                  <a:srgbClr val="000000"/>
                </a:solidFill>
                <a:latin typeface="Calibri"/>
              </a:rPr>
              <a:t>Empati</a:t>
            </a:r>
            <a:r>
              <a:rPr sz="1800" dirty="0">
                <a:solidFill>
                  <a:srgbClr val="000000"/>
                </a:solidFill>
                <a:latin typeface="Calibri"/>
              </a:rPr>
              <a:t> och </a:t>
            </a:r>
            <a:r>
              <a:rPr lang="sv-SE" sz="1800" dirty="0">
                <a:solidFill>
                  <a:srgbClr val="000000"/>
                </a:solidFill>
                <a:latin typeface="Calibri"/>
              </a:rPr>
              <a:t>"</a:t>
            </a:r>
            <a:r>
              <a:rPr lang="sv-SE" dirty="0">
                <a:solidFill>
                  <a:srgbClr val="000000"/>
                </a:solidFill>
                <a:latin typeface="Calibri"/>
              </a:rPr>
              <a:t>Närhet i nära relationer” </a:t>
            </a:r>
            <a:r>
              <a:rPr sz="1800" dirty="0">
                <a:solidFill>
                  <a:srgbClr val="000000"/>
                </a:solidFill>
                <a:latin typeface="Calibri"/>
              </a:rPr>
              <a:t> </a:t>
            </a:r>
            <a:r>
              <a:rPr sz="1800" dirty="0" err="1">
                <a:solidFill>
                  <a:srgbClr val="000000"/>
                </a:solidFill>
                <a:latin typeface="Calibri"/>
              </a:rPr>
              <a:t>visade</a:t>
            </a:r>
            <a:r>
              <a:rPr sz="1800" dirty="0">
                <a:solidFill>
                  <a:srgbClr val="000000"/>
                </a:solidFill>
                <a:latin typeface="Calibri"/>
              </a:rPr>
              <a:t>  </a:t>
            </a:r>
            <a:r>
              <a:rPr lang="sv-SE" sz="1800" dirty="0">
                <a:solidFill>
                  <a:srgbClr val="000000"/>
                </a:solidFill>
                <a:latin typeface="Calibri"/>
              </a:rPr>
              <a:t>relativt </a:t>
            </a:r>
            <a:r>
              <a:rPr sz="1800" dirty="0" err="1">
                <a:solidFill>
                  <a:srgbClr val="000000"/>
                </a:solidFill>
                <a:latin typeface="Calibri"/>
              </a:rPr>
              <a:t>låga</a:t>
            </a:r>
            <a:r>
              <a:rPr sz="1800" dirty="0">
                <a:solidFill>
                  <a:srgbClr val="000000"/>
                </a:solidFill>
                <a:latin typeface="Calibri"/>
              </a:rPr>
              <a:t> </a:t>
            </a:r>
            <a:r>
              <a:rPr sz="1800" dirty="0" err="1">
                <a:solidFill>
                  <a:srgbClr val="000000"/>
                </a:solidFill>
                <a:latin typeface="Calibri"/>
              </a:rPr>
              <a:t>värden</a:t>
            </a:r>
            <a:r>
              <a:rPr sz="1800" dirty="0">
                <a:solidFill>
                  <a:srgbClr val="000000"/>
                </a:solidFill>
                <a:latin typeface="Calibri"/>
              </a:rPr>
              <a:t>.</a:t>
            </a:r>
            <a:endParaRPr lang="sv-SE" sz="1800" dirty="0">
              <a:solidFill>
                <a:srgbClr val="000000"/>
              </a:solidFill>
              <a:latin typeface="Calibri"/>
            </a:endParaRPr>
          </a:p>
          <a:p>
            <a:pPr>
              <a:spcAft>
                <a:spcPts val="800"/>
              </a:spcAft>
            </a:pPr>
            <a:endParaRPr lang="sv-SE" dirty="0">
              <a:solidFill>
                <a:srgbClr val="000000"/>
              </a:solidFill>
              <a:latin typeface="Calibri"/>
            </a:endParaRPr>
          </a:p>
          <a:p>
            <a:pPr>
              <a:spcAft>
                <a:spcPts val="800"/>
              </a:spcAft>
            </a:pPr>
            <a:endParaRPr sz="1800" dirty="0">
              <a:solidFill>
                <a:srgbClr val="000000"/>
              </a:solidFill>
              <a:latin typeface="Calibri"/>
            </a:endParaRPr>
          </a:p>
        </p:txBody>
      </p:sp>
      <p:graphicFrame>
        <p:nvGraphicFramePr>
          <p:cNvPr id="4" name="Table 3"/>
          <p:cNvGraphicFramePr>
            <a:graphicFrameLocks noGrp="1"/>
          </p:cNvGraphicFramePr>
          <p:nvPr/>
        </p:nvGraphicFramePr>
        <p:xfrm>
          <a:off x="6400800" y="1097280"/>
          <a:ext cx="5120640" cy="2743200"/>
        </p:xfrm>
        <a:graphic>
          <a:graphicData uri="http://schemas.openxmlformats.org/drawingml/2006/table">
            <a:tbl>
              <a:tblPr firstRow="1" bandRow="1">
                <a:tableStyleId>{5C22544A-7EE6-4342-B048-85BDC9FD1C3A}</a:tableStyleId>
              </a:tblPr>
              <a:tblGrid>
                <a:gridCol w="34747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tblGrid>
              <a:tr h="548640">
                <a:tc>
                  <a:txBody>
                    <a:bodyPr/>
                    <a:lstStyle/>
                    <a:p>
                      <a:r>
                        <a:rPr sz="1600" b="1">
                          <a:solidFill>
                            <a:srgbClr val="FFFFFF"/>
                          </a:solidFill>
                          <a:latin typeface="Calibri"/>
                        </a:rPr>
                        <a:t>Område</a:t>
                      </a:r>
                    </a:p>
                  </a:txBody>
                  <a:tcPr>
                    <a:solidFill>
                      <a:srgbClr val="006633"/>
                    </a:solidFill>
                  </a:tcPr>
                </a:tc>
                <a:tc>
                  <a:txBody>
                    <a:bodyPr/>
                    <a:lstStyle/>
                    <a:p>
                      <a:r>
                        <a:rPr sz="1600" b="1">
                          <a:solidFill>
                            <a:srgbClr val="FFFFFF"/>
                          </a:solidFill>
                          <a:latin typeface="Calibri"/>
                        </a:rPr>
                        <a:t>ICC</a:t>
                      </a:r>
                    </a:p>
                  </a:txBody>
                  <a:tcPr>
                    <a:solidFill>
                      <a:srgbClr val="006633"/>
                    </a:solidFill>
                  </a:tcPr>
                </a:tc>
                <a:extLst>
                  <a:ext uri="{0D108BD9-81ED-4DB2-BD59-A6C34878D82A}">
                    <a16:rowId xmlns:a16="http://schemas.microsoft.com/office/drawing/2014/main" val="10000"/>
                  </a:ext>
                </a:extLst>
              </a:tr>
              <a:tr h="548640">
                <a:tc>
                  <a:txBody>
                    <a:bodyPr/>
                    <a:lstStyle/>
                    <a:p>
                      <a:r>
                        <a:rPr sz="1400" dirty="0" err="1">
                          <a:solidFill>
                            <a:srgbClr val="5A5A5A"/>
                          </a:solidFill>
                          <a:latin typeface="Calibri"/>
                        </a:rPr>
                        <a:t>Empati</a:t>
                      </a:r>
                      <a:r>
                        <a:rPr sz="1400" dirty="0">
                          <a:solidFill>
                            <a:srgbClr val="5A5A5A"/>
                          </a:solidFill>
                          <a:latin typeface="Calibri"/>
                        </a:rPr>
                        <a:t> </a:t>
                      </a:r>
                      <a:r>
                        <a:rPr lang="sv-SE" sz="1400" dirty="0">
                          <a:solidFill>
                            <a:srgbClr val="5A5A5A"/>
                          </a:solidFill>
                          <a:latin typeface="Calibri"/>
                        </a:rPr>
                        <a:t>och Närhet i nära relationer</a:t>
                      </a:r>
                      <a:endParaRPr sz="1400" dirty="0">
                        <a:solidFill>
                          <a:srgbClr val="5A5A5A"/>
                        </a:solidFill>
                        <a:latin typeface="Calibri"/>
                      </a:endParaRPr>
                    </a:p>
                  </a:txBody>
                  <a:tcPr>
                    <a:solidFill>
                      <a:srgbClr val="E6E6E6"/>
                    </a:solidFill>
                  </a:tcPr>
                </a:tc>
                <a:tc>
                  <a:txBody>
                    <a:bodyPr/>
                    <a:lstStyle/>
                    <a:p>
                      <a:r>
                        <a:rPr sz="1400">
                          <a:solidFill>
                            <a:srgbClr val="5A5A5A"/>
                          </a:solidFill>
                          <a:latin typeface="Calibri"/>
                        </a:rPr>
                        <a:t>0,25–0,34</a:t>
                      </a:r>
                    </a:p>
                  </a:txBody>
                  <a:tcPr>
                    <a:solidFill>
                      <a:srgbClr val="E6E6E6"/>
                    </a:solidFill>
                  </a:tcPr>
                </a:tc>
                <a:extLst>
                  <a:ext uri="{0D108BD9-81ED-4DB2-BD59-A6C34878D82A}">
                    <a16:rowId xmlns:a16="http://schemas.microsoft.com/office/drawing/2014/main" val="10001"/>
                  </a:ext>
                </a:extLst>
              </a:tr>
              <a:tr h="548640">
                <a:tc>
                  <a:txBody>
                    <a:bodyPr/>
                    <a:lstStyle/>
                    <a:p>
                      <a:r>
                        <a:rPr sz="1400">
                          <a:solidFill>
                            <a:srgbClr val="5A5A5A"/>
                          </a:solidFill>
                          <a:latin typeface="Calibri"/>
                        </a:rPr>
                        <a:t>Identitet</a:t>
                      </a:r>
                    </a:p>
                  </a:txBody>
                  <a:tcPr>
                    <a:solidFill>
                      <a:srgbClr val="FFFFFF"/>
                    </a:solidFill>
                  </a:tcPr>
                </a:tc>
                <a:tc>
                  <a:txBody>
                    <a:bodyPr/>
                    <a:lstStyle/>
                    <a:p>
                      <a:r>
                        <a:rPr sz="1400">
                          <a:solidFill>
                            <a:srgbClr val="5A5A5A"/>
                          </a:solidFill>
                          <a:latin typeface="Calibri"/>
                        </a:rPr>
                        <a:t>0,49</a:t>
                      </a:r>
                    </a:p>
                  </a:txBody>
                  <a:tcPr>
                    <a:solidFill>
                      <a:srgbClr val="FFFFFF"/>
                    </a:solidFill>
                  </a:tcPr>
                </a:tc>
                <a:extLst>
                  <a:ext uri="{0D108BD9-81ED-4DB2-BD59-A6C34878D82A}">
                    <a16:rowId xmlns:a16="http://schemas.microsoft.com/office/drawing/2014/main" val="10002"/>
                  </a:ext>
                </a:extLst>
              </a:tr>
              <a:tr h="548640">
                <a:tc>
                  <a:txBody>
                    <a:bodyPr/>
                    <a:lstStyle/>
                    <a:p>
                      <a:r>
                        <a:rPr sz="1400">
                          <a:solidFill>
                            <a:srgbClr val="5A5A5A"/>
                          </a:solidFill>
                          <a:latin typeface="Calibri"/>
                        </a:rPr>
                        <a:t>Självstyrning</a:t>
                      </a:r>
                    </a:p>
                  </a:txBody>
                  <a:tcPr>
                    <a:solidFill>
                      <a:srgbClr val="E6E6E6"/>
                    </a:solidFill>
                  </a:tcPr>
                </a:tc>
                <a:tc>
                  <a:txBody>
                    <a:bodyPr/>
                    <a:lstStyle/>
                    <a:p>
                      <a:r>
                        <a:rPr sz="1400">
                          <a:solidFill>
                            <a:srgbClr val="5A5A5A"/>
                          </a:solidFill>
                          <a:latin typeface="Calibri"/>
                        </a:rPr>
                        <a:t>0,56</a:t>
                      </a:r>
                    </a:p>
                  </a:txBody>
                  <a:tcPr>
                    <a:solidFill>
                      <a:srgbClr val="E6E6E6"/>
                    </a:solidFill>
                  </a:tcPr>
                </a:tc>
                <a:extLst>
                  <a:ext uri="{0D108BD9-81ED-4DB2-BD59-A6C34878D82A}">
                    <a16:rowId xmlns:a16="http://schemas.microsoft.com/office/drawing/2014/main" val="10003"/>
                  </a:ext>
                </a:extLst>
              </a:tr>
              <a:tr h="548640">
                <a:tc>
                  <a:txBody>
                    <a:bodyPr/>
                    <a:lstStyle/>
                    <a:p>
                      <a:r>
                        <a:rPr sz="1400">
                          <a:solidFill>
                            <a:srgbClr val="5A5A5A"/>
                          </a:solidFill>
                          <a:latin typeface="Calibri"/>
                        </a:rPr>
                        <a:t>LPFS total</a:t>
                      </a:r>
                    </a:p>
                  </a:txBody>
                  <a:tcPr>
                    <a:solidFill>
                      <a:srgbClr val="FFFFFF"/>
                    </a:solidFill>
                  </a:tcPr>
                </a:tc>
                <a:tc>
                  <a:txBody>
                    <a:bodyPr/>
                    <a:lstStyle/>
                    <a:p>
                      <a:r>
                        <a:rPr sz="1400" dirty="0">
                          <a:solidFill>
                            <a:srgbClr val="5A5A5A"/>
                          </a:solidFill>
                          <a:latin typeface="Calibri"/>
                        </a:rPr>
                        <a:t>0,57</a:t>
                      </a:r>
                    </a:p>
                  </a:txBody>
                  <a:tcPr>
                    <a:solidFill>
                      <a:srgbClr val="FFFFFF"/>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6282090" y="4206240"/>
            <a:ext cx="6561564" cy="1323439"/>
          </a:xfrm>
          <a:prstGeom prst="rect">
            <a:avLst/>
          </a:prstGeom>
          <a:noFill/>
        </p:spPr>
        <p:txBody>
          <a:bodyPr wrap="square">
            <a:spAutoFit/>
          </a:bodyPr>
          <a:lstStyle/>
          <a:p>
            <a:r>
              <a:rPr lang="sv-SE" sz="1600" dirty="0">
                <a:solidFill>
                  <a:schemeClr val="accent2">
                    <a:lumMod val="75000"/>
                  </a:schemeClr>
                </a:solidFill>
                <a:latin typeface="Calibri"/>
              </a:rPr>
              <a:t>Resultat </a:t>
            </a:r>
          </a:p>
          <a:p>
            <a:r>
              <a:rPr sz="1600" dirty="0">
                <a:solidFill>
                  <a:srgbClr val="000000"/>
                </a:solidFill>
                <a:latin typeface="Calibri"/>
              </a:rPr>
              <a:t> </a:t>
            </a:r>
            <a:r>
              <a:rPr lang="sv-SE" sz="1600" dirty="0">
                <a:solidFill>
                  <a:srgbClr val="000000"/>
                </a:solidFill>
                <a:latin typeface="Calibri"/>
              </a:rPr>
              <a:t>Del</a:t>
            </a:r>
            <a:r>
              <a:rPr sz="1600" dirty="0">
                <a:solidFill>
                  <a:srgbClr val="000000"/>
                </a:solidFill>
                <a:latin typeface="Calibri"/>
              </a:rPr>
              <a:t> I </a:t>
            </a:r>
            <a:r>
              <a:rPr sz="1600" dirty="0" err="1">
                <a:solidFill>
                  <a:srgbClr val="000000"/>
                </a:solidFill>
                <a:latin typeface="Calibri"/>
              </a:rPr>
              <a:t>visar</a:t>
            </a:r>
            <a:r>
              <a:rPr sz="1600" dirty="0">
                <a:solidFill>
                  <a:srgbClr val="000000"/>
                </a:solidFill>
                <a:latin typeface="Calibri"/>
              </a:rPr>
              <a:t> </a:t>
            </a:r>
            <a:r>
              <a:rPr sz="1600" dirty="0" err="1">
                <a:solidFill>
                  <a:srgbClr val="000000"/>
                </a:solidFill>
                <a:latin typeface="Calibri"/>
              </a:rPr>
              <a:t>störst</a:t>
            </a:r>
            <a:r>
              <a:rPr sz="1600" dirty="0">
                <a:solidFill>
                  <a:srgbClr val="000000"/>
                </a:solidFill>
                <a:latin typeface="Calibri"/>
              </a:rPr>
              <a:t> </a:t>
            </a:r>
            <a:r>
              <a:rPr sz="1600" dirty="0" err="1">
                <a:solidFill>
                  <a:srgbClr val="000000"/>
                </a:solidFill>
                <a:latin typeface="Calibri"/>
              </a:rPr>
              <a:t>osäkerhet</a:t>
            </a:r>
            <a:r>
              <a:rPr lang="sv-SE" sz="1600" dirty="0">
                <a:solidFill>
                  <a:srgbClr val="000000"/>
                </a:solidFill>
                <a:latin typeface="Calibri"/>
              </a:rPr>
              <a:t> för </a:t>
            </a:r>
            <a:r>
              <a:rPr sz="1600" dirty="0" err="1">
                <a:solidFill>
                  <a:srgbClr val="000000"/>
                </a:solidFill>
                <a:latin typeface="Calibri"/>
              </a:rPr>
              <a:t>Empati</a:t>
            </a:r>
            <a:r>
              <a:rPr lang="sv-SE" sz="1600" dirty="0" err="1">
                <a:solidFill>
                  <a:srgbClr val="000000"/>
                </a:solidFill>
                <a:latin typeface="Calibri"/>
              </a:rPr>
              <a:t>sk</a:t>
            </a:r>
            <a:r>
              <a:rPr lang="sv-SE" sz="1600" dirty="0">
                <a:solidFill>
                  <a:srgbClr val="000000"/>
                </a:solidFill>
                <a:latin typeface="Calibri"/>
              </a:rPr>
              <a:t> förmåga </a:t>
            </a:r>
            <a:r>
              <a:rPr sz="1600" dirty="0">
                <a:solidFill>
                  <a:srgbClr val="000000"/>
                </a:solidFill>
                <a:latin typeface="Calibri"/>
              </a:rPr>
              <a:t> och </a:t>
            </a:r>
            <a:endParaRPr lang="sv-SE" sz="1600" dirty="0">
              <a:solidFill>
                <a:srgbClr val="000000"/>
              </a:solidFill>
              <a:latin typeface="Calibri"/>
            </a:endParaRPr>
          </a:p>
          <a:p>
            <a:r>
              <a:rPr lang="sv-SE" sz="1600" dirty="0">
                <a:solidFill>
                  <a:srgbClr val="000000"/>
                </a:solidFill>
                <a:latin typeface="Calibri"/>
              </a:rPr>
              <a:t>Förmåga till Närhet i nära relationer </a:t>
            </a:r>
          </a:p>
          <a:p>
            <a:r>
              <a:rPr sz="1600" dirty="0" err="1">
                <a:solidFill>
                  <a:srgbClr val="000000"/>
                </a:solidFill>
                <a:latin typeface="Calibri"/>
              </a:rPr>
              <a:t>medan</a:t>
            </a:r>
            <a:r>
              <a:rPr sz="1600" dirty="0">
                <a:solidFill>
                  <a:srgbClr val="000000"/>
                </a:solidFill>
                <a:latin typeface="Calibri"/>
              </a:rPr>
              <a:t> </a:t>
            </a:r>
            <a:r>
              <a:rPr sz="1600" dirty="0" err="1">
                <a:solidFill>
                  <a:srgbClr val="000000"/>
                </a:solidFill>
                <a:latin typeface="Calibri"/>
              </a:rPr>
              <a:t>totalpoängen</a:t>
            </a:r>
            <a:r>
              <a:rPr lang="sv-SE" sz="1600" dirty="0">
                <a:solidFill>
                  <a:srgbClr val="000000"/>
                </a:solidFill>
                <a:latin typeface="Calibri"/>
              </a:rPr>
              <a:t> för personlighetsfungerande </a:t>
            </a:r>
            <a:r>
              <a:rPr sz="1600" dirty="0">
                <a:solidFill>
                  <a:srgbClr val="000000"/>
                </a:solidFill>
                <a:latin typeface="Calibri"/>
              </a:rPr>
              <a:t> </a:t>
            </a:r>
            <a:r>
              <a:rPr sz="1600" dirty="0" err="1">
                <a:solidFill>
                  <a:srgbClr val="000000"/>
                </a:solidFill>
                <a:latin typeface="Calibri"/>
              </a:rPr>
              <a:t>uppvisar</a:t>
            </a:r>
            <a:r>
              <a:rPr lang="sv-SE" sz="1600" dirty="0">
                <a:solidFill>
                  <a:srgbClr val="000000"/>
                </a:solidFill>
                <a:latin typeface="Calibri"/>
              </a:rPr>
              <a:t>             </a:t>
            </a:r>
            <a:r>
              <a:rPr sz="1600" dirty="0">
                <a:solidFill>
                  <a:srgbClr val="000000"/>
                </a:solidFill>
                <a:latin typeface="Calibri"/>
              </a:rPr>
              <a:t> </a:t>
            </a:r>
            <a:r>
              <a:rPr sz="1600" dirty="0" err="1">
                <a:solidFill>
                  <a:srgbClr val="000000"/>
                </a:solidFill>
                <a:latin typeface="Calibri"/>
              </a:rPr>
              <a:t>acceptabel</a:t>
            </a:r>
            <a:r>
              <a:rPr sz="1600" dirty="0">
                <a:solidFill>
                  <a:srgbClr val="000000"/>
                </a:solidFill>
                <a:latin typeface="Calibri"/>
              </a:rPr>
              <a:t>  </a:t>
            </a:r>
            <a:r>
              <a:rPr sz="1600" dirty="0" err="1">
                <a:solidFill>
                  <a:srgbClr val="000000"/>
                </a:solidFill>
                <a:latin typeface="Calibri"/>
              </a:rPr>
              <a:t>reliabilitet</a:t>
            </a:r>
            <a:r>
              <a:rPr sz="1600" dirty="0">
                <a:solidFill>
                  <a:srgbClr val="000000"/>
                </a:solidFill>
                <a:latin typeface="Calibri"/>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90906"/>
          </a:xfrm>
        </p:spPr>
        <p:txBody>
          <a:bodyPr>
            <a:normAutofit/>
          </a:bodyPr>
          <a:lstStyle/>
          <a:p>
            <a:r>
              <a:rPr lang="sv-SE" sz="2800" dirty="0">
                <a:solidFill>
                  <a:schemeClr val="accent2"/>
                </a:solidFill>
                <a:latin typeface="Calibri" panose="020F0502020204030204" pitchFamily="34" charset="0"/>
                <a:cs typeface="Calibri" panose="020F0502020204030204" pitchFamily="34" charset="0"/>
              </a:rPr>
              <a:t> </a:t>
            </a:r>
            <a:r>
              <a:rPr lang="sv-SE" sz="2800" dirty="0">
                <a:solidFill>
                  <a:schemeClr val="accent2"/>
                </a:solidFill>
                <a:latin typeface="Calibri"/>
              </a:rPr>
              <a:t>Resultat:   Inter-</a:t>
            </a:r>
            <a:r>
              <a:rPr lang="sv-SE" sz="2800" dirty="0" err="1">
                <a:solidFill>
                  <a:schemeClr val="accent2"/>
                </a:solidFill>
                <a:latin typeface="Calibri"/>
              </a:rPr>
              <a:t>raterreliabilitet</a:t>
            </a:r>
            <a:r>
              <a:rPr lang="sv-SE" sz="2800" dirty="0">
                <a:solidFill>
                  <a:schemeClr val="accent2"/>
                </a:solidFill>
                <a:latin typeface="Calibri"/>
              </a:rPr>
              <a:t>  SCID-5-AMPD, Del I</a:t>
            </a:r>
            <a:endParaRPr sz="2800" dirty="0">
              <a:solidFill>
                <a:schemeClr val="accent2"/>
              </a:solidFill>
              <a:latin typeface="Calibri" panose="020F0502020204030204" pitchFamily="34" charset="0"/>
              <a:cs typeface="Calibri" panose="020F0502020204030204" pitchFamily="34" charset="0"/>
            </a:endParaRPr>
          </a:p>
        </p:txBody>
      </p:sp>
      <p:graphicFrame>
        <p:nvGraphicFramePr>
          <p:cNvPr id="3" name="Chart 2"/>
          <p:cNvGraphicFramePr>
            <a:graphicFrameLocks noGrp="1"/>
          </p:cNvGraphicFramePr>
          <p:nvPr/>
        </p:nvGraphicFramePr>
        <p:xfrm>
          <a:off x="899158" y="1205732"/>
          <a:ext cx="5163015"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noGrp="1"/>
          </p:cNvGraphicFramePr>
          <p:nvPr/>
        </p:nvGraphicFramePr>
        <p:xfrm>
          <a:off x="5821682" y="1371600"/>
          <a:ext cx="5029199" cy="454065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6370321" y="1097281"/>
            <a:ext cx="648191" cy="276999"/>
          </a:xfrm>
          <a:prstGeom prst="rect">
            <a:avLst/>
          </a:prstGeom>
          <a:noFill/>
        </p:spPr>
        <p:txBody>
          <a:bodyPr wrap="none">
            <a:spAutoFit/>
          </a:bodyPr>
          <a:lstStyle/>
          <a:p>
            <a:pPr>
              <a:defRPr sz="1200"/>
            </a:pPr>
            <a:r>
              <a:rPr sz="1200"/>
              <a:t>måttlig</a:t>
            </a:r>
          </a:p>
        </p:txBody>
      </p:sp>
      <p:sp>
        <p:nvSpPr>
          <p:cNvPr id="6" name="TextBox 5"/>
          <p:cNvSpPr txBox="1"/>
          <p:nvPr/>
        </p:nvSpPr>
        <p:spPr>
          <a:xfrm>
            <a:off x="7193281" y="1097281"/>
            <a:ext cx="648191" cy="276999"/>
          </a:xfrm>
          <a:prstGeom prst="rect">
            <a:avLst/>
          </a:prstGeom>
          <a:noFill/>
        </p:spPr>
        <p:txBody>
          <a:bodyPr wrap="none">
            <a:spAutoFit/>
          </a:bodyPr>
          <a:lstStyle/>
          <a:p>
            <a:pPr>
              <a:defRPr sz="1200"/>
            </a:pPr>
            <a:r>
              <a:rPr sz="1200"/>
              <a:t>måttlig</a:t>
            </a:r>
          </a:p>
        </p:txBody>
      </p:sp>
      <p:sp>
        <p:nvSpPr>
          <p:cNvPr id="7" name="TextBox 6"/>
          <p:cNvSpPr txBox="1"/>
          <p:nvPr/>
        </p:nvSpPr>
        <p:spPr>
          <a:xfrm>
            <a:off x="8016240" y="1097281"/>
            <a:ext cx="381836" cy="276999"/>
          </a:xfrm>
          <a:prstGeom prst="rect">
            <a:avLst/>
          </a:prstGeom>
          <a:noFill/>
        </p:spPr>
        <p:txBody>
          <a:bodyPr wrap="none">
            <a:spAutoFit/>
          </a:bodyPr>
          <a:lstStyle/>
          <a:p>
            <a:pPr>
              <a:defRPr sz="1200"/>
            </a:pPr>
            <a:r>
              <a:rPr sz="1200"/>
              <a:t>låg</a:t>
            </a:r>
          </a:p>
        </p:txBody>
      </p:sp>
      <p:sp>
        <p:nvSpPr>
          <p:cNvPr id="8" name="TextBox 7"/>
          <p:cNvSpPr txBox="1"/>
          <p:nvPr/>
        </p:nvSpPr>
        <p:spPr>
          <a:xfrm>
            <a:off x="8839200" y="1097281"/>
            <a:ext cx="381836" cy="276999"/>
          </a:xfrm>
          <a:prstGeom prst="rect">
            <a:avLst/>
          </a:prstGeom>
          <a:noFill/>
        </p:spPr>
        <p:txBody>
          <a:bodyPr wrap="none">
            <a:spAutoFit/>
          </a:bodyPr>
          <a:lstStyle/>
          <a:p>
            <a:pPr>
              <a:defRPr sz="1200"/>
            </a:pPr>
            <a:r>
              <a:rPr sz="1200"/>
              <a:t>låg</a:t>
            </a:r>
          </a:p>
        </p:txBody>
      </p:sp>
      <p:sp>
        <p:nvSpPr>
          <p:cNvPr id="9" name="TextBox 8"/>
          <p:cNvSpPr txBox="1"/>
          <p:nvPr/>
        </p:nvSpPr>
        <p:spPr>
          <a:xfrm>
            <a:off x="9662161" y="1097281"/>
            <a:ext cx="648191" cy="276999"/>
          </a:xfrm>
          <a:prstGeom prst="rect">
            <a:avLst/>
          </a:prstGeom>
          <a:noFill/>
        </p:spPr>
        <p:txBody>
          <a:bodyPr wrap="none">
            <a:spAutoFit/>
          </a:bodyPr>
          <a:lstStyle/>
          <a:p>
            <a:pPr>
              <a:defRPr sz="1200"/>
            </a:pPr>
            <a:r>
              <a:rPr sz="1200" dirty="0" err="1"/>
              <a:t>måttlig</a:t>
            </a:r>
            <a:endParaRPr sz="1200" dirty="0"/>
          </a:p>
        </p:txBody>
      </p:sp>
      <p:sp>
        <p:nvSpPr>
          <p:cNvPr id="10" name="TextBox 9"/>
          <p:cNvSpPr txBox="1"/>
          <p:nvPr/>
        </p:nvSpPr>
        <p:spPr>
          <a:xfrm>
            <a:off x="267629" y="5303520"/>
            <a:ext cx="10729269" cy="1477328"/>
          </a:xfrm>
          <a:prstGeom prst="rect">
            <a:avLst/>
          </a:prstGeom>
          <a:noFill/>
        </p:spPr>
        <p:txBody>
          <a:bodyPr wrap="square">
            <a:spAutoFit/>
          </a:bodyPr>
          <a:lstStyle/>
          <a:p>
            <a:endParaRPr lang="sv-SE" dirty="0"/>
          </a:p>
          <a:p>
            <a:endParaRPr lang="sv-SE" dirty="0"/>
          </a:p>
          <a:p>
            <a:r>
              <a:rPr lang="sv-SE" dirty="0">
                <a:solidFill>
                  <a:schemeClr val="accent2"/>
                </a:solidFill>
              </a:rPr>
              <a:t>Resultat</a:t>
            </a:r>
            <a:r>
              <a:rPr dirty="0"/>
              <a:t>: </a:t>
            </a:r>
            <a:r>
              <a:rPr dirty="0" err="1"/>
              <a:t>låg</a:t>
            </a:r>
            <a:r>
              <a:rPr dirty="0"/>
              <a:t> (&lt;0,45), </a:t>
            </a:r>
            <a:r>
              <a:rPr dirty="0" err="1"/>
              <a:t>måttlig</a:t>
            </a:r>
            <a:r>
              <a:rPr dirty="0"/>
              <a:t> (0,45–0,75). </a:t>
            </a:r>
            <a:r>
              <a:rPr lang="sv-SE" dirty="0" err="1"/>
              <a:t>Identite</a:t>
            </a:r>
            <a:r>
              <a:rPr lang="sv-SE" dirty="0"/>
              <a:t>, </a:t>
            </a:r>
            <a:r>
              <a:rPr lang="sv-SE" dirty="0" err="1"/>
              <a:t>Själstyrning</a:t>
            </a:r>
            <a:r>
              <a:rPr lang="sv-SE" dirty="0"/>
              <a:t>, personlighetsfungerande skala uppvisar högre reliabilitet </a:t>
            </a:r>
          </a:p>
          <a:p>
            <a:r>
              <a:rPr dirty="0" err="1"/>
              <a:t>Empati</a:t>
            </a:r>
            <a:r>
              <a:rPr dirty="0"/>
              <a:t> och </a:t>
            </a:r>
            <a:r>
              <a:rPr dirty="0" err="1"/>
              <a:t>Närhet</a:t>
            </a:r>
            <a:r>
              <a:rPr dirty="0"/>
              <a:t> </a:t>
            </a:r>
            <a:r>
              <a:rPr lang="sv-SE" dirty="0"/>
              <a:t>visar</a:t>
            </a:r>
            <a:r>
              <a:rPr dirty="0"/>
              <a:t> </a:t>
            </a:r>
            <a:r>
              <a:rPr dirty="0" err="1"/>
              <a:t>lägre</a:t>
            </a:r>
            <a:r>
              <a:rPr dirty="0"/>
              <a:t> </a:t>
            </a:r>
            <a:r>
              <a:rPr dirty="0" err="1"/>
              <a:t>reliabilitet</a:t>
            </a:r>
            <a:r>
              <a:rPr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963CD22-E27E-B56E-D0C0-3FB08A6DDB0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51C4639-C3A6-11D8-AD0E-B4E5DCA05617}"/>
              </a:ext>
            </a:extLst>
          </p:cNvPr>
          <p:cNvSpPr txBox="1"/>
          <p:nvPr/>
        </p:nvSpPr>
        <p:spPr>
          <a:xfrm>
            <a:off x="638881" y="417576"/>
            <a:ext cx="10909640" cy="12493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kern="1200" dirty="0">
                <a:solidFill>
                  <a:schemeClr val="accent2"/>
                </a:solidFill>
                <a:latin typeface="Calibri" panose="020F0502020204030204" pitchFamily="34" charset="0"/>
                <a:ea typeface="+mj-ea"/>
                <a:cs typeface="Calibri" panose="020F0502020204030204" pitchFamily="34" charset="0"/>
              </a:rPr>
              <a:t>Tabell 2 -  ICC och KI           SCID-5-AMPD   Del I</a:t>
            </a:r>
          </a:p>
        </p:txBody>
      </p:sp>
      <p:graphicFrame>
        <p:nvGraphicFramePr>
          <p:cNvPr id="3" name="Table 2">
            <a:extLst>
              <a:ext uri="{FF2B5EF4-FFF2-40B4-BE49-F238E27FC236}">
                <a16:creationId xmlns:a16="http://schemas.microsoft.com/office/drawing/2014/main" id="{0789175B-A16D-3527-69B3-325F2FE57794}"/>
              </a:ext>
            </a:extLst>
          </p:cNvPr>
          <p:cNvGraphicFramePr>
            <a:graphicFrameLocks noGrp="1"/>
          </p:cNvGraphicFramePr>
          <p:nvPr/>
        </p:nvGraphicFramePr>
        <p:xfrm>
          <a:off x="320040" y="2759732"/>
          <a:ext cx="11548877" cy="3333836"/>
        </p:xfrm>
        <a:graphic>
          <a:graphicData uri="http://schemas.openxmlformats.org/drawingml/2006/table">
            <a:tbl>
              <a:tblPr firstRow="1" bandRow="1">
                <a:tableStyleId>{5C22544A-7EE6-4342-B048-85BDC9FD1C3A}</a:tableStyleId>
              </a:tblPr>
              <a:tblGrid>
                <a:gridCol w="2656241">
                  <a:extLst>
                    <a:ext uri="{9D8B030D-6E8A-4147-A177-3AD203B41FA5}">
                      <a16:colId xmlns:a16="http://schemas.microsoft.com/office/drawing/2014/main" val="20000"/>
                    </a:ext>
                  </a:extLst>
                </a:gridCol>
                <a:gridCol w="1154888">
                  <a:extLst>
                    <a:ext uri="{9D8B030D-6E8A-4147-A177-3AD203B41FA5}">
                      <a16:colId xmlns:a16="http://schemas.microsoft.com/office/drawing/2014/main" val="20001"/>
                    </a:ext>
                  </a:extLst>
                </a:gridCol>
                <a:gridCol w="923910">
                  <a:extLst>
                    <a:ext uri="{9D8B030D-6E8A-4147-A177-3AD203B41FA5}">
                      <a16:colId xmlns:a16="http://schemas.microsoft.com/office/drawing/2014/main" val="20002"/>
                    </a:ext>
                  </a:extLst>
                </a:gridCol>
                <a:gridCol w="808422">
                  <a:extLst>
                    <a:ext uri="{9D8B030D-6E8A-4147-A177-3AD203B41FA5}">
                      <a16:colId xmlns:a16="http://schemas.microsoft.com/office/drawing/2014/main" val="20003"/>
                    </a:ext>
                  </a:extLst>
                </a:gridCol>
                <a:gridCol w="1154888">
                  <a:extLst>
                    <a:ext uri="{9D8B030D-6E8A-4147-A177-3AD203B41FA5}">
                      <a16:colId xmlns:a16="http://schemas.microsoft.com/office/drawing/2014/main" val="20004"/>
                    </a:ext>
                  </a:extLst>
                </a:gridCol>
                <a:gridCol w="923910">
                  <a:extLst>
                    <a:ext uri="{9D8B030D-6E8A-4147-A177-3AD203B41FA5}">
                      <a16:colId xmlns:a16="http://schemas.microsoft.com/office/drawing/2014/main" val="20005"/>
                    </a:ext>
                  </a:extLst>
                </a:gridCol>
                <a:gridCol w="808422">
                  <a:extLst>
                    <a:ext uri="{9D8B030D-6E8A-4147-A177-3AD203B41FA5}">
                      <a16:colId xmlns:a16="http://schemas.microsoft.com/office/drawing/2014/main" val="20006"/>
                    </a:ext>
                  </a:extLst>
                </a:gridCol>
                <a:gridCol w="1039399">
                  <a:extLst>
                    <a:ext uri="{9D8B030D-6E8A-4147-A177-3AD203B41FA5}">
                      <a16:colId xmlns:a16="http://schemas.microsoft.com/office/drawing/2014/main" val="20007"/>
                    </a:ext>
                  </a:extLst>
                </a:gridCol>
                <a:gridCol w="2078797">
                  <a:extLst>
                    <a:ext uri="{9D8B030D-6E8A-4147-A177-3AD203B41FA5}">
                      <a16:colId xmlns:a16="http://schemas.microsoft.com/office/drawing/2014/main" val="20008"/>
                    </a:ext>
                  </a:extLst>
                </a:gridCol>
              </a:tblGrid>
              <a:tr h="457838">
                <a:tc>
                  <a:txBody>
                    <a:bodyPr/>
                    <a:lstStyle/>
                    <a:p>
                      <a:r>
                        <a:rPr lang="sv-SE" sz="2100" b="1">
                          <a:solidFill>
                            <a:srgbClr val="000000"/>
                          </a:solidFill>
                          <a:latin typeface="Calibri"/>
                        </a:rPr>
                        <a:t>Skala</a:t>
                      </a:r>
                    </a:p>
                  </a:txBody>
                  <a:tcPr marL="96726" marR="96726" marT="48363" marB="48363">
                    <a:solidFill>
                      <a:srgbClr val="DCF0DC"/>
                    </a:solidFill>
                  </a:tcPr>
                </a:tc>
                <a:tc>
                  <a:txBody>
                    <a:bodyPr/>
                    <a:lstStyle/>
                    <a:p>
                      <a:r>
                        <a:rPr lang="sv-SE" sz="2100" b="1">
                          <a:solidFill>
                            <a:srgbClr val="000000"/>
                          </a:solidFill>
                          <a:latin typeface="Calibri"/>
                        </a:rPr>
                        <a:t>B1 M</a:t>
                      </a:r>
                    </a:p>
                  </a:txBody>
                  <a:tcPr marL="96726" marR="96726" marT="48363" marB="48363">
                    <a:solidFill>
                      <a:srgbClr val="DCF0DC"/>
                    </a:solidFill>
                  </a:tcPr>
                </a:tc>
                <a:tc>
                  <a:txBody>
                    <a:bodyPr/>
                    <a:lstStyle/>
                    <a:p>
                      <a:r>
                        <a:rPr lang="sv-SE" sz="2100" b="1">
                          <a:solidFill>
                            <a:srgbClr val="000000"/>
                          </a:solidFill>
                          <a:latin typeface="Calibri"/>
                        </a:rPr>
                        <a:t>SD</a:t>
                      </a:r>
                    </a:p>
                  </a:txBody>
                  <a:tcPr marL="96726" marR="96726" marT="48363" marB="48363">
                    <a:solidFill>
                      <a:srgbClr val="DCF0DC"/>
                    </a:solidFill>
                  </a:tcPr>
                </a:tc>
                <a:tc>
                  <a:txBody>
                    <a:bodyPr/>
                    <a:lstStyle/>
                    <a:p>
                      <a:r>
                        <a:rPr lang="el-GR" sz="2100" b="1">
                          <a:solidFill>
                            <a:srgbClr val="000000"/>
                          </a:solidFill>
                          <a:latin typeface="Calibri"/>
                        </a:rPr>
                        <a:t>α</a:t>
                      </a:r>
                    </a:p>
                  </a:txBody>
                  <a:tcPr marL="96726" marR="96726" marT="48363" marB="48363">
                    <a:solidFill>
                      <a:srgbClr val="DCF0DC"/>
                    </a:solidFill>
                  </a:tcPr>
                </a:tc>
                <a:tc>
                  <a:txBody>
                    <a:bodyPr/>
                    <a:lstStyle/>
                    <a:p>
                      <a:r>
                        <a:rPr lang="sv-SE" sz="2100" b="1">
                          <a:solidFill>
                            <a:srgbClr val="000000"/>
                          </a:solidFill>
                          <a:latin typeface="Calibri"/>
                        </a:rPr>
                        <a:t>B2 M</a:t>
                      </a:r>
                    </a:p>
                  </a:txBody>
                  <a:tcPr marL="96726" marR="96726" marT="48363" marB="48363">
                    <a:solidFill>
                      <a:srgbClr val="DCF0DC"/>
                    </a:solidFill>
                  </a:tcPr>
                </a:tc>
                <a:tc>
                  <a:txBody>
                    <a:bodyPr/>
                    <a:lstStyle/>
                    <a:p>
                      <a:r>
                        <a:rPr lang="sv-SE" sz="2100" b="1">
                          <a:solidFill>
                            <a:srgbClr val="000000"/>
                          </a:solidFill>
                          <a:latin typeface="Calibri"/>
                        </a:rPr>
                        <a:t>SD</a:t>
                      </a:r>
                    </a:p>
                  </a:txBody>
                  <a:tcPr marL="96726" marR="96726" marT="48363" marB="48363">
                    <a:solidFill>
                      <a:srgbClr val="DCF0DC"/>
                    </a:solidFill>
                  </a:tcPr>
                </a:tc>
                <a:tc>
                  <a:txBody>
                    <a:bodyPr/>
                    <a:lstStyle/>
                    <a:p>
                      <a:r>
                        <a:rPr lang="el-GR" sz="2100" b="1">
                          <a:solidFill>
                            <a:srgbClr val="000000"/>
                          </a:solidFill>
                          <a:latin typeface="Calibri"/>
                        </a:rPr>
                        <a:t>α</a:t>
                      </a:r>
                    </a:p>
                  </a:txBody>
                  <a:tcPr marL="96726" marR="96726" marT="48363" marB="48363">
                    <a:solidFill>
                      <a:srgbClr val="DCF0DC"/>
                    </a:solidFill>
                  </a:tcPr>
                </a:tc>
                <a:tc>
                  <a:txBody>
                    <a:bodyPr/>
                    <a:lstStyle/>
                    <a:p>
                      <a:r>
                        <a:rPr lang="sv-SE" sz="2100" b="1">
                          <a:solidFill>
                            <a:srgbClr val="000000"/>
                          </a:solidFill>
                          <a:latin typeface="Calibri"/>
                        </a:rPr>
                        <a:t>ICC</a:t>
                      </a:r>
                    </a:p>
                  </a:txBody>
                  <a:tcPr marL="96726" marR="96726" marT="48363" marB="48363">
                    <a:solidFill>
                      <a:srgbClr val="DCF0DC"/>
                    </a:solidFill>
                  </a:tcPr>
                </a:tc>
                <a:tc>
                  <a:txBody>
                    <a:bodyPr/>
                    <a:lstStyle/>
                    <a:p>
                      <a:r>
                        <a:rPr lang="sv-SE" sz="2100" b="1">
                          <a:solidFill>
                            <a:srgbClr val="000000"/>
                          </a:solidFill>
                          <a:latin typeface="Calibri"/>
                        </a:rPr>
                        <a:t>KI</a:t>
                      </a:r>
                    </a:p>
                  </a:txBody>
                  <a:tcPr marL="96726" marR="96726" marT="48363" marB="48363">
                    <a:solidFill>
                      <a:srgbClr val="DCF0DC"/>
                    </a:solidFill>
                  </a:tcPr>
                </a:tc>
                <a:extLst>
                  <a:ext uri="{0D108BD9-81ED-4DB2-BD59-A6C34878D82A}">
                    <a16:rowId xmlns:a16="http://schemas.microsoft.com/office/drawing/2014/main" val="10000"/>
                  </a:ext>
                </a:extLst>
              </a:tr>
              <a:tr h="393354">
                <a:tc>
                  <a:txBody>
                    <a:bodyPr/>
                    <a:lstStyle/>
                    <a:p>
                      <a:r>
                        <a:rPr lang="sv-SE" sz="1700">
                          <a:solidFill>
                            <a:srgbClr val="000000"/>
                          </a:solidFill>
                          <a:latin typeface="Calibri"/>
                        </a:rPr>
                        <a:t>Identitet</a:t>
                      </a:r>
                    </a:p>
                  </a:txBody>
                  <a:tcPr marL="96726" marR="96726" marT="48363" marB="48363"/>
                </a:tc>
                <a:tc>
                  <a:txBody>
                    <a:bodyPr/>
                    <a:lstStyle/>
                    <a:p>
                      <a:r>
                        <a:rPr lang="sv-SE" sz="1700">
                          <a:solidFill>
                            <a:srgbClr val="000000"/>
                          </a:solidFill>
                          <a:latin typeface="Calibri"/>
                        </a:rPr>
                        <a:t>2,59</a:t>
                      </a:r>
                    </a:p>
                  </a:txBody>
                  <a:tcPr marL="96726" marR="96726" marT="48363" marB="48363"/>
                </a:tc>
                <a:tc>
                  <a:txBody>
                    <a:bodyPr/>
                    <a:lstStyle/>
                    <a:p>
                      <a:r>
                        <a:rPr lang="sv-SE" sz="1700">
                          <a:solidFill>
                            <a:srgbClr val="000000"/>
                          </a:solidFill>
                          <a:latin typeface="Calibri"/>
                        </a:rPr>
                        <a:t>0,55</a:t>
                      </a:r>
                    </a:p>
                  </a:txBody>
                  <a:tcPr marL="96726" marR="96726" marT="48363" marB="48363"/>
                </a:tc>
                <a:tc>
                  <a:txBody>
                    <a:bodyPr/>
                    <a:lstStyle/>
                    <a:p>
                      <a:r>
                        <a:rPr lang="sv-SE" sz="1700">
                          <a:solidFill>
                            <a:srgbClr val="000000"/>
                          </a:solidFill>
                          <a:latin typeface="Calibri"/>
                        </a:rPr>
                        <a:t>0,75</a:t>
                      </a:r>
                    </a:p>
                  </a:txBody>
                  <a:tcPr marL="96726" marR="96726" marT="48363" marB="48363"/>
                </a:tc>
                <a:tc>
                  <a:txBody>
                    <a:bodyPr/>
                    <a:lstStyle/>
                    <a:p>
                      <a:r>
                        <a:rPr lang="sv-SE" sz="1700">
                          <a:solidFill>
                            <a:srgbClr val="000000"/>
                          </a:solidFill>
                          <a:latin typeface="Calibri"/>
                        </a:rPr>
                        <a:t>2,72</a:t>
                      </a:r>
                    </a:p>
                  </a:txBody>
                  <a:tcPr marL="96726" marR="96726" marT="48363" marB="48363"/>
                </a:tc>
                <a:tc>
                  <a:txBody>
                    <a:bodyPr/>
                    <a:lstStyle/>
                    <a:p>
                      <a:r>
                        <a:rPr lang="sv-SE" sz="1700">
                          <a:solidFill>
                            <a:srgbClr val="000000"/>
                          </a:solidFill>
                          <a:latin typeface="Calibri"/>
                        </a:rPr>
                        <a:t>0,60</a:t>
                      </a:r>
                    </a:p>
                  </a:txBody>
                  <a:tcPr marL="96726" marR="96726" marT="48363" marB="48363"/>
                </a:tc>
                <a:tc>
                  <a:txBody>
                    <a:bodyPr/>
                    <a:lstStyle/>
                    <a:p>
                      <a:r>
                        <a:rPr lang="sv-SE" sz="1700">
                          <a:solidFill>
                            <a:srgbClr val="000000"/>
                          </a:solidFill>
                          <a:latin typeface="Calibri"/>
                        </a:rPr>
                        <a:t>0,71</a:t>
                      </a:r>
                    </a:p>
                  </a:txBody>
                  <a:tcPr marL="96726" marR="96726" marT="48363" marB="48363"/>
                </a:tc>
                <a:tc>
                  <a:txBody>
                    <a:bodyPr/>
                    <a:lstStyle/>
                    <a:p>
                      <a:r>
                        <a:rPr lang="sv-SE" sz="1700">
                          <a:solidFill>
                            <a:srgbClr val="000000"/>
                          </a:solidFill>
                          <a:latin typeface="Calibri"/>
                        </a:rPr>
                        <a:t>0,49</a:t>
                      </a:r>
                    </a:p>
                  </a:txBody>
                  <a:tcPr marL="96726" marR="96726" marT="48363" marB="48363"/>
                </a:tc>
                <a:tc>
                  <a:txBody>
                    <a:bodyPr/>
                    <a:lstStyle/>
                    <a:p>
                      <a:r>
                        <a:rPr lang="sv-SE" sz="1700">
                          <a:solidFill>
                            <a:srgbClr val="000000"/>
                          </a:solidFill>
                          <a:latin typeface="Calibri"/>
                        </a:rPr>
                        <a:t>0,21–0,70</a:t>
                      </a:r>
                    </a:p>
                  </a:txBody>
                  <a:tcPr marL="96726" marR="96726" marT="48363" marB="48363"/>
                </a:tc>
                <a:extLst>
                  <a:ext uri="{0D108BD9-81ED-4DB2-BD59-A6C34878D82A}">
                    <a16:rowId xmlns:a16="http://schemas.microsoft.com/office/drawing/2014/main" val="10001"/>
                  </a:ext>
                </a:extLst>
              </a:tr>
              <a:tr h="393354">
                <a:tc>
                  <a:txBody>
                    <a:bodyPr/>
                    <a:lstStyle/>
                    <a:p>
                      <a:r>
                        <a:rPr lang="sv-SE" sz="1700">
                          <a:solidFill>
                            <a:srgbClr val="000000"/>
                          </a:solidFill>
                          <a:latin typeface="Calibri"/>
                        </a:rPr>
                        <a:t>Självstyrning</a:t>
                      </a:r>
                    </a:p>
                  </a:txBody>
                  <a:tcPr marL="96726" marR="96726" marT="48363" marB="48363"/>
                </a:tc>
                <a:tc>
                  <a:txBody>
                    <a:bodyPr/>
                    <a:lstStyle/>
                    <a:p>
                      <a:r>
                        <a:rPr lang="sv-SE" sz="1700">
                          <a:solidFill>
                            <a:srgbClr val="000000"/>
                          </a:solidFill>
                          <a:latin typeface="Calibri"/>
                        </a:rPr>
                        <a:t>2,46</a:t>
                      </a:r>
                    </a:p>
                  </a:txBody>
                  <a:tcPr marL="96726" marR="96726" marT="48363" marB="48363"/>
                </a:tc>
                <a:tc>
                  <a:txBody>
                    <a:bodyPr/>
                    <a:lstStyle/>
                    <a:p>
                      <a:r>
                        <a:rPr lang="sv-SE" sz="1700">
                          <a:solidFill>
                            <a:srgbClr val="000000"/>
                          </a:solidFill>
                          <a:latin typeface="Calibri"/>
                        </a:rPr>
                        <a:t>0,55</a:t>
                      </a:r>
                    </a:p>
                  </a:txBody>
                  <a:tcPr marL="96726" marR="96726" marT="48363" marB="48363"/>
                </a:tc>
                <a:tc>
                  <a:txBody>
                    <a:bodyPr/>
                    <a:lstStyle/>
                    <a:p>
                      <a:r>
                        <a:rPr lang="sv-SE" sz="1700">
                          <a:solidFill>
                            <a:srgbClr val="000000"/>
                          </a:solidFill>
                          <a:latin typeface="Calibri"/>
                        </a:rPr>
                        <a:t>0,72</a:t>
                      </a:r>
                    </a:p>
                  </a:txBody>
                  <a:tcPr marL="96726" marR="96726" marT="48363" marB="48363"/>
                </a:tc>
                <a:tc>
                  <a:txBody>
                    <a:bodyPr/>
                    <a:lstStyle/>
                    <a:p>
                      <a:r>
                        <a:rPr lang="sv-SE" sz="1700">
                          <a:solidFill>
                            <a:srgbClr val="000000"/>
                          </a:solidFill>
                          <a:latin typeface="Calibri"/>
                        </a:rPr>
                        <a:t>2,51</a:t>
                      </a:r>
                    </a:p>
                  </a:txBody>
                  <a:tcPr marL="96726" marR="96726" marT="48363" marB="48363"/>
                </a:tc>
                <a:tc>
                  <a:txBody>
                    <a:bodyPr/>
                    <a:lstStyle/>
                    <a:p>
                      <a:r>
                        <a:rPr lang="sv-SE" sz="1700">
                          <a:solidFill>
                            <a:srgbClr val="000000"/>
                          </a:solidFill>
                          <a:latin typeface="Calibri"/>
                        </a:rPr>
                        <a:t>0,64</a:t>
                      </a:r>
                    </a:p>
                  </a:txBody>
                  <a:tcPr marL="96726" marR="96726" marT="48363" marB="48363"/>
                </a:tc>
                <a:tc>
                  <a:txBody>
                    <a:bodyPr/>
                    <a:lstStyle/>
                    <a:p>
                      <a:r>
                        <a:rPr lang="sv-SE" sz="1700">
                          <a:solidFill>
                            <a:srgbClr val="000000"/>
                          </a:solidFill>
                          <a:latin typeface="Calibri"/>
                        </a:rPr>
                        <a:t>0,70</a:t>
                      </a:r>
                    </a:p>
                  </a:txBody>
                  <a:tcPr marL="96726" marR="96726" marT="48363" marB="48363"/>
                </a:tc>
                <a:tc>
                  <a:txBody>
                    <a:bodyPr/>
                    <a:lstStyle/>
                    <a:p>
                      <a:r>
                        <a:rPr lang="sv-SE" sz="1700">
                          <a:solidFill>
                            <a:srgbClr val="000000"/>
                          </a:solidFill>
                          <a:latin typeface="Calibri"/>
                        </a:rPr>
                        <a:t>0,56</a:t>
                      </a:r>
                    </a:p>
                  </a:txBody>
                  <a:tcPr marL="96726" marR="96726" marT="48363" marB="48363"/>
                </a:tc>
                <a:tc>
                  <a:txBody>
                    <a:bodyPr/>
                    <a:lstStyle/>
                    <a:p>
                      <a:r>
                        <a:rPr lang="sv-SE" sz="1700">
                          <a:solidFill>
                            <a:srgbClr val="000000"/>
                          </a:solidFill>
                          <a:latin typeface="Calibri"/>
                        </a:rPr>
                        <a:t>0,30–0,75</a:t>
                      </a:r>
                    </a:p>
                  </a:txBody>
                  <a:tcPr marL="96726" marR="96726" marT="48363" marB="48363"/>
                </a:tc>
                <a:extLst>
                  <a:ext uri="{0D108BD9-81ED-4DB2-BD59-A6C34878D82A}">
                    <a16:rowId xmlns:a16="http://schemas.microsoft.com/office/drawing/2014/main" val="10002"/>
                  </a:ext>
                </a:extLst>
              </a:tr>
              <a:tr h="393354">
                <a:tc>
                  <a:txBody>
                    <a:bodyPr/>
                    <a:lstStyle/>
                    <a:p>
                      <a:r>
                        <a:rPr lang="sv-SE" sz="1700">
                          <a:solidFill>
                            <a:srgbClr val="000000"/>
                          </a:solidFill>
                          <a:latin typeface="Calibri"/>
                        </a:rPr>
                        <a:t>Empati</a:t>
                      </a:r>
                    </a:p>
                  </a:txBody>
                  <a:tcPr marL="96726" marR="96726" marT="48363" marB="48363"/>
                </a:tc>
                <a:tc>
                  <a:txBody>
                    <a:bodyPr/>
                    <a:lstStyle/>
                    <a:p>
                      <a:r>
                        <a:rPr lang="sv-SE" sz="1700">
                          <a:solidFill>
                            <a:srgbClr val="000000"/>
                          </a:solidFill>
                          <a:latin typeface="Calibri"/>
                        </a:rPr>
                        <a:t>2,67</a:t>
                      </a:r>
                    </a:p>
                  </a:txBody>
                  <a:tcPr marL="96726" marR="96726" marT="48363" marB="48363"/>
                </a:tc>
                <a:tc>
                  <a:txBody>
                    <a:bodyPr/>
                    <a:lstStyle/>
                    <a:p>
                      <a:r>
                        <a:rPr lang="sv-SE" sz="1700">
                          <a:solidFill>
                            <a:srgbClr val="000000"/>
                          </a:solidFill>
                          <a:latin typeface="Calibri"/>
                        </a:rPr>
                        <a:t>0,50</a:t>
                      </a:r>
                    </a:p>
                  </a:txBody>
                  <a:tcPr marL="96726" marR="96726" marT="48363" marB="48363"/>
                </a:tc>
                <a:tc>
                  <a:txBody>
                    <a:bodyPr/>
                    <a:lstStyle/>
                    <a:p>
                      <a:r>
                        <a:rPr lang="sv-SE" sz="1700">
                          <a:solidFill>
                            <a:srgbClr val="000000"/>
                          </a:solidFill>
                          <a:latin typeface="Calibri"/>
                        </a:rPr>
                        <a:t>0,81</a:t>
                      </a:r>
                    </a:p>
                  </a:txBody>
                  <a:tcPr marL="96726" marR="96726" marT="48363" marB="48363"/>
                </a:tc>
                <a:tc>
                  <a:txBody>
                    <a:bodyPr/>
                    <a:lstStyle/>
                    <a:p>
                      <a:r>
                        <a:rPr lang="sv-SE" sz="1700">
                          <a:solidFill>
                            <a:srgbClr val="000000"/>
                          </a:solidFill>
                          <a:latin typeface="Calibri"/>
                        </a:rPr>
                        <a:t>2,59</a:t>
                      </a:r>
                    </a:p>
                  </a:txBody>
                  <a:tcPr marL="96726" marR="96726" marT="48363" marB="48363"/>
                </a:tc>
                <a:tc>
                  <a:txBody>
                    <a:bodyPr/>
                    <a:lstStyle/>
                    <a:p>
                      <a:r>
                        <a:rPr lang="sv-SE" sz="1700">
                          <a:solidFill>
                            <a:srgbClr val="000000"/>
                          </a:solidFill>
                          <a:latin typeface="Calibri"/>
                        </a:rPr>
                        <a:t>0,68</a:t>
                      </a:r>
                    </a:p>
                  </a:txBody>
                  <a:tcPr marL="96726" marR="96726" marT="48363" marB="48363"/>
                </a:tc>
                <a:tc>
                  <a:txBody>
                    <a:bodyPr/>
                    <a:lstStyle/>
                    <a:p>
                      <a:r>
                        <a:rPr lang="sv-SE" sz="1700">
                          <a:solidFill>
                            <a:srgbClr val="000000"/>
                          </a:solidFill>
                          <a:latin typeface="Calibri"/>
                        </a:rPr>
                        <a:t>0,75</a:t>
                      </a:r>
                    </a:p>
                  </a:txBody>
                  <a:tcPr marL="96726" marR="96726" marT="48363" marB="48363"/>
                </a:tc>
                <a:tc>
                  <a:txBody>
                    <a:bodyPr/>
                    <a:lstStyle/>
                    <a:p>
                      <a:r>
                        <a:rPr lang="sv-SE" sz="1700">
                          <a:solidFill>
                            <a:srgbClr val="000000"/>
                          </a:solidFill>
                          <a:latin typeface="Calibri"/>
                        </a:rPr>
                        <a:t>0,25</a:t>
                      </a:r>
                    </a:p>
                  </a:txBody>
                  <a:tcPr marL="96726" marR="96726" marT="48363" marB="48363"/>
                </a:tc>
                <a:tc>
                  <a:txBody>
                    <a:bodyPr/>
                    <a:lstStyle/>
                    <a:p>
                      <a:r>
                        <a:rPr lang="sv-SE" sz="1700">
                          <a:solidFill>
                            <a:srgbClr val="000000"/>
                          </a:solidFill>
                          <a:latin typeface="Calibri"/>
                        </a:rPr>
                        <a:t>−0,08–0,52</a:t>
                      </a:r>
                    </a:p>
                  </a:txBody>
                  <a:tcPr marL="96726" marR="96726" marT="48363" marB="48363"/>
                </a:tc>
                <a:extLst>
                  <a:ext uri="{0D108BD9-81ED-4DB2-BD59-A6C34878D82A}">
                    <a16:rowId xmlns:a16="http://schemas.microsoft.com/office/drawing/2014/main" val="10003"/>
                  </a:ext>
                </a:extLst>
              </a:tr>
              <a:tr h="393354">
                <a:tc>
                  <a:txBody>
                    <a:bodyPr/>
                    <a:lstStyle/>
                    <a:p>
                      <a:r>
                        <a:rPr lang="sv-SE" sz="1700">
                          <a:solidFill>
                            <a:srgbClr val="000000"/>
                          </a:solidFill>
                          <a:latin typeface="Calibri"/>
                        </a:rPr>
                        <a:t>Intimitet</a:t>
                      </a:r>
                    </a:p>
                  </a:txBody>
                  <a:tcPr marL="96726" marR="96726" marT="48363" marB="48363"/>
                </a:tc>
                <a:tc>
                  <a:txBody>
                    <a:bodyPr/>
                    <a:lstStyle/>
                    <a:p>
                      <a:r>
                        <a:rPr lang="sv-SE" sz="1700">
                          <a:solidFill>
                            <a:srgbClr val="000000"/>
                          </a:solidFill>
                          <a:latin typeface="Calibri"/>
                        </a:rPr>
                        <a:t>2,81</a:t>
                      </a:r>
                    </a:p>
                  </a:txBody>
                  <a:tcPr marL="96726" marR="96726" marT="48363" marB="48363"/>
                </a:tc>
                <a:tc>
                  <a:txBody>
                    <a:bodyPr/>
                    <a:lstStyle/>
                    <a:p>
                      <a:r>
                        <a:rPr lang="sv-SE" sz="1700">
                          <a:solidFill>
                            <a:srgbClr val="000000"/>
                          </a:solidFill>
                          <a:latin typeface="Calibri"/>
                        </a:rPr>
                        <a:t>0,45</a:t>
                      </a:r>
                    </a:p>
                  </a:txBody>
                  <a:tcPr marL="96726" marR="96726" marT="48363" marB="48363"/>
                </a:tc>
                <a:tc>
                  <a:txBody>
                    <a:bodyPr/>
                    <a:lstStyle/>
                    <a:p>
                      <a:r>
                        <a:rPr lang="sv-SE" sz="1700">
                          <a:solidFill>
                            <a:srgbClr val="000000"/>
                          </a:solidFill>
                          <a:latin typeface="Calibri"/>
                        </a:rPr>
                        <a:t>0,69</a:t>
                      </a:r>
                    </a:p>
                  </a:txBody>
                  <a:tcPr marL="96726" marR="96726" marT="48363" marB="48363"/>
                </a:tc>
                <a:tc>
                  <a:txBody>
                    <a:bodyPr/>
                    <a:lstStyle/>
                    <a:p>
                      <a:r>
                        <a:rPr lang="sv-SE" sz="1700">
                          <a:solidFill>
                            <a:srgbClr val="000000"/>
                          </a:solidFill>
                          <a:latin typeface="Calibri"/>
                        </a:rPr>
                        <a:t>2,84</a:t>
                      </a:r>
                    </a:p>
                  </a:txBody>
                  <a:tcPr marL="96726" marR="96726" marT="48363" marB="48363"/>
                </a:tc>
                <a:tc>
                  <a:txBody>
                    <a:bodyPr/>
                    <a:lstStyle/>
                    <a:p>
                      <a:r>
                        <a:rPr lang="sv-SE" sz="1700">
                          <a:solidFill>
                            <a:srgbClr val="000000"/>
                          </a:solidFill>
                          <a:latin typeface="Calibri"/>
                        </a:rPr>
                        <a:t>0,75</a:t>
                      </a:r>
                    </a:p>
                  </a:txBody>
                  <a:tcPr marL="96726" marR="96726" marT="48363" marB="48363"/>
                </a:tc>
                <a:tc>
                  <a:txBody>
                    <a:bodyPr/>
                    <a:lstStyle/>
                    <a:p>
                      <a:r>
                        <a:rPr lang="sv-SE" sz="1700">
                          <a:solidFill>
                            <a:srgbClr val="000000"/>
                          </a:solidFill>
                          <a:latin typeface="Calibri"/>
                        </a:rPr>
                        <a:t>0,85</a:t>
                      </a:r>
                    </a:p>
                  </a:txBody>
                  <a:tcPr marL="96726" marR="96726" marT="48363" marB="48363"/>
                </a:tc>
                <a:tc>
                  <a:txBody>
                    <a:bodyPr/>
                    <a:lstStyle/>
                    <a:p>
                      <a:r>
                        <a:rPr lang="sv-SE" sz="1700">
                          <a:solidFill>
                            <a:srgbClr val="000000"/>
                          </a:solidFill>
                          <a:latin typeface="Calibri"/>
                        </a:rPr>
                        <a:t>0,34</a:t>
                      </a:r>
                    </a:p>
                  </a:txBody>
                  <a:tcPr marL="96726" marR="96726" marT="48363" marB="48363"/>
                </a:tc>
                <a:tc>
                  <a:txBody>
                    <a:bodyPr/>
                    <a:lstStyle/>
                    <a:p>
                      <a:r>
                        <a:rPr lang="sv-SE" sz="1700">
                          <a:solidFill>
                            <a:srgbClr val="000000"/>
                          </a:solidFill>
                          <a:latin typeface="Calibri"/>
                        </a:rPr>
                        <a:t>0,02–0,59</a:t>
                      </a:r>
                    </a:p>
                  </a:txBody>
                  <a:tcPr marL="96726" marR="96726" marT="48363" marB="48363"/>
                </a:tc>
                <a:extLst>
                  <a:ext uri="{0D108BD9-81ED-4DB2-BD59-A6C34878D82A}">
                    <a16:rowId xmlns:a16="http://schemas.microsoft.com/office/drawing/2014/main" val="10004"/>
                  </a:ext>
                </a:extLst>
              </a:tr>
              <a:tr h="393354">
                <a:tc>
                  <a:txBody>
                    <a:bodyPr/>
                    <a:lstStyle/>
                    <a:p>
                      <a:r>
                        <a:rPr lang="sv-SE" sz="1700">
                          <a:solidFill>
                            <a:srgbClr val="000000"/>
                          </a:solidFill>
                          <a:latin typeface="Calibri"/>
                        </a:rPr>
                        <a:t>LPFS</a:t>
                      </a:r>
                    </a:p>
                  </a:txBody>
                  <a:tcPr marL="96726" marR="96726" marT="48363" marB="48363"/>
                </a:tc>
                <a:tc>
                  <a:txBody>
                    <a:bodyPr/>
                    <a:lstStyle/>
                    <a:p>
                      <a:r>
                        <a:rPr lang="sv-SE" sz="1700">
                          <a:solidFill>
                            <a:srgbClr val="000000"/>
                          </a:solidFill>
                          <a:latin typeface="Calibri"/>
                        </a:rPr>
                        <a:t>2,63</a:t>
                      </a:r>
                    </a:p>
                  </a:txBody>
                  <a:tcPr marL="96726" marR="96726" marT="48363" marB="48363"/>
                </a:tc>
                <a:tc>
                  <a:txBody>
                    <a:bodyPr/>
                    <a:lstStyle/>
                    <a:p>
                      <a:r>
                        <a:rPr lang="sv-SE" sz="1700">
                          <a:solidFill>
                            <a:srgbClr val="000000"/>
                          </a:solidFill>
                          <a:latin typeface="Calibri"/>
                        </a:rPr>
                        <a:t>0,45</a:t>
                      </a:r>
                    </a:p>
                  </a:txBody>
                  <a:tcPr marL="96726" marR="96726" marT="48363" marB="48363"/>
                </a:tc>
                <a:tc>
                  <a:txBody>
                    <a:bodyPr/>
                    <a:lstStyle/>
                    <a:p>
                      <a:r>
                        <a:rPr lang="sv-SE" sz="1700">
                          <a:solidFill>
                            <a:srgbClr val="000000"/>
                          </a:solidFill>
                          <a:latin typeface="Calibri"/>
                        </a:rPr>
                        <a:t>0,91</a:t>
                      </a:r>
                    </a:p>
                  </a:txBody>
                  <a:tcPr marL="96726" marR="96726" marT="48363" marB="48363"/>
                </a:tc>
                <a:tc>
                  <a:txBody>
                    <a:bodyPr/>
                    <a:lstStyle/>
                    <a:p>
                      <a:r>
                        <a:rPr lang="sv-SE" sz="1700">
                          <a:solidFill>
                            <a:srgbClr val="000000"/>
                          </a:solidFill>
                          <a:latin typeface="Calibri"/>
                        </a:rPr>
                        <a:t>2,66</a:t>
                      </a:r>
                    </a:p>
                  </a:txBody>
                  <a:tcPr marL="96726" marR="96726" marT="48363" marB="48363"/>
                </a:tc>
                <a:tc>
                  <a:txBody>
                    <a:bodyPr/>
                    <a:lstStyle/>
                    <a:p>
                      <a:r>
                        <a:rPr lang="sv-SE" sz="1700">
                          <a:solidFill>
                            <a:srgbClr val="000000"/>
                          </a:solidFill>
                          <a:latin typeface="Calibri"/>
                        </a:rPr>
                        <a:t>0,54</a:t>
                      </a:r>
                    </a:p>
                  </a:txBody>
                  <a:tcPr marL="96726" marR="96726" marT="48363" marB="48363"/>
                </a:tc>
                <a:tc>
                  <a:txBody>
                    <a:bodyPr/>
                    <a:lstStyle/>
                    <a:p>
                      <a:r>
                        <a:rPr lang="sv-SE" sz="1700">
                          <a:solidFill>
                            <a:srgbClr val="000000"/>
                          </a:solidFill>
                          <a:latin typeface="Calibri"/>
                        </a:rPr>
                        <a:t>0,88</a:t>
                      </a:r>
                    </a:p>
                  </a:txBody>
                  <a:tcPr marL="96726" marR="96726" marT="48363" marB="48363"/>
                </a:tc>
                <a:tc>
                  <a:txBody>
                    <a:bodyPr/>
                    <a:lstStyle/>
                    <a:p>
                      <a:r>
                        <a:rPr lang="sv-SE" sz="1700">
                          <a:solidFill>
                            <a:srgbClr val="000000"/>
                          </a:solidFill>
                          <a:latin typeface="Calibri"/>
                        </a:rPr>
                        <a:t>0,57</a:t>
                      </a:r>
                    </a:p>
                  </a:txBody>
                  <a:tcPr marL="96726" marR="96726" marT="48363" marB="48363"/>
                </a:tc>
                <a:tc>
                  <a:txBody>
                    <a:bodyPr/>
                    <a:lstStyle/>
                    <a:p>
                      <a:r>
                        <a:rPr lang="sv-SE" sz="1700">
                          <a:solidFill>
                            <a:srgbClr val="000000"/>
                          </a:solidFill>
                          <a:latin typeface="Calibri"/>
                        </a:rPr>
                        <a:t>0,30–0,75</a:t>
                      </a:r>
                    </a:p>
                  </a:txBody>
                  <a:tcPr marL="96726" marR="96726" marT="48363" marB="48363"/>
                </a:tc>
                <a:extLst>
                  <a:ext uri="{0D108BD9-81ED-4DB2-BD59-A6C34878D82A}">
                    <a16:rowId xmlns:a16="http://schemas.microsoft.com/office/drawing/2014/main" val="10005"/>
                  </a:ext>
                </a:extLst>
              </a:tr>
              <a:tr h="909228">
                <a:tc>
                  <a:txBody>
                    <a:bodyPr/>
                    <a:lstStyle/>
                    <a:p>
                      <a:r>
                        <a:rPr lang="sv-SE" sz="1700">
                          <a:solidFill>
                            <a:srgbClr val="000000"/>
                          </a:solidFill>
                          <a:latin typeface="Calibri"/>
                        </a:rPr>
                        <a:t>M=Medelvärde  SD=Standardavvikelse  </a:t>
                      </a:r>
                      <a:r>
                        <a:rPr lang="el-GR" sz="1700">
                          <a:solidFill>
                            <a:srgbClr val="000000"/>
                          </a:solidFill>
                          <a:latin typeface="Calibri"/>
                        </a:rPr>
                        <a:t>α=</a:t>
                      </a:r>
                      <a:r>
                        <a:rPr lang="sv-SE" sz="1700">
                          <a:solidFill>
                            <a:srgbClr val="000000"/>
                          </a:solidFill>
                          <a:latin typeface="Calibri"/>
                        </a:rPr>
                        <a:t>Cronbachs alfa</a:t>
                      </a:r>
                    </a:p>
                  </a:txBody>
                  <a:tcPr marL="96726" marR="96726" marT="48363" marB="48363"/>
                </a:tc>
                <a:tc>
                  <a:txBody>
                    <a:bodyPr/>
                    <a:lstStyle/>
                    <a:p>
                      <a:endParaRPr lang="sv-SE" sz="1900"/>
                    </a:p>
                  </a:txBody>
                  <a:tcPr marL="96726" marR="96726" marT="48363" marB="48363"/>
                </a:tc>
                <a:tc>
                  <a:txBody>
                    <a:bodyPr/>
                    <a:lstStyle/>
                    <a:p>
                      <a:endParaRPr lang="sv-SE" sz="1900"/>
                    </a:p>
                  </a:txBody>
                  <a:tcPr marL="96726" marR="96726" marT="48363" marB="48363"/>
                </a:tc>
                <a:tc>
                  <a:txBody>
                    <a:bodyPr/>
                    <a:lstStyle/>
                    <a:p>
                      <a:endParaRPr lang="sv-SE" sz="1900"/>
                    </a:p>
                  </a:txBody>
                  <a:tcPr marL="96726" marR="96726" marT="48363" marB="48363"/>
                </a:tc>
                <a:tc>
                  <a:txBody>
                    <a:bodyPr/>
                    <a:lstStyle/>
                    <a:p>
                      <a:endParaRPr lang="sv-SE" sz="1900"/>
                    </a:p>
                  </a:txBody>
                  <a:tcPr marL="96726" marR="96726" marT="48363" marB="48363"/>
                </a:tc>
                <a:tc>
                  <a:txBody>
                    <a:bodyPr/>
                    <a:lstStyle/>
                    <a:p>
                      <a:endParaRPr lang="sv-SE" sz="1900"/>
                    </a:p>
                  </a:txBody>
                  <a:tcPr marL="96726" marR="96726" marT="48363" marB="48363"/>
                </a:tc>
                <a:tc>
                  <a:txBody>
                    <a:bodyPr/>
                    <a:lstStyle/>
                    <a:p>
                      <a:endParaRPr lang="sv-SE" sz="1900"/>
                    </a:p>
                  </a:txBody>
                  <a:tcPr marL="96726" marR="96726" marT="48363" marB="48363"/>
                </a:tc>
                <a:tc>
                  <a:txBody>
                    <a:bodyPr/>
                    <a:lstStyle/>
                    <a:p>
                      <a:endParaRPr lang="sv-SE" sz="1900"/>
                    </a:p>
                  </a:txBody>
                  <a:tcPr marL="96726" marR="96726" marT="48363" marB="48363"/>
                </a:tc>
                <a:tc>
                  <a:txBody>
                    <a:bodyPr/>
                    <a:lstStyle/>
                    <a:p>
                      <a:endParaRPr lang="sv-SE" sz="1900"/>
                    </a:p>
                  </a:txBody>
                  <a:tcPr marL="96726" marR="96726" marT="48363" marB="48363"/>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84548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 y="91440"/>
            <a:ext cx="10662266" cy="954107"/>
          </a:xfrm>
          <a:prstGeom prst="rect">
            <a:avLst/>
          </a:prstGeom>
          <a:noFill/>
        </p:spPr>
        <p:txBody>
          <a:bodyPr wrap="square">
            <a:spAutoFit/>
          </a:bodyPr>
          <a:lstStyle/>
          <a:p>
            <a:r>
              <a:rPr lang="sv-SE" sz="2800" dirty="0">
                <a:solidFill>
                  <a:schemeClr val="accent2"/>
                </a:solidFill>
                <a:latin typeface="Calibri"/>
              </a:rPr>
              <a:t>                  Inter-</a:t>
            </a:r>
            <a:r>
              <a:rPr lang="sv-SE" sz="2800" dirty="0" err="1">
                <a:solidFill>
                  <a:schemeClr val="accent2"/>
                </a:solidFill>
                <a:latin typeface="Calibri"/>
              </a:rPr>
              <a:t>raterreliabilitet</a:t>
            </a:r>
            <a:r>
              <a:rPr lang="sv-SE" sz="2800" dirty="0">
                <a:solidFill>
                  <a:schemeClr val="accent2"/>
                </a:solidFill>
                <a:latin typeface="Calibri"/>
              </a:rPr>
              <a:t>  SCID-5-AMPD, Del II</a:t>
            </a:r>
          </a:p>
          <a:p>
            <a:r>
              <a:rPr lang="sv-SE" sz="2800" dirty="0">
                <a:solidFill>
                  <a:schemeClr val="accent2"/>
                </a:solidFill>
                <a:latin typeface="Calibri"/>
              </a:rPr>
              <a:t> </a:t>
            </a:r>
            <a:endParaRPr sz="2800" dirty="0">
              <a:solidFill>
                <a:schemeClr val="accent2"/>
              </a:solidFill>
              <a:latin typeface="Calibri"/>
            </a:endParaRPr>
          </a:p>
        </p:txBody>
      </p:sp>
      <p:sp>
        <p:nvSpPr>
          <p:cNvPr id="3" name="TextBox 2"/>
          <p:cNvSpPr txBox="1"/>
          <p:nvPr/>
        </p:nvSpPr>
        <p:spPr>
          <a:xfrm>
            <a:off x="365760" y="731520"/>
            <a:ext cx="11338560" cy="4708981"/>
          </a:xfrm>
          <a:prstGeom prst="rect">
            <a:avLst/>
          </a:prstGeom>
          <a:noFill/>
        </p:spPr>
        <p:txBody>
          <a:bodyPr wrap="square">
            <a:spAutoFit/>
          </a:bodyPr>
          <a:lstStyle/>
          <a:p>
            <a:pPr>
              <a:spcAft>
                <a:spcPts val="800"/>
              </a:spcAft>
            </a:pPr>
            <a:endParaRPr lang="sv-SE" sz="2000" dirty="0">
              <a:solidFill>
                <a:srgbClr val="000000"/>
              </a:solidFill>
              <a:latin typeface="Calibri"/>
            </a:endParaRPr>
          </a:p>
          <a:p>
            <a:pPr>
              <a:spcAft>
                <a:spcPts val="800"/>
              </a:spcAft>
            </a:pPr>
            <a:endParaRPr lang="sv-SE" sz="2000" dirty="0">
              <a:solidFill>
                <a:srgbClr val="000000"/>
              </a:solidFill>
              <a:latin typeface="Calibri"/>
            </a:endParaRPr>
          </a:p>
          <a:p>
            <a:pPr>
              <a:spcAft>
                <a:spcPts val="800"/>
              </a:spcAft>
            </a:pPr>
            <a:r>
              <a:rPr lang="sv-SE" sz="2000" dirty="0">
                <a:solidFill>
                  <a:srgbClr val="000000"/>
                </a:solidFill>
                <a:latin typeface="Calibri"/>
              </a:rPr>
              <a:t>ICC varierar mellan måttlig och låg överensstämmelse</a:t>
            </a:r>
          </a:p>
          <a:p>
            <a:pPr>
              <a:spcAft>
                <a:spcPts val="800"/>
              </a:spcAft>
            </a:pPr>
            <a:r>
              <a:rPr lang="sv-SE" sz="2000" dirty="0">
                <a:solidFill>
                  <a:srgbClr val="000000"/>
                </a:solidFill>
                <a:latin typeface="Calibri"/>
              </a:rPr>
              <a:t> Antagonism och Psykoticism - Låg reliabilitet </a:t>
            </a:r>
            <a:r>
              <a:rPr sz="2000" dirty="0">
                <a:solidFill>
                  <a:srgbClr val="000000"/>
                </a:solidFill>
                <a:latin typeface="Calibri"/>
              </a:rPr>
              <a:t> </a:t>
            </a:r>
            <a:r>
              <a:rPr lang="sv-SE" sz="2000" dirty="0">
                <a:solidFill>
                  <a:srgbClr val="000000"/>
                </a:solidFill>
                <a:latin typeface="Calibri"/>
              </a:rPr>
              <a:t>(</a:t>
            </a:r>
            <a:r>
              <a:rPr sz="2000" dirty="0">
                <a:solidFill>
                  <a:srgbClr val="000000"/>
                </a:solidFill>
                <a:latin typeface="Calibri"/>
              </a:rPr>
              <a:t>0,10</a:t>
            </a:r>
            <a:r>
              <a:rPr lang="sv-SE" sz="2000" dirty="0">
                <a:solidFill>
                  <a:srgbClr val="000000"/>
                </a:solidFill>
                <a:latin typeface="Calibri"/>
              </a:rPr>
              <a:t> till </a:t>
            </a:r>
            <a:r>
              <a:rPr sz="2000" dirty="0">
                <a:solidFill>
                  <a:srgbClr val="000000"/>
                </a:solidFill>
                <a:latin typeface="Calibri"/>
              </a:rPr>
              <a:t>0,29</a:t>
            </a:r>
            <a:r>
              <a:rPr lang="sv-SE" sz="2000" dirty="0">
                <a:solidFill>
                  <a:srgbClr val="000000"/>
                </a:solidFill>
                <a:latin typeface="Calibri"/>
              </a:rPr>
              <a:t>)</a:t>
            </a:r>
            <a:r>
              <a:rPr sz="2000" dirty="0">
                <a:solidFill>
                  <a:srgbClr val="000000"/>
                </a:solidFill>
                <a:latin typeface="Calibri"/>
              </a:rPr>
              <a:t> </a:t>
            </a:r>
          </a:p>
          <a:p>
            <a:pPr>
              <a:spcAft>
                <a:spcPts val="800"/>
              </a:spcAft>
            </a:pPr>
            <a:r>
              <a:rPr lang="sv-SE" sz="2000" dirty="0">
                <a:solidFill>
                  <a:srgbClr val="000000"/>
                </a:solidFill>
                <a:latin typeface="Calibri"/>
              </a:rPr>
              <a:t>D</a:t>
            </a:r>
            <a:r>
              <a:rPr sz="2000" dirty="0" err="1">
                <a:solidFill>
                  <a:srgbClr val="000000"/>
                </a:solidFill>
                <a:latin typeface="Calibri"/>
              </a:rPr>
              <a:t>isinhibition</a:t>
            </a:r>
            <a:r>
              <a:rPr sz="2000" dirty="0">
                <a:solidFill>
                  <a:srgbClr val="000000"/>
                </a:solidFill>
                <a:latin typeface="Calibri"/>
              </a:rPr>
              <a:t>, </a:t>
            </a:r>
            <a:r>
              <a:rPr lang="sv-SE" sz="2000" dirty="0">
                <a:solidFill>
                  <a:srgbClr val="000000"/>
                </a:solidFill>
                <a:latin typeface="Calibri"/>
              </a:rPr>
              <a:t>D</a:t>
            </a:r>
            <a:r>
              <a:rPr sz="2000" dirty="0" err="1">
                <a:solidFill>
                  <a:srgbClr val="000000"/>
                </a:solidFill>
                <a:latin typeface="Calibri"/>
              </a:rPr>
              <a:t>etachment</a:t>
            </a:r>
            <a:r>
              <a:rPr sz="2000" dirty="0">
                <a:solidFill>
                  <a:srgbClr val="000000"/>
                </a:solidFill>
                <a:latin typeface="Calibri"/>
              </a:rPr>
              <a:t> och </a:t>
            </a:r>
            <a:r>
              <a:rPr lang="sv-SE" sz="2000" dirty="0">
                <a:solidFill>
                  <a:srgbClr val="000000"/>
                </a:solidFill>
                <a:latin typeface="Calibri"/>
              </a:rPr>
              <a:t>N</a:t>
            </a:r>
            <a:r>
              <a:rPr sz="2000" dirty="0" err="1">
                <a:solidFill>
                  <a:srgbClr val="000000"/>
                </a:solidFill>
                <a:latin typeface="Calibri"/>
              </a:rPr>
              <a:t>egativ</a:t>
            </a:r>
            <a:r>
              <a:rPr sz="2000" dirty="0">
                <a:solidFill>
                  <a:srgbClr val="000000"/>
                </a:solidFill>
                <a:latin typeface="Calibri"/>
              </a:rPr>
              <a:t> </a:t>
            </a:r>
            <a:r>
              <a:rPr lang="sv-SE" sz="2000" dirty="0" err="1">
                <a:solidFill>
                  <a:srgbClr val="000000"/>
                </a:solidFill>
                <a:latin typeface="Calibri"/>
              </a:rPr>
              <a:t>emotionalitet</a:t>
            </a:r>
            <a:r>
              <a:rPr lang="sv-SE" sz="2000" dirty="0">
                <a:solidFill>
                  <a:srgbClr val="000000"/>
                </a:solidFill>
                <a:latin typeface="Calibri"/>
              </a:rPr>
              <a:t> - Måttlig reliabilitet  (0,49–0,56) </a:t>
            </a:r>
            <a:endParaRPr sz="2000" dirty="0">
              <a:solidFill>
                <a:srgbClr val="000000"/>
              </a:solidFill>
              <a:latin typeface="Calibri"/>
            </a:endParaRPr>
          </a:p>
          <a:p>
            <a:pPr>
              <a:spcAft>
                <a:spcPts val="800"/>
              </a:spcAft>
            </a:pPr>
            <a:r>
              <a:rPr lang="sv-SE" sz="2000" dirty="0">
                <a:solidFill>
                  <a:srgbClr val="000000"/>
                </a:solidFill>
                <a:latin typeface="Calibri"/>
              </a:rPr>
              <a:t>Delskalor</a:t>
            </a:r>
            <a:r>
              <a:rPr sz="2000" dirty="0">
                <a:solidFill>
                  <a:srgbClr val="000000"/>
                </a:solidFill>
                <a:latin typeface="Calibri"/>
              </a:rPr>
              <a:t>: </a:t>
            </a:r>
            <a:r>
              <a:rPr sz="2000" dirty="0" err="1">
                <a:solidFill>
                  <a:srgbClr val="000000"/>
                </a:solidFill>
                <a:latin typeface="Calibri"/>
              </a:rPr>
              <a:t>låga</a:t>
            </a:r>
            <a:r>
              <a:rPr sz="2000" dirty="0">
                <a:solidFill>
                  <a:srgbClr val="000000"/>
                </a:solidFill>
                <a:latin typeface="Calibri"/>
              </a:rPr>
              <a:t> ICC-</a:t>
            </a:r>
            <a:r>
              <a:rPr sz="2000" dirty="0" err="1">
                <a:solidFill>
                  <a:srgbClr val="000000"/>
                </a:solidFill>
                <a:latin typeface="Calibri"/>
              </a:rPr>
              <a:t>värden</a:t>
            </a:r>
            <a:r>
              <a:rPr sz="2000" dirty="0">
                <a:solidFill>
                  <a:srgbClr val="000000"/>
                </a:solidFill>
                <a:latin typeface="Calibri"/>
              </a:rPr>
              <a:t> för </a:t>
            </a:r>
            <a:r>
              <a:rPr sz="2000" dirty="0" err="1">
                <a:solidFill>
                  <a:srgbClr val="000000"/>
                </a:solidFill>
                <a:latin typeface="Calibri"/>
              </a:rPr>
              <a:t>samtliga</a:t>
            </a:r>
            <a:r>
              <a:rPr sz="2000" dirty="0">
                <a:solidFill>
                  <a:srgbClr val="000000"/>
                </a:solidFill>
                <a:latin typeface="Calibri"/>
              </a:rPr>
              <a:t> </a:t>
            </a:r>
            <a:r>
              <a:rPr lang="sv-SE" sz="2000" dirty="0">
                <a:solidFill>
                  <a:srgbClr val="000000"/>
                </a:solidFill>
                <a:latin typeface="Calibri"/>
              </a:rPr>
              <a:t>delskalor</a:t>
            </a:r>
            <a:r>
              <a:rPr sz="2000" dirty="0">
                <a:solidFill>
                  <a:srgbClr val="000000"/>
                </a:solidFill>
                <a:latin typeface="Calibri"/>
              </a:rPr>
              <a:t> </a:t>
            </a:r>
            <a:r>
              <a:rPr sz="2000" dirty="0" err="1">
                <a:solidFill>
                  <a:srgbClr val="000000"/>
                </a:solidFill>
                <a:latin typeface="Calibri"/>
              </a:rPr>
              <a:t>inom</a:t>
            </a:r>
            <a:r>
              <a:rPr sz="2000" dirty="0">
                <a:solidFill>
                  <a:srgbClr val="000000"/>
                </a:solidFill>
                <a:latin typeface="Calibri"/>
              </a:rPr>
              <a:t> antagonism (−0,07 till 0,42).</a:t>
            </a:r>
          </a:p>
          <a:p>
            <a:pPr>
              <a:spcAft>
                <a:spcPts val="800"/>
              </a:spcAft>
            </a:pPr>
            <a:r>
              <a:rPr lang="sv-SE" sz="2000" dirty="0">
                <a:solidFill>
                  <a:srgbClr val="000000"/>
                </a:solidFill>
                <a:latin typeface="Calibri"/>
              </a:rPr>
              <a:t>Skillnader</a:t>
            </a:r>
            <a:r>
              <a:rPr sz="2000" dirty="0">
                <a:solidFill>
                  <a:srgbClr val="000000"/>
                </a:solidFill>
                <a:latin typeface="Calibri"/>
              </a:rPr>
              <a:t> </a:t>
            </a:r>
            <a:r>
              <a:rPr sz="2000" dirty="0" err="1">
                <a:solidFill>
                  <a:srgbClr val="000000"/>
                </a:solidFill>
                <a:latin typeface="Calibri"/>
              </a:rPr>
              <a:t>mellan</a:t>
            </a:r>
            <a:r>
              <a:rPr sz="2000" dirty="0">
                <a:solidFill>
                  <a:srgbClr val="000000"/>
                </a:solidFill>
                <a:latin typeface="Calibri"/>
              </a:rPr>
              <a:t> </a:t>
            </a:r>
            <a:r>
              <a:rPr lang="sv-SE" sz="2000" dirty="0">
                <a:solidFill>
                  <a:srgbClr val="000000"/>
                </a:solidFill>
                <a:latin typeface="Calibri"/>
              </a:rPr>
              <a:t>kliniker</a:t>
            </a:r>
            <a:r>
              <a:rPr sz="2000" dirty="0">
                <a:solidFill>
                  <a:srgbClr val="000000"/>
                </a:solidFill>
                <a:latin typeface="Calibri"/>
              </a:rPr>
              <a:t> för </a:t>
            </a:r>
            <a:r>
              <a:rPr lang="sv-SE" sz="2000" dirty="0">
                <a:solidFill>
                  <a:srgbClr val="000000"/>
                </a:solidFill>
                <a:latin typeface="Calibri"/>
              </a:rPr>
              <a:t>"</a:t>
            </a:r>
            <a:r>
              <a:rPr sz="2000" dirty="0" err="1">
                <a:solidFill>
                  <a:srgbClr val="000000"/>
                </a:solidFill>
                <a:latin typeface="Calibri"/>
              </a:rPr>
              <a:t>ovanliga</a:t>
            </a:r>
            <a:r>
              <a:rPr sz="2000" dirty="0">
                <a:solidFill>
                  <a:srgbClr val="000000"/>
                </a:solidFill>
                <a:latin typeface="Calibri"/>
              </a:rPr>
              <a:t> </a:t>
            </a:r>
            <a:r>
              <a:rPr sz="2000" dirty="0" err="1">
                <a:solidFill>
                  <a:srgbClr val="000000"/>
                </a:solidFill>
                <a:latin typeface="Calibri"/>
              </a:rPr>
              <a:t>föreställningar</a:t>
            </a:r>
            <a:r>
              <a:rPr sz="2000" dirty="0">
                <a:solidFill>
                  <a:srgbClr val="000000"/>
                </a:solidFill>
                <a:latin typeface="Calibri"/>
              </a:rPr>
              <a:t> och </a:t>
            </a:r>
            <a:r>
              <a:rPr sz="2000" dirty="0" err="1">
                <a:solidFill>
                  <a:srgbClr val="000000"/>
                </a:solidFill>
                <a:latin typeface="Calibri"/>
              </a:rPr>
              <a:t>upplevelser</a:t>
            </a:r>
            <a:r>
              <a:rPr lang="sv-SE" sz="2000" dirty="0">
                <a:solidFill>
                  <a:srgbClr val="000000"/>
                </a:solidFill>
                <a:latin typeface="Calibri"/>
              </a:rPr>
              <a:t>"</a:t>
            </a:r>
            <a:r>
              <a:rPr sz="2000" dirty="0">
                <a:solidFill>
                  <a:srgbClr val="000000"/>
                </a:solidFill>
                <a:latin typeface="Calibri"/>
              </a:rPr>
              <a:t>, </a:t>
            </a:r>
            <a:r>
              <a:rPr lang="sv-SE" sz="2000" dirty="0">
                <a:solidFill>
                  <a:srgbClr val="000000"/>
                </a:solidFill>
                <a:latin typeface="Calibri"/>
              </a:rPr>
              <a:t>"</a:t>
            </a:r>
            <a:r>
              <a:rPr sz="2000" dirty="0" err="1">
                <a:solidFill>
                  <a:srgbClr val="000000"/>
                </a:solidFill>
                <a:latin typeface="Calibri"/>
              </a:rPr>
              <a:t>excentricitet</a:t>
            </a:r>
            <a:r>
              <a:rPr lang="sv-SE" sz="2000" dirty="0">
                <a:solidFill>
                  <a:srgbClr val="000000"/>
                </a:solidFill>
                <a:latin typeface="Calibri"/>
              </a:rPr>
              <a:t>"</a:t>
            </a:r>
            <a:r>
              <a:rPr sz="2000" dirty="0">
                <a:solidFill>
                  <a:srgbClr val="000000"/>
                </a:solidFill>
                <a:latin typeface="Calibri"/>
              </a:rPr>
              <a:t> </a:t>
            </a:r>
            <a:r>
              <a:rPr sz="2000" dirty="0" err="1">
                <a:solidFill>
                  <a:srgbClr val="000000"/>
                </a:solidFill>
                <a:latin typeface="Calibri"/>
              </a:rPr>
              <a:t>samt</a:t>
            </a:r>
            <a:r>
              <a:rPr sz="2000" dirty="0">
                <a:solidFill>
                  <a:srgbClr val="000000"/>
                </a:solidFill>
                <a:latin typeface="Calibri"/>
              </a:rPr>
              <a:t> </a:t>
            </a:r>
            <a:r>
              <a:rPr lang="sv-SE" sz="2000" dirty="0">
                <a:solidFill>
                  <a:srgbClr val="000000"/>
                </a:solidFill>
                <a:latin typeface="Calibri"/>
              </a:rPr>
              <a:t>"</a:t>
            </a:r>
            <a:r>
              <a:rPr sz="2000" dirty="0" err="1">
                <a:solidFill>
                  <a:srgbClr val="000000"/>
                </a:solidFill>
                <a:latin typeface="Calibri"/>
              </a:rPr>
              <a:t>kognitiv</a:t>
            </a:r>
            <a:r>
              <a:rPr sz="2000" dirty="0">
                <a:solidFill>
                  <a:srgbClr val="000000"/>
                </a:solidFill>
                <a:latin typeface="Calibri"/>
              </a:rPr>
              <a:t> och </a:t>
            </a:r>
            <a:r>
              <a:rPr sz="2000" dirty="0" err="1">
                <a:solidFill>
                  <a:srgbClr val="000000"/>
                </a:solidFill>
                <a:latin typeface="Calibri"/>
              </a:rPr>
              <a:t>perceptuell</a:t>
            </a:r>
            <a:r>
              <a:rPr sz="2000" dirty="0">
                <a:solidFill>
                  <a:srgbClr val="000000"/>
                </a:solidFill>
                <a:latin typeface="Calibri"/>
              </a:rPr>
              <a:t> </a:t>
            </a:r>
            <a:r>
              <a:rPr sz="2000" dirty="0" err="1">
                <a:solidFill>
                  <a:srgbClr val="000000"/>
                </a:solidFill>
                <a:latin typeface="Calibri"/>
              </a:rPr>
              <a:t>dysreglering</a:t>
            </a:r>
            <a:r>
              <a:rPr lang="sv-SE" sz="2000" dirty="0">
                <a:solidFill>
                  <a:srgbClr val="000000"/>
                </a:solidFill>
                <a:latin typeface="Calibri"/>
              </a:rPr>
              <a:t>"</a:t>
            </a:r>
            <a:r>
              <a:rPr sz="2000" dirty="0">
                <a:solidFill>
                  <a:srgbClr val="000000"/>
                </a:solidFill>
                <a:latin typeface="Calibri"/>
              </a:rPr>
              <a:t> (0,07–0,14).</a:t>
            </a:r>
          </a:p>
          <a:p>
            <a:pPr>
              <a:spcAft>
                <a:spcPts val="800"/>
              </a:spcAft>
            </a:pPr>
            <a:r>
              <a:rPr sz="2000" dirty="0" err="1">
                <a:solidFill>
                  <a:srgbClr val="000000"/>
                </a:solidFill>
                <a:latin typeface="Calibri"/>
              </a:rPr>
              <a:t>Konfidensintervall</a:t>
            </a:r>
            <a:r>
              <a:rPr sz="2000" dirty="0">
                <a:solidFill>
                  <a:srgbClr val="000000"/>
                </a:solidFill>
                <a:latin typeface="Calibri"/>
              </a:rPr>
              <a:t> </a:t>
            </a:r>
            <a:r>
              <a:rPr sz="2000" dirty="0" err="1">
                <a:solidFill>
                  <a:srgbClr val="000000"/>
                </a:solidFill>
                <a:latin typeface="Calibri"/>
              </a:rPr>
              <a:t>följde</a:t>
            </a:r>
            <a:r>
              <a:rPr sz="2000" dirty="0">
                <a:solidFill>
                  <a:srgbClr val="000000"/>
                </a:solidFill>
                <a:latin typeface="Calibri"/>
              </a:rPr>
              <a:t> </a:t>
            </a:r>
            <a:r>
              <a:rPr sz="2000" dirty="0" err="1">
                <a:solidFill>
                  <a:srgbClr val="000000"/>
                </a:solidFill>
                <a:latin typeface="Calibri"/>
              </a:rPr>
              <a:t>samma</a:t>
            </a:r>
            <a:r>
              <a:rPr sz="2000" dirty="0">
                <a:solidFill>
                  <a:srgbClr val="000000"/>
                </a:solidFill>
                <a:latin typeface="Calibri"/>
              </a:rPr>
              <a:t> </a:t>
            </a:r>
            <a:r>
              <a:rPr sz="2000" dirty="0" err="1">
                <a:solidFill>
                  <a:srgbClr val="000000"/>
                </a:solidFill>
                <a:latin typeface="Calibri"/>
              </a:rPr>
              <a:t>mönster</a:t>
            </a:r>
            <a:r>
              <a:rPr sz="2000" dirty="0">
                <a:solidFill>
                  <a:srgbClr val="000000"/>
                </a:solidFill>
                <a:latin typeface="Calibri"/>
              </a:rPr>
              <a:t> </a:t>
            </a:r>
            <a:r>
              <a:rPr sz="2000" dirty="0" err="1">
                <a:solidFill>
                  <a:srgbClr val="000000"/>
                </a:solidFill>
                <a:latin typeface="Calibri"/>
              </a:rPr>
              <a:t>som</a:t>
            </a:r>
            <a:r>
              <a:rPr sz="2000" dirty="0">
                <a:solidFill>
                  <a:srgbClr val="000000"/>
                </a:solidFill>
                <a:latin typeface="Calibri"/>
              </a:rPr>
              <a:t> </a:t>
            </a:r>
            <a:r>
              <a:rPr sz="2000" dirty="0" err="1">
                <a:solidFill>
                  <a:srgbClr val="000000"/>
                </a:solidFill>
                <a:latin typeface="Calibri"/>
              </a:rPr>
              <a:t>i</a:t>
            </a:r>
            <a:r>
              <a:rPr sz="2000" dirty="0">
                <a:solidFill>
                  <a:srgbClr val="000000"/>
                </a:solidFill>
                <a:latin typeface="Calibri"/>
              </a:rPr>
              <a:t> </a:t>
            </a:r>
            <a:r>
              <a:rPr lang="sv-SE" sz="2000" dirty="0">
                <a:solidFill>
                  <a:srgbClr val="000000"/>
                </a:solidFill>
                <a:latin typeface="Calibri"/>
              </a:rPr>
              <a:t>Del</a:t>
            </a:r>
            <a:r>
              <a:rPr sz="2000" dirty="0">
                <a:solidFill>
                  <a:srgbClr val="000000"/>
                </a:solidFill>
                <a:latin typeface="Calibri"/>
              </a:rPr>
              <a:t> I: </a:t>
            </a:r>
            <a:r>
              <a:rPr sz="2000" dirty="0" err="1">
                <a:solidFill>
                  <a:srgbClr val="000000"/>
                </a:solidFill>
                <a:latin typeface="Calibri"/>
              </a:rPr>
              <a:t>högre</a:t>
            </a:r>
            <a:r>
              <a:rPr sz="2000" dirty="0">
                <a:solidFill>
                  <a:srgbClr val="000000"/>
                </a:solidFill>
                <a:latin typeface="Calibri"/>
              </a:rPr>
              <a:t> ICC </a:t>
            </a:r>
            <a:r>
              <a:rPr sz="2000" dirty="0" err="1">
                <a:solidFill>
                  <a:srgbClr val="000000"/>
                </a:solidFill>
                <a:latin typeface="Calibri"/>
              </a:rPr>
              <a:t>gav</a:t>
            </a:r>
            <a:r>
              <a:rPr sz="2000" dirty="0">
                <a:solidFill>
                  <a:srgbClr val="000000"/>
                </a:solidFill>
                <a:latin typeface="Calibri"/>
              </a:rPr>
              <a:t> </a:t>
            </a:r>
            <a:r>
              <a:rPr sz="2000" dirty="0" err="1">
                <a:solidFill>
                  <a:srgbClr val="000000"/>
                </a:solidFill>
                <a:latin typeface="Calibri"/>
              </a:rPr>
              <a:t>smalare</a:t>
            </a:r>
            <a:r>
              <a:rPr sz="2000" dirty="0">
                <a:solidFill>
                  <a:srgbClr val="000000"/>
                </a:solidFill>
                <a:latin typeface="Calibri"/>
              </a:rPr>
              <a:t> </a:t>
            </a:r>
            <a:r>
              <a:rPr sz="2000" dirty="0" err="1">
                <a:solidFill>
                  <a:srgbClr val="000000"/>
                </a:solidFill>
                <a:latin typeface="Calibri"/>
              </a:rPr>
              <a:t>intervall</a:t>
            </a:r>
            <a:r>
              <a:rPr sz="2000" dirty="0">
                <a:solidFill>
                  <a:srgbClr val="000000"/>
                </a:solidFill>
                <a:latin typeface="Calibri"/>
              </a:rPr>
              <a:t>, </a:t>
            </a:r>
            <a:r>
              <a:rPr sz="2000" dirty="0" err="1">
                <a:solidFill>
                  <a:srgbClr val="000000"/>
                </a:solidFill>
                <a:latin typeface="Calibri"/>
              </a:rPr>
              <a:t>lägre</a:t>
            </a:r>
            <a:r>
              <a:rPr sz="2000" dirty="0">
                <a:solidFill>
                  <a:srgbClr val="000000"/>
                </a:solidFill>
                <a:latin typeface="Calibri"/>
              </a:rPr>
              <a:t> ICC </a:t>
            </a:r>
            <a:r>
              <a:rPr sz="2000" dirty="0" err="1">
                <a:solidFill>
                  <a:srgbClr val="000000"/>
                </a:solidFill>
                <a:latin typeface="Calibri"/>
              </a:rPr>
              <a:t>gav</a:t>
            </a:r>
            <a:r>
              <a:rPr sz="2000" dirty="0">
                <a:solidFill>
                  <a:srgbClr val="000000"/>
                </a:solidFill>
                <a:latin typeface="Calibri"/>
              </a:rPr>
              <a:t> </a:t>
            </a:r>
            <a:r>
              <a:rPr sz="2000" dirty="0" err="1">
                <a:solidFill>
                  <a:srgbClr val="000000"/>
                </a:solidFill>
                <a:latin typeface="Calibri"/>
              </a:rPr>
              <a:t>bredare</a:t>
            </a:r>
            <a:r>
              <a:rPr sz="2000" dirty="0">
                <a:solidFill>
                  <a:srgbClr val="000000"/>
                </a:solidFill>
                <a:latin typeface="Calibri"/>
              </a:rPr>
              <a:t> </a:t>
            </a:r>
            <a:r>
              <a:rPr sz="2000" dirty="0" err="1">
                <a:solidFill>
                  <a:srgbClr val="000000"/>
                </a:solidFill>
                <a:latin typeface="Calibri"/>
              </a:rPr>
              <a:t>intervall</a:t>
            </a:r>
            <a:r>
              <a:rPr sz="2000" dirty="0">
                <a:solidFill>
                  <a:srgbClr val="000000"/>
                </a:solidFill>
                <a:latin typeface="Calibri"/>
              </a:rPr>
              <a:t>.</a:t>
            </a:r>
            <a:endParaRPr lang="sv-SE" sz="2000" dirty="0">
              <a:solidFill>
                <a:srgbClr val="000000"/>
              </a:solidFill>
              <a:latin typeface="Calibri"/>
            </a:endParaRPr>
          </a:p>
          <a:p>
            <a:pPr>
              <a:spcAft>
                <a:spcPts val="800"/>
              </a:spcAft>
            </a:pPr>
            <a:r>
              <a:rPr lang="sv-SE" sz="2000" i="1" dirty="0">
                <a:solidFill>
                  <a:schemeClr val="accent6">
                    <a:lumMod val="75000"/>
                  </a:schemeClr>
                </a:solidFill>
                <a:latin typeface="Calibri"/>
              </a:rPr>
              <a:t>Resultat: Reliabiliteten var ojämn och svagast inom antagonism och psykoticism.</a:t>
            </a:r>
          </a:p>
          <a:p>
            <a:pPr>
              <a:spcAft>
                <a:spcPts val="800"/>
              </a:spcAft>
            </a:pPr>
            <a:endParaRPr sz="2000" dirty="0">
              <a:solidFill>
                <a:srgbClr val="000000"/>
              </a:solidFill>
              <a:latin typeface="Calibri"/>
            </a:endParaRPr>
          </a:p>
        </p:txBody>
      </p:sp>
      <p:sp>
        <p:nvSpPr>
          <p:cNvPr id="4" name="TextBox 3"/>
          <p:cNvSpPr txBox="1"/>
          <p:nvPr/>
        </p:nvSpPr>
        <p:spPr>
          <a:xfrm>
            <a:off x="365760" y="6126480"/>
            <a:ext cx="8533042" cy="400110"/>
          </a:xfrm>
          <a:prstGeom prst="rect">
            <a:avLst/>
          </a:prstGeom>
          <a:noFill/>
        </p:spPr>
        <p:txBody>
          <a:bodyPr wrap="none">
            <a:spAutoFit/>
          </a:bodyPr>
          <a:lstStyle/>
          <a:p>
            <a:r>
              <a:rPr sz="2000" i="1" dirty="0" err="1">
                <a:solidFill>
                  <a:schemeClr val="accent6">
                    <a:lumMod val="75000"/>
                  </a:schemeClr>
                </a:solidFill>
                <a:latin typeface="Calibri"/>
              </a:rPr>
              <a:t>Tolkning</a:t>
            </a:r>
            <a:r>
              <a:rPr sz="2000" i="1" dirty="0">
                <a:solidFill>
                  <a:schemeClr val="accent6">
                    <a:lumMod val="75000"/>
                  </a:schemeClr>
                </a:solidFill>
                <a:latin typeface="Calibri"/>
              </a:rPr>
              <a:t>: </a:t>
            </a:r>
            <a:r>
              <a:rPr sz="2000" i="1" dirty="0" err="1">
                <a:solidFill>
                  <a:schemeClr val="accent6">
                    <a:lumMod val="75000"/>
                  </a:schemeClr>
                </a:solidFill>
                <a:latin typeface="Calibri"/>
              </a:rPr>
              <a:t>Reliabiliteten</a:t>
            </a:r>
            <a:r>
              <a:rPr sz="2000" i="1" dirty="0">
                <a:solidFill>
                  <a:schemeClr val="accent6">
                    <a:lumMod val="75000"/>
                  </a:schemeClr>
                </a:solidFill>
                <a:latin typeface="Calibri"/>
              </a:rPr>
              <a:t> var </a:t>
            </a:r>
            <a:r>
              <a:rPr sz="2000" i="1" dirty="0" err="1">
                <a:solidFill>
                  <a:schemeClr val="accent6">
                    <a:lumMod val="75000"/>
                  </a:schemeClr>
                </a:solidFill>
                <a:latin typeface="Calibri"/>
              </a:rPr>
              <a:t>ojämn</a:t>
            </a:r>
            <a:r>
              <a:rPr sz="2000" i="1" dirty="0">
                <a:solidFill>
                  <a:schemeClr val="accent6">
                    <a:lumMod val="75000"/>
                  </a:schemeClr>
                </a:solidFill>
                <a:latin typeface="Calibri"/>
              </a:rPr>
              <a:t> och </a:t>
            </a:r>
            <a:r>
              <a:rPr sz="2000" i="1" dirty="0" err="1">
                <a:solidFill>
                  <a:schemeClr val="accent6">
                    <a:lumMod val="75000"/>
                  </a:schemeClr>
                </a:solidFill>
                <a:latin typeface="Calibri"/>
              </a:rPr>
              <a:t>svagast</a:t>
            </a:r>
            <a:r>
              <a:rPr sz="2000" i="1" dirty="0">
                <a:solidFill>
                  <a:schemeClr val="accent6">
                    <a:lumMod val="75000"/>
                  </a:schemeClr>
                </a:solidFill>
                <a:latin typeface="Calibri"/>
              </a:rPr>
              <a:t> </a:t>
            </a:r>
            <a:r>
              <a:rPr sz="2000" i="1" dirty="0" err="1">
                <a:solidFill>
                  <a:schemeClr val="accent6">
                    <a:lumMod val="75000"/>
                  </a:schemeClr>
                </a:solidFill>
                <a:latin typeface="Calibri"/>
              </a:rPr>
              <a:t>inom</a:t>
            </a:r>
            <a:r>
              <a:rPr sz="2000" i="1" dirty="0">
                <a:solidFill>
                  <a:schemeClr val="accent6">
                    <a:lumMod val="75000"/>
                  </a:schemeClr>
                </a:solidFill>
                <a:latin typeface="Calibri"/>
              </a:rPr>
              <a:t> antagonism och psykoticism.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46E7EF4-5D32-22B2-7992-8A7986E54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D03BD6-DADE-9177-9BD2-757BCAA643A1}"/>
              </a:ext>
            </a:extLst>
          </p:cNvPr>
          <p:cNvSpPr>
            <a:spLocks noGrp="1"/>
          </p:cNvSpPr>
          <p:nvPr>
            <p:ph type="title"/>
          </p:nvPr>
        </p:nvSpPr>
        <p:spPr>
          <a:xfrm>
            <a:off x="838199" y="89210"/>
            <a:ext cx="11149361" cy="758284"/>
          </a:xfrm>
        </p:spPr>
        <p:txBody>
          <a:bodyPr>
            <a:noAutofit/>
          </a:bodyPr>
          <a:lstStyle/>
          <a:p>
            <a:r>
              <a:rPr lang="sv-SE" sz="2800" dirty="0">
                <a:solidFill>
                  <a:schemeClr val="accent2"/>
                </a:solidFill>
                <a:latin typeface="Calibri" panose="020F0502020204030204" pitchFamily="34" charset="0"/>
                <a:cs typeface="Calibri" panose="020F0502020204030204" pitchFamily="34" charset="0"/>
              </a:rPr>
              <a:t>               </a:t>
            </a:r>
            <a:r>
              <a:rPr lang="sv-SE" sz="2800" dirty="0">
                <a:solidFill>
                  <a:schemeClr val="accent2"/>
                </a:solidFill>
                <a:latin typeface="Calibri"/>
              </a:rPr>
              <a:t>Resultat:   Inter-</a:t>
            </a:r>
            <a:r>
              <a:rPr lang="sv-SE" sz="2800" dirty="0" err="1">
                <a:solidFill>
                  <a:schemeClr val="accent2"/>
                </a:solidFill>
                <a:latin typeface="Calibri"/>
              </a:rPr>
              <a:t>raterreliabilitet</a:t>
            </a:r>
            <a:r>
              <a:rPr lang="sv-SE" sz="2800" dirty="0">
                <a:solidFill>
                  <a:schemeClr val="accent2"/>
                </a:solidFill>
                <a:latin typeface="Calibri"/>
              </a:rPr>
              <a:t> (ICC)  SCID-5-AMPD, Del II</a:t>
            </a:r>
            <a:endParaRPr sz="2800" dirty="0">
              <a:solidFill>
                <a:schemeClr val="accent2"/>
              </a:solidFill>
              <a:latin typeface="Calibri" panose="020F0502020204030204" pitchFamily="34" charset="0"/>
              <a:cs typeface="Calibri" panose="020F0502020204030204" pitchFamily="34" charset="0"/>
            </a:endParaRPr>
          </a:p>
        </p:txBody>
      </p:sp>
      <p:graphicFrame>
        <p:nvGraphicFramePr>
          <p:cNvPr id="3" name="Chart 2">
            <a:extLst>
              <a:ext uri="{FF2B5EF4-FFF2-40B4-BE49-F238E27FC236}">
                <a16:creationId xmlns:a16="http://schemas.microsoft.com/office/drawing/2014/main" id="{1F786B1E-54C6-266A-4F42-4BDC283F7C99}"/>
              </a:ext>
            </a:extLst>
          </p:cNvPr>
          <p:cNvGraphicFramePr>
            <a:graphicFrameLocks noGrp="1"/>
          </p:cNvGraphicFramePr>
          <p:nvPr/>
        </p:nvGraphicFramePr>
        <p:xfrm>
          <a:off x="2225749" y="1541721"/>
          <a:ext cx="8229600" cy="504164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A786446-1E36-1091-E1F4-404BBA144784}"/>
              </a:ext>
            </a:extLst>
          </p:cNvPr>
          <p:cNvSpPr txBox="1"/>
          <p:nvPr/>
        </p:nvSpPr>
        <p:spPr>
          <a:xfrm>
            <a:off x="2621280" y="1463040"/>
            <a:ext cx="1266116" cy="369332"/>
          </a:xfrm>
          <a:prstGeom prst="rect">
            <a:avLst/>
          </a:prstGeom>
          <a:noFill/>
        </p:spPr>
        <p:txBody>
          <a:bodyPr wrap="none">
            <a:spAutoFit/>
          </a:bodyPr>
          <a:lstStyle/>
          <a:p>
            <a:r>
              <a:rPr lang="sv-SE" dirty="0"/>
              <a:t>        </a:t>
            </a:r>
            <a:r>
              <a:rPr dirty="0" err="1"/>
              <a:t>måttlig</a:t>
            </a:r>
            <a:endParaRPr dirty="0"/>
          </a:p>
        </p:txBody>
      </p:sp>
      <p:sp>
        <p:nvSpPr>
          <p:cNvPr id="5" name="TextBox 4">
            <a:extLst>
              <a:ext uri="{FF2B5EF4-FFF2-40B4-BE49-F238E27FC236}">
                <a16:creationId xmlns:a16="http://schemas.microsoft.com/office/drawing/2014/main" id="{504C0B56-CACE-DC08-F521-C084EBB2DE59}"/>
              </a:ext>
            </a:extLst>
          </p:cNvPr>
          <p:cNvSpPr txBox="1"/>
          <p:nvPr/>
        </p:nvSpPr>
        <p:spPr>
          <a:xfrm>
            <a:off x="3992881" y="1463040"/>
            <a:ext cx="1437766" cy="369332"/>
          </a:xfrm>
          <a:prstGeom prst="rect">
            <a:avLst/>
          </a:prstGeom>
          <a:noFill/>
        </p:spPr>
        <p:txBody>
          <a:bodyPr wrap="none">
            <a:spAutoFit/>
          </a:bodyPr>
          <a:lstStyle/>
          <a:p>
            <a:r>
              <a:rPr lang="sv-SE" dirty="0"/>
              <a:t>            </a:t>
            </a:r>
            <a:r>
              <a:rPr dirty="0" err="1"/>
              <a:t>måttlig</a:t>
            </a:r>
            <a:endParaRPr dirty="0"/>
          </a:p>
        </p:txBody>
      </p:sp>
      <p:sp>
        <p:nvSpPr>
          <p:cNvPr id="6" name="TextBox 5">
            <a:extLst>
              <a:ext uri="{FF2B5EF4-FFF2-40B4-BE49-F238E27FC236}">
                <a16:creationId xmlns:a16="http://schemas.microsoft.com/office/drawing/2014/main" id="{47CA7A99-E20E-38F4-ABF2-2F9A80A0DA81}"/>
              </a:ext>
            </a:extLst>
          </p:cNvPr>
          <p:cNvSpPr txBox="1"/>
          <p:nvPr/>
        </p:nvSpPr>
        <p:spPr>
          <a:xfrm>
            <a:off x="5364481" y="1463040"/>
            <a:ext cx="1223412" cy="369332"/>
          </a:xfrm>
          <a:prstGeom prst="rect">
            <a:avLst/>
          </a:prstGeom>
          <a:noFill/>
        </p:spPr>
        <p:txBody>
          <a:bodyPr wrap="none">
            <a:spAutoFit/>
          </a:bodyPr>
          <a:lstStyle/>
          <a:p>
            <a:r>
              <a:rPr lang="sv-SE" dirty="0"/>
              <a:t>                </a:t>
            </a:r>
            <a:r>
              <a:rPr dirty="0" err="1"/>
              <a:t>låg</a:t>
            </a:r>
            <a:endParaRPr dirty="0"/>
          </a:p>
        </p:txBody>
      </p:sp>
      <p:sp>
        <p:nvSpPr>
          <p:cNvPr id="7" name="TextBox 6">
            <a:extLst>
              <a:ext uri="{FF2B5EF4-FFF2-40B4-BE49-F238E27FC236}">
                <a16:creationId xmlns:a16="http://schemas.microsoft.com/office/drawing/2014/main" id="{2839F3B8-47A6-A29E-C3A0-A038CCAEDEE3}"/>
              </a:ext>
            </a:extLst>
          </p:cNvPr>
          <p:cNvSpPr txBox="1"/>
          <p:nvPr/>
        </p:nvSpPr>
        <p:spPr>
          <a:xfrm>
            <a:off x="6736081" y="1463040"/>
            <a:ext cx="1763175" cy="369332"/>
          </a:xfrm>
          <a:prstGeom prst="rect">
            <a:avLst/>
          </a:prstGeom>
          <a:noFill/>
        </p:spPr>
        <p:txBody>
          <a:bodyPr wrap="none">
            <a:spAutoFit/>
          </a:bodyPr>
          <a:lstStyle/>
          <a:p>
            <a:r>
              <a:rPr lang="sv-SE" dirty="0"/>
              <a:t>                   </a:t>
            </a:r>
            <a:r>
              <a:rPr dirty="0" err="1"/>
              <a:t>måttlig</a:t>
            </a:r>
            <a:endParaRPr dirty="0"/>
          </a:p>
        </p:txBody>
      </p:sp>
      <p:sp>
        <p:nvSpPr>
          <p:cNvPr id="8" name="TextBox 7">
            <a:extLst>
              <a:ext uri="{FF2B5EF4-FFF2-40B4-BE49-F238E27FC236}">
                <a16:creationId xmlns:a16="http://schemas.microsoft.com/office/drawing/2014/main" id="{DA1299FD-158A-645A-8798-F171641DF33A}"/>
              </a:ext>
            </a:extLst>
          </p:cNvPr>
          <p:cNvSpPr txBox="1"/>
          <p:nvPr/>
        </p:nvSpPr>
        <p:spPr>
          <a:xfrm>
            <a:off x="8107680" y="1463040"/>
            <a:ext cx="1641796" cy="369332"/>
          </a:xfrm>
          <a:prstGeom prst="rect">
            <a:avLst/>
          </a:prstGeom>
          <a:noFill/>
        </p:spPr>
        <p:txBody>
          <a:bodyPr wrap="none">
            <a:spAutoFit/>
          </a:bodyPr>
          <a:lstStyle/>
          <a:p>
            <a:r>
              <a:rPr lang="sv-SE" dirty="0"/>
              <a:t>                         </a:t>
            </a:r>
            <a:r>
              <a:rPr dirty="0" err="1"/>
              <a:t>låg</a:t>
            </a:r>
            <a:endParaRPr dirty="0"/>
          </a:p>
        </p:txBody>
      </p:sp>
    </p:spTree>
    <p:extLst>
      <p:ext uri="{BB962C8B-B14F-4D97-AF65-F5344CB8AC3E}">
        <p14:creationId xmlns:p14="http://schemas.microsoft.com/office/powerpoint/2010/main" val="1660881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020" y="127593"/>
            <a:ext cx="8660780" cy="675296"/>
          </a:xfrm>
        </p:spPr>
        <p:txBody>
          <a:bodyPr>
            <a:noAutofit/>
          </a:bodyPr>
          <a:lstStyle/>
          <a:p>
            <a:r>
              <a:rPr lang="sv-SE" sz="2800" dirty="0">
                <a:solidFill>
                  <a:schemeClr val="accent2"/>
                </a:solidFill>
                <a:latin typeface="Calibri"/>
              </a:rPr>
              <a:t>Resultat:   Inter-</a:t>
            </a:r>
            <a:r>
              <a:rPr lang="sv-SE" sz="2800" dirty="0" err="1">
                <a:solidFill>
                  <a:schemeClr val="accent2"/>
                </a:solidFill>
                <a:latin typeface="Calibri"/>
              </a:rPr>
              <a:t>raterreliabilitet</a:t>
            </a:r>
            <a:r>
              <a:rPr lang="sv-SE" sz="2800" dirty="0">
                <a:solidFill>
                  <a:schemeClr val="accent2"/>
                </a:solidFill>
                <a:latin typeface="Calibri"/>
              </a:rPr>
              <a:t> (ICC)  SCID-5-AMPD, Del II</a:t>
            </a:r>
            <a:endParaRPr sz="2800" dirty="0">
              <a:solidFill>
                <a:schemeClr val="accent2"/>
              </a:solidFill>
            </a:endParaRPr>
          </a:p>
        </p:txBody>
      </p:sp>
      <p:sp>
        <p:nvSpPr>
          <p:cNvPr id="4" name="TextBox 3"/>
          <p:cNvSpPr txBox="1"/>
          <p:nvPr/>
        </p:nvSpPr>
        <p:spPr>
          <a:xfrm>
            <a:off x="2621281" y="1463040"/>
            <a:ext cx="1484252" cy="369332"/>
          </a:xfrm>
          <a:prstGeom prst="rect">
            <a:avLst/>
          </a:prstGeom>
          <a:noFill/>
        </p:spPr>
        <p:txBody>
          <a:bodyPr wrap="none">
            <a:spAutoFit/>
          </a:bodyPr>
          <a:lstStyle/>
          <a:p>
            <a:r>
              <a:rPr lang="sv-SE" dirty="0"/>
              <a:t>             </a:t>
            </a:r>
            <a:r>
              <a:rPr dirty="0" err="1"/>
              <a:t>måttlig</a:t>
            </a:r>
            <a:endParaRPr dirty="0"/>
          </a:p>
        </p:txBody>
      </p:sp>
      <p:sp>
        <p:nvSpPr>
          <p:cNvPr id="5" name="TextBox 4"/>
          <p:cNvSpPr txBox="1"/>
          <p:nvPr/>
        </p:nvSpPr>
        <p:spPr>
          <a:xfrm>
            <a:off x="3992880" y="1463040"/>
            <a:ext cx="1577227" cy="369332"/>
          </a:xfrm>
          <a:prstGeom prst="rect">
            <a:avLst/>
          </a:prstGeom>
          <a:noFill/>
        </p:spPr>
        <p:txBody>
          <a:bodyPr wrap="none">
            <a:spAutoFit/>
          </a:bodyPr>
          <a:lstStyle/>
          <a:p>
            <a:r>
              <a:rPr lang="sv-SE" dirty="0"/>
              <a:t>               </a:t>
            </a:r>
            <a:r>
              <a:rPr dirty="0" err="1"/>
              <a:t>måttlig</a:t>
            </a:r>
            <a:endParaRPr dirty="0"/>
          </a:p>
        </p:txBody>
      </p:sp>
      <p:sp>
        <p:nvSpPr>
          <p:cNvPr id="6" name="TextBox 5"/>
          <p:cNvSpPr txBox="1"/>
          <p:nvPr/>
        </p:nvSpPr>
        <p:spPr>
          <a:xfrm>
            <a:off x="5364481" y="1463040"/>
            <a:ext cx="1362874" cy="369332"/>
          </a:xfrm>
          <a:prstGeom prst="rect">
            <a:avLst/>
          </a:prstGeom>
          <a:noFill/>
        </p:spPr>
        <p:txBody>
          <a:bodyPr wrap="none">
            <a:spAutoFit/>
          </a:bodyPr>
          <a:lstStyle/>
          <a:p>
            <a:r>
              <a:rPr lang="sv-SE" dirty="0"/>
              <a:t>                   </a:t>
            </a:r>
            <a:r>
              <a:rPr dirty="0" err="1"/>
              <a:t>låg</a:t>
            </a:r>
            <a:endParaRPr dirty="0"/>
          </a:p>
        </p:txBody>
      </p:sp>
      <p:sp>
        <p:nvSpPr>
          <p:cNvPr id="7" name="TextBox 6"/>
          <p:cNvSpPr txBox="1"/>
          <p:nvPr/>
        </p:nvSpPr>
        <p:spPr>
          <a:xfrm>
            <a:off x="6736081" y="1463040"/>
            <a:ext cx="1809663" cy="369332"/>
          </a:xfrm>
          <a:prstGeom prst="rect">
            <a:avLst/>
          </a:prstGeom>
          <a:noFill/>
        </p:spPr>
        <p:txBody>
          <a:bodyPr wrap="none">
            <a:spAutoFit/>
          </a:bodyPr>
          <a:lstStyle/>
          <a:p>
            <a:r>
              <a:rPr lang="sv-SE" dirty="0"/>
              <a:t>                    </a:t>
            </a:r>
            <a:r>
              <a:rPr dirty="0" err="1"/>
              <a:t>måttlig</a:t>
            </a:r>
            <a:endParaRPr dirty="0"/>
          </a:p>
        </p:txBody>
      </p:sp>
      <p:sp>
        <p:nvSpPr>
          <p:cNvPr id="8" name="TextBox 7"/>
          <p:cNvSpPr txBox="1"/>
          <p:nvPr/>
        </p:nvSpPr>
        <p:spPr>
          <a:xfrm>
            <a:off x="8107681" y="1463040"/>
            <a:ext cx="1827744" cy="369332"/>
          </a:xfrm>
          <a:prstGeom prst="rect">
            <a:avLst/>
          </a:prstGeom>
          <a:noFill/>
        </p:spPr>
        <p:txBody>
          <a:bodyPr wrap="none">
            <a:spAutoFit/>
          </a:bodyPr>
          <a:lstStyle/>
          <a:p>
            <a:r>
              <a:rPr lang="sv-SE" dirty="0"/>
              <a:t>                             </a:t>
            </a:r>
            <a:r>
              <a:rPr dirty="0" err="1"/>
              <a:t>låg</a:t>
            </a:r>
            <a:endParaRPr dirty="0"/>
          </a:p>
        </p:txBody>
      </p:sp>
      <p:sp>
        <p:nvSpPr>
          <p:cNvPr id="9" name="TextBox 8"/>
          <p:cNvSpPr txBox="1"/>
          <p:nvPr/>
        </p:nvSpPr>
        <p:spPr>
          <a:xfrm>
            <a:off x="1981200" y="5943601"/>
            <a:ext cx="9008876" cy="738664"/>
          </a:xfrm>
          <a:prstGeom prst="rect">
            <a:avLst/>
          </a:prstGeom>
          <a:noFill/>
        </p:spPr>
        <p:txBody>
          <a:bodyPr wrap="none">
            <a:spAutoFit/>
          </a:bodyPr>
          <a:lstStyle/>
          <a:p>
            <a:endParaRPr lang="sv-SE" sz="1400" dirty="0"/>
          </a:p>
          <a:p>
            <a:endParaRPr lang="sv-SE" sz="1400" dirty="0"/>
          </a:p>
          <a:p>
            <a:r>
              <a:rPr lang="sv-SE" sz="1400" dirty="0" err="1"/>
              <a:t>Results</a:t>
            </a:r>
            <a:r>
              <a:rPr lang="sv-SE" sz="1400" dirty="0"/>
              <a:t>=</a:t>
            </a:r>
            <a:r>
              <a:rPr sz="1400" dirty="0"/>
              <a:t> ICC &lt; 0.40 = </a:t>
            </a:r>
            <a:r>
              <a:rPr sz="1400" dirty="0" err="1"/>
              <a:t>låg</a:t>
            </a:r>
            <a:r>
              <a:rPr sz="1400" dirty="0"/>
              <a:t>, 0.40–0.59 = </a:t>
            </a:r>
            <a:r>
              <a:rPr sz="1400" dirty="0" err="1"/>
              <a:t>måttlig</a:t>
            </a:r>
            <a:r>
              <a:rPr sz="1400" dirty="0"/>
              <a:t>, 0.60–0.75 = god, &gt;0.75 = </a:t>
            </a:r>
            <a:r>
              <a:rPr sz="1400" dirty="0" err="1"/>
              <a:t>utmärkt</a:t>
            </a:r>
            <a:r>
              <a:rPr sz="1400" dirty="0"/>
              <a:t>. </a:t>
            </a:r>
            <a:r>
              <a:rPr lang="sv-SE" sz="1400" dirty="0"/>
              <a:t>ICC</a:t>
            </a:r>
            <a:r>
              <a:rPr sz="1400" dirty="0"/>
              <a:t> </a:t>
            </a:r>
            <a:r>
              <a:rPr sz="1400" dirty="0" err="1"/>
              <a:t>visar</a:t>
            </a:r>
            <a:r>
              <a:rPr sz="1400" dirty="0"/>
              <a:t> </a:t>
            </a:r>
            <a:r>
              <a:rPr sz="1400" dirty="0" err="1"/>
              <a:t>måttlig</a:t>
            </a:r>
            <a:r>
              <a:rPr sz="1400" dirty="0"/>
              <a:t> </a:t>
            </a:r>
            <a:r>
              <a:rPr lang="sv-SE" sz="1400" dirty="0"/>
              <a:t>till låg </a:t>
            </a:r>
            <a:r>
              <a:rPr sz="1400" dirty="0" err="1"/>
              <a:t>reliabilitet</a:t>
            </a:r>
            <a:r>
              <a:rPr sz="1400" dirty="0"/>
              <a:t>.</a:t>
            </a:r>
          </a:p>
        </p:txBody>
      </p:sp>
      <p:graphicFrame>
        <p:nvGraphicFramePr>
          <p:cNvPr id="10" name="Chart 2">
            <a:extLst>
              <a:ext uri="{FF2B5EF4-FFF2-40B4-BE49-F238E27FC236}">
                <a16:creationId xmlns:a16="http://schemas.microsoft.com/office/drawing/2014/main" id="{89F68A1B-1CC6-533E-94A3-389B76F9E2EF}"/>
              </a:ext>
            </a:extLst>
          </p:cNvPr>
          <p:cNvGraphicFramePr>
            <a:graphicFrameLocks noGrp="1"/>
          </p:cNvGraphicFramePr>
          <p:nvPr/>
        </p:nvGraphicFramePr>
        <p:xfrm>
          <a:off x="1446473" y="1271239"/>
          <a:ext cx="9459420" cy="48842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0484"/>
          </a:xfrm>
        </p:spPr>
        <p:txBody>
          <a:bodyPr>
            <a:noAutofit/>
          </a:bodyPr>
          <a:lstStyle/>
          <a:p>
            <a:r>
              <a:rPr sz="2800" dirty="0" err="1">
                <a:solidFill>
                  <a:schemeClr val="accent2"/>
                </a:solidFill>
                <a:latin typeface="Calibri" panose="020F0502020204030204" pitchFamily="34" charset="0"/>
                <a:cs typeface="Calibri" panose="020F0502020204030204" pitchFamily="34" charset="0"/>
              </a:rPr>
              <a:t>Interbedömarreliabilitet</a:t>
            </a:r>
            <a:r>
              <a:rPr sz="2800" dirty="0">
                <a:solidFill>
                  <a:schemeClr val="accent2"/>
                </a:solidFill>
                <a:latin typeface="Calibri" panose="020F0502020204030204" pitchFamily="34" charset="0"/>
                <a:cs typeface="Calibri" panose="020F0502020204030204" pitchFamily="34" charset="0"/>
              </a:rPr>
              <a:t> (ICC) </a:t>
            </a:r>
            <a:r>
              <a:rPr lang="sv-SE" sz="2800" dirty="0">
                <a:solidFill>
                  <a:schemeClr val="accent2"/>
                </a:solidFill>
                <a:latin typeface="Calibri" panose="020F0502020204030204" pitchFamily="34" charset="0"/>
                <a:cs typeface="Calibri" panose="020F0502020204030204" pitchFamily="34" charset="0"/>
              </a:rPr>
              <a:t>-</a:t>
            </a:r>
            <a:r>
              <a:rPr sz="2800" dirty="0">
                <a:solidFill>
                  <a:schemeClr val="accent2"/>
                </a:solidFill>
                <a:latin typeface="Calibri" panose="020F0502020204030204" pitchFamily="34" charset="0"/>
                <a:cs typeface="Calibri" panose="020F0502020204030204" pitchFamily="34" charset="0"/>
              </a:rPr>
              <a:t> SCID-5-AMPD Del II</a:t>
            </a:r>
          </a:p>
        </p:txBody>
      </p:sp>
      <p:graphicFrame>
        <p:nvGraphicFramePr>
          <p:cNvPr id="3" name="Table 2"/>
          <p:cNvGraphicFramePr>
            <a:graphicFrameLocks noGrp="1"/>
          </p:cNvGraphicFramePr>
          <p:nvPr/>
        </p:nvGraphicFramePr>
        <p:xfrm>
          <a:off x="6414977" y="3179135"/>
          <a:ext cx="5539131" cy="3550458"/>
        </p:xfrm>
        <a:graphic>
          <a:graphicData uri="http://schemas.openxmlformats.org/drawingml/2006/table">
            <a:tbl>
              <a:tblPr firstRow="1" bandRow="1">
                <a:tableStyleId>{EB344D84-9AFB-497E-A393-DC336BA19D2E}</a:tableStyleId>
              </a:tblPr>
              <a:tblGrid>
                <a:gridCol w="2193764">
                  <a:extLst>
                    <a:ext uri="{9D8B030D-6E8A-4147-A177-3AD203B41FA5}">
                      <a16:colId xmlns:a16="http://schemas.microsoft.com/office/drawing/2014/main" val="20000"/>
                    </a:ext>
                  </a:extLst>
                </a:gridCol>
                <a:gridCol w="1248937">
                  <a:extLst>
                    <a:ext uri="{9D8B030D-6E8A-4147-A177-3AD203B41FA5}">
                      <a16:colId xmlns:a16="http://schemas.microsoft.com/office/drawing/2014/main" val="20001"/>
                    </a:ext>
                  </a:extLst>
                </a:gridCol>
                <a:gridCol w="2096430">
                  <a:extLst>
                    <a:ext uri="{9D8B030D-6E8A-4147-A177-3AD203B41FA5}">
                      <a16:colId xmlns:a16="http://schemas.microsoft.com/office/drawing/2014/main" val="20002"/>
                    </a:ext>
                  </a:extLst>
                </a:gridCol>
              </a:tblGrid>
              <a:tr h="417701">
                <a:tc>
                  <a:txBody>
                    <a:bodyPr/>
                    <a:lstStyle/>
                    <a:p>
                      <a:r>
                        <a:t>Område</a:t>
                      </a:r>
                    </a:p>
                  </a:txBody>
                  <a:tcPr/>
                </a:tc>
                <a:tc>
                  <a:txBody>
                    <a:bodyPr/>
                    <a:lstStyle/>
                    <a:p>
                      <a:r>
                        <a:rPr dirty="0"/>
                        <a:t>ICC</a:t>
                      </a:r>
                    </a:p>
                  </a:txBody>
                  <a:tcPr/>
                </a:tc>
                <a:tc>
                  <a:txBody>
                    <a:bodyPr/>
                    <a:lstStyle/>
                    <a:p>
                      <a:r>
                        <a:rPr dirty="0" err="1"/>
                        <a:t>Tolkning</a:t>
                      </a:r>
                      <a:endParaRPr dirty="0"/>
                    </a:p>
                  </a:txBody>
                  <a:tcPr/>
                </a:tc>
                <a:extLst>
                  <a:ext uri="{0D108BD9-81ED-4DB2-BD59-A6C34878D82A}">
                    <a16:rowId xmlns:a16="http://schemas.microsoft.com/office/drawing/2014/main" val="10000"/>
                  </a:ext>
                </a:extLst>
              </a:tr>
              <a:tr h="1044252">
                <a:tc>
                  <a:txBody>
                    <a:bodyPr/>
                    <a:lstStyle/>
                    <a:p>
                      <a:r>
                        <a:rPr dirty="0" err="1"/>
                        <a:t>Negativ</a:t>
                      </a:r>
                      <a:r>
                        <a:rPr dirty="0"/>
                        <a:t> </a:t>
                      </a:r>
                      <a:r>
                        <a:rPr dirty="0" err="1"/>
                        <a:t>emotionalitet</a:t>
                      </a:r>
                      <a:endParaRPr dirty="0"/>
                    </a:p>
                  </a:txBody>
                  <a:tcPr/>
                </a:tc>
                <a:tc>
                  <a:txBody>
                    <a:bodyPr/>
                    <a:lstStyle/>
                    <a:p>
                      <a:r>
                        <a:rPr dirty="0"/>
                        <a:t>0.55</a:t>
                      </a:r>
                    </a:p>
                  </a:txBody>
                  <a:tcPr/>
                </a:tc>
                <a:tc>
                  <a:txBody>
                    <a:bodyPr/>
                    <a:lstStyle/>
                    <a:p>
                      <a:r>
                        <a:rPr dirty="0" err="1"/>
                        <a:t>Måttlig</a:t>
                      </a:r>
                      <a:r>
                        <a:rPr lang="sv-SE" dirty="0"/>
                        <a:t> överensstämmelse</a:t>
                      </a:r>
                      <a:endParaRPr dirty="0"/>
                    </a:p>
                  </a:txBody>
                  <a:tcPr/>
                </a:tc>
                <a:extLst>
                  <a:ext uri="{0D108BD9-81ED-4DB2-BD59-A6C34878D82A}">
                    <a16:rowId xmlns:a16="http://schemas.microsoft.com/office/drawing/2014/main" val="10001"/>
                  </a:ext>
                </a:extLst>
              </a:tr>
              <a:tr h="417701">
                <a:tc>
                  <a:txBody>
                    <a:bodyPr/>
                    <a:lstStyle/>
                    <a:p>
                      <a:r>
                        <a:t>Detachment</a:t>
                      </a:r>
                    </a:p>
                  </a:txBody>
                  <a:tcPr/>
                </a:tc>
                <a:tc>
                  <a:txBody>
                    <a:bodyPr/>
                    <a:lstStyle/>
                    <a:p>
                      <a:r>
                        <a:t>0.48</a:t>
                      </a:r>
                    </a:p>
                  </a:txBody>
                  <a:tcPr/>
                </a:tc>
                <a:tc>
                  <a:txBody>
                    <a:bodyPr/>
                    <a:lstStyle/>
                    <a:p>
                      <a:r>
                        <a:t>Måttlig</a:t>
                      </a:r>
                    </a:p>
                  </a:txBody>
                  <a:tcPr/>
                </a:tc>
                <a:extLst>
                  <a:ext uri="{0D108BD9-81ED-4DB2-BD59-A6C34878D82A}">
                    <a16:rowId xmlns:a16="http://schemas.microsoft.com/office/drawing/2014/main" val="10002"/>
                  </a:ext>
                </a:extLst>
              </a:tr>
              <a:tr h="417701">
                <a:tc>
                  <a:txBody>
                    <a:bodyPr/>
                    <a:lstStyle/>
                    <a:p>
                      <a:r>
                        <a:t>Antagonism</a:t>
                      </a:r>
                    </a:p>
                  </a:txBody>
                  <a:tcPr/>
                </a:tc>
                <a:tc>
                  <a:txBody>
                    <a:bodyPr/>
                    <a:lstStyle/>
                    <a:p>
                      <a:r>
                        <a:t>0.32</a:t>
                      </a:r>
                    </a:p>
                  </a:txBody>
                  <a:tcPr/>
                </a:tc>
                <a:tc>
                  <a:txBody>
                    <a:bodyPr/>
                    <a:lstStyle/>
                    <a:p>
                      <a:r>
                        <a:t>Låg</a:t>
                      </a:r>
                    </a:p>
                  </a:txBody>
                  <a:tcPr/>
                </a:tc>
                <a:extLst>
                  <a:ext uri="{0D108BD9-81ED-4DB2-BD59-A6C34878D82A}">
                    <a16:rowId xmlns:a16="http://schemas.microsoft.com/office/drawing/2014/main" val="10003"/>
                  </a:ext>
                </a:extLst>
              </a:tr>
              <a:tr h="417701">
                <a:tc>
                  <a:txBody>
                    <a:bodyPr/>
                    <a:lstStyle/>
                    <a:p>
                      <a:r>
                        <a:t>Disinhibition</a:t>
                      </a:r>
                    </a:p>
                  </a:txBody>
                  <a:tcPr/>
                </a:tc>
                <a:tc>
                  <a:txBody>
                    <a:bodyPr/>
                    <a:lstStyle/>
                    <a:p>
                      <a:r>
                        <a:rPr dirty="0"/>
                        <a:t>0.41</a:t>
                      </a:r>
                    </a:p>
                  </a:txBody>
                  <a:tcPr/>
                </a:tc>
                <a:tc>
                  <a:txBody>
                    <a:bodyPr/>
                    <a:lstStyle/>
                    <a:p>
                      <a:r>
                        <a:t>Måttlig</a:t>
                      </a:r>
                    </a:p>
                  </a:txBody>
                  <a:tcPr/>
                </a:tc>
                <a:extLst>
                  <a:ext uri="{0D108BD9-81ED-4DB2-BD59-A6C34878D82A}">
                    <a16:rowId xmlns:a16="http://schemas.microsoft.com/office/drawing/2014/main" val="10004"/>
                  </a:ext>
                </a:extLst>
              </a:tr>
              <a:tr h="417701">
                <a:tc>
                  <a:txBody>
                    <a:bodyPr/>
                    <a:lstStyle/>
                    <a:p>
                      <a:r>
                        <a:t>Psykoticism</a:t>
                      </a:r>
                    </a:p>
                  </a:txBody>
                  <a:tcPr/>
                </a:tc>
                <a:tc>
                  <a:txBody>
                    <a:bodyPr/>
                    <a:lstStyle/>
                    <a:p>
                      <a:r>
                        <a:t>0.28</a:t>
                      </a:r>
                    </a:p>
                  </a:txBody>
                  <a:tcPr/>
                </a:tc>
                <a:tc>
                  <a:txBody>
                    <a:bodyPr/>
                    <a:lstStyle/>
                    <a:p>
                      <a:r>
                        <a:t>Låg</a:t>
                      </a:r>
                    </a:p>
                  </a:txBody>
                  <a:tcPr/>
                </a:tc>
                <a:extLst>
                  <a:ext uri="{0D108BD9-81ED-4DB2-BD59-A6C34878D82A}">
                    <a16:rowId xmlns:a16="http://schemas.microsoft.com/office/drawing/2014/main" val="10005"/>
                  </a:ext>
                </a:extLst>
              </a:tr>
              <a:tr h="417701">
                <a:tc>
                  <a:txBody>
                    <a:bodyPr/>
                    <a:lstStyle/>
                    <a:p>
                      <a:r>
                        <a:t>Totalt</a:t>
                      </a:r>
                    </a:p>
                  </a:txBody>
                  <a:tcPr/>
                </a:tc>
                <a:tc>
                  <a:txBody>
                    <a:bodyPr/>
                    <a:lstStyle/>
                    <a:p>
                      <a:r>
                        <a:t>0.52</a:t>
                      </a:r>
                    </a:p>
                  </a:txBody>
                  <a:tcPr/>
                </a:tc>
                <a:tc>
                  <a:txBody>
                    <a:bodyPr/>
                    <a:lstStyle/>
                    <a:p>
                      <a:r>
                        <a:rPr dirty="0" err="1"/>
                        <a:t>Måttlig</a:t>
                      </a:r>
                      <a:endParaRPr dirty="0"/>
                    </a:p>
                  </a:txBody>
                  <a:tcPr/>
                </a:tc>
                <a:extLst>
                  <a:ext uri="{0D108BD9-81ED-4DB2-BD59-A6C34878D82A}">
                    <a16:rowId xmlns:a16="http://schemas.microsoft.com/office/drawing/2014/main" val="10006"/>
                  </a:ext>
                </a:extLst>
              </a:tr>
            </a:tbl>
          </a:graphicData>
        </a:graphic>
      </p:graphicFrame>
      <p:graphicFrame>
        <p:nvGraphicFramePr>
          <p:cNvPr id="4" name="Chart 3"/>
          <p:cNvGraphicFramePr>
            <a:graphicFrameLocks noGrp="1"/>
          </p:cNvGraphicFramePr>
          <p:nvPr/>
        </p:nvGraphicFramePr>
        <p:xfrm>
          <a:off x="6521302" y="393405"/>
          <a:ext cx="3662916" cy="267940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1376" y="1097280"/>
            <a:ext cx="5627908" cy="4801314"/>
          </a:xfrm>
          <a:prstGeom prst="rect">
            <a:avLst/>
          </a:prstGeom>
          <a:noFill/>
        </p:spPr>
        <p:txBody>
          <a:bodyPr wrap="square">
            <a:spAutoFit/>
          </a:bodyPr>
          <a:lstStyle/>
          <a:p>
            <a:r>
              <a:rPr dirty="0"/>
              <a:t>ICC </a:t>
            </a:r>
            <a:r>
              <a:rPr dirty="0" err="1"/>
              <a:t>varierar</a:t>
            </a:r>
            <a:r>
              <a:rPr dirty="0"/>
              <a:t> </a:t>
            </a:r>
            <a:r>
              <a:rPr dirty="0" err="1"/>
              <a:t>mellan</a:t>
            </a:r>
            <a:r>
              <a:rPr dirty="0"/>
              <a:t> </a:t>
            </a:r>
            <a:r>
              <a:rPr dirty="0" err="1"/>
              <a:t>måttlig</a:t>
            </a:r>
            <a:r>
              <a:rPr dirty="0"/>
              <a:t> och </a:t>
            </a:r>
            <a:r>
              <a:rPr dirty="0" err="1"/>
              <a:t>låg</a:t>
            </a:r>
            <a:r>
              <a:rPr dirty="0"/>
              <a:t> </a:t>
            </a:r>
            <a:r>
              <a:rPr dirty="0" err="1"/>
              <a:t>överensstämmelse</a:t>
            </a:r>
            <a:endParaRPr dirty="0"/>
          </a:p>
          <a:p>
            <a:endParaRPr dirty="0"/>
          </a:p>
          <a:p>
            <a:r>
              <a:rPr dirty="0"/>
              <a:t>• Antagonism och Psykoticism – </a:t>
            </a:r>
            <a:r>
              <a:rPr dirty="0" err="1"/>
              <a:t>Låg</a:t>
            </a:r>
            <a:r>
              <a:rPr dirty="0"/>
              <a:t> </a:t>
            </a:r>
            <a:r>
              <a:rPr dirty="0" err="1"/>
              <a:t>reliabilitet</a:t>
            </a:r>
            <a:r>
              <a:rPr dirty="0"/>
              <a:t> (</a:t>
            </a:r>
            <a:r>
              <a:rPr lang="sv-SE" dirty="0"/>
              <a:t>ICC </a:t>
            </a:r>
            <a:r>
              <a:rPr dirty="0"/>
              <a:t>0,10–0,29)</a:t>
            </a:r>
          </a:p>
          <a:p>
            <a:r>
              <a:rPr dirty="0"/>
              <a:t>• Disinhibition, Detachment och </a:t>
            </a:r>
            <a:r>
              <a:rPr dirty="0" err="1"/>
              <a:t>Negativ</a:t>
            </a:r>
            <a:r>
              <a:rPr dirty="0"/>
              <a:t> </a:t>
            </a:r>
            <a:r>
              <a:rPr dirty="0" err="1"/>
              <a:t>emotionalitet</a:t>
            </a:r>
            <a:r>
              <a:rPr dirty="0"/>
              <a:t> – </a:t>
            </a:r>
            <a:r>
              <a:rPr dirty="0" err="1"/>
              <a:t>Måttlig</a:t>
            </a:r>
            <a:r>
              <a:rPr dirty="0"/>
              <a:t> </a:t>
            </a:r>
            <a:r>
              <a:rPr dirty="0" err="1"/>
              <a:t>reliabilitet</a:t>
            </a:r>
            <a:r>
              <a:rPr dirty="0"/>
              <a:t> (</a:t>
            </a:r>
            <a:r>
              <a:rPr lang="sv-SE" dirty="0"/>
              <a:t>ICC </a:t>
            </a:r>
            <a:r>
              <a:rPr dirty="0"/>
              <a:t>0,49–0,56)</a:t>
            </a:r>
          </a:p>
          <a:p>
            <a:endParaRPr dirty="0"/>
          </a:p>
          <a:p>
            <a:r>
              <a:rPr dirty="0" err="1"/>
              <a:t>Delskalor</a:t>
            </a:r>
            <a:r>
              <a:rPr dirty="0"/>
              <a:t>:</a:t>
            </a:r>
          </a:p>
          <a:p>
            <a:r>
              <a:rPr dirty="0"/>
              <a:t>• </a:t>
            </a:r>
            <a:r>
              <a:rPr dirty="0" err="1"/>
              <a:t>Låga</a:t>
            </a:r>
            <a:r>
              <a:rPr dirty="0"/>
              <a:t> ICC </a:t>
            </a:r>
            <a:r>
              <a:rPr dirty="0" err="1"/>
              <a:t>inom</a:t>
            </a:r>
            <a:r>
              <a:rPr dirty="0"/>
              <a:t> antagonism </a:t>
            </a:r>
            <a:r>
              <a:rPr lang="sv-SE" dirty="0"/>
              <a:t>delskalor </a:t>
            </a:r>
            <a:r>
              <a:rPr dirty="0"/>
              <a:t>(−0,07 till 0,42)</a:t>
            </a:r>
          </a:p>
          <a:p>
            <a:r>
              <a:rPr dirty="0"/>
              <a:t>• </a:t>
            </a:r>
            <a:r>
              <a:rPr lang="sv-SE" dirty="0"/>
              <a:t>Låg ICC inom Psykoticism </a:t>
            </a:r>
            <a:r>
              <a:rPr dirty="0"/>
              <a:t> </a:t>
            </a:r>
            <a:r>
              <a:rPr lang="sv-SE" dirty="0"/>
              <a:t>delskalor</a:t>
            </a:r>
            <a:r>
              <a:rPr dirty="0"/>
              <a:t> (0,07–0,14)</a:t>
            </a:r>
          </a:p>
          <a:p>
            <a:endParaRPr dirty="0"/>
          </a:p>
          <a:p>
            <a:r>
              <a:rPr dirty="0" err="1"/>
              <a:t>Konfidensintervall</a:t>
            </a:r>
            <a:r>
              <a:rPr dirty="0"/>
              <a:t>:</a:t>
            </a:r>
          </a:p>
          <a:p>
            <a:r>
              <a:rPr dirty="0"/>
              <a:t>• </a:t>
            </a:r>
            <a:r>
              <a:rPr dirty="0" err="1"/>
              <a:t>Hög</a:t>
            </a:r>
            <a:r>
              <a:rPr dirty="0"/>
              <a:t> ICC → </a:t>
            </a:r>
            <a:r>
              <a:rPr dirty="0" err="1"/>
              <a:t>smalare</a:t>
            </a:r>
            <a:r>
              <a:rPr dirty="0"/>
              <a:t> </a:t>
            </a:r>
            <a:r>
              <a:rPr dirty="0" err="1"/>
              <a:t>intervall</a:t>
            </a:r>
            <a:endParaRPr dirty="0"/>
          </a:p>
          <a:p>
            <a:r>
              <a:rPr dirty="0"/>
              <a:t>• </a:t>
            </a:r>
            <a:r>
              <a:rPr dirty="0" err="1"/>
              <a:t>Låg</a:t>
            </a:r>
            <a:r>
              <a:rPr dirty="0"/>
              <a:t> ICC → </a:t>
            </a:r>
            <a:r>
              <a:rPr dirty="0" err="1"/>
              <a:t>bredare</a:t>
            </a:r>
            <a:r>
              <a:rPr dirty="0"/>
              <a:t> </a:t>
            </a:r>
            <a:r>
              <a:rPr dirty="0" err="1"/>
              <a:t>intervall</a:t>
            </a:r>
            <a:endParaRPr dirty="0"/>
          </a:p>
          <a:p>
            <a:endParaRPr dirty="0"/>
          </a:p>
          <a:p>
            <a:r>
              <a:rPr dirty="0" err="1">
                <a:solidFill>
                  <a:schemeClr val="accent2"/>
                </a:solidFill>
              </a:rPr>
              <a:t>Resultat</a:t>
            </a:r>
            <a:r>
              <a:rPr dirty="0">
                <a:solidFill>
                  <a:schemeClr val="accent2"/>
                </a:solidFill>
              </a:rPr>
              <a:t>:</a:t>
            </a:r>
            <a:r>
              <a:rPr dirty="0"/>
              <a:t> </a:t>
            </a:r>
            <a:r>
              <a:rPr dirty="0" err="1"/>
              <a:t>Reliabiliteten</a:t>
            </a:r>
            <a:r>
              <a:rPr dirty="0"/>
              <a:t> </a:t>
            </a:r>
            <a:r>
              <a:rPr dirty="0" err="1"/>
              <a:t>ojämn</a:t>
            </a:r>
            <a:r>
              <a:rPr dirty="0"/>
              <a:t>, </a:t>
            </a:r>
            <a:r>
              <a:rPr dirty="0" err="1"/>
              <a:t>svagast</a:t>
            </a:r>
            <a:r>
              <a:rPr dirty="0"/>
              <a:t> </a:t>
            </a:r>
            <a:r>
              <a:rPr dirty="0" err="1"/>
              <a:t>i</a:t>
            </a:r>
            <a:r>
              <a:rPr dirty="0"/>
              <a:t> antagonism och psykoticism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2800" dirty="0">
                <a:solidFill>
                  <a:schemeClr val="accent2"/>
                </a:solidFill>
                <a:latin typeface="Calibri" panose="020F0502020204030204" pitchFamily="34" charset="0"/>
                <a:cs typeface="Calibri" panose="020F0502020204030204" pitchFamily="34" charset="0"/>
              </a:rPr>
              <a:t>Inter</a:t>
            </a:r>
            <a:r>
              <a:rPr lang="sv-SE" sz="2800" dirty="0">
                <a:solidFill>
                  <a:schemeClr val="accent2"/>
                </a:solidFill>
                <a:latin typeface="Calibri" panose="020F0502020204030204" pitchFamily="34" charset="0"/>
                <a:cs typeface="Calibri" panose="020F0502020204030204" pitchFamily="34" charset="0"/>
              </a:rPr>
              <a:t>rater-</a:t>
            </a:r>
            <a:r>
              <a:rPr sz="2800" dirty="0" err="1">
                <a:solidFill>
                  <a:schemeClr val="accent2"/>
                </a:solidFill>
                <a:latin typeface="Calibri" panose="020F0502020204030204" pitchFamily="34" charset="0"/>
                <a:cs typeface="Calibri" panose="020F0502020204030204" pitchFamily="34" charset="0"/>
              </a:rPr>
              <a:t>reliabilitet</a:t>
            </a:r>
            <a:r>
              <a:rPr sz="2800" dirty="0">
                <a:solidFill>
                  <a:schemeClr val="accent2"/>
                </a:solidFill>
                <a:latin typeface="Calibri" panose="020F0502020204030204" pitchFamily="34" charset="0"/>
                <a:cs typeface="Calibri" panose="020F0502020204030204" pitchFamily="34" charset="0"/>
              </a:rPr>
              <a:t> (ICC) – SCID-5-AMPD Del II</a:t>
            </a:r>
          </a:p>
        </p:txBody>
      </p:sp>
      <p:graphicFrame>
        <p:nvGraphicFramePr>
          <p:cNvPr id="3" name="Table 2"/>
          <p:cNvGraphicFramePr>
            <a:graphicFrameLocks noGrp="1"/>
          </p:cNvGraphicFramePr>
          <p:nvPr/>
        </p:nvGraphicFramePr>
        <p:xfrm>
          <a:off x="1331088" y="2071868"/>
          <a:ext cx="9375492" cy="3900668"/>
        </p:xfrm>
        <a:graphic>
          <a:graphicData uri="http://schemas.openxmlformats.org/drawingml/2006/table">
            <a:tbl>
              <a:tblPr firstRow="1" bandRow="1">
                <a:tableStyleId>{EB344D84-9AFB-497E-A393-DC336BA19D2E}</a:tableStyleId>
              </a:tblPr>
              <a:tblGrid>
                <a:gridCol w="3125164">
                  <a:extLst>
                    <a:ext uri="{9D8B030D-6E8A-4147-A177-3AD203B41FA5}">
                      <a16:colId xmlns:a16="http://schemas.microsoft.com/office/drawing/2014/main" val="20000"/>
                    </a:ext>
                  </a:extLst>
                </a:gridCol>
                <a:gridCol w="3125164">
                  <a:extLst>
                    <a:ext uri="{9D8B030D-6E8A-4147-A177-3AD203B41FA5}">
                      <a16:colId xmlns:a16="http://schemas.microsoft.com/office/drawing/2014/main" val="20001"/>
                    </a:ext>
                  </a:extLst>
                </a:gridCol>
                <a:gridCol w="3125164">
                  <a:extLst>
                    <a:ext uri="{9D8B030D-6E8A-4147-A177-3AD203B41FA5}">
                      <a16:colId xmlns:a16="http://schemas.microsoft.com/office/drawing/2014/main" val="20002"/>
                    </a:ext>
                  </a:extLst>
                </a:gridCol>
              </a:tblGrid>
              <a:tr h="557238">
                <a:tc>
                  <a:txBody>
                    <a:bodyPr/>
                    <a:lstStyle/>
                    <a:p>
                      <a:pPr>
                        <a:defRPr b="1">
                          <a:solidFill>
                            <a:srgbClr val="FFFFFF"/>
                          </a:solidFill>
                        </a:defRPr>
                      </a:pPr>
                      <a:r>
                        <a:rPr dirty="0" err="1"/>
                        <a:t>Område</a:t>
                      </a:r>
                      <a:endParaRPr dirty="0"/>
                    </a:p>
                  </a:txBody>
                  <a:tcPr/>
                </a:tc>
                <a:tc>
                  <a:txBody>
                    <a:bodyPr/>
                    <a:lstStyle/>
                    <a:p>
                      <a:pPr>
                        <a:defRPr b="1">
                          <a:solidFill>
                            <a:srgbClr val="FFFFFF"/>
                          </a:solidFill>
                        </a:defRPr>
                      </a:pPr>
                      <a:r>
                        <a:t>ICC</a:t>
                      </a:r>
                    </a:p>
                  </a:txBody>
                  <a:tcPr/>
                </a:tc>
                <a:tc>
                  <a:txBody>
                    <a:bodyPr/>
                    <a:lstStyle/>
                    <a:p>
                      <a:pPr>
                        <a:defRPr b="1">
                          <a:solidFill>
                            <a:srgbClr val="FFFFFF"/>
                          </a:solidFill>
                        </a:defRPr>
                      </a:pPr>
                      <a:r>
                        <a:t>Tolkning</a:t>
                      </a:r>
                    </a:p>
                  </a:txBody>
                  <a:tcPr/>
                </a:tc>
                <a:extLst>
                  <a:ext uri="{0D108BD9-81ED-4DB2-BD59-A6C34878D82A}">
                    <a16:rowId xmlns:a16="http://schemas.microsoft.com/office/drawing/2014/main" val="10000"/>
                  </a:ext>
                </a:extLst>
              </a:tr>
              <a:tr h="557238">
                <a:tc>
                  <a:txBody>
                    <a:bodyPr/>
                    <a:lstStyle/>
                    <a:p>
                      <a:r>
                        <a:t>Negativ emotionalitet</a:t>
                      </a:r>
                    </a:p>
                  </a:txBody>
                  <a:tcPr/>
                </a:tc>
                <a:tc>
                  <a:txBody>
                    <a:bodyPr/>
                    <a:lstStyle/>
                    <a:p>
                      <a:r>
                        <a:rPr dirty="0"/>
                        <a:t>0.55</a:t>
                      </a:r>
                    </a:p>
                  </a:txBody>
                  <a:tcPr/>
                </a:tc>
                <a:tc>
                  <a:txBody>
                    <a:bodyPr/>
                    <a:lstStyle/>
                    <a:p>
                      <a:r>
                        <a:rPr dirty="0" err="1"/>
                        <a:t>Måttlig</a:t>
                      </a:r>
                      <a:r>
                        <a:rPr lang="sv-SE" dirty="0"/>
                        <a:t> överensstämmelse</a:t>
                      </a:r>
                      <a:endParaRPr dirty="0"/>
                    </a:p>
                  </a:txBody>
                  <a:tcPr/>
                </a:tc>
                <a:extLst>
                  <a:ext uri="{0D108BD9-81ED-4DB2-BD59-A6C34878D82A}">
                    <a16:rowId xmlns:a16="http://schemas.microsoft.com/office/drawing/2014/main" val="10001"/>
                  </a:ext>
                </a:extLst>
              </a:tr>
              <a:tr h="557238">
                <a:tc>
                  <a:txBody>
                    <a:bodyPr/>
                    <a:lstStyle/>
                    <a:p>
                      <a:r>
                        <a:t>Detachment</a:t>
                      </a:r>
                    </a:p>
                  </a:txBody>
                  <a:tcPr/>
                </a:tc>
                <a:tc>
                  <a:txBody>
                    <a:bodyPr/>
                    <a:lstStyle/>
                    <a:p>
                      <a:r>
                        <a:rPr dirty="0"/>
                        <a:t>0.48</a:t>
                      </a:r>
                    </a:p>
                  </a:txBody>
                  <a:tcPr/>
                </a:tc>
                <a:tc>
                  <a:txBody>
                    <a:bodyPr/>
                    <a:lstStyle/>
                    <a:p>
                      <a:r>
                        <a:t>Måttlig</a:t>
                      </a:r>
                    </a:p>
                  </a:txBody>
                  <a:tcPr/>
                </a:tc>
                <a:extLst>
                  <a:ext uri="{0D108BD9-81ED-4DB2-BD59-A6C34878D82A}">
                    <a16:rowId xmlns:a16="http://schemas.microsoft.com/office/drawing/2014/main" val="10002"/>
                  </a:ext>
                </a:extLst>
              </a:tr>
              <a:tr h="557238">
                <a:tc>
                  <a:txBody>
                    <a:bodyPr/>
                    <a:lstStyle/>
                    <a:p>
                      <a:r>
                        <a:t>Antagonism</a:t>
                      </a:r>
                    </a:p>
                  </a:txBody>
                  <a:tcPr/>
                </a:tc>
                <a:tc>
                  <a:txBody>
                    <a:bodyPr/>
                    <a:lstStyle/>
                    <a:p>
                      <a:r>
                        <a:t>0.32</a:t>
                      </a:r>
                    </a:p>
                  </a:txBody>
                  <a:tcPr/>
                </a:tc>
                <a:tc>
                  <a:txBody>
                    <a:bodyPr/>
                    <a:lstStyle/>
                    <a:p>
                      <a:r>
                        <a:rPr dirty="0" err="1"/>
                        <a:t>Låg</a:t>
                      </a:r>
                      <a:r>
                        <a:rPr lang="sv-SE" dirty="0"/>
                        <a:t> överensstämmelse</a:t>
                      </a:r>
                      <a:endParaRPr dirty="0"/>
                    </a:p>
                  </a:txBody>
                  <a:tcPr/>
                </a:tc>
                <a:extLst>
                  <a:ext uri="{0D108BD9-81ED-4DB2-BD59-A6C34878D82A}">
                    <a16:rowId xmlns:a16="http://schemas.microsoft.com/office/drawing/2014/main" val="10003"/>
                  </a:ext>
                </a:extLst>
              </a:tr>
              <a:tr h="557238">
                <a:tc>
                  <a:txBody>
                    <a:bodyPr/>
                    <a:lstStyle/>
                    <a:p>
                      <a:r>
                        <a:t>Disinhibition</a:t>
                      </a:r>
                    </a:p>
                  </a:txBody>
                  <a:tcPr/>
                </a:tc>
                <a:tc>
                  <a:txBody>
                    <a:bodyPr/>
                    <a:lstStyle/>
                    <a:p>
                      <a:r>
                        <a:t>0.41</a:t>
                      </a:r>
                    </a:p>
                  </a:txBody>
                  <a:tcPr/>
                </a:tc>
                <a:tc>
                  <a:txBody>
                    <a:bodyPr/>
                    <a:lstStyle/>
                    <a:p>
                      <a:r>
                        <a:t>Måttlig</a:t>
                      </a:r>
                    </a:p>
                  </a:txBody>
                  <a:tcPr/>
                </a:tc>
                <a:extLst>
                  <a:ext uri="{0D108BD9-81ED-4DB2-BD59-A6C34878D82A}">
                    <a16:rowId xmlns:a16="http://schemas.microsoft.com/office/drawing/2014/main" val="10004"/>
                  </a:ext>
                </a:extLst>
              </a:tr>
              <a:tr h="557238">
                <a:tc>
                  <a:txBody>
                    <a:bodyPr/>
                    <a:lstStyle/>
                    <a:p>
                      <a:r>
                        <a:t>Psykoticism</a:t>
                      </a:r>
                    </a:p>
                  </a:txBody>
                  <a:tcPr/>
                </a:tc>
                <a:tc>
                  <a:txBody>
                    <a:bodyPr/>
                    <a:lstStyle/>
                    <a:p>
                      <a:r>
                        <a:t>0.28</a:t>
                      </a:r>
                    </a:p>
                  </a:txBody>
                  <a:tcPr/>
                </a:tc>
                <a:tc>
                  <a:txBody>
                    <a:bodyPr/>
                    <a:lstStyle/>
                    <a:p>
                      <a:r>
                        <a:t>Låg</a:t>
                      </a:r>
                    </a:p>
                  </a:txBody>
                  <a:tcPr/>
                </a:tc>
                <a:extLst>
                  <a:ext uri="{0D108BD9-81ED-4DB2-BD59-A6C34878D82A}">
                    <a16:rowId xmlns:a16="http://schemas.microsoft.com/office/drawing/2014/main" val="10005"/>
                  </a:ext>
                </a:extLst>
              </a:tr>
              <a:tr h="557240">
                <a:tc>
                  <a:txBody>
                    <a:bodyPr/>
                    <a:lstStyle/>
                    <a:p>
                      <a:r>
                        <a:t>Totalt</a:t>
                      </a:r>
                    </a:p>
                  </a:txBody>
                  <a:tcPr/>
                </a:tc>
                <a:tc>
                  <a:txBody>
                    <a:bodyPr/>
                    <a:lstStyle/>
                    <a:p>
                      <a:r>
                        <a:t>0.52</a:t>
                      </a:r>
                    </a:p>
                  </a:txBody>
                  <a:tcPr/>
                </a:tc>
                <a:tc>
                  <a:txBody>
                    <a:bodyPr/>
                    <a:lstStyle/>
                    <a:p>
                      <a:r>
                        <a:rPr dirty="0" err="1"/>
                        <a:t>Måttlig</a:t>
                      </a:r>
                      <a:endParaRPr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15DA90C-4231-80FF-D485-EC1D0D2BA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78047-D577-7792-BE9B-2D9AC31828A7}"/>
              </a:ext>
            </a:extLst>
          </p:cNvPr>
          <p:cNvSpPr>
            <a:spLocks noGrp="1"/>
          </p:cNvSpPr>
          <p:nvPr>
            <p:ph type="title"/>
          </p:nvPr>
        </p:nvSpPr>
        <p:spPr>
          <a:xfrm>
            <a:off x="407405" y="0"/>
            <a:ext cx="11642827" cy="597529"/>
          </a:xfrm>
        </p:spPr>
        <p:txBody>
          <a:bodyPr>
            <a:normAutofit/>
          </a:bodyPr>
          <a:lstStyle/>
          <a:p>
            <a:r>
              <a:rPr sz="3200" dirty="0">
                <a:solidFill>
                  <a:schemeClr val="accent2"/>
                </a:solidFill>
                <a:latin typeface="Calibri" panose="020F0502020204030204" pitchFamily="34" charset="0"/>
                <a:cs typeface="Calibri" panose="020F0502020204030204" pitchFamily="34" charset="0"/>
              </a:rPr>
              <a:t>SCID-5-AMPD</a:t>
            </a:r>
            <a:r>
              <a:rPr lang="sv-SE" sz="3200" dirty="0">
                <a:solidFill>
                  <a:schemeClr val="accent2"/>
                </a:solidFill>
                <a:latin typeface="Calibri" panose="020F0502020204030204" pitchFamily="34" charset="0"/>
                <a:cs typeface="Calibri" panose="020F0502020204030204" pitchFamily="34" charset="0"/>
              </a:rPr>
              <a:t> Del II – </a:t>
            </a:r>
            <a:r>
              <a:rPr sz="3200" dirty="0">
                <a:solidFill>
                  <a:schemeClr val="accent2"/>
                </a:solidFill>
                <a:latin typeface="Calibri" panose="020F0502020204030204" pitchFamily="34" charset="0"/>
                <a:cs typeface="Calibri" panose="020F0502020204030204" pitchFamily="34" charset="0"/>
              </a:rPr>
              <a:t>Inter</a:t>
            </a:r>
            <a:r>
              <a:rPr lang="sv-SE" sz="3200" dirty="0">
                <a:solidFill>
                  <a:schemeClr val="accent2"/>
                </a:solidFill>
                <a:latin typeface="Calibri" panose="020F0502020204030204" pitchFamily="34" charset="0"/>
                <a:cs typeface="Calibri" panose="020F0502020204030204" pitchFamily="34" charset="0"/>
              </a:rPr>
              <a:t>-rate</a:t>
            </a:r>
            <a:r>
              <a:rPr sz="3200" dirty="0" err="1">
                <a:solidFill>
                  <a:schemeClr val="accent2"/>
                </a:solidFill>
                <a:latin typeface="Calibri" panose="020F0502020204030204" pitchFamily="34" charset="0"/>
                <a:cs typeface="Calibri" panose="020F0502020204030204" pitchFamily="34" charset="0"/>
              </a:rPr>
              <a:t>rreliabilitet</a:t>
            </a:r>
            <a:r>
              <a:rPr sz="3200" dirty="0">
                <a:solidFill>
                  <a:schemeClr val="accent2"/>
                </a:solidFill>
                <a:latin typeface="Calibri" panose="020F0502020204030204" pitchFamily="34" charset="0"/>
                <a:cs typeface="Calibri" panose="020F0502020204030204" pitchFamily="34" charset="0"/>
              </a:rPr>
              <a:t> (ICC)</a:t>
            </a:r>
          </a:p>
        </p:txBody>
      </p:sp>
      <p:graphicFrame>
        <p:nvGraphicFramePr>
          <p:cNvPr id="3" name="Table 2">
            <a:extLst>
              <a:ext uri="{FF2B5EF4-FFF2-40B4-BE49-F238E27FC236}">
                <a16:creationId xmlns:a16="http://schemas.microsoft.com/office/drawing/2014/main" id="{4653820A-ABF5-BD18-30E1-8FBC6D0793A7}"/>
              </a:ext>
            </a:extLst>
          </p:cNvPr>
          <p:cNvGraphicFramePr>
            <a:graphicFrameLocks noGrp="1"/>
          </p:cNvGraphicFramePr>
          <p:nvPr/>
        </p:nvGraphicFramePr>
        <p:xfrm>
          <a:off x="407405" y="1004936"/>
          <a:ext cx="10519097" cy="5251007"/>
        </p:xfrm>
        <a:graphic>
          <a:graphicData uri="http://schemas.openxmlformats.org/drawingml/2006/table">
            <a:tbl>
              <a:tblPr firstRow="1" bandRow="1">
                <a:tableStyleId>{93296810-A885-4BE3-A3E7-6D5BEEA58F35}</a:tableStyleId>
              </a:tblPr>
              <a:tblGrid>
                <a:gridCol w="2616601">
                  <a:extLst>
                    <a:ext uri="{9D8B030D-6E8A-4147-A177-3AD203B41FA5}">
                      <a16:colId xmlns:a16="http://schemas.microsoft.com/office/drawing/2014/main" val="20000"/>
                    </a:ext>
                  </a:extLst>
                </a:gridCol>
                <a:gridCol w="1329178">
                  <a:extLst>
                    <a:ext uri="{9D8B030D-6E8A-4147-A177-3AD203B41FA5}">
                      <a16:colId xmlns:a16="http://schemas.microsoft.com/office/drawing/2014/main" val="20001"/>
                    </a:ext>
                  </a:extLst>
                </a:gridCol>
                <a:gridCol w="2225930">
                  <a:extLst>
                    <a:ext uri="{9D8B030D-6E8A-4147-A177-3AD203B41FA5}">
                      <a16:colId xmlns:a16="http://schemas.microsoft.com/office/drawing/2014/main" val="20002"/>
                    </a:ext>
                  </a:extLst>
                </a:gridCol>
                <a:gridCol w="1719846">
                  <a:extLst>
                    <a:ext uri="{9D8B030D-6E8A-4147-A177-3AD203B41FA5}">
                      <a16:colId xmlns:a16="http://schemas.microsoft.com/office/drawing/2014/main" val="20003"/>
                    </a:ext>
                  </a:extLst>
                </a:gridCol>
                <a:gridCol w="2627542">
                  <a:extLst>
                    <a:ext uri="{9D8B030D-6E8A-4147-A177-3AD203B41FA5}">
                      <a16:colId xmlns:a16="http://schemas.microsoft.com/office/drawing/2014/main" val="20004"/>
                    </a:ext>
                  </a:extLst>
                </a:gridCol>
              </a:tblGrid>
              <a:tr h="518206">
                <a:tc>
                  <a:txBody>
                    <a:bodyPr/>
                    <a:lstStyle/>
                    <a:p>
                      <a:pPr>
                        <a:defRPr sz="1400" b="1"/>
                      </a:pPr>
                      <a:r>
                        <a:t>Domän</a:t>
                      </a:r>
                    </a:p>
                  </a:txBody>
                  <a:tcPr/>
                </a:tc>
                <a:tc>
                  <a:txBody>
                    <a:bodyPr/>
                    <a:lstStyle/>
                    <a:p>
                      <a:pPr>
                        <a:defRPr sz="1400" b="1"/>
                      </a:pPr>
                      <a:r>
                        <a:t>ICC</a:t>
                      </a:r>
                    </a:p>
                  </a:txBody>
                  <a:tcPr/>
                </a:tc>
                <a:tc>
                  <a:txBody>
                    <a:bodyPr/>
                    <a:lstStyle/>
                    <a:p>
                      <a:pPr>
                        <a:defRPr sz="1400" b="1"/>
                      </a:pPr>
                      <a:r>
                        <a:rPr dirty="0"/>
                        <a:t>CI</a:t>
                      </a:r>
                    </a:p>
                  </a:txBody>
                  <a:tcPr/>
                </a:tc>
                <a:tc>
                  <a:txBody>
                    <a:bodyPr/>
                    <a:lstStyle/>
                    <a:p>
                      <a:pPr>
                        <a:defRPr sz="1400" b="1"/>
                      </a:pPr>
                      <a:r>
                        <a:rPr lang="sv-SE" dirty="0"/>
                        <a:t>Resultat</a:t>
                      </a:r>
                      <a:endParaRPr dirty="0"/>
                    </a:p>
                  </a:txBody>
                  <a:tcPr/>
                </a:tc>
                <a:tc>
                  <a:txBody>
                    <a:bodyPr/>
                    <a:lstStyle/>
                    <a:p>
                      <a:pPr>
                        <a:defRPr sz="1400" b="1"/>
                      </a:pPr>
                      <a:r>
                        <a:t>Kommentar</a:t>
                      </a:r>
                    </a:p>
                  </a:txBody>
                  <a:tcPr/>
                </a:tc>
                <a:extLst>
                  <a:ext uri="{0D108BD9-81ED-4DB2-BD59-A6C34878D82A}">
                    <a16:rowId xmlns:a16="http://schemas.microsoft.com/office/drawing/2014/main" val="10000"/>
                  </a:ext>
                </a:extLst>
              </a:tr>
              <a:tr h="808039">
                <a:tc>
                  <a:txBody>
                    <a:bodyPr/>
                    <a:lstStyle/>
                    <a:p>
                      <a:r>
                        <a:rPr dirty="0" err="1"/>
                        <a:t>Negativ</a:t>
                      </a:r>
                      <a:r>
                        <a:rPr dirty="0"/>
                        <a:t> </a:t>
                      </a:r>
                      <a:r>
                        <a:rPr lang="sv-SE" dirty="0" err="1"/>
                        <a:t>emotionalitet</a:t>
                      </a:r>
                      <a:endParaRPr dirty="0">
                        <a:latin typeface="Calibri" panose="020F0502020204030204" pitchFamily="34" charset="0"/>
                        <a:cs typeface="Calibri" panose="020F0502020204030204" pitchFamily="34" charset="0"/>
                      </a:endParaRPr>
                    </a:p>
                  </a:txBody>
                  <a:tcPr/>
                </a:tc>
                <a:tc>
                  <a:txBody>
                    <a:bodyPr/>
                    <a:lstStyle/>
                    <a:p>
                      <a:r>
                        <a:t>0.56</a:t>
                      </a:r>
                    </a:p>
                  </a:txBody>
                  <a:tcPr/>
                </a:tc>
                <a:tc>
                  <a:txBody>
                    <a:bodyPr/>
                    <a:lstStyle/>
                    <a:p>
                      <a:r>
                        <a:t>0.27–0.76</a:t>
                      </a:r>
                    </a:p>
                  </a:txBody>
                  <a:tcPr/>
                </a:tc>
                <a:tc>
                  <a:txBody>
                    <a:bodyPr/>
                    <a:lstStyle/>
                    <a:p>
                      <a:r>
                        <a:t>Måttlig</a:t>
                      </a:r>
                    </a:p>
                  </a:txBody>
                  <a:tcPr/>
                </a:tc>
                <a:tc>
                  <a:txBody>
                    <a:bodyPr/>
                    <a:lstStyle/>
                    <a:p>
                      <a:endParaRPr/>
                    </a:p>
                  </a:txBody>
                  <a:tcPr/>
                </a:tc>
                <a:extLst>
                  <a:ext uri="{0D108BD9-81ED-4DB2-BD59-A6C34878D82A}">
                    <a16:rowId xmlns:a16="http://schemas.microsoft.com/office/drawing/2014/main" val="10001"/>
                  </a:ext>
                </a:extLst>
              </a:tr>
              <a:tr h="808039">
                <a:tc>
                  <a:txBody>
                    <a:bodyPr/>
                    <a:lstStyle/>
                    <a:p>
                      <a:r>
                        <a:rPr lang="sv-SE" dirty="0"/>
                        <a:t>Distansering</a:t>
                      </a:r>
                      <a:endParaRPr dirty="0">
                        <a:latin typeface="Calibri" panose="020F0502020204030204" pitchFamily="34" charset="0"/>
                        <a:cs typeface="Calibri" panose="020F0502020204030204" pitchFamily="34" charset="0"/>
                      </a:endParaRPr>
                    </a:p>
                  </a:txBody>
                  <a:tcPr/>
                </a:tc>
                <a:tc>
                  <a:txBody>
                    <a:bodyPr/>
                    <a:lstStyle/>
                    <a:p>
                      <a:r>
                        <a:rPr dirty="0"/>
                        <a:t>0.51</a:t>
                      </a:r>
                    </a:p>
                  </a:txBody>
                  <a:tcPr/>
                </a:tc>
                <a:tc>
                  <a:txBody>
                    <a:bodyPr/>
                    <a:lstStyle/>
                    <a:p>
                      <a:r>
                        <a:t>0.13–0.74</a:t>
                      </a:r>
                    </a:p>
                  </a:txBody>
                  <a:tcPr/>
                </a:tc>
                <a:tc>
                  <a:txBody>
                    <a:bodyPr/>
                    <a:lstStyle/>
                    <a:p>
                      <a:r>
                        <a:t>Måttlig</a:t>
                      </a:r>
                    </a:p>
                  </a:txBody>
                  <a:tcPr/>
                </a:tc>
                <a:tc>
                  <a:txBody>
                    <a:bodyPr/>
                    <a:lstStyle/>
                    <a:p>
                      <a:endParaRPr/>
                    </a:p>
                  </a:txBody>
                  <a:tcPr/>
                </a:tc>
                <a:extLst>
                  <a:ext uri="{0D108BD9-81ED-4DB2-BD59-A6C34878D82A}">
                    <a16:rowId xmlns:a16="http://schemas.microsoft.com/office/drawing/2014/main" val="10002"/>
                  </a:ext>
                </a:extLst>
              </a:tr>
              <a:tr h="1154342">
                <a:tc>
                  <a:txBody>
                    <a:bodyPr/>
                    <a:lstStyle/>
                    <a:p>
                      <a:r>
                        <a:rPr dirty="0"/>
                        <a:t>Antagonism</a:t>
                      </a:r>
                    </a:p>
                  </a:txBody>
                  <a:tcPr/>
                </a:tc>
                <a:tc>
                  <a:txBody>
                    <a:bodyPr/>
                    <a:lstStyle/>
                    <a:p>
                      <a:r>
                        <a:t>0.29</a:t>
                      </a:r>
                    </a:p>
                  </a:txBody>
                  <a:tcPr/>
                </a:tc>
                <a:tc>
                  <a:txBody>
                    <a:bodyPr/>
                    <a:lstStyle/>
                    <a:p>
                      <a:r>
                        <a:t>-0.09–0.60</a:t>
                      </a:r>
                    </a:p>
                  </a:txBody>
                  <a:tcPr/>
                </a:tc>
                <a:tc>
                  <a:txBody>
                    <a:bodyPr/>
                    <a:lstStyle/>
                    <a:p>
                      <a:r>
                        <a:t>Låg</a:t>
                      </a:r>
                    </a:p>
                  </a:txBody>
                  <a:tcPr/>
                </a:tc>
                <a:tc>
                  <a:txBody>
                    <a:bodyPr/>
                    <a:lstStyle/>
                    <a:p>
                      <a:r>
                        <a:rPr dirty="0" err="1"/>
                        <a:t>Svag</a:t>
                      </a:r>
                      <a:r>
                        <a:rPr dirty="0"/>
                        <a:t> </a:t>
                      </a:r>
                      <a:r>
                        <a:rPr dirty="0" err="1"/>
                        <a:t>överensstämmelse</a:t>
                      </a:r>
                      <a:endParaRPr dirty="0"/>
                    </a:p>
                  </a:txBody>
                  <a:tcPr/>
                </a:tc>
                <a:extLst>
                  <a:ext uri="{0D108BD9-81ED-4DB2-BD59-A6C34878D82A}">
                    <a16:rowId xmlns:a16="http://schemas.microsoft.com/office/drawing/2014/main" val="10003"/>
                  </a:ext>
                </a:extLst>
              </a:tr>
              <a:tr h="808039">
                <a:tc>
                  <a:txBody>
                    <a:bodyPr/>
                    <a:lstStyle/>
                    <a:p>
                      <a:r>
                        <a:rPr dirty="0"/>
                        <a:t>Disinhibition</a:t>
                      </a:r>
                      <a:endParaRPr dirty="0">
                        <a:latin typeface="Calibri" panose="020F0502020204030204" pitchFamily="34" charset="0"/>
                        <a:cs typeface="Calibri" panose="020F0502020204030204" pitchFamily="34" charset="0"/>
                      </a:endParaRPr>
                    </a:p>
                  </a:txBody>
                  <a:tcPr/>
                </a:tc>
                <a:tc>
                  <a:txBody>
                    <a:bodyPr/>
                    <a:lstStyle/>
                    <a:p>
                      <a:r>
                        <a:t>0.49</a:t>
                      </a:r>
                    </a:p>
                  </a:txBody>
                  <a:tcPr/>
                </a:tc>
                <a:tc>
                  <a:txBody>
                    <a:bodyPr/>
                    <a:lstStyle/>
                    <a:p>
                      <a:r>
                        <a:t>0.21–0.70</a:t>
                      </a:r>
                    </a:p>
                  </a:txBody>
                  <a:tcPr/>
                </a:tc>
                <a:tc>
                  <a:txBody>
                    <a:bodyPr/>
                    <a:lstStyle/>
                    <a:p>
                      <a:r>
                        <a:rPr dirty="0" err="1"/>
                        <a:t>Måttlig</a:t>
                      </a:r>
                      <a:endParaRPr dirty="0"/>
                    </a:p>
                  </a:txBody>
                  <a:tcPr/>
                </a:tc>
                <a:tc>
                  <a:txBody>
                    <a:bodyPr/>
                    <a:lstStyle/>
                    <a:p>
                      <a:endParaRPr/>
                    </a:p>
                  </a:txBody>
                  <a:tcPr/>
                </a:tc>
                <a:extLst>
                  <a:ext uri="{0D108BD9-81ED-4DB2-BD59-A6C34878D82A}">
                    <a16:rowId xmlns:a16="http://schemas.microsoft.com/office/drawing/2014/main" val="10004"/>
                  </a:ext>
                </a:extLst>
              </a:tr>
              <a:tr h="1154342">
                <a:tc>
                  <a:txBody>
                    <a:bodyPr/>
                    <a:lstStyle/>
                    <a:p>
                      <a:r>
                        <a:rPr dirty="0" err="1"/>
                        <a:t>Psykoti</a:t>
                      </a:r>
                      <a:r>
                        <a:rPr lang="sv-SE" dirty="0" err="1"/>
                        <a:t>cism</a:t>
                      </a:r>
                      <a:endParaRPr dirty="0">
                        <a:latin typeface="Calibri" panose="020F0502020204030204" pitchFamily="34" charset="0"/>
                        <a:cs typeface="Calibri" panose="020F0502020204030204" pitchFamily="34" charset="0"/>
                      </a:endParaRPr>
                    </a:p>
                  </a:txBody>
                  <a:tcPr/>
                </a:tc>
                <a:tc>
                  <a:txBody>
                    <a:bodyPr/>
                    <a:lstStyle/>
                    <a:p>
                      <a:r>
                        <a:rPr dirty="0"/>
                        <a:t>0.10</a:t>
                      </a:r>
                    </a:p>
                  </a:txBody>
                  <a:tcPr/>
                </a:tc>
                <a:tc>
                  <a:txBody>
                    <a:bodyPr/>
                    <a:lstStyle/>
                    <a:p>
                      <a:r>
                        <a:rPr dirty="0"/>
                        <a:t>-0.17–0.37</a:t>
                      </a:r>
                    </a:p>
                  </a:txBody>
                  <a:tcPr/>
                </a:tc>
                <a:tc>
                  <a:txBody>
                    <a:bodyPr/>
                    <a:lstStyle/>
                    <a:p>
                      <a:r>
                        <a:t>Låg</a:t>
                      </a:r>
                    </a:p>
                  </a:txBody>
                  <a:tcPr/>
                </a:tc>
                <a:tc>
                  <a:txBody>
                    <a:bodyPr/>
                    <a:lstStyle/>
                    <a:p>
                      <a:r>
                        <a:rPr dirty="0" err="1"/>
                        <a:t>låg</a:t>
                      </a:r>
                      <a:r>
                        <a:rPr dirty="0"/>
                        <a:t> </a:t>
                      </a:r>
                      <a:r>
                        <a:rPr dirty="0" err="1"/>
                        <a:t>överensstämmelse</a:t>
                      </a:r>
                      <a:endParaRPr dirty="0"/>
                    </a:p>
                  </a:txBody>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E2560764-84A5-ABB0-6088-AF4DDA967C29}"/>
              </a:ext>
            </a:extLst>
          </p:cNvPr>
          <p:cNvSpPr txBox="1"/>
          <p:nvPr/>
        </p:nvSpPr>
        <p:spPr>
          <a:xfrm>
            <a:off x="-1197935" y="7315200"/>
            <a:ext cx="13248168" cy="369332"/>
          </a:xfrm>
          <a:prstGeom prst="rect">
            <a:avLst/>
          </a:prstGeom>
          <a:noFill/>
        </p:spPr>
        <p:txBody>
          <a:bodyPr wrap="square">
            <a:spAutoFit/>
          </a:bodyPr>
          <a:lstStyle/>
          <a:p>
            <a:r>
              <a:rPr dirty="0" err="1"/>
              <a:t>Tolkning</a:t>
            </a:r>
            <a:r>
              <a:rPr dirty="0"/>
              <a:t>: ICC &lt; 0.40 = </a:t>
            </a:r>
            <a:r>
              <a:rPr dirty="0" err="1"/>
              <a:t>låg</a:t>
            </a:r>
            <a:r>
              <a:rPr dirty="0"/>
              <a:t>, 0.40–0.59 = </a:t>
            </a:r>
            <a:r>
              <a:rPr dirty="0" err="1"/>
              <a:t>måttlig</a:t>
            </a:r>
            <a:r>
              <a:rPr dirty="0"/>
              <a:t>, 0.60–0.75 = god, &gt;0.75 = </a:t>
            </a:r>
            <a:r>
              <a:rPr dirty="0" err="1"/>
              <a:t>utmärkt</a:t>
            </a:r>
            <a:r>
              <a:rPr dirty="0"/>
              <a:t>. Modul II </a:t>
            </a:r>
            <a:r>
              <a:rPr dirty="0" err="1"/>
              <a:t>visar</a:t>
            </a:r>
            <a:r>
              <a:rPr dirty="0"/>
              <a:t> </a:t>
            </a:r>
            <a:r>
              <a:rPr dirty="0" err="1"/>
              <a:t>främst</a:t>
            </a:r>
            <a:r>
              <a:rPr dirty="0"/>
              <a:t> </a:t>
            </a:r>
            <a:r>
              <a:rPr dirty="0" err="1"/>
              <a:t>låg</a:t>
            </a:r>
            <a:r>
              <a:rPr dirty="0"/>
              <a:t> till </a:t>
            </a:r>
            <a:r>
              <a:rPr dirty="0" err="1"/>
              <a:t>måttlig</a:t>
            </a:r>
            <a:r>
              <a:rPr dirty="0"/>
              <a:t> </a:t>
            </a:r>
            <a:r>
              <a:rPr dirty="0" err="1"/>
              <a:t>reliabilitet</a:t>
            </a:r>
            <a:r>
              <a:rPr dirty="0"/>
              <a:t>.</a:t>
            </a:r>
          </a:p>
        </p:txBody>
      </p:sp>
    </p:spTree>
    <p:extLst>
      <p:ext uri="{BB962C8B-B14F-4D97-AF65-F5344CB8AC3E}">
        <p14:creationId xmlns:p14="http://schemas.microsoft.com/office/powerpoint/2010/main" val="2779462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25DE8C-5033-201E-4288-DF98E0EDE4DA}"/>
              </a:ext>
            </a:extLst>
          </p:cNvPr>
          <p:cNvSpPr>
            <a:spLocks noGrp="1"/>
          </p:cNvSpPr>
          <p:nvPr>
            <p:ph type="title"/>
          </p:nvPr>
        </p:nvSpPr>
        <p:spPr>
          <a:xfrm>
            <a:off x="308008" y="365125"/>
            <a:ext cx="11045792" cy="1325563"/>
          </a:xfrm>
        </p:spPr>
        <p:txBody>
          <a:bodyPr>
            <a:normAutofit/>
          </a:bodyPr>
          <a:lstStyle/>
          <a:p>
            <a:r>
              <a:rPr lang="sv-SE" sz="3200" dirty="0">
                <a:solidFill>
                  <a:schemeClr val="accent2"/>
                </a:solidFill>
                <a:latin typeface="Calibri" panose="020F0502020204030204" pitchFamily="34" charset="0"/>
                <a:cs typeface="Calibri" panose="020F0502020204030204" pitchFamily="34" charset="0"/>
              </a:rPr>
              <a:t> </a:t>
            </a:r>
            <a:endParaRPr lang="sv-SE" sz="2000" dirty="0">
              <a:solidFill>
                <a:schemeClr val="accent2"/>
              </a:solidFill>
              <a:latin typeface="Calibri" panose="020F0502020204030204" pitchFamily="34" charset="0"/>
              <a:cs typeface="Calibri" panose="020F0502020204030204" pitchFamily="34" charset="0"/>
            </a:endParaRPr>
          </a:p>
        </p:txBody>
      </p:sp>
      <p:pic>
        <p:nvPicPr>
          <p:cNvPr id="4" name="Platshållare för innehåll 3">
            <a:extLst>
              <a:ext uri="{FF2B5EF4-FFF2-40B4-BE49-F238E27FC236}">
                <a16:creationId xmlns:a16="http://schemas.microsoft.com/office/drawing/2014/main" id="{64073EA8-52D8-6C61-B7DF-93AA09601BE3}"/>
              </a:ext>
            </a:extLst>
          </p:cNvPr>
          <p:cNvPicPr>
            <a:picLocks noGrp="1" noChangeAspect="1"/>
          </p:cNvPicPr>
          <p:nvPr>
            <p:ph idx="1"/>
          </p:nvPr>
        </p:nvPicPr>
        <p:blipFill>
          <a:blip r:embed="rId2"/>
          <a:stretch>
            <a:fillRect/>
          </a:stretch>
        </p:blipFill>
        <p:spPr>
          <a:xfrm>
            <a:off x="838200" y="2269912"/>
            <a:ext cx="10515600" cy="3462764"/>
          </a:xfrm>
          <a:prstGeom prst="rect">
            <a:avLst/>
          </a:prstGeom>
        </p:spPr>
      </p:pic>
    </p:spTree>
    <p:extLst>
      <p:ext uri="{BB962C8B-B14F-4D97-AF65-F5344CB8AC3E}">
        <p14:creationId xmlns:p14="http://schemas.microsoft.com/office/powerpoint/2010/main" val="2403037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82880" y="45720"/>
            <a:ext cx="3654527" cy="830997"/>
          </a:xfrm>
          <a:prstGeom prst="rect">
            <a:avLst/>
          </a:prstGeom>
          <a:noFill/>
        </p:spPr>
        <p:txBody>
          <a:bodyPr wrap="none">
            <a:spAutoFit/>
          </a:bodyPr>
          <a:lstStyle/>
          <a:p>
            <a:r>
              <a:rPr sz="2400" b="1" dirty="0">
                <a:solidFill>
                  <a:srgbClr val="006400"/>
                </a:solidFill>
              </a:rPr>
              <a:t>SCID-5-AMPD </a:t>
            </a:r>
            <a:r>
              <a:rPr lang="sv-SE" sz="2400" b="1" dirty="0">
                <a:solidFill>
                  <a:srgbClr val="006400"/>
                </a:solidFill>
              </a:rPr>
              <a:t> Del II</a:t>
            </a:r>
            <a:r>
              <a:rPr sz="2400" b="1" dirty="0">
                <a:solidFill>
                  <a:srgbClr val="006400"/>
                </a:solidFill>
              </a:rPr>
              <a:t> </a:t>
            </a:r>
            <a:r>
              <a:rPr lang="sv-SE" sz="2400" b="1" dirty="0">
                <a:solidFill>
                  <a:srgbClr val="006400"/>
                </a:solidFill>
              </a:rPr>
              <a:t> </a:t>
            </a:r>
          </a:p>
          <a:p>
            <a:r>
              <a:rPr lang="sv-SE" sz="2400" b="1" dirty="0">
                <a:solidFill>
                  <a:srgbClr val="006400"/>
                </a:solidFill>
              </a:rPr>
              <a:t> </a:t>
            </a:r>
            <a:r>
              <a:rPr sz="2400" b="1" dirty="0">
                <a:solidFill>
                  <a:srgbClr val="006400"/>
                </a:solidFill>
              </a:rPr>
              <a:t> ICC och </a:t>
            </a:r>
            <a:r>
              <a:rPr sz="2400" b="1" dirty="0" err="1">
                <a:solidFill>
                  <a:srgbClr val="006400"/>
                </a:solidFill>
              </a:rPr>
              <a:t>Konfidensintervall</a:t>
            </a:r>
            <a:endParaRPr sz="2400" b="1" dirty="0">
              <a:solidFill>
                <a:srgbClr val="006400"/>
              </a:solidFill>
            </a:endParaRPr>
          </a:p>
        </p:txBody>
      </p:sp>
      <p:graphicFrame>
        <p:nvGraphicFramePr>
          <p:cNvPr id="3" name="Table 2"/>
          <p:cNvGraphicFramePr>
            <a:graphicFrameLocks noGrp="1"/>
          </p:cNvGraphicFramePr>
          <p:nvPr/>
        </p:nvGraphicFramePr>
        <p:xfrm>
          <a:off x="182879" y="1099595"/>
          <a:ext cx="10639451" cy="5563962"/>
        </p:xfrm>
        <a:graphic>
          <a:graphicData uri="http://schemas.openxmlformats.org/drawingml/2006/table">
            <a:tbl>
              <a:tblPr firstRow="1" bandRow="1">
                <a:tableStyleId>{5C22544A-7EE6-4342-B048-85BDC9FD1C3A}</a:tableStyleId>
              </a:tblPr>
              <a:tblGrid>
                <a:gridCol w="2609676">
                  <a:extLst>
                    <a:ext uri="{9D8B030D-6E8A-4147-A177-3AD203B41FA5}">
                      <a16:colId xmlns:a16="http://schemas.microsoft.com/office/drawing/2014/main" val="20000"/>
                    </a:ext>
                  </a:extLst>
                </a:gridCol>
                <a:gridCol w="1003722">
                  <a:extLst>
                    <a:ext uri="{9D8B030D-6E8A-4147-A177-3AD203B41FA5}">
                      <a16:colId xmlns:a16="http://schemas.microsoft.com/office/drawing/2014/main" val="20001"/>
                    </a:ext>
                  </a:extLst>
                </a:gridCol>
                <a:gridCol w="1003722">
                  <a:extLst>
                    <a:ext uri="{9D8B030D-6E8A-4147-A177-3AD203B41FA5}">
                      <a16:colId xmlns:a16="http://schemas.microsoft.com/office/drawing/2014/main" val="20002"/>
                    </a:ext>
                  </a:extLst>
                </a:gridCol>
                <a:gridCol w="1003722">
                  <a:extLst>
                    <a:ext uri="{9D8B030D-6E8A-4147-A177-3AD203B41FA5}">
                      <a16:colId xmlns:a16="http://schemas.microsoft.com/office/drawing/2014/main" val="20003"/>
                    </a:ext>
                  </a:extLst>
                </a:gridCol>
                <a:gridCol w="1003722">
                  <a:extLst>
                    <a:ext uri="{9D8B030D-6E8A-4147-A177-3AD203B41FA5}">
                      <a16:colId xmlns:a16="http://schemas.microsoft.com/office/drawing/2014/main" val="20004"/>
                    </a:ext>
                  </a:extLst>
                </a:gridCol>
                <a:gridCol w="1003722">
                  <a:extLst>
                    <a:ext uri="{9D8B030D-6E8A-4147-A177-3AD203B41FA5}">
                      <a16:colId xmlns:a16="http://schemas.microsoft.com/office/drawing/2014/main" val="20005"/>
                    </a:ext>
                  </a:extLst>
                </a:gridCol>
                <a:gridCol w="1003722">
                  <a:extLst>
                    <a:ext uri="{9D8B030D-6E8A-4147-A177-3AD203B41FA5}">
                      <a16:colId xmlns:a16="http://schemas.microsoft.com/office/drawing/2014/main" val="20006"/>
                    </a:ext>
                  </a:extLst>
                </a:gridCol>
                <a:gridCol w="2007443">
                  <a:extLst>
                    <a:ext uri="{9D8B030D-6E8A-4147-A177-3AD203B41FA5}">
                      <a16:colId xmlns:a16="http://schemas.microsoft.com/office/drawing/2014/main" val="20007"/>
                    </a:ext>
                  </a:extLst>
                </a:gridCol>
              </a:tblGrid>
              <a:tr h="927327">
                <a:tc>
                  <a:txBody>
                    <a:bodyPr/>
                    <a:lstStyle/>
                    <a:p>
                      <a:pPr algn="ctr"/>
                      <a:r>
                        <a:rPr lang="sv-SE" sz="1200" b="1" dirty="0">
                          <a:solidFill>
                            <a:srgbClr val="FFFFFF"/>
                          </a:solidFill>
                        </a:rPr>
                        <a:t>Personlighetsdrag</a:t>
                      </a:r>
                      <a:endParaRPr sz="1200" b="1" dirty="0">
                        <a:solidFill>
                          <a:srgbClr val="FFFFFF"/>
                        </a:solidFill>
                      </a:endParaRPr>
                    </a:p>
                  </a:txBody>
                  <a:tcPr>
                    <a:solidFill>
                      <a:srgbClr val="006400"/>
                    </a:solidFill>
                  </a:tcPr>
                </a:tc>
                <a:tc>
                  <a:txBody>
                    <a:bodyPr/>
                    <a:lstStyle/>
                    <a:p>
                      <a:pPr algn="ctr"/>
                      <a:r>
                        <a:rPr sz="1200" b="1">
                          <a:solidFill>
                            <a:srgbClr val="FFFFFF"/>
                          </a:solidFill>
                        </a:rPr>
                        <a:t>B1 M</a:t>
                      </a:r>
                    </a:p>
                  </a:txBody>
                  <a:tcPr>
                    <a:solidFill>
                      <a:srgbClr val="006400"/>
                    </a:solidFill>
                  </a:tcPr>
                </a:tc>
                <a:tc>
                  <a:txBody>
                    <a:bodyPr/>
                    <a:lstStyle/>
                    <a:p>
                      <a:pPr algn="ctr"/>
                      <a:r>
                        <a:rPr sz="1200" b="1">
                          <a:solidFill>
                            <a:srgbClr val="FFFFFF"/>
                          </a:solidFill>
                        </a:rPr>
                        <a:t>B1 SD</a:t>
                      </a:r>
                    </a:p>
                  </a:txBody>
                  <a:tcPr>
                    <a:solidFill>
                      <a:srgbClr val="006400"/>
                    </a:solidFill>
                  </a:tcPr>
                </a:tc>
                <a:tc>
                  <a:txBody>
                    <a:bodyPr/>
                    <a:lstStyle/>
                    <a:p>
                      <a:pPr algn="ctr"/>
                      <a:r>
                        <a:rPr sz="1200" b="1">
                          <a:solidFill>
                            <a:srgbClr val="FFFFFF"/>
                          </a:solidFill>
                        </a:rPr>
                        <a:t>B1 α</a:t>
                      </a:r>
                    </a:p>
                  </a:txBody>
                  <a:tcPr>
                    <a:solidFill>
                      <a:srgbClr val="006400"/>
                    </a:solidFill>
                  </a:tcPr>
                </a:tc>
                <a:tc>
                  <a:txBody>
                    <a:bodyPr/>
                    <a:lstStyle/>
                    <a:p>
                      <a:pPr algn="ctr"/>
                      <a:r>
                        <a:rPr sz="1200" b="1">
                          <a:solidFill>
                            <a:srgbClr val="FFFFFF"/>
                          </a:solidFill>
                        </a:rPr>
                        <a:t>B2 M</a:t>
                      </a:r>
                    </a:p>
                  </a:txBody>
                  <a:tcPr>
                    <a:solidFill>
                      <a:srgbClr val="006400"/>
                    </a:solidFill>
                  </a:tcPr>
                </a:tc>
                <a:tc>
                  <a:txBody>
                    <a:bodyPr/>
                    <a:lstStyle/>
                    <a:p>
                      <a:pPr algn="ctr"/>
                      <a:r>
                        <a:rPr sz="1200" b="1">
                          <a:solidFill>
                            <a:srgbClr val="FFFFFF"/>
                          </a:solidFill>
                        </a:rPr>
                        <a:t>B2 SD</a:t>
                      </a:r>
                    </a:p>
                  </a:txBody>
                  <a:tcPr>
                    <a:solidFill>
                      <a:srgbClr val="006400"/>
                    </a:solidFill>
                  </a:tcPr>
                </a:tc>
                <a:tc>
                  <a:txBody>
                    <a:bodyPr/>
                    <a:lstStyle/>
                    <a:p>
                      <a:pPr algn="ctr"/>
                      <a:r>
                        <a:rPr sz="1200" b="1">
                          <a:solidFill>
                            <a:srgbClr val="FFFFFF"/>
                          </a:solidFill>
                        </a:rPr>
                        <a:t>ICC</a:t>
                      </a:r>
                    </a:p>
                  </a:txBody>
                  <a:tcPr>
                    <a:solidFill>
                      <a:srgbClr val="006400"/>
                    </a:solidFill>
                  </a:tcPr>
                </a:tc>
                <a:tc>
                  <a:txBody>
                    <a:bodyPr/>
                    <a:lstStyle/>
                    <a:p>
                      <a:pPr algn="ctr"/>
                      <a:r>
                        <a:rPr sz="1200" b="1">
                          <a:solidFill>
                            <a:srgbClr val="FFFFFF"/>
                          </a:solidFill>
                        </a:rPr>
                        <a:t>KI</a:t>
                      </a:r>
                    </a:p>
                  </a:txBody>
                  <a:tcPr>
                    <a:solidFill>
                      <a:srgbClr val="006400"/>
                    </a:solidFill>
                  </a:tcPr>
                </a:tc>
                <a:extLst>
                  <a:ext uri="{0D108BD9-81ED-4DB2-BD59-A6C34878D82A}">
                    <a16:rowId xmlns:a16="http://schemas.microsoft.com/office/drawing/2014/main" val="10000"/>
                  </a:ext>
                </a:extLst>
              </a:tr>
              <a:tr h="927327">
                <a:tc>
                  <a:txBody>
                    <a:bodyPr/>
                    <a:lstStyle/>
                    <a:p>
                      <a:pPr algn="l"/>
                      <a:r>
                        <a:rPr sz="1100" dirty="0" err="1"/>
                        <a:t>Negativ</a:t>
                      </a:r>
                      <a:r>
                        <a:rPr sz="1100" dirty="0"/>
                        <a:t> </a:t>
                      </a:r>
                      <a:r>
                        <a:rPr lang="sv-SE" sz="1100" dirty="0" err="1"/>
                        <a:t>emotinalitet</a:t>
                      </a:r>
                      <a:endParaRPr sz="1100" dirty="0"/>
                    </a:p>
                  </a:txBody>
                  <a:tcPr/>
                </a:tc>
                <a:tc>
                  <a:txBody>
                    <a:bodyPr/>
                    <a:lstStyle/>
                    <a:p>
                      <a:pPr algn="ctr"/>
                      <a:r>
                        <a:rPr sz="1100"/>
                        <a:t>1.78</a:t>
                      </a:r>
                    </a:p>
                  </a:txBody>
                  <a:tcPr/>
                </a:tc>
                <a:tc>
                  <a:txBody>
                    <a:bodyPr/>
                    <a:lstStyle/>
                    <a:p>
                      <a:pPr algn="ctr"/>
                      <a:r>
                        <a:rPr sz="1100"/>
                        <a:t>0.33</a:t>
                      </a:r>
                    </a:p>
                  </a:txBody>
                  <a:tcPr/>
                </a:tc>
                <a:tc>
                  <a:txBody>
                    <a:bodyPr/>
                    <a:lstStyle/>
                    <a:p>
                      <a:pPr algn="ctr"/>
                      <a:r>
                        <a:rPr sz="1100"/>
                        <a:t>0.25</a:t>
                      </a:r>
                    </a:p>
                  </a:txBody>
                  <a:tcPr/>
                </a:tc>
                <a:tc>
                  <a:txBody>
                    <a:bodyPr/>
                    <a:lstStyle/>
                    <a:p>
                      <a:pPr algn="ctr"/>
                      <a:r>
                        <a:rPr sz="1100"/>
                        <a:t>1.74</a:t>
                      </a:r>
                    </a:p>
                  </a:txBody>
                  <a:tcPr/>
                </a:tc>
                <a:tc>
                  <a:txBody>
                    <a:bodyPr/>
                    <a:lstStyle/>
                    <a:p>
                      <a:pPr algn="ctr"/>
                      <a:r>
                        <a:rPr sz="1100"/>
                        <a:t>0.50</a:t>
                      </a:r>
                    </a:p>
                  </a:txBody>
                  <a:tcPr/>
                </a:tc>
                <a:tc>
                  <a:txBody>
                    <a:bodyPr/>
                    <a:lstStyle/>
                    <a:p>
                      <a:pPr algn="ctr"/>
                      <a:r>
                        <a:rPr sz="1100"/>
                        <a:t>0.56</a:t>
                      </a:r>
                    </a:p>
                  </a:txBody>
                  <a:tcPr/>
                </a:tc>
                <a:tc>
                  <a:txBody>
                    <a:bodyPr/>
                    <a:lstStyle/>
                    <a:p>
                      <a:pPr algn="ctr"/>
                      <a:r>
                        <a:rPr sz="1100"/>
                        <a:t>0.27 / 0.76</a:t>
                      </a:r>
                    </a:p>
                  </a:txBody>
                  <a:tcPr/>
                </a:tc>
                <a:extLst>
                  <a:ext uri="{0D108BD9-81ED-4DB2-BD59-A6C34878D82A}">
                    <a16:rowId xmlns:a16="http://schemas.microsoft.com/office/drawing/2014/main" val="10001"/>
                  </a:ext>
                </a:extLst>
              </a:tr>
              <a:tr h="927327">
                <a:tc>
                  <a:txBody>
                    <a:bodyPr/>
                    <a:lstStyle/>
                    <a:p>
                      <a:pPr algn="l"/>
                      <a:r>
                        <a:rPr lang="sv-SE" sz="1100" dirty="0"/>
                        <a:t>Distansering</a:t>
                      </a:r>
                      <a:endParaRPr sz="1100" dirty="0"/>
                    </a:p>
                  </a:txBody>
                  <a:tcPr>
                    <a:solidFill>
                      <a:srgbClr val="F0F0F0"/>
                    </a:solidFill>
                  </a:tcPr>
                </a:tc>
                <a:tc>
                  <a:txBody>
                    <a:bodyPr/>
                    <a:lstStyle/>
                    <a:p>
                      <a:pPr algn="ctr"/>
                      <a:r>
                        <a:rPr sz="1100"/>
                        <a:t>1.73</a:t>
                      </a:r>
                    </a:p>
                  </a:txBody>
                  <a:tcPr>
                    <a:solidFill>
                      <a:srgbClr val="F0F0F0"/>
                    </a:solidFill>
                  </a:tcPr>
                </a:tc>
                <a:tc>
                  <a:txBody>
                    <a:bodyPr/>
                    <a:lstStyle/>
                    <a:p>
                      <a:pPr algn="ctr"/>
                      <a:r>
                        <a:rPr sz="1100"/>
                        <a:t>0.45</a:t>
                      </a:r>
                    </a:p>
                  </a:txBody>
                  <a:tcPr>
                    <a:solidFill>
                      <a:srgbClr val="F0F0F0"/>
                    </a:solidFill>
                  </a:tcPr>
                </a:tc>
                <a:tc>
                  <a:txBody>
                    <a:bodyPr/>
                    <a:lstStyle/>
                    <a:p>
                      <a:pPr algn="ctr"/>
                      <a:r>
                        <a:rPr sz="1100"/>
                        <a:t>0.63</a:t>
                      </a:r>
                    </a:p>
                  </a:txBody>
                  <a:tcPr>
                    <a:solidFill>
                      <a:srgbClr val="F0F0F0"/>
                    </a:solidFill>
                  </a:tcPr>
                </a:tc>
                <a:tc>
                  <a:txBody>
                    <a:bodyPr/>
                    <a:lstStyle/>
                    <a:p>
                      <a:pPr algn="ctr"/>
                      <a:r>
                        <a:rPr sz="1100" dirty="0"/>
                        <a:t>1.34</a:t>
                      </a:r>
                    </a:p>
                  </a:txBody>
                  <a:tcPr>
                    <a:solidFill>
                      <a:srgbClr val="F0F0F0"/>
                    </a:solidFill>
                  </a:tcPr>
                </a:tc>
                <a:tc>
                  <a:txBody>
                    <a:bodyPr/>
                    <a:lstStyle/>
                    <a:p>
                      <a:pPr algn="ctr"/>
                      <a:r>
                        <a:rPr sz="1100"/>
                        <a:t>0.69</a:t>
                      </a:r>
                    </a:p>
                  </a:txBody>
                  <a:tcPr>
                    <a:solidFill>
                      <a:srgbClr val="F0F0F0"/>
                    </a:solidFill>
                  </a:tcPr>
                </a:tc>
                <a:tc>
                  <a:txBody>
                    <a:bodyPr/>
                    <a:lstStyle/>
                    <a:p>
                      <a:pPr algn="ctr"/>
                      <a:r>
                        <a:rPr sz="1100"/>
                        <a:t>0.51</a:t>
                      </a:r>
                    </a:p>
                  </a:txBody>
                  <a:tcPr>
                    <a:solidFill>
                      <a:srgbClr val="F0F0F0"/>
                    </a:solidFill>
                  </a:tcPr>
                </a:tc>
                <a:tc>
                  <a:txBody>
                    <a:bodyPr/>
                    <a:lstStyle/>
                    <a:p>
                      <a:pPr algn="ctr"/>
                      <a:r>
                        <a:rPr sz="1100" dirty="0"/>
                        <a:t>0.13 / 0.74</a:t>
                      </a:r>
                    </a:p>
                  </a:txBody>
                  <a:tcPr>
                    <a:solidFill>
                      <a:srgbClr val="F0F0F0"/>
                    </a:solidFill>
                  </a:tcPr>
                </a:tc>
                <a:extLst>
                  <a:ext uri="{0D108BD9-81ED-4DB2-BD59-A6C34878D82A}">
                    <a16:rowId xmlns:a16="http://schemas.microsoft.com/office/drawing/2014/main" val="10002"/>
                  </a:ext>
                </a:extLst>
              </a:tr>
              <a:tr h="927327">
                <a:tc>
                  <a:txBody>
                    <a:bodyPr/>
                    <a:lstStyle/>
                    <a:p>
                      <a:pPr algn="l"/>
                      <a:r>
                        <a:rPr sz="1100"/>
                        <a:t>Antagonism</a:t>
                      </a:r>
                    </a:p>
                  </a:txBody>
                  <a:tcPr/>
                </a:tc>
                <a:tc>
                  <a:txBody>
                    <a:bodyPr/>
                    <a:lstStyle/>
                    <a:p>
                      <a:pPr algn="ctr"/>
                      <a:r>
                        <a:rPr sz="1100"/>
                        <a:t>1.41</a:t>
                      </a:r>
                    </a:p>
                  </a:txBody>
                  <a:tcPr/>
                </a:tc>
                <a:tc>
                  <a:txBody>
                    <a:bodyPr/>
                    <a:lstStyle/>
                    <a:p>
                      <a:pPr algn="ctr"/>
                      <a:r>
                        <a:rPr sz="1100"/>
                        <a:t>0.50</a:t>
                      </a:r>
                    </a:p>
                  </a:txBody>
                  <a:tcPr/>
                </a:tc>
                <a:tc>
                  <a:txBody>
                    <a:bodyPr/>
                    <a:lstStyle/>
                    <a:p>
                      <a:pPr algn="ctr"/>
                      <a:r>
                        <a:rPr sz="1100"/>
                        <a:t>0.73</a:t>
                      </a:r>
                    </a:p>
                  </a:txBody>
                  <a:tcPr/>
                </a:tc>
                <a:tc>
                  <a:txBody>
                    <a:bodyPr/>
                    <a:lstStyle/>
                    <a:p>
                      <a:pPr algn="ctr"/>
                      <a:r>
                        <a:rPr sz="1100"/>
                        <a:t>0.70</a:t>
                      </a:r>
                    </a:p>
                  </a:txBody>
                  <a:tcPr/>
                </a:tc>
                <a:tc>
                  <a:txBody>
                    <a:bodyPr/>
                    <a:lstStyle/>
                    <a:p>
                      <a:pPr algn="ctr"/>
                      <a:r>
                        <a:rPr sz="1100"/>
                        <a:t>0.69</a:t>
                      </a:r>
                    </a:p>
                  </a:txBody>
                  <a:tcPr/>
                </a:tc>
                <a:tc>
                  <a:txBody>
                    <a:bodyPr/>
                    <a:lstStyle/>
                    <a:p>
                      <a:pPr algn="ctr"/>
                      <a:r>
                        <a:rPr sz="1100"/>
                        <a:t>0.29</a:t>
                      </a:r>
                    </a:p>
                  </a:txBody>
                  <a:tcPr/>
                </a:tc>
                <a:tc>
                  <a:txBody>
                    <a:bodyPr/>
                    <a:lstStyle/>
                    <a:p>
                      <a:pPr algn="ctr"/>
                      <a:r>
                        <a:rPr sz="1100"/>
                        <a:t>-0.09 / 0.60</a:t>
                      </a:r>
                    </a:p>
                  </a:txBody>
                  <a:tcPr/>
                </a:tc>
                <a:extLst>
                  <a:ext uri="{0D108BD9-81ED-4DB2-BD59-A6C34878D82A}">
                    <a16:rowId xmlns:a16="http://schemas.microsoft.com/office/drawing/2014/main" val="10003"/>
                  </a:ext>
                </a:extLst>
              </a:tr>
              <a:tr h="927327">
                <a:tc>
                  <a:txBody>
                    <a:bodyPr/>
                    <a:lstStyle/>
                    <a:p>
                      <a:pPr algn="l"/>
                      <a:r>
                        <a:rPr sz="1100"/>
                        <a:t>Disinhibition</a:t>
                      </a:r>
                    </a:p>
                  </a:txBody>
                  <a:tcPr>
                    <a:solidFill>
                      <a:srgbClr val="F0F0F0"/>
                    </a:solidFill>
                  </a:tcPr>
                </a:tc>
                <a:tc>
                  <a:txBody>
                    <a:bodyPr/>
                    <a:lstStyle/>
                    <a:p>
                      <a:pPr algn="ctr"/>
                      <a:r>
                        <a:rPr sz="1100"/>
                        <a:t>1.40</a:t>
                      </a:r>
                    </a:p>
                  </a:txBody>
                  <a:tcPr>
                    <a:solidFill>
                      <a:srgbClr val="F0F0F0"/>
                    </a:solidFill>
                  </a:tcPr>
                </a:tc>
                <a:tc>
                  <a:txBody>
                    <a:bodyPr/>
                    <a:lstStyle/>
                    <a:p>
                      <a:pPr algn="ctr"/>
                      <a:r>
                        <a:rPr sz="1100"/>
                        <a:t>0.56</a:t>
                      </a:r>
                    </a:p>
                  </a:txBody>
                  <a:tcPr>
                    <a:solidFill>
                      <a:srgbClr val="F0F0F0"/>
                    </a:solidFill>
                  </a:tcPr>
                </a:tc>
                <a:tc>
                  <a:txBody>
                    <a:bodyPr/>
                    <a:lstStyle/>
                    <a:p>
                      <a:pPr algn="ctr"/>
                      <a:r>
                        <a:rPr sz="1100"/>
                        <a:t>0.66</a:t>
                      </a:r>
                    </a:p>
                  </a:txBody>
                  <a:tcPr>
                    <a:solidFill>
                      <a:srgbClr val="F0F0F0"/>
                    </a:solidFill>
                  </a:tcPr>
                </a:tc>
                <a:tc>
                  <a:txBody>
                    <a:bodyPr/>
                    <a:lstStyle/>
                    <a:p>
                      <a:pPr algn="ctr"/>
                      <a:r>
                        <a:rPr sz="1100"/>
                        <a:t>1.18</a:t>
                      </a:r>
                    </a:p>
                  </a:txBody>
                  <a:tcPr>
                    <a:solidFill>
                      <a:srgbClr val="F0F0F0"/>
                    </a:solidFill>
                  </a:tcPr>
                </a:tc>
                <a:tc>
                  <a:txBody>
                    <a:bodyPr/>
                    <a:lstStyle/>
                    <a:p>
                      <a:pPr algn="ctr"/>
                      <a:r>
                        <a:rPr sz="1100"/>
                        <a:t>0.78</a:t>
                      </a:r>
                    </a:p>
                  </a:txBody>
                  <a:tcPr>
                    <a:solidFill>
                      <a:srgbClr val="F0F0F0"/>
                    </a:solidFill>
                  </a:tcPr>
                </a:tc>
                <a:tc>
                  <a:txBody>
                    <a:bodyPr/>
                    <a:lstStyle/>
                    <a:p>
                      <a:pPr algn="ctr"/>
                      <a:r>
                        <a:rPr sz="1100"/>
                        <a:t>0.49</a:t>
                      </a:r>
                    </a:p>
                  </a:txBody>
                  <a:tcPr>
                    <a:solidFill>
                      <a:srgbClr val="F0F0F0"/>
                    </a:solidFill>
                  </a:tcPr>
                </a:tc>
                <a:tc>
                  <a:txBody>
                    <a:bodyPr/>
                    <a:lstStyle/>
                    <a:p>
                      <a:pPr algn="ctr"/>
                      <a:r>
                        <a:rPr sz="1100"/>
                        <a:t>0.21 / 0.70</a:t>
                      </a:r>
                    </a:p>
                  </a:txBody>
                  <a:tcPr>
                    <a:solidFill>
                      <a:srgbClr val="F0F0F0"/>
                    </a:solidFill>
                  </a:tcPr>
                </a:tc>
                <a:extLst>
                  <a:ext uri="{0D108BD9-81ED-4DB2-BD59-A6C34878D82A}">
                    <a16:rowId xmlns:a16="http://schemas.microsoft.com/office/drawing/2014/main" val="10004"/>
                  </a:ext>
                </a:extLst>
              </a:tr>
              <a:tr h="927327">
                <a:tc>
                  <a:txBody>
                    <a:bodyPr/>
                    <a:lstStyle/>
                    <a:p>
                      <a:pPr algn="l"/>
                      <a:r>
                        <a:rPr sz="1100"/>
                        <a:t>Psykotisism</a:t>
                      </a:r>
                    </a:p>
                  </a:txBody>
                  <a:tcPr/>
                </a:tc>
                <a:tc>
                  <a:txBody>
                    <a:bodyPr/>
                    <a:lstStyle/>
                    <a:p>
                      <a:pPr algn="ctr"/>
                      <a:r>
                        <a:rPr sz="1100"/>
                        <a:t>0.20</a:t>
                      </a:r>
                    </a:p>
                  </a:txBody>
                  <a:tcPr/>
                </a:tc>
                <a:tc>
                  <a:txBody>
                    <a:bodyPr/>
                    <a:lstStyle/>
                    <a:p>
                      <a:pPr algn="ctr"/>
                      <a:r>
                        <a:rPr sz="1100"/>
                        <a:t>0.32</a:t>
                      </a:r>
                    </a:p>
                  </a:txBody>
                  <a:tcPr/>
                </a:tc>
                <a:tc>
                  <a:txBody>
                    <a:bodyPr/>
                    <a:lstStyle/>
                    <a:p>
                      <a:pPr algn="ctr"/>
                      <a:r>
                        <a:rPr sz="1100"/>
                        <a:t>0.38</a:t>
                      </a:r>
                    </a:p>
                  </a:txBody>
                  <a:tcPr/>
                </a:tc>
                <a:tc>
                  <a:txBody>
                    <a:bodyPr/>
                    <a:lstStyle/>
                    <a:p>
                      <a:pPr algn="ctr"/>
                      <a:r>
                        <a:rPr sz="1100"/>
                        <a:t>0.41</a:t>
                      </a:r>
                    </a:p>
                  </a:txBody>
                  <a:tcPr/>
                </a:tc>
                <a:tc>
                  <a:txBody>
                    <a:bodyPr/>
                    <a:lstStyle/>
                    <a:p>
                      <a:pPr algn="ctr"/>
                      <a:r>
                        <a:rPr sz="1100"/>
                        <a:t>0.45</a:t>
                      </a:r>
                    </a:p>
                  </a:txBody>
                  <a:tcPr/>
                </a:tc>
                <a:tc>
                  <a:txBody>
                    <a:bodyPr/>
                    <a:lstStyle/>
                    <a:p>
                      <a:pPr algn="ctr"/>
                      <a:r>
                        <a:rPr sz="1100"/>
                        <a:t>0.10</a:t>
                      </a:r>
                    </a:p>
                  </a:txBody>
                  <a:tcPr/>
                </a:tc>
                <a:tc>
                  <a:txBody>
                    <a:bodyPr/>
                    <a:lstStyle/>
                    <a:p>
                      <a:pPr algn="ctr"/>
                      <a:r>
                        <a:rPr sz="1100" dirty="0"/>
                        <a:t>-0.17 / 0.37</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3FFAB8-DAEB-852F-5595-48D877E57627}"/>
              </a:ext>
            </a:extLst>
          </p:cNvPr>
          <p:cNvSpPr>
            <a:spLocks noGrp="1"/>
          </p:cNvSpPr>
          <p:nvPr>
            <p:ph type="title"/>
          </p:nvPr>
        </p:nvSpPr>
        <p:spPr/>
        <p:txBody>
          <a:bodyPr>
            <a:normAutofit/>
          </a:bodyPr>
          <a:lstStyle/>
          <a:p>
            <a:r>
              <a:rPr lang="sv-SE" sz="3200" dirty="0">
                <a:latin typeface="Calibri" panose="020F0502020204030204" pitchFamily="34" charset="0"/>
                <a:cs typeface="Calibri" panose="020F0502020204030204" pitchFamily="34" charset="0"/>
              </a:rPr>
              <a:t>ICC   SCID-5-AMPD   Del 2  </a:t>
            </a:r>
          </a:p>
        </p:txBody>
      </p:sp>
      <p:graphicFrame>
        <p:nvGraphicFramePr>
          <p:cNvPr id="4" name="Platshållare för innehåll 3">
            <a:extLst>
              <a:ext uri="{FF2B5EF4-FFF2-40B4-BE49-F238E27FC236}">
                <a16:creationId xmlns:a16="http://schemas.microsoft.com/office/drawing/2014/main" id="{B2F47979-595C-7982-5E3A-4556F86133A0}"/>
              </a:ext>
            </a:extLst>
          </p:cNvPr>
          <p:cNvGraphicFramePr>
            <a:graphicFrameLocks noGrp="1"/>
          </p:cNvGraphicFramePr>
          <p:nvPr>
            <p:ph idx="1"/>
          </p:nvPr>
        </p:nvGraphicFramePr>
        <p:xfrm>
          <a:off x="217283" y="1802234"/>
          <a:ext cx="10784640" cy="4363812"/>
        </p:xfrm>
        <a:graphic>
          <a:graphicData uri="http://schemas.openxmlformats.org/drawingml/2006/table">
            <a:tbl>
              <a:tblPr/>
              <a:tblGrid>
                <a:gridCol w="1348080">
                  <a:extLst>
                    <a:ext uri="{9D8B030D-6E8A-4147-A177-3AD203B41FA5}">
                      <a16:colId xmlns:a16="http://schemas.microsoft.com/office/drawing/2014/main" val="3078994536"/>
                    </a:ext>
                  </a:extLst>
                </a:gridCol>
                <a:gridCol w="1348080">
                  <a:extLst>
                    <a:ext uri="{9D8B030D-6E8A-4147-A177-3AD203B41FA5}">
                      <a16:colId xmlns:a16="http://schemas.microsoft.com/office/drawing/2014/main" val="3407283929"/>
                    </a:ext>
                  </a:extLst>
                </a:gridCol>
                <a:gridCol w="1348080">
                  <a:extLst>
                    <a:ext uri="{9D8B030D-6E8A-4147-A177-3AD203B41FA5}">
                      <a16:colId xmlns:a16="http://schemas.microsoft.com/office/drawing/2014/main" val="708231411"/>
                    </a:ext>
                  </a:extLst>
                </a:gridCol>
                <a:gridCol w="1348080">
                  <a:extLst>
                    <a:ext uri="{9D8B030D-6E8A-4147-A177-3AD203B41FA5}">
                      <a16:colId xmlns:a16="http://schemas.microsoft.com/office/drawing/2014/main" val="1790545430"/>
                    </a:ext>
                  </a:extLst>
                </a:gridCol>
                <a:gridCol w="1348080">
                  <a:extLst>
                    <a:ext uri="{9D8B030D-6E8A-4147-A177-3AD203B41FA5}">
                      <a16:colId xmlns:a16="http://schemas.microsoft.com/office/drawing/2014/main" val="2133719312"/>
                    </a:ext>
                  </a:extLst>
                </a:gridCol>
                <a:gridCol w="1348080">
                  <a:extLst>
                    <a:ext uri="{9D8B030D-6E8A-4147-A177-3AD203B41FA5}">
                      <a16:colId xmlns:a16="http://schemas.microsoft.com/office/drawing/2014/main" val="2489147324"/>
                    </a:ext>
                  </a:extLst>
                </a:gridCol>
                <a:gridCol w="1348080">
                  <a:extLst>
                    <a:ext uri="{9D8B030D-6E8A-4147-A177-3AD203B41FA5}">
                      <a16:colId xmlns:a16="http://schemas.microsoft.com/office/drawing/2014/main" val="2727961323"/>
                    </a:ext>
                  </a:extLst>
                </a:gridCol>
                <a:gridCol w="1348080">
                  <a:extLst>
                    <a:ext uri="{9D8B030D-6E8A-4147-A177-3AD203B41FA5}">
                      <a16:colId xmlns:a16="http://schemas.microsoft.com/office/drawing/2014/main" val="2550032811"/>
                    </a:ext>
                  </a:extLst>
                </a:gridCol>
              </a:tblGrid>
              <a:tr h="1365126">
                <a:tc>
                  <a:txBody>
                    <a:bodyPr/>
                    <a:lstStyle/>
                    <a:p>
                      <a:pPr>
                        <a:buNone/>
                      </a:pPr>
                      <a:r>
                        <a:rPr lang="sv-SE" sz="1700" dirty="0"/>
                        <a:t>Personlighetsdrag</a:t>
                      </a:r>
                    </a:p>
                  </a:txBody>
                  <a:tcPr marL="85320" marR="85320" marT="42660" marB="42660" anchor="ctr">
                    <a:lnL>
                      <a:noFill/>
                    </a:lnL>
                    <a:lnR>
                      <a:noFill/>
                    </a:lnR>
                    <a:lnT>
                      <a:noFill/>
                    </a:lnT>
                    <a:lnB>
                      <a:noFill/>
                    </a:lnB>
                    <a:noFill/>
                  </a:tcPr>
                </a:tc>
                <a:tc>
                  <a:txBody>
                    <a:bodyPr/>
                    <a:lstStyle/>
                    <a:p>
                      <a:pPr algn="r">
                        <a:buNone/>
                      </a:pPr>
                      <a:r>
                        <a:rPr lang="sv-SE" sz="1700" dirty="0"/>
                        <a:t>Kliniker 1 M</a:t>
                      </a:r>
                    </a:p>
                  </a:txBody>
                  <a:tcPr marL="85320" marR="85320" marT="42660" marB="42660" anchor="ctr">
                    <a:lnL>
                      <a:noFill/>
                    </a:lnL>
                    <a:lnR>
                      <a:noFill/>
                    </a:lnR>
                    <a:lnT>
                      <a:noFill/>
                    </a:lnT>
                    <a:lnB>
                      <a:noFill/>
                    </a:lnB>
                    <a:noFill/>
                  </a:tcPr>
                </a:tc>
                <a:tc>
                  <a:txBody>
                    <a:bodyPr/>
                    <a:lstStyle/>
                    <a:p>
                      <a:pPr algn="r">
                        <a:buNone/>
                      </a:pPr>
                      <a:r>
                        <a:rPr lang="sv-SE" sz="1700"/>
                        <a:t>Bedömare 1 SD</a:t>
                      </a:r>
                    </a:p>
                  </a:txBody>
                  <a:tcPr marL="85320" marR="85320" marT="42660" marB="42660" anchor="ctr">
                    <a:lnL>
                      <a:noFill/>
                    </a:lnL>
                    <a:lnR>
                      <a:noFill/>
                    </a:lnR>
                    <a:lnT>
                      <a:noFill/>
                    </a:lnT>
                    <a:lnB>
                      <a:noFill/>
                    </a:lnB>
                    <a:noFill/>
                  </a:tcPr>
                </a:tc>
                <a:tc>
                  <a:txBody>
                    <a:bodyPr/>
                    <a:lstStyle/>
                    <a:p>
                      <a:pPr algn="r">
                        <a:buNone/>
                      </a:pPr>
                      <a:r>
                        <a:rPr lang="sv-SE" sz="1700"/>
                        <a:t>Bedömare 1 </a:t>
                      </a:r>
                      <a:r>
                        <a:rPr lang="el-GR" sz="1700"/>
                        <a:t>α</a:t>
                      </a:r>
                    </a:p>
                  </a:txBody>
                  <a:tcPr marL="85320" marR="85320" marT="42660" marB="42660" anchor="ctr">
                    <a:lnL>
                      <a:noFill/>
                    </a:lnL>
                    <a:lnR>
                      <a:noFill/>
                    </a:lnR>
                    <a:lnT>
                      <a:noFill/>
                    </a:lnT>
                    <a:lnB>
                      <a:noFill/>
                    </a:lnB>
                    <a:noFill/>
                  </a:tcPr>
                </a:tc>
                <a:tc>
                  <a:txBody>
                    <a:bodyPr/>
                    <a:lstStyle/>
                    <a:p>
                      <a:pPr algn="r">
                        <a:buNone/>
                      </a:pPr>
                      <a:r>
                        <a:rPr lang="sv-SE" sz="1700"/>
                        <a:t>Bedömare 2 M</a:t>
                      </a:r>
                    </a:p>
                  </a:txBody>
                  <a:tcPr marL="85320" marR="85320" marT="42660" marB="42660" anchor="ctr">
                    <a:lnL>
                      <a:noFill/>
                    </a:lnL>
                    <a:lnR>
                      <a:noFill/>
                    </a:lnR>
                    <a:lnT>
                      <a:noFill/>
                    </a:lnT>
                    <a:lnB>
                      <a:noFill/>
                    </a:lnB>
                    <a:noFill/>
                  </a:tcPr>
                </a:tc>
                <a:tc>
                  <a:txBody>
                    <a:bodyPr/>
                    <a:lstStyle/>
                    <a:p>
                      <a:pPr algn="r">
                        <a:buNone/>
                      </a:pPr>
                      <a:r>
                        <a:rPr lang="sv-SE" sz="1700"/>
                        <a:t>Bedömare 2 SD</a:t>
                      </a:r>
                    </a:p>
                  </a:txBody>
                  <a:tcPr marL="85320" marR="85320" marT="42660" marB="42660" anchor="ctr">
                    <a:lnL>
                      <a:noFill/>
                    </a:lnL>
                    <a:lnR>
                      <a:noFill/>
                    </a:lnR>
                    <a:lnT>
                      <a:noFill/>
                    </a:lnT>
                    <a:lnB>
                      <a:noFill/>
                    </a:lnB>
                    <a:noFill/>
                  </a:tcPr>
                </a:tc>
                <a:tc>
                  <a:txBody>
                    <a:bodyPr/>
                    <a:lstStyle/>
                    <a:p>
                      <a:pPr algn="r">
                        <a:buNone/>
                      </a:pPr>
                      <a:r>
                        <a:rPr lang="sv-SE" sz="1700"/>
                        <a:t>ICC</a:t>
                      </a:r>
                    </a:p>
                  </a:txBody>
                  <a:tcPr marL="85320" marR="85320" marT="42660" marB="42660" anchor="ctr">
                    <a:lnL>
                      <a:noFill/>
                    </a:lnL>
                    <a:lnR>
                      <a:noFill/>
                    </a:lnR>
                    <a:lnT>
                      <a:noFill/>
                    </a:lnT>
                    <a:lnB>
                      <a:noFill/>
                    </a:lnB>
                    <a:noFill/>
                  </a:tcPr>
                </a:tc>
                <a:tc>
                  <a:txBody>
                    <a:bodyPr/>
                    <a:lstStyle/>
                    <a:p>
                      <a:pPr>
                        <a:buNone/>
                      </a:pPr>
                      <a:r>
                        <a:rPr lang="sv-SE" sz="1700"/>
                        <a:t>KI</a:t>
                      </a:r>
                    </a:p>
                  </a:txBody>
                  <a:tcPr marL="85320" marR="85320" marT="42660" marB="42660" anchor="ctr">
                    <a:lnL>
                      <a:noFill/>
                    </a:lnL>
                    <a:lnR>
                      <a:noFill/>
                    </a:lnR>
                    <a:lnT>
                      <a:noFill/>
                    </a:lnT>
                    <a:lnB>
                      <a:noFill/>
                    </a:lnB>
                    <a:noFill/>
                  </a:tcPr>
                </a:tc>
                <a:extLst>
                  <a:ext uri="{0D108BD9-81ED-4DB2-BD59-A6C34878D82A}">
                    <a16:rowId xmlns:a16="http://schemas.microsoft.com/office/drawing/2014/main" val="1477803522"/>
                  </a:ext>
                </a:extLst>
              </a:tr>
              <a:tr h="597242">
                <a:tc>
                  <a:txBody>
                    <a:bodyPr/>
                    <a:lstStyle/>
                    <a:p>
                      <a:pPr>
                        <a:buNone/>
                      </a:pPr>
                      <a:r>
                        <a:rPr lang="sv-SE" sz="1700" dirty="0"/>
                        <a:t>Negativ </a:t>
                      </a:r>
                      <a:r>
                        <a:rPr lang="sv-SE" sz="1700" dirty="0" err="1"/>
                        <a:t>emotionlitet</a:t>
                      </a:r>
                      <a:endParaRPr lang="sv-SE" sz="1700" dirty="0"/>
                    </a:p>
                  </a:txBody>
                  <a:tcPr marL="85320" marR="85320" marT="42660" marB="42660" anchor="ctr">
                    <a:lnL>
                      <a:noFill/>
                    </a:lnL>
                    <a:lnR>
                      <a:noFill/>
                    </a:lnR>
                    <a:lnT>
                      <a:noFill/>
                    </a:lnT>
                    <a:lnB>
                      <a:noFill/>
                    </a:lnB>
                    <a:noFill/>
                  </a:tcPr>
                </a:tc>
                <a:tc>
                  <a:txBody>
                    <a:bodyPr/>
                    <a:lstStyle/>
                    <a:p>
                      <a:pPr algn="r">
                        <a:buNone/>
                      </a:pPr>
                      <a:r>
                        <a:rPr lang="sv-SE" sz="1700"/>
                        <a:t>1.78</a:t>
                      </a:r>
                    </a:p>
                  </a:txBody>
                  <a:tcPr marL="85320" marR="85320" marT="42660" marB="42660" anchor="ctr">
                    <a:lnL>
                      <a:noFill/>
                    </a:lnL>
                    <a:lnR>
                      <a:noFill/>
                    </a:lnR>
                    <a:lnT>
                      <a:noFill/>
                    </a:lnT>
                    <a:lnB>
                      <a:noFill/>
                    </a:lnB>
                    <a:noFill/>
                  </a:tcPr>
                </a:tc>
                <a:tc>
                  <a:txBody>
                    <a:bodyPr/>
                    <a:lstStyle/>
                    <a:p>
                      <a:pPr algn="r">
                        <a:buNone/>
                      </a:pPr>
                      <a:r>
                        <a:rPr lang="sv-SE" sz="1700"/>
                        <a:t>0.33</a:t>
                      </a:r>
                    </a:p>
                  </a:txBody>
                  <a:tcPr marL="85320" marR="85320" marT="42660" marB="42660" anchor="ctr">
                    <a:lnL>
                      <a:noFill/>
                    </a:lnL>
                    <a:lnR>
                      <a:noFill/>
                    </a:lnR>
                    <a:lnT>
                      <a:noFill/>
                    </a:lnT>
                    <a:lnB>
                      <a:noFill/>
                    </a:lnB>
                    <a:noFill/>
                  </a:tcPr>
                </a:tc>
                <a:tc>
                  <a:txBody>
                    <a:bodyPr/>
                    <a:lstStyle/>
                    <a:p>
                      <a:pPr algn="r">
                        <a:buNone/>
                      </a:pPr>
                      <a:r>
                        <a:rPr lang="sv-SE" sz="1700"/>
                        <a:t>0.25</a:t>
                      </a:r>
                    </a:p>
                  </a:txBody>
                  <a:tcPr marL="85320" marR="85320" marT="42660" marB="42660" anchor="ctr">
                    <a:lnL>
                      <a:noFill/>
                    </a:lnL>
                    <a:lnR>
                      <a:noFill/>
                    </a:lnR>
                    <a:lnT>
                      <a:noFill/>
                    </a:lnT>
                    <a:lnB>
                      <a:noFill/>
                    </a:lnB>
                    <a:noFill/>
                  </a:tcPr>
                </a:tc>
                <a:tc>
                  <a:txBody>
                    <a:bodyPr/>
                    <a:lstStyle/>
                    <a:p>
                      <a:pPr algn="r">
                        <a:buNone/>
                      </a:pPr>
                      <a:r>
                        <a:rPr lang="sv-SE" sz="1700"/>
                        <a:t>1.74</a:t>
                      </a:r>
                    </a:p>
                  </a:txBody>
                  <a:tcPr marL="85320" marR="85320" marT="42660" marB="42660" anchor="ctr">
                    <a:lnL>
                      <a:noFill/>
                    </a:lnL>
                    <a:lnR>
                      <a:noFill/>
                    </a:lnR>
                    <a:lnT>
                      <a:noFill/>
                    </a:lnT>
                    <a:lnB>
                      <a:noFill/>
                    </a:lnB>
                    <a:noFill/>
                  </a:tcPr>
                </a:tc>
                <a:tc>
                  <a:txBody>
                    <a:bodyPr/>
                    <a:lstStyle/>
                    <a:p>
                      <a:pPr algn="r">
                        <a:buNone/>
                      </a:pPr>
                      <a:r>
                        <a:rPr lang="sv-SE" sz="1700"/>
                        <a:t>0.50</a:t>
                      </a:r>
                    </a:p>
                  </a:txBody>
                  <a:tcPr marL="85320" marR="85320" marT="42660" marB="42660" anchor="ctr">
                    <a:lnL>
                      <a:noFill/>
                    </a:lnL>
                    <a:lnR>
                      <a:noFill/>
                    </a:lnR>
                    <a:lnT>
                      <a:noFill/>
                    </a:lnT>
                    <a:lnB>
                      <a:noFill/>
                    </a:lnB>
                    <a:noFill/>
                  </a:tcPr>
                </a:tc>
                <a:tc>
                  <a:txBody>
                    <a:bodyPr/>
                    <a:lstStyle/>
                    <a:p>
                      <a:pPr algn="r">
                        <a:buNone/>
                      </a:pPr>
                      <a:r>
                        <a:rPr lang="sv-SE" sz="1700"/>
                        <a:t>0.56</a:t>
                      </a:r>
                    </a:p>
                  </a:txBody>
                  <a:tcPr marL="85320" marR="85320" marT="42660" marB="42660" anchor="ctr">
                    <a:lnL>
                      <a:noFill/>
                    </a:lnL>
                    <a:lnR>
                      <a:noFill/>
                    </a:lnR>
                    <a:lnT>
                      <a:noFill/>
                    </a:lnT>
                    <a:lnB>
                      <a:noFill/>
                    </a:lnB>
                    <a:noFill/>
                  </a:tcPr>
                </a:tc>
                <a:tc>
                  <a:txBody>
                    <a:bodyPr/>
                    <a:lstStyle/>
                    <a:p>
                      <a:pPr>
                        <a:buNone/>
                      </a:pPr>
                      <a:r>
                        <a:rPr lang="sv-SE" sz="1700"/>
                        <a:t>0.27 / 0.76</a:t>
                      </a:r>
                    </a:p>
                  </a:txBody>
                  <a:tcPr marL="85320" marR="85320" marT="42660" marB="42660" anchor="ctr">
                    <a:lnL>
                      <a:noFill/>
                    </a:lnL>
                    <a:lnR>
                      <a:noFill/>
                    </a:lnR>
                    <a:lnT>
                      <a:noFill/>
                    </a:lnT>
                    <a:lnB>
                      <a:noFill/>
                    </a:lnB>
                    <a:noFill/>
                  </a:tcPr>
                </a:tc>
                <a:extLst>
                  <a:ext uri="{0D108BD9-81ED-4DB2-BD59-A6C34878D82A}">
                    <a16:rowId xmlns:a16="http://schemas.microsoft.com/office/drawing/2014/main" val="3220319121"/>
                  </a:ext>
                </a:extLst>
              </a:tr>
              <a:tr h="597242">
                <a:tc>
                  <a:txBody>
                    <a:bodyPr/>
                    <a:lstStyle/>
                    <a:p>
                      <a:pPr>
                        <a:buNone/>
                      </a:pPr>
                      <a:r>
                        <a:rPr lang="sv-SE" sz="1700"/>
                        <a:t>Tillbakadragenhet</a:t>
                      </a:r>
                    </a:p>
                  </a:txBody>
                  <a:tcPr marL="85320" marR="85320" marT="42660" marB="42660" anchor="ctr">
                    <a:lnL>
                      <a:noFill/>
                    </a:lnL>
                    <a:lnR>
                      <a:noFill/>
                    </a:lnR>
                    <a:lnT>
                      <a:noFill/>
                    </a:lnT>
                    <a:lnB>
                      <a:noFill/>
                    </a:lnB>
                    <a:noFill/>
                  </a:tcPr>
                </a:tc>
                <a:tc>
                  <a:txBody>
                    <a:bodyPr/>
                    <a:lstStyle/>
                    <a:p>
                      <a:pPr algn="r">
                        <a:buNone/>
                      </a:pPr>
                      <a:r>
                        <a:rPr lang="sv-SE" sz="1700"/>
                        <a:t>1.73</a:t>
                      </a:r>
                    </a:p>
                  </a:txBody>
                  <a:tcPr marL="85320" marR="85320" marT="42660" marB="42660" anchor="ctr">
                    <a:lnL>
                      <a:noFill/>
                    </a:lnL>
                    <a:lnR>
                      <a:noFill/>
                    </a:lnR>
                    <a:lnT>
                      <a:noFill/>
                    </a:lnT>
                    <a:lnB>
                      <a:noFill/>
                    </a:lnB>
                    <a:noFill/>
                  </a:tcPr>
                </a:tc>
                <a:tc>
                  <a:txBody>
                    <a:bodyPr/>
                    <a:lstStyle/>
                    <a:p>
                      <a:pPr algn="r">
                        <a:buNone/>
                      </a:pPr>
                      <a:r>
                        <a:rPr lang="sv-SE" sz="1700"/>
                        <a:t>0.45</a:t>
                      </a:r>
                    </a:p>
                  </a:txBody>
                  <a:tcPr marL="85320" marR="85320" marT="42660" marB="42660" anchor="ctr">
                    <a:lnL>
                      <a:noFill/>
                    </a:lnL>
                    <a:lnR>
                      <a:noFill/>
                    </a:lnR>
                    <a:lnT>
                      <a:noFill/>
                    </a:lnT>
                    <a:lnB>
                      <a:noFill/>
                    </a:lnB>
                    <a:noFill/>
                  </a:tcPr>
                </a:tc>
                <a:tc>
                  <a:txBody>
                    <a:bodyPr/>
                    <a:lstStyle/>
                    <a:p>
                      <a:pPr algn="r">
                        <a:buNone/>
                      </a:pPr>
                      <a:r>
                        <a:rPr lang="sv-SE" sz="1700"/>
                        <a:t>0.63</a:t>
                      </a:r>
                    </a:p>
                  </a:txBody>
                  <a:tcPr marL="85320" marR="85320" marT="42660" marB="42660" anchor="ctr">
                    <a:lnL>
                      <a:noFill/>
                    </a:lnL>
                    <a:lnR>
                      <a:noFill/>
                    </a:lnR>
                    <a:lnT>
                      <a:noFill/>
                    </a:lnT>
                    <a:lnB>
                      <a:noFill/>
                    </a:lnB>
                    <a:noFill/>
                  </a:tcPr>
                </a:tc>
                <a:tc>
                  <a:txBody>
                    <a:bodyPr/>
                    <a:lstStyle/>
                    <a:p>
                      <a:pPr algn="r">
                        <a:buNone/>
                      </a:pPr>
                      <a:r>
                        <a:rPr lang="sv-SE" sz="1700"/>
                        <a:t>1.34</a:t>
                      </a:r>
                    </a:p>
                  </a:txBody>
                  <a:tcPr marL="85320" marR="85320" marT="42660" marB="42660" anchor="ctr">
                    <a:lnL>
                      <a:noFill/>
                    </a:lnL>
                    <a:lnR>
                      <a:noFill/>
                    </a:lnR>
                    <a:lnT>
                      <a:noFill/>
                    </a:lnT>
                    <a:lnB>
                      <a:noFill/>
                    </a:lnB>
                    <a:noFill/>
                  </a:tcPr>
                </a:tc>
                <a:tc>
                  <a:txBody>
                    <a:bodyPr/>
                    <a:lstStyle/>
                    <a:p>
                      <a:pPr algn="r">
                        <a:buNone/>
                      </a:pPr>
                      <a:r>
                        <a:rPr lang="sv-SE" sz="1700"/>
                        <a:t>0.69</a:t>
                      </a:r>
                    </a:p>
                  </a:txBody>
                  <a:tcPr marL="85320" marR="85320" marT="42660" marB="42660" anchor="ctr">
                    <a:lnL>
                      <a:noFill/>
                    </a:lnL>
                    <a:lnR>
                      <a:noFill/>
                    </a:lnR>
                    <a:lnT>
                      <a:noFill/>
                    </a:lnT>
                    <a:lnB>
                      <a:noFill/>
                    </a:lnB>
                    <a:noFill/>
                  </a:tcPr>
                </a:tc>
                <a:tc>
                  <a:txBody>
                    <a:bodyPr/>
                    <a:lstStyle/>
                    <a:p>
                      <a:pPr algn="r">
                        <a:buNone/>
                      </a:pPr>
                      <a:r>
                        <a:rPr lang="sv-SE" sz="1700"/>
                        <a:t>0.51</a:t>
                      </a:r>
                    </a:p>
                  </a:txBody>
                  <a:tcPr marL="85320" marR="85320" marT="42660" marB="42660" anchor="ctr">
                    <a:lnL>
                      <a:noFill/>
                    </a:lnL>
                    <a:lnR>
                      <a:noFill/>
                    </a:lnR>
                    <a:lnT>
                      <a:noFill/>
                    </a:lnT>
                    <a:lnB>
                      <a:noFill/>
                    </a:lnB>
                    <a:noFill/>
                  </a:tcPr>
                </a:tc>
                <a:tc>
                  <a:txBody>
                    <a:bodyPr/>
                    <a:lstStyle/>
                    <a:p>
                      <a:pPr>
                        <a:buNone/>
                      </a:pPr>
                      <a:r>
                        <a:rPr lang="sv-SE" sz="1700"/>
                        <a:t>0.13 / 0.74</a:t>
                      </a:r>
                    </a:p>
                  </a:txBody>
                  <a:tcPr marL="85320" marR="85320" marT="42660" marB="42660" anchor="ctr">
                    <a:lnL>
                      <a:noFill/>
                    </a:lnL>
                    <a:lnR>
                      <a:noFill/>
                    </a:lnR>
                    <a:lnT>
                      <a:noFill/>
                    </a:lnT>
                    <a:lnB>
                      <a:noFill/>
                    </a:lnB>
                    <a:noFill/>
                  </a:tcPr>
                </a:tc>
                <a:extLst>
                  <a:ext uri="{0D108BD9-81ED-4DB2-BD59-A6C34878D82A}">
                    <a16:rowId xmlns:a16="http://schemas.microsoft.com/office/drawing/2014/main" val="68879893"/>
                  </a:ext>
                </a:extLst>
              </a:tr>
              <a:tr h="597242">
                <a:tc>
                  <a:txBody>
                    <a:bodyPr/>
                    <a:lstStyle/>
                    <a:p>
                      <a:pPr>
                        <a:buNone/>
                      </a:pPr>
                      <a:r>
                        <a:rPr lang="sv-SE" sz="1700"/>
                        <a:t>Antagonism</a:t>
                      </a:r>
                    </a:p>
                  </a:txBody>
                  <a:tcPr marL="85320" marR="85320" marT="42660" marB="42660" anchor="ctr">
                    <a:lnL>
                      <a:noFill/>
                    </a:lnL>
                    <a:lnR>
                      <a:noFill/>
                    </a:lnR>
                    <a:lnT>
                      <a:noFill/>
                    </a:lnT>
                    <a:lnB>
                      <a:noFill/>
                    </a:lnB>
                    <a:noFill/>
                  </a:tcPr>
                </a:tc>
                <a:tc>
                  <a:txBody>
                    <a:bodyPr/>
                    <a:lstStyle/>
                    <a:p>
                      <a:pPr algn="r">
                        <a:buNone/>
                      </a:pPr>
                      <a:r>
                        <a:rPr lang="sv-SE" sz="1700"/>
                        <a:t>1.41</a:t>
                      </a:r>
                    </a:p>
                  </a:txBody>
                  <a:tcPr marL="85320" marR="85320" marT="42660" marB="42660" anchor="ctr">
                    <a:lnL>
                      <a:noFill/>
                    </a:lnL>
                    <a:lnR>
                      <a:noFill/>
                    </a:lnR>
                    <a:lnT>
                      <a:noFill/>
                    </a:lnT>
                    <a:lnB>
                      <a:noFill/>
                    </a:lnB>
                    <a:noFill/>
                  </a:tcPr>
                </a:tc>
                <a:tc>
                  <a:txBody>
                    <a:bodyPr/>
                    <a:lstStyle/>
                    <a:p>
                      <a:pPr algn="r">
                        <a:buNone/>
                      </a:pPr>
                      <a:r>
                        <a:rPr lang="sv-SE" sz="1700"/>
                        <a:t>0.50</a:t>
                      </a:r>
                    </a:p>
                  </a:txBody>
                  <a:tcPr marL="85320" marR="85320" marT="42660" marB="42660" anchor="ctr">
                    <a:lnL>
                      <a:noFill/>
                    </a:lnL>
                    <a:lnR>
                      <a:noFill/>
                    </a:lnR>
                    <a:lnT>
                      <a:noFill/>
                    </a:lnT>
                    <a:lnB>
                      <a:noFill/>
                    </a:lnB>
                    <a:noFill/>
                  </a:tcPr>
                </a:tc>
                <a:tc>
                  <a:txBody>
                    <a:bodyPr/>
                    <a:lstStyle/>
                    <a:p>
                      <a:pPr algn="r">
                        <a:buNone/>
                      </a:pPr>
                      <a:r>
                        <a:rPr lang="sv-SE" sz="1700"/>
                        <a:t>0.73</a:t>
                      </a:r>
                    </a:p>
                  </a:txBody>
                  <a:tcPr marL="85320" marR="85320" marT="42660" marB="42660" anchor="ctr">
                    <a:lnL>
                      <a:noFill/>
                    </a:lnL>
                    <a:lnR>
                      <a:noFill/>
                    </a:lnR>
                    <a:lnT>
                      <a:noFill/>
                    </a:lnT>
                    <a:lnB>
                      <a:noFill/>
                    </a:lnB>
                    <a:noFill/>
                  </a:tcPr>
                </a:tc>
                <a:tc>
                  <a:txBody>
                    <a:bodyPr/>
                    <a:lstStyle/>
                    <a:p>
                      <a:pPr algn="r">
                        <a:buNone/>
                      </a:pPr>
                      <a:r>
                        <a:rPr lang="sv-SE" sz="1700"/>
                        <a:t>0.70</a:t>
                      </a:r>
                    </a:p>
                  </a:txBody>
                  <a:tcPr marL="85320" marR="85320" marT="42660" marB="42660" anchor="ctr">
                    <a:lnL>
                      <a:noFill/>
                    </a:lnL>
                    <a:lnR>
                      <a:noFill/>
                    </a:lnR>
                    <a:lnT>
                      <a:noFill/>
                    </a:lnT>
                    <a:lnB>
                      <a:noFill/>
                    </a:lnB>
                    <a:noFill/>
                  </a:tcPr>
                </a:tc>
                <a:tc>
                  <a:txBody>
                    <a:bodyPr/>
                    <a:lstStyle/>
                    <a:p>
                      <a:pPr algn="r">
                        <a:buNone/>
                      </a:pPr>
                      <a:r>
                        <a:rPr lang="sv-SE" sz="1700"/>
                        <a:t>0.69</a:t>
                      </a:r>
                    </a:p>
                  </a:txBody>
                  <a:tcPr marL="85320" marR="85320" marT="42660" marB="42660" anchor="ctr">
                    <a:lnL>
                      <a:noFill/>
                    </a:lnL>
                    <a:lnR>
                      <a:noFill/>
                    </a:lnR>
                    <a:lnT>
                      <a:noFill/>
                    </a:lnT>
                    <a:lnB>
                      <a:noFill/>
                    </a:lnB>
                    <a:noFill/>
                  </a:tcPr>
                </a:tc>
                <a:tc>
                  <a:txBody>
                    <a:bodyPr/>
                    <a:lstStyle/>
                    <a:p>
                      <a:pPr algn="r">
                        <a:buNone/>
                      </a:pPr>
                      <a:r>
                        <a:rPr lang="sv-SE" sz="1700"/>
                        <a:t>0.29</a:t>
                      </a:r>
                    </a:p>
                  </a:txBody>
                  <a:tcPr marL="85320" marR="85320" marT="42660" marB="42660" anchor="ctr">
                    <a:lnL>
                      <a:noFill/>
                    </a:lnL>
                    <a:lnR>
                      <a:noFill/>
                    </a:lnR>
                    <a:lnT>
                      <a:noFill/>
                    </a:lnT>
                    <a:lnB>
                      <a:noFill/>
                    </a:lnB>
                    <a:noFill/>
                  </a:tcPr>
                </a:tc>
                <a:tc>
                  <a:txBody>
                    <a:bodyPr/>
                    <a:lstStyle/>
                    <a:p>
                      <a:pPr>
                        <a:buNone/>
                      </a:pPr>
                      <a:r>
                        <a:rPr lang="sv-SE" sz="1700"/>
                        <a:t>-0.09 / 0.60</a:t>
                      </a:r>
                    </a:p>
                  </a:txBody>
                  <a:tcPr marL="85320" marR="85320" marT="42660" marB="42660" anchor="ctr">
                    <a:lnL>
                      <a:noFill/>
                    </a:lnL>
                    <a:lnR>
                      <a:noFill/>
                    </a:lnR>
                    <a:lnT>
                      <a:noFill/>
                    </a:lnT>
                    <a:lnB>
                      <a:noFill/>
                    </a:lnB>
                    <a:noFill/>
                  </a:tcPr>
                </a:tc>
                <a:extLst>
                  <a:ext uri="{0D108BD9-81ED-4DB2-BD59-A6C34878D82A}">
                    <a16:rowId xmlns:a16="http://schemas.microsoft.com/office/drawing/2014/main" val="1965777972"/>
                  </a:ext>
                </a:extLst>
              </a:tr>
              <a:tr h="597242">
                <a:tc>
                  <a:txBody>
                    <a:bodyPr/>
                    <a:lstStyle/>
                    <a:p>
                      <a:pPr>
                        <a:buNone/>
                      </a:pPr>
                      <a:r>
                        <a:rPr lang="sv-SE" sz="1700"/>
                        <a:t>Disinhibition</a:t>
                      </a:r>
                    </a:p>
                  </a:txBody>
                  <a:tcPr marL="85320" marR="85320" marT="42660" marB="42660" anchor="ctr">
                    <a:lnL>
                      <a:noFill/>
                    </a:lnL>
                    <a:lnR>
                      <a:noFill/>
                    </a:lnR>
                    <a:lnT>
                      <a:noFill/>
                    </a:lnT>
                    <a:lnB>
                      <a:noFill/>
                    </a:lnB>
                    <a:noFill/>
                  </a:tcPr>
                </a:tc>
                <a:tc>
                  <a:txBody>
                    <a:bodyPr/>
                    <a:lstStyle/>
                    <a:p>
                      <a:pPr algn="r">
                        <a:buNone/>
                      </a:pPr>
                      <a:r>
                        <a:rPr lang="sv-SE" sz="1700"/>
                        <a:t>1.40</a:t>
                      </a:r>
                    </a:p>
                  </a:txBody>
                  <a:tcPr marL="85320" marR="85320" marT="42660" marB="42660" anchor="ctr">
                    <a:lnL>
                      <a:noFill/>
                    </a:lnL>
                    <a:lnR>
                      <a:noFill/>
                    </a:lnR>
                    <a:lnT>
                      <a:noFill/>
                    </a:lnT>
                    <a:lnB>
                      <a:noFill/>
                    </a:lnB>
                    <a:noFill/>
                  </a:tcPr>
                </a:tc>
                <a:tc>
                  <a:txBody>
                    <a:bodyPr/>
                    <a:lstStyle/>
                    <a:p>
                      <a:pPr algn="r">
                        <a:buNone/>
                      </a:pPr>
                      <a:r>
                        <a:rPr lang="sv-SE" sz="1700"/>
                        <a:t>0.56</a:t>
                      </a:r>
                    </a:p>
                  </a:txBody>
                  <a:tcPr marL="85320" marR="85320" marT="42660" marB="42660" anchor="ctr">
                    <a:lnL>
                      <a:noFill/>
                    </a:lnL>
                    <a:lnR>
                      <a:noFill/>
                    </a:lnR>
                    <a:lnT>
                      <a:noFill/>
                    </a:lnT>
                    <a:lnB>
                      <a:noFill/>
                    </a:lnB>
                    <a:noFill/>
                  </a:tcPr>
                </a:tc>
                <a:tc>
                  <a:txBody>
                    <a:bodyPr/>
                    <a:lstStyle/>
                    <a:p>
                      <a:pPr algn="r">
                        <a:buNone/>
                      </a:pPr>
                      <a:r>
                        <a:rPr lang="sv-SE" sz="1700"/>
                        <a:t>0.66</a:t>
                      </a:r>
                    </a:p>
                  </a:txBody>
                  <a:tcPr marL="85320" marR="85320" marT="42660" marB="42660" anchor="ctr">
                    <a:lnL>
                      <a:noFill/>
                    </a:lnL>
                    <a:lnR>
                      <a:noFill/>
                    </a:lnR>
                    <a:lnT>
                      <a:noFill/>
                    </a:lnT>
                    <a:lnB>
                      <a:noFill/>
                    </a:lnB>
                    <a:noFill/>
                  </a:tcPr>
                </a:tc>
                <a:tc>
                  <a:txBody>
                    <a:bodyPr/>
                    <a:lstStyle/>
                    <a:p>
                      <a:pPr algn="r">
                        <a:buNone/>
                      </a:pPr>
                      <a:r>
                        <a:rPr lang="sv-SE" sz="1700"/>
                        <a:t>1.18</a:t>
                      </a:r>
                    </a:p>
                  </a:txBody>
                  <a:tcPr marL="85320" marR="85320" marT="42660" marB="42660" anchor="ctr">
                    <a:lnL>
                      <a:noFill/>
                    </a:lnL>
                    <a:lnR>
                      <a:noFill/>
                    </a:lnR>
                    <a:lnT>
                      <a:noFill/>
                    </a:lnT>
                    <a:lnB>
                      <a:noFill/>
                    </a:lnB>
                    <a:noFill/>
                  </a:tcPr>
                </a:tc>
                <a:tc>
                  <a:txBody>
                    <a:bodyPr/>
                    <a:lstStyle/>
                    <a:p>
                      <a:pPr algn="r">
                        <a:buNone/>
                      </a:pPr>
                      <a:r>
                        <a:rPr lang="sv-SE" sz="1700"/>
                        <a:t>0.78</a:t>
                      </a:r>
                    </a:p>
                  </a:txBody>
                  <a:tcPr marL="85320" marR="85320" marT="42660" marB="42660" anchor="ctr">
                    <a:lnL>
                      <a:noFill/>
                    </a:lnL>
                    <a:lnR>
                      <a:noFill/>
                    </a:lnR>
                    <a:lnT>
                      <a:noFill/>
                    </a:lnT>
                    <a:lnB>
                      <a:noFill/>
                    </a:lnB>
                    <a:noFill/>
                  </a:tcPr>
                </a:tc>
                <a:tc>
                  <a:txBody>
                    <a:bodyPr/>
                    <a:lstStyle/>
                    <a:p>
                      <a:pPr algn="r">
                        <a:buNone/>
                      </a:pPr>
                      <a:r>
                        <a:rPr lang="sv-SE" sz="1700"/>
                        <a:t>0.49</a:t>
                      </a:r>
                    </a:p>
                  </a:txBody>
                  <a:tcPr marL="85320" marR="85320" marT="42660" marB="42660" anchor="ctr">
                    <a:lnL>
                      <a:noFill/>
                    </a:lnL>
                    <a:lnR>
                      <a:noFill/>
                    </a:lnR>
                    <a:lnT>
                      <a:noFill/>
                    </a:lnT>
                    <a:lnB>
                      <a:noFill/>
                    </a:lnB>
                    <a:noFill/>
                  </a:tcPr>
                </a:tc>
                <a:tc>
                  <a:txBody>
                    <a:bodyPr/>
                    <a:lstStyle/>
                    <a:p>
                      <a:pPr>
                        <a:buNone/>
                      </a:pPr>
                      <a:r>
                        <a:rPr lang="sv-SE" sz="1700"/>
                        <a:t>0.21 / 0.70</a:t>
                      </a:r>
                    </a:p>
                  </a:txBody>
                  <a:tcPr marL="85320" marR="85320" marT="42660" marB="42660" anchor="ctr">
                    <a:lnL>
                      <a:noFill/>
                    </a:lnL>
                    <a:lnR>
                      <a:noFill/>
                    </a:lnR>
                    <a:lnT>
                      <a:noFill/>
                    </a:lnT>
                    <a:lnB>
                      <a:noFill/>
                    </a:lnB>
                    <a:noFill/>
                  </a:tcPr>
                </a:tc>
                <a:extLst>
                  <a:ext uri="{0D108BD9-81ED-4DB2-BD59-A6C34878D82A}">
                    <a16:rowId xmlns:a16="http://schemas.microsoft.com/office/drawing/2014/main" val="4213626606"/>
                  </a:ext>
                </a:extLst>
              </a:tr>
              <a:tr h="597242">
                <a:tc>
                  <a:txBody>
                    <a:bodyPr/>
                    <a:lstStyle/>
                    <a:p>
                      <a:pPr>
                        <a:buNone/>
                      </a:pPr>
                      <a:r>
                        <a:rPr lang="sv-SE" sz="1700"/>
                        <a:t>Psykotisism</a:t>
                      </a:r>
                    </a:p>
                  </a:txBody>
                  <a:tcPr marL="85320" marR="85320" marT="42660" marB="42660" anchor="ctr">
                    <a:lnL>
                      <a:noFill/>
                    </a:lnL>
                    <a:lnR>
                      <a:noFill/>
                    </a:lnR>
                    <a:lnT>
                      <a:noFill/>
                    </a:lnT>
                    <a:lnB>
                      <a:noFill/>
                    </a:lnB>
                    <a:noFill/>
                  </a:tcPr>
                </a:tc>
                <a:tc>
                  <a:txBody>
                    <a:bodyPr/>
                    <a:lstStyle/>
                    <a:p>
                      <a:pPr algn="r">
                        <a:buNone/>
                      </a:pPr>
                      <a:r>
                        <a:rPr lang="sv-SE" sz="1700"/>
                        <a:t>0.20</a:t>
                      </a:r>
                    </a:p>
                  </a:txBody>
                  <a:tcPr marL="85320" marR="85320" marT="42660" marB="42660" anchor="ctr">
                    <a:lnL>
                      <a:noFill/>
                    </a:lnL>
                    <a:lnR>
                      <a:noFill/>
                    </a:lnR>
                    <a:lnT>
                      <a:noFill/>
                    </a:lnT>
                    <a:lnB>
                      <a:noFill/>
                    </a:lnB>
                    <a:noFill/>
                  </a:tcPr>
                </a:tc>
                <a:tc>
                  <a:txBody>
                    <a:bodyPr/>
                    <a:lstStyle/>
                    <a:p>
                      <a:pPr algn="r">
                        <a:buNone/>
                      </a:pPr>
                      <a:r>
                        <a:rPr lang="sv-SE" sz="1700"/>
                        <a:t>0.32</a:t>
                      </a:r>
                    </a:p>
                  </a:txBody>
                  <a:tcPr marL="85320" marR="85320" marT="42660" marB="42660" anchor="ctr">
                    <a:lnL>
                      <a:noFill/>
                    </a:lnL>
                    <a:lnR>
                      <a:noFill/>
                    </a:lnR>
                    <a:lnT>
                      <a:noFill/>
                    </a:lnT>
                    <a:lnB>
                      <a:noFill/>
                    </a:lnB>
                    <a:noFill/>
                  </a:tcPr>
                </a:tc>
                <a:tc>
                  <a:txBody>
                    <a:bodyPr/>
                    <a:lstStyle/>
                    <a:p>
                      <a:pPr algn="r">
                        <a:buNone/>
                      </a:pPr>
                      <a:r>
                        <a:rPr lang="sv-SE" sz="1700"/>
                        <a:t>0.38</a:t>
                      </a:r>
                    </a:p>
                  </a:txBody>
                  <a:tcPr marL="85320" marR="85320" marT="42660" marB="42660" anchor="ctr">
                    <a:lnL>
                      <a:noFill/>
                    </a:lnL>
                    <a:lnR>
                      <a:noFill/>
                    </a:lnR>
                    <a:lnT>
                      <a:noFill/>
                    </a:lnT>
                    <a:lnB>
                      <a:noFill/>
                    </a:lnB>
                    <a:noFill/>
                  </a:tcPr>
                </a:tc>
                <a:tc>
                  <a:txBody>
                    <a:bodyPr/>
                    <a:lstStyle/>
                    <a:p>
                      <a:pPr algn="r">
                        <a:buNone/>
                      </a:pPr>
                      <a:r>
                        <a:rPr lang="sv-SE" sz="1700"/>
                        <a:t>0.41</a:t>
                      </a:r>
                    </a:p>
                  </a:txBody>
                  <a:tcPr marL="85320" marR="85320" marT="42660" marB="42660" anchor="ctr">
                    <a:lnL>
                      <a:noFill/>
                    </a:lnL>
                    <a:lnR>
                      <a:noFill/>
                    </a:lnR>
                    <a:lnT>
                      <a:noFill/>
                    </a:lnT>
                    <a:lnB>
                      <a:noFill/>
                    </a:lnB>
                    <a:noFill/>
                  </a:tcPr>
                </a:tc>
                <a:tc>
                  <a:txBody>
                    <a:bodyPr/>
                    <a:lstStyle/>
                    <a:p>
                      <a:pPr algn="r">
                        <a:buNone/>
                      </a:pPr>
                      <a:r>
                        <a:rPr lang="sv-SE" sz="1700"/>
                        <a:t>0.45</a:t>
                      </a:r>
                    </a:p>
                  </a:txBody>
                  <a:tcPr marL="85320" marR="85320" marT="42660" marB="42660" anchor="ctr">
                    <a:lnL>
                      <a:noFill/>
                    </a:lnL>
                    <a:lnR>
                      <a:noFill/>
                    </a:lnR>
                    <a:lnT>
                      <a:noFill/>
                    </a:lnT>
                    <a:lnB>
                      <a:noFill/>
                    </a:lnB>
                    <a:noFill/>
                  </a:tcPr>
                </a:tc>
                <a:tc>
                  <a:txBody>
                    <a:bodyPr/>
                    <a:lstStyle/>
                    <a:p>
                      <a:pPr algn="r">
                        <a:buNone/>
                      </a:pPr>
                      <a:r>
                        <a:rPr lang="sv-SE" sz="1700"/>
                        <a:t>0.10</a:t>
                      </a:r>
                    </a:p>
                  </a:txBody>
                  <a:tcPr marL="85320" marR="85320" marT="42660" marB="42660" anchor="ctr">
                    <a:lnL>
                      <a:noFill/>
                    </a:lnL>
                    <a:lnR>
                      <a:noFill/>
                    </a:lnR>
                    <a:lnT>
                      <a:noFill/>
                    </a:lnT>
                    <a:lnB>
                      <a:noFill/>
                    </a:lnB>
                    <a:noFill/>
                  </a:tcPr>
                </a:tc>
                <a:tc>
                  <a:txBody>
                    <a:bodyPr/>
                    <a:lstStyle/>
                    <a:p>
                      <a:pPr>
                        <a:buNone/>
                      </a:pPr>
                      <a:r>
                        <a:rPr lang="sv-SE" sz="1700" dirty="0"/>
                        <a:t>-0.17 / 0.37</a:t>
                      </a:r>
                    </a:p>
                  </a:txBody>
                  <a:tcPr marL="85320" marR="85320" marT="42660" marB="42660" anchor="ctr">
                    <a:lnL>
                      <a:noFill/>
                    </a:lnL>
                    <a:lnR>
                      <a:noFill/>
                    </a:lnR>
                    <a:lnT>
                      <a:noFill/>
                    </a:lnT>
                    <a:lnB>
                      <a:noFill/>
                    </a:lnB>
                    <a:noFill/>
                  </a:tcPr>
                </a:tc>
                <a:extLst>
                  <a:ext uri="{0D108BD9-81ED-4DB2-BD59-A6C34878D82A}">
                    <a16:rowId xmlns:a16="http://schemas.microsoft.com/office/drawing/2014/main" val="1567501523"/>
                  </a:ext>
                </a:extLst>
              </a:tr>
            </a:tbl>
          </a:graphicData>
        </a:graphic>
      </p:graphicFrame>
    </p:spTree>
    <p:extLst>
      <p:ext uri="{BB962C8B-B14F-4D97-AF65-F5344CB8AC3E}">
        <p14:creationId xmlns:p14="http://schemas.microsoft.com/office/powerpoint/2010/main" val="3974827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5022"/>
          </a:xfrm>
        </p:spPr>
        <p:txBody>
          <a:bodyPr>
            <a:normAutofit/>
          </a:bodyPr>
          <a:lstStyle/>
          <a:p>
            <a:r>
              <a:rPr lang="sv-SE" sz="3200" dirty="0">
                <a:solidFill>
                  <a:schemeClr val="accent2"/>
                </a:solidFill>
                <a:latin typeface="Calibri" panose="020F0502020204030204" pitchFamily="34" charset="0"/>
                <a:cs typeface="Calibri" panose="020F0502020204030204" pitchFamily="34" charset="0"/>
              </a:rPr>
              <a:t>         Resultat </a:t>
            </a:r>
            <a:endParaRPr sz="3200" dirty="0">
              <a:solidFill>
                <a:schemeClr val="accent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8200" y="1203766"/>
            <a:ext cx="10515600" cy="5289107"/>
          </a:xfrm>
        </p:spPr>
        <p:txBody>
          <a:bodyPr>
            <a:normAutofit fontScale="85000" lnSpcReduction="20000"/>
          </a:bodyPr>
          <a:lstStyle/>
          <a:p>
            <a:endParaRPr dirty="0"/>
          </a:p>
          <a:p>
            <a:r>
              <a:rPr sz="2600" dirty="0" err="1"/>
              <a:t>Urval</a:t>
            </a:r>
            <a:r>
              <a:rPr sz="2600" dirty="0"/>
              <a:t> (n = 38) </a:t>
            </a:r>
            <a:r>
              <a:rPr sz="2600" dirty="0" err="1"/>
              <a:t>från</a:t>
            </a:r>
            <a:r>
              <a:rPr sz="2600" dirty="0"/>
              <a:t> </a:t>
            </a:r>
            <a:r>
              <a:rPr sz="2600" dirty="0" err="1"/>
              <a:t>specialiserad</a:t>
            </a:r>
            <a:r>
              <a:rPr sz="2600" dirty="0"/>
              <a:t> </a:t>
            </a:r>
            <a:r>
              <a:rPr lang="sv-SE" sz="2600" dirty="0"/>
              <a:t>psykiatrisk </a:t>
            </a:r>
            <a:r>
              <a:rPr sz="2600" dirty="0" err="1"/>
              <a:t>öppenvård</a:t>
            </a:r>
            <a:r>
              <a:rPr sz="2600" dirty="0"/>
              <a:t> för </a:t>
            </a:r>
            <a:r>
              <a:rPr sz="2600" dirty="0" err="1"/>
              <a:t>personlighetssyndrom</a:t>
            </a:r>
            <a:endParaRPr sz="2600" dirty="0"/>
          </a:p>
          <a:p>
            <a:r>
              <a:rPr sz="2600" dirty="0"/>
              <a:t>79 % </a:t>
            </a:r>
            <a:r>
              <a:rPr sz="2600" dirty="0" err="1"/>
              <a:t>kvinnor</a:t>
            </a:r>
            <a:r>
              <a:rPr sz="2600" dirty="0"/>
              <a:t>, </a:t>
            </a:r>
            <a:r>
              <a:rPr sz="2600" dirty="0" err="1"/>
              <a:t>medelålder</a:t>
            </a:r>
            <a:r>
              <a:rPr sz="2600" dirty="0"/>
              <a:t> 28 </a:t>
            </a:r>
            <a:r>
              <a:rPr sz="2600" dirty="0" err="1"/>
              <a:t>år</a:t>
            </a:r>
            <a:endParaRPr sz="2600" dirty="0"/>
          </a:p>
          <a:p>
            <a:r>
              <a:rPr sz="2600" dirty="0" err="1"/>
              <a:t>Klinisk</a:t>
            </a:r>
            <a:r>
              <a:rPr sz="2600" dirty="0"/>
              <a:t> </a:t>
            </a:r>
            <a:r>
              <a:rPr sz="2600" dirty="0" err="1"/>
              <a:t>belastning</a:t>
            </a:r>
            <a:endParaRPr sz="2600" dirty="0"/>
          </a:p>
          <a:p>
            <a:pPr lvl="1"/>
            <a:r>
              <a:rPr sz="2300" dirty="0"/>
              <a:t>100 % </a:t>
            </a:r>
            <a:r>
              <a:rPr sz="2300" dirty="0" err="1"/>
              <a:t>behandlades</a:t>
            </a:r>
            <a:r>
              <a:rPr sz="2300" dirty="0"/>
              <a:t> med </a:t>
            </a:r>
            <a:r>
              <a:rPr sz="2300" dirty="0" err="1"/>
              <a:t>psykofarmaka</a:t>
            </a:r>
            <a:endParaRPr sz="2300" dirty="0"/>
          </a:p>
          <a:p>
            <a:pPr lvl="1"/>
            <a:r>
              <a:rPr sz="2300" dirty="0"/>
              <a:t>73 % hade </a:t>
            </a:r>
            <a:r>
              <a:rPr sz="2300" dirty="0" err="1"/>
              <a:t>minst</a:t>
            </a:r>
            <a:r>
              <a:rPr sz="2300" dirty="0"/>
              <a:t> </a:t>
            </a:r>
            <a:r>
              <a:rPr sz="2300" dirty="0" err="1"/>
              <a:t>ett</a:t>
            </a:r>
            <a:r>
              <a:rPr sz="2300" dirty="0"/>
              <a:t> </a:t>
            </a:r>
            <a:r>
              <a:rPr sz="2300" dirty="0" err="1"/>
              <a:t>personlighetssyndrom</a:t>
            </a:r>
            <a:endParaRPr sz="2300" dirty="0"/>
          </a:p>
          <a:p>
            <a:r>
              <a:rPr sz="2600" dirty="0" err="1"/>
              <a:t>Vanligaste</a:t>
            </a:r>
            <a:r>
              <a:rPr sz="2600" dirty="0"/>
              <a:t> </a:t>
            </a:r>
            <a:r>
              <a:rPr sz="2600" dirty="0" err="1"/>
              <a:t>diagnoser</a:t>
            </a:r>
            <a:endParaRPr sz="2600" dirty="0"/>
          </a:p>
          <a:p>
            <a:pPr lvl="1"/>
            <a:r>
              <a:rPr sz="2300" dirty="0"/>
              <a:t>Borderline: 42 %</a:t>
            </a:r>
          </a:p>
          <a:p>
            <a:pPr lvl="1"/>
            <a:r>
              <a:rPr sz="2300" dirty="0" err="1"/>
              <a:t>Personlighetssyndrom</a:t>
            </a:r>
            <a:r>
              <a:rPr sz="2300" dirty="0"/>
              <a:t> UNS: 16 %</a:t>
            </a:r>
          </a:p>
          <a:p>
            <a:pPr lvl="1"/>
            <a:r>
              <a:rPr sz="2300" dirty="0" err="1"/>
              <a:t>Undvikande</a:t>
            </a:r>
            <a:r>
              <a:rPr sz="2300" dirty="0"/>
              <a:t>: 8,2 %</a:t>
            </a:r>
          </a:p>
          <a:p>
            <a:r>
              <a:rPr sz="2600" dirty="0" err="1"/>
              <a:t>Samsjuklighet</a:t>
            </a:r>
            <a:endParaRPr sz="2600" dirty="0"/>
          </a:p>
          <a:p>
            <a:pPr lvl="1"/>
            <a:r>
              <a:rPr sz="2300" dirty="0"/>
              <a:t>100 % hade </a:t>
            </a:r>
            <a:r>
              <a:rPr sz="2300" dirty="0" err="1"/>
              <a:t>symtomdiagnos</a:t>
            </a:r>
            <a:endParaRPr sz="2300" dirty="0"/>
          </a:p>
          <a:p>
            <a:pPr lvl="1"/>
            <a:r>
              <a:rPr sz="2300" dirty="0" err="1"/>
              <a:t>Blandad</a:t>
            </a:r>
            <a:r>
              <a:rPr sz="2300" dirty="0"/>
              <a:t> </a:t>
            </a:r>
            <a:r>
              <a:rPr sz="2300" dirty="0" err="1"/>
              <a:t>ångest</a:t>
            </a:r>
            <a:r>
              <a:rPr sz="2300" dirty="0"/>
              <a:t>/depression: 40,6 %</a:t>
            </a:r>
          </a:p>
          <a:p>
            <a:pPr lvl="1"/>
            <a:r>
              <a:rPr sz="2300" dirty="0" err="1"/>
              <a:t>Dystymi</a:t>
            </a:r>
            <a:r>
              <a:rPr sz="2300" dirty="0"/>
              <a:t>: 23 %</a:t>
            </a:r>
          </a:p>
          <a:p>
            <a:r>
              <a:rPr sz="2600" dirty="0" err="1"/>
              <a:t>Slutsats</a:t>
            </a:r>
            <a:endParaRPr sz="2600" dirty="0"/>
          </a:p>
          <a:p>
            <a:pPr lvl="1"/>
            <a:r>
              <a:rPr sz="2300" dirty="0" err="1"/>
              <a:t>Stöd</a:t>
            </a:r>
            <a:r>
              <a:rPr sz="2300" dirty="0"/>
              <a:t> för SCID-5-AMPD vid </a:t>
            </a:r>
            <a:r>
              <a:rPr sz="2300" dirty="0" err="1"/>
              <a:t>komplexa</a:t>
            </a:r>
            <a:r>
              <a:rPr sz="2300" dirty="0"/>
              <a:t> </a:t>
            </a:r>
            <a:r>
              <a:rPr sz="2300" dirty="0" err="1"/>
              <a:t>kliniska</a:t>
            </a:r>
            <a:r>
              <a:rPr sz="2300" dirty="0"/>
              <a:t> </a:t>
            </a:r>
            <a:r>
              <a:rPr sz="2300" dirty="0" err="1"/>
              <a:t>populationer</a:t>
            </a:r>
            <a:endParaRPr sz="23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7B3B3C-9AA7-DCB0-A72B-F4E59623ED3C}"/>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2800" dirty="0" err="1">
                <a:solidFill>
                  <a:schemeClr val="accent2"/>
                </a:solidFill>
                <a:latin typeface="Calibri" panose="020F0502020204030204" pitchFamily="34" charset="0"/>
                <a:cs typeface="Calibri" panose="020F0502020204030204" pitchFamily="34" charset="0"/>
              </a:rPr>
              <a:t>Skillnader</a:t>
            </a:r>
            <a:r>
              <a:rPr lang="en-US" sz="2800" dirty="0">
                <a:solidFill>
                  <a:schemeClr val="accent2"/>
                </a:solidFill>
                <a:latin typeface="Calibri" panose="020F0502020204030204" pitchFamily="34" charset="0"/>
                <a:cs typeface="Calibri" panose="020F0502020204030204" pitchFamily="34" charset="0"/>
              </a:rPr>
              <a:t> </a:t>
            </a:r>
            <a:r>
              <a:rPr lang="en-US" sz="2800" dirty="0" err="1">
                <a:solidFill>
                  <a:schemeClr val="accent2"/>
                </a:solidFill>
                <a:latin typeface="Calibri" panose="020F0502020204030204" pitchFamily="34" charset="0"/>
                <a:cs typeface="Calibri" panose="020F0502020204030204" pitchFamily="34" charset="0"/>
              </a:rPr>
              <a:t>i</a:t>
            </a:r>
            <a:r>
              <a:rPr lang="en-US" sz="2800" dirty="0">
                <a:solidFill>
                  <a:schemeClr val="accent2"/>
                </a:solidFill>
                <a:latin typeface="Calibri" panose="020F0502020204030204" pitchFamily="34" charset="0"/>
                <a:cs typeface="Calibri" panose="020F0502020204030204" pitchFamily="34" charset="0"/>
              </a:rPr>
              <a:t> IRR </a:t>
            </a:r>
            <a:r>
              <a:rPr lang="en-US" sz="2800" dirty="0" err="1">
                <a:solidFill>
                  <a:schemeClr val="accent2"/>
                </a:solidFill>
                <a:latin typeface="Calibri" panose="020F0502020204030204" pitchFamily="34" charset="0"/>
                <a:cs typeface="Calibri" panose="020F0502020204030204" pitchFamily="34" charset="0"/>
              </a:rPr>
              <a:t>kan</a:t>
            </a:r>
            <a:r>
              <a:rPr lang="en-US" sz="2800" dirty="0">
                <a:solidFill>
                  <a:schemeClr val="accent2"/>
                </a:solidFill>
                <a:latin typeface="Calibri" panose="020F0502020204030204" pitchFamily="34" charset="0"/>
                <a:cs typeface="Calibri" panose="020F0502020204030204" pitchFamily="34" charset="0"/>
              </a:rPr>
              <a:t> </a:t>
            </a:r>
            <a:r>
              <a:rPr lang="en-US" sz="2800" dirty="0" err="1">
                <a:solidFill>
                  <a:schemeClr val="accent2"/>
                </a:solidFill>
                <a:latin typeface="Calibri" panose="020F0502020204030204" pitchFamily="34" charset="0"/>
                <a:cs typeface="Calibri" panose="020F0502020204030204" pitchFamily="34" charset="0"/>
              </a:rPr>
              <a:t>bero</a:t>
            </a:r>
            <a:r>
              <a:rPr lang="en-US" sz="2800" dirty="0">
                <a:solidFill>
                  <a:schemeClr val="accent2"/>
                </a:solidFill>
                <a:latin typeface="Calibri" panose="020F0502020204030204" pitchFamily="34" charset="0"/>
                <a:cs typeface="Calibri" panose="020F0502020204030204" pitchFamily="34" charset="0"/>
              </a:rPr>
              <a:t> </a:t>
            </a:r>
            <a:r>
              <a:rPr lang="en-US" sz="2800" dirty="0" err="1">
                <a:solidFill>
                  <a:schemeClr val="accent2"/>
                </a:solidFill>
                <a:latin typeface="Calibri" panose="020F0502020204030204" pitchFamily="34" charset="0"/>
                <a:cs typeface="Calibri" panose="020F0502020204030204" pitchFamily="34" charset="0"/>
              </a:rPr>
              <a:t>på</a:t>
            </a:r>
            <a:br>
              <a:rPr lang="en-US" sz="4600" dirty="0"/>
            </a:br>
            <a:endParaRPr lang="en-US" sz="4600" dirty="0"/>
          </a:p>
        </p:txBody>
      </p:sp>
      <p:sp>
        <p:nvSpPr>
          <p:cNvPr id="4" name="Platshållare för text 3">
            <a:extLst>
              <a:ext uri="{FF2B5EF4-FFF2-40B4-BE49-F238E27FC236}">
                <a16:creationId xmlns:a16="http://schemas.microsoft.com/office/drawing/2014/main" id="{4EECCBE7-2BCD-31F4-35AC-0BE49261A59A}"/>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endParaRPr lang="en-US" sz="2200" dirty="0"/>
          </a:p>
          <a:p>
            <a:endParaRPr lang="en-US" sz="2200" dirty="0"/>
          </a:p>
          <a:p>
            <a:pPr indent="-228600">
              <a:buFont typeface="Arial" panose="020B0604020202020204" pitchFamily="34" charset="0"/>
              <a:buChar char="•"/>
            </a:pPr>
            <a:r>
              <a:rPr lang="en-US" sz="2200" dirty="0" err="1"/>
              <a:t>Klinisk</a:t>
            </a:r>
            <a:r>
              <a:rPr lang="en-US" sz="2200" dirty="0"/>
              <a:t> </a:t>
            </a:r>
            <a:r>
              <a:rPr lang="en-US" sz="2200" dirty="0" err="1"/>
              <a:t>bedömning</a:t>
            </a:r>
            <a:r>
              <a:rPr lang="en-US" sz="2200" dirty="0"/>
              <a:t>: </a:t>
            </a:r>
            <a:r>
              <a:rPr lang="en-US" sz="2200" dirty="0" err="1"/>
              <a:t>erfarenhet</a:t>
            </a:r>
            <a:r>
              <a:rPr lang="en-US" sz="2200" dirty="0"/>
              <a:t> </a:t>
            </a:r>
          </a:p>
          <a:p>
            <a:pPr indent="-228600">
              <a:buFont typeface="Arial" panose="020B0604020202020204" pitchFamily="34" charset="0"/>
              <a:buChar char="•"/>
            </a:pPr>
            <a:r>
              <a:rPr lang="en-US" sz="2200" dirty="0" err="1"/>
              <a:t>Utbildning</a:t>
            </a:r>
            <a:r>
              <a:rPr lang="en-US" sz="2200" dirty="0"/>
              <a:t> och </a:t>
            </a:r>
            <a:r>
              <a:rPr lang="en-US" sz="2200" dirty="0" err="1"/>
              <a:t>graden</a:t>
            </a:r>
            <a:r>
              <a:rPr lang="en-US" sz="2200" dirty="0"/>
              <a:t> av </a:t>
            </a:r>
            <a:r>
              <a:rPr lang="en-US" sz="2200" dirty="0" err="1"/>
              <a:t>träning</a:t>
            </a:r>
            <a:endParaRPr lang="en-US" sz="2200" dirty="0"/>
          </a:p>
          <a:p>
            <a:pPr indent="-228600">
              <a:buFont typeface="Arial" panose="020B0604020202020204" pitchFamily="34" charset="0"/>
              <a:buChar char="•"/>
            </a:pPr>
            <a:r>
              <a:rPr lang="en-US" sz="2200" dirty="0" err="1"/>
              <a:t>Begreppskomplexitet</a:t>
            </a:r>
            <a:endParaRPr lang="en-US" sz="2200" dirty="0"/>
          </a:p>
          <a:p>
            <a:pPr indent="-228600">
              <a:buFont typeface="Arial" panose="020B0604020202020204" pitchFamily="34" charset="0"/>
              <a:buChar char="•"/>
            </a:pPr>
            <a:endParaRPr lang="en-US" sz="2200" dirty="0"/>
          </a:p>
        </p:txBody>
      </p:sp>
      <p:pic>
        <p:nvPicPr>
          <p:cNvPr id="6" name="Platshållare för innehåll 5" descr="Nicke Nyfiken | Nicke löser problem | Tecknad Film för Barn - YouTube">
            <a:extLst>
              <a:ext uri="{FF2B5EF4-FFF2-40B4-BE49-F238E27FC236}">
                <a16:creationId xmlns:a16="http://schemas.microsoft.com/office/drawing/2014/main" id="{70A45A2D-6FE0-6E0B-6EF7-0ADA3CB7521C}"/>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rcRect l="24355" r="21530" b="2"/>
          <a:stretch>
            <a:fillRect/>
          </a:stretch>
        </p:blipFill>
        <p:spPr>
          <a:xfrm>
            <a:off x="7604229" y="955746"/>
            <a:ext cx="3941064" cy="3468034"/>
          </a:xfrm>
          <a:prstGeom prst="rect">
            <a:avLst/>
          </a:prstGeom>
        </p:spPr>
      </p:pic>
      <p:pic>
        <p:nvPicPr>
          <p:cNvPr id="8" name="Bildobjekt 7" descr="Porträtt Av Ung Orolig Kvinna Flicka Med Frågetecken I Think Bubble ...">
            <a:extLst>
              <a:ext uri="{FF2B5EF4-FFF2-40B4-BE49-F238E27FC236}">
                <a16:creationId xmlns:a16="http://schemas.microsoft.com/office/drawing/2014/main" id="{606D20C6-FE9B-389D-DDA2-5BC593A7227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032466" y="4423780"/>
            <a:ext cx="3084589" cy="2267382"/>
          </a:xfrm>
          <a:prstGeom prst="rect">
            <a:avLst/>
          </a:prstGeom>
        </p:spPr>
      </p:pic>
    </p:spTree>
    <p:extLst>
      <p:ext uri="{BB962C8B-B14F-4D97-AF65-F5344CB8AC3E}">
        <p14:creationId xmlns:p14="http://schemas.microsoft.com/office/powerpoint/2010/main" val="94055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A78EF9-08CC-64FE-8163-DAF2EECB2407}"/>
              </a:ext>
            </a:extLst>
          </p:cNvPr>
          <p:cNvSpPr>
            <a:spLocks noGrp="1"/>
          </p:cNvSpPr>
          <p:nvPr>
            <p:ph type="title"/>
          </p:nvPr>
        </p:nvSpPr>
        <p:spPr/>
        <p:txBody>
          <a:bodyPr>
            <a:normAutofit/>
          </a:bodyPr>
          <a:lstStyle/>
          <a:p>
            <a:r>
              <a:rPr lang="sv-SE" sz="2800" dirty="0">
                <a:solidFill>
                  <a:schemeClr val="accent2"/>
                </a:solidFill>
                <a:latin typeface="Calibri" panose="020F0502020204030204" pitchFamily="34" charset="0"/>
                <a:cs typeface="Calibri" panose="020F0502020204030204" pitchFamily="34" charset="0"/>
              </a:rPr>
              <a:t>Styrkor och begränsningar</a:t>
            </a:r>
          </a:p>
        </p:txBody>
      </p:sp>
      <p:sp>
        <p:nvSpPr>
          <p:cNvPr id="3" name="Platshållare för innehåll 2">
            <a:extLst>
              <a:ext uri="{FF2B5EF4-FFF2-40B4-BE49-F238E27FC236}">
                <a16:creationId xmlns:a16="http://schemas.microsoft.com/office/drawing/2014/main" id="{D812B978-C883-9F1D-1300-FE28253806FB}"/>
              </a:ext>
            </a:extLst>
          </p:cNvPr>
          <p:cNvSpPr>
            <a:spLocks noGrp="1"/>
          </p:cNvSpPr>
          <p:nvPr>
            <p:ph sz="half" idx="1"/>
          </p:nvPr>
        </p:nvSpPr>
        <p:spPr/>
        <p:txBody>
          <a:bodyPr/>
          <a:lstStyle/>
          <a:p>
            <a:pPr marL="0" indent="0">
              <a:buNone/>
            </a:pPr>
            <a:endParaRPr lang="sv-SE" sz="2400" dirty="0">
              <a:latin typeface="Calibri" panose="020F0502020204030204" pitchFamily="34" charset="0"/>
              <a:cs typeface="Calibri" panose="020F0502020204030204" pitchFamily="34" charset="0"/>
            </a:endParaRPr>
          </a:p>
          <a:p>
            <a:pPr marL="0" indent="0">
              <a:buNone/>
            </a:pPr>
            <a:r>
              <a:rPr lang="sv-SE" sz="2400" dirty="0">
                <a:solidFill>
                  <a:schemeClr val="accent2">
                    <a:lumMod val="75000"/>
                  </a:schemeClr>
                </a:solidFill>
                <a:latin typeface="Calibri" panose="020F0502020204030204" pitchFamily="34" charset="0"/>
                <a:cs typeface="Calibri" panose="020F0502020204030204" pitchFamily="34" charset="0"/>
              </a:rPr>
              <a:t>Styrkor</a:t>
            </a:r>
          </a:p>
          <a:p>
            <a:pPr lvl="0"/>
            <a:r>
              <a:rPr lang="sv-SE" sz="2400" dirty="0">
                <a:latin typeface="Calibri" panose="020F0502020204030204" pitchFamily="34" charset="0"/>
                <a:cs typeface="Calibri" panose="020F0502020204030204" pitchFamily="34" charset="0"/>
              </a:rPr>
              <a:t>Klinisk population</a:t>
            </a:r>
          </a:p>
          <a:p>
            <a:pPr lvl="0"/>
            <a:r>
              <a:rPr lang="sv-SE" sz="2400" dirty="0">
                <a:latin typeface="Calibri" panose="020F0502020204030204" pitchFamily="34" charset="0"/>
                <a:cs typeface="Calibri" panose="020F0502020204030204" pitchFamily="34" charset="0"/>
              </a:rPr>
              <a:t>Oberoende bedömningar</a:t>
            </a:r>
          </a:p>
          <a:p>
            <a:endParaRPr lang="sv-SE" dirty="0"/>
          </a:p>
        </p:txBody>
      </p:sp>
      <p:sp>
        <p:nvSpPr>
          <p:cNvPr id="4" name="Platshållare för innehåll 3">
            <a:extLst>
              <a:ext uri="{FF2B5EF4-FFF2-40B4-BE49-F238E27FC236}">
                <a16:creationId xmlns:a16="http://schemas.microsoft.com/office/drawing/2014/main" id="{0247601D-A9E2-76FA-599F-0568C1CC958B}"/>
              </a:ext>
            </a:extLst>
          </p:cNvPr>
          <p:cNvSpPr>
            <a:spLocks noGrp="1"/>
          </p:cNvSpPr>
          <p:nvPr>
            <p:ph sz="half" idx="2"/>
          </p:nvPr>
        </p:nvSpPr>
        <p:spPr>
          <a:xfrm>
            <a:off x="6172200" y="2297723"/>
            <a:ext cx="5181600" cy="3879240"/>
          </a:xfrm>
        </p:spPr>
        <p:txBody>
          <a:bodyPr/>
          <a:lstStyle/>
          <a:p>
            <a:pPr marL="0" indent="0">
              <a:buNone/>
            </a:pPr>
            <a:r>
              <a:rPr lang="sv-SE" sz="2200" dirty="0">
                <a:solidFill>
                  <a:schemeClr val="accent2">
                    <a:lumMod val="75000"/>
                  </a:schemeClr>
                </a:solidFill>
                <a:latin typeface="Calibri" panose="020F0502020204030204" pitchFamily="34" charset="0"/>
                <a:cs typeface="Calibri" panose="020F0502020204030204" pitchFamily="34" charset="0"/>
              </a:rPr>
              <a:t>Begränsningar</a:t>
            </a:r>
          </a:p>
          <a:p>
            <a:pPr lvl="0"/>
            <a:r>
              <a:rPr lang="sv-SE" sz="2200" dirty="0">
                <a:latin typeface="Calibri" panose="020F0502020204030204" pitchFamily="34" charset="0"/>
                <a:cs typeface="Calibri" panose="020F0502020204030204" pitchFamily="34" charset="0"/>
              </a:rPr>
              <a:t>Litet urval</a:t>
            </a:r>
          </a:p>
          <a:p>
            <a:pPr lvl="0"/>
            <a:r>
              <a:rPr lang="sv-SE" sz="2200" dirty="0">
                <a:latin typeface="Calibri" panose="020F0502020204030204" pitchFamily="34" charset="0"/>
                <a:cs typeface="Calibri" panose="020F0502020204030204" pitchFamily="34" charset="0"/>
              </a:rPr>
              <a:t>Två bedömare</a:t>
            </a:r>
          </a:p>
          <a:p>
            <a:pPr lvl="0"/>
            <a:r>
              <a:rPr lang="sv-SE" sz="2200" dirty="0">
                <a:latin typeface="Calibri" panose="020F0502020204030204" pitchFamily="34" charset="0"/>
                <a:cs typeface="Calibri" panose="020F0502020204030204" pitchFamily="34" charset="0"/>
              </a:rPr>
              <a:t>Pilotdesign</a:t>
            </a:r>
          </a:p>
          <a:p>
            <a:endParaRPr lang="sv-SE" dirty="0"/>
          </a:p>
        </p:txBody>
      </p:sp>
    </p:spTree>
    <p:extLst>
      <p:ext uri="{BB962C8B-B14F-4D97-AF65-F5344CB8AC3E}">
        <p14:creationId xmlns:p14="http://schemas.microsoft.com/office/powerpoint/2010/main" val="1384548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7B8B36-08B7-6E1A-2E22-472964F0A130}"/>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2800" dirty="0" err="1">
                <a:solidFill>
                  <a:schemeClr val="accent2"/>
                </a:solidFill>
                <a:latin typeface="Calibri" panose="020F0502020204030204" pitchFamily="34" charset="0"/>
                <a:cs typeface="Calibri" panose="020F0502020204030204" pitchFamily="34" charset="0"/>
              </a:rPr>
              <a:t>Kliniska</a:t>
            </a:r>
            <a:r>
              <a:rPr lang="en-US" sz="2800" dirty="0">
                <a:solidFill>
                  <a:schemeClr val="accent2"/>
                </a:solidFill>
                <a:latin typeface="Calibri" panose="020F0502020204030204" pitchFamily="34" charset="0"/>
                <a:cs typeface="Calibri" panose="020F0502020204030204" pitchFamily="34" charset="0"/>
              </a:rPr>
              <a:t> </a:t>
            </a:r>
            <a:r>
              <a:rPr lang="en-US" sz="2800" dirty="0" err="1">
                <a:solidFill>
                  <a:schemeClr val="accent2"/>
                </a:solidFill>
                <a:latin typeface="Calibri" panose="020F0502020204030204" pitchFamily="34" charset="0"/>
                <a:cs typeface="Calibri" panose="020F0502020204030204" pitchFamily="34" charset="0"/>
              </a:rPr>
              <a:t>implikationer</a:t>
            </a:r>
            <a:endParaRPr lang="en-US" sz="2800" dirty="0">
              <a:solidFill>
                <a:schemeClr val="accent2"/>
              </a:solidFill>
              <a:latin typeface="Calibri" panose="020F0502020204030204" pitchFamily="34" charset="0"/>
              <a:cs typeface="Calibri" panose="020F0502020204030204" pitchFamily="34" charset="0"/>
            </a:endParaRPr>
          </a:p>
        </p:txBody>
      </p:sp>
      <p:sp>
        <p:nvSpPr>
          <p:cNvPr id="4" name="Platshållare för text 3">
            <a:extLst>
              <a:ext uri="{FF2B5EF4-FFF2-40B4-BE49-F238E27FC236}">
                <a16:creationId xmlns:a16="http://schemas.microsoft.com/office/drawing/2014/main" id="{C93F5737-B999-998D-AAD6-AFE5542E70CF}"/>
              </a:ext>
            </a:extLst>
          </p:cNvPr>
          <p:cNvSpPr>
            <a:spLocks noGrp="1"/>
          </p:cNvSpPr>
          <p:nvPr>
            <p:ph type="body" sz="half" idx="2"/>
          </p:nvPr>
        </p:nvSpPr>
        <p:spPr>
          <a:xfrm>
            <a:off x="640080" y="2414954"/>
            <a:ext cx="6894576" cy="3775534"/>
          </a:xfrm>
        </p:spPr>
        <p:txBody>
          <a:bodyPr vert="horz" lIns="91440" tIns="45720" rIns="91440" bIns="45720" rtlCol="0">
            <a:normAutofit/>
          </a:bodyPr>
          <a:lstStyle/>
          <a:p>
            <a:pPr lvl="0" indent="-228600">
              <a:buFont typeface="Arial" panose="020B0604020202020204" pitchFamily="34" charset="0"/>
              <a:buChar char="•"/>
            </a:pPr>
            <a:endParaRPr lang="en-US" sz="2200" dirty="0"/>
          </a:p>
          <a:p>
            <a:pPr lvl="0" indent="-228600">
              <a:buFont typeface="Arial" panose="020B0604020202020204" pitchFamily="34" charset="0"/>
              <a:buChar char="•"/>
            </a:pPr>
            <a:r>
              <a:rPr lang="en-US" sz="2200" dirty="0">
                <a:latin typeface="Calibri" panose="020F0502020204030204" pitchFamily="34" charset="0"/>
                <a:cs typeface="Calibri" panose="020F0502020204030204" pitchFamily="34" charset="0"/>
              </a:rPr>
              <a:t>SCID-5-AMPD,   Del I </a:t>
            </a:r>
            <a:r>
              <a:rPr lang="en-US" sz="2200" dirty="0" err="1">
                <a:latin typeface="Calibri" panose="020F0502020204030204" pitchFamily="34" charset="0"/>
                <a:cs typeface="Calibri" panose="020F0502020204030204" pitchFamily="34" charset="0"/>
              </a:rPr>
              <a:t>mer</a:t>
            </a:r>
            <a:r>
              <a:rPr lang="en-US" sz="2200" dirty="0">
                <a:latin typeface="Calibri" panose="020F0502020204030204" pitchFamily="34" charset="0"/>
                <a:cs typeface="Calibri" panose="020F0502020204030204" pitchFamily="34" charset="0"/>
              </a:rPr>
              <a:t> robust</a:t>
            </a:r>
          </a:p>
          <a:p>
            <a:pPr lvl="0" indent="-2286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lvl="0" indent="-228600">
              <a:buFont typeface="Arial" panose="020B0604020202020204" pitchFamily="34" charset="0"/>
              <a:buChar char="•"/>
            </a:pPr>
            <a:r>
              <a:rPr lang="en-US" sz="2200" dirty="0">
                <a:latin typeface="Calibri" panose="020F0502020204030204" pitchFamily="34" charset="0"/>
                <a:cs typeface="Calibri" panose="020F0502020204030204" pitchFamily="34" charset="0"/>
              </a:rPr>
              <a:t>SCID-5-AMPD, Del II </a:t>
            </a:r>
            <a:r>
              <a:rPr lang="en-US" sz="2200" dirty="0" err="1">
                <a:latin typeface="Calibri" panose="020F0502020204030204" pitchFamily="34" charset="0"/>
                <a:cs typeface="Calibri" panose="020F0502020204030204" pitchFamily="34" charset="0"/>
              </a:rPr>
              <a:t>kräver</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träning</a:t>
            </a:r>
            <a:endParaRPr lang="en-US" sz="2200" dirty="0">
              <a:latin typeface="Calibri" panose="020F0502020204030204" pitchFamily="34" charset="0"/>
              <a:cs typeface="Calibri" panose="020F0502020204030204" pitchFamily="34" charset="0"/>
            </a:endParaRPr>
          </a:p>
          <a:p>
            <a:pPr lvl="0" indent="-2286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lvl="0" indent="-228600">
              <a:buFont typeface="Arial" panose="020B0604020202020204" pitchFamily="34" charset="0"/>
              <a:buChar char="•"/>
            </a:pPr>
            <a:r>
              <a:rPr lang="en-US" sz="2200" dirty="0">
                <a:latin typeface="Calibri" panose="020F0502020204030204" pitchFamily="34" charset="0"/>
                <a:cs typeface="Calibri" panose="020F0502020204030204" pitchFamily="34" charset="0"/>
              </a:rPr>
              <a:t>Dimensionell </a:t>
            </a:r>
            <a:r>
              <a:rPr lang="en-US" sz="2200" dirty="0" err="1">
                <a:latin typeface="Calibri" panose="020F0502020204030204" pitchFamily="34" charset="0"/>
                <a:cs typeface="Calibri" panose="020F0502020204030204" pitchFamily="34" charset="0"/>
              </a:rPr>
              <a:t>diagnostik</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möjlig</a:t>
            </a:r>
            <a:endParaRPr lang="en-US" sz="2200" dirty="0">
              <a:latin typeface="Calibri" panose="020F0502020204030204" pitchFamily="34" charset="0"/>
              <a:cs typeface="Calibri" panose="020F0502020204030204" pitchFamily="34" charset="0"/>
            </a:endParaRPr>
          </a:p>
          <a:p>
            <a:pPr lvl="0"/>
            <a:endParaRPr lang="en-US" sz="2200" dirty="0">
              <a:latin typeface="Calibri" panose="020F0502020204030204" pitchFamily="34" charset="0"/>
              <a:cs typeface="Calibri" panose="020F0502020204030204" pitchFamily="34" charset="0"/>
            </a:endParaRPr>
          </a:p>
          <a:p>
            <a:pPr indent="-228600">
              <a:buFont typeface="Arial" panose="020B0604020202020204" pitchFamily="34" charset="0"/>
              <a:buChar char="•"/>
            </a:pPr>
            <a:endParaRPr lang="en-US" sz="2200" dirty="0"/>
          </a:p>
        </p:txBody>
      </p:sp>
      <p:pic>
        <p:nvPicPr>
          <p:cNvPr id="10" name="Bildobjekt 9" descr="Strömvall Psykoterapi i Norrköping">
            <a:extLst>
              <a:ext uri="{FF2B5EF4-FFF2-40B4-BE49-F238E27FC236}">
                <a16:creationId xmlns:a16="http://schemas.microsoft.com/office/drawing/2014/main" id="{27C49921-18E5-060A-7020-A89168F5980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89461" y="538836"/>
            <a:ext cx="4688595" cy="3010662"/>
          </a:xfrm>
          <a:prstGeom prst="rect">
            <a:avLst/>
          </a:prstGeom>
        </p:spPr>
      </p:pic>
      <p:pic>
        <p:nvPicPr>
          <p:cNvPr id="6" name="Platshållare för innehåll 5" descr="Stress | Midtfyns Psykoterapi">
            <a:extLst>
              <a:ext uri="{FF2B5EF4-FFF2-40B4-BE49-F238E27FC236}">
                <a16:creationId xmlns:a16="http://schemas.microsoft.com/office/drawing/2014/main" id="{FE7A83D8-1ACB-5CFF-9D6B-A35B34DAB2E7}"/>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tretch>
            <a:fillRect/>
          </a:stretch>
        </p:blipFill>
        <p:spPr>
          <a:xfrm>
            <a:off x="8231638" y="4079193"/>
            <a:ext cx="3260332" cy="2176272"/>
          </a:xfrm>
          <a:prstGeom prst="rect">
            <a:avLst/>
          </a:prstGeom>
        </p:spPr>
      </p:pic>
    </p:spTree>
    <p:extLst>
      <p:ext uri="{BB962C8B-B14F-4D97-AF65-F5344CB8AC3E}">
        <p14:creationId xmlns:p14="http://schemas.microsoft.com/office/powerpoint/2010/main" val="1364003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23EF6E-1669-2711-AA31-816054CE88C8}"/>
              </a:ext>
            </a:extLst>
          </p:cNvPr>
          <p:cNvSpPr>
            <a:spLocks noGrp="1"/>
          </p:cNvSpPr>
          <p:nvPr>
            <p:ph type="title"/>
          </p:nvPr>
        </p:nvSpPr>
        <p:spPr/>
        <p:txBody>
          <a:bodyPr>
            <a:normAutofit/>
          </a:bodyPr>
          <a:lstStyle/>
          <a:p>
            <a:r>
              <a:rPr lang="sv-SE" sz="2800" dirty="0">
                <a:solidFill>
                  <a:schemeClr val="accent2">
                    <a:lumMod val="75000"/>
                  </a:schemeClr>
                </a:solidFill>
                <a:latin typeface="Calibri" panose="020F0502020204030204" pitchFamily="34" charset="0"/>
                <a:cs typeface="Calibri" panose="020F0502020204030204" pitchFamily="34" charset="0"/>
              </a:rPr>
              <a:t>Rekommendation </a:t>
            </a:r>
            <a:endParaRPr lang="sv-SE" sz="2800" dirty="0"/>
          </a:p>
        </p:txBody>
      </p:sp>
      <p:pic>
        <p:nvPicPr>
          <p:cNvPr id="6" name="Platshållare för innehåll 5" descr="One way to Sweden - Il blog di due italiani in Svezia: Stipendio, tasse ...">
            <a:extLst>
              <a:ext uri="{FF2B5EF4-FFF2-40B4-BE49-F238E27FC236}">
                <a16:creationId xmlns:a16="http://schemas.microsoft.com/office/drawing/2014/main" id="{8E8F4DB1-7E7E-F532-CD36-FAA5301744CD}"/>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237288" y="1576387"/>
            <a:ext cx="4064000" cy="3695700"/>
          </a:xfrm>
        </p:spPr>
      </p:pic>
      <p:sp>
        <p:nvSpPr>
          <p:cNvPr id="4" name="Platshållare för text 3">
            <a:extLst>
              <a:ext uri="{FF2B5EF4-FFF2-40B4-BE49-F238E27FC236}">
                <a16:creationId xmlns:a16="http://schemas.microsoft.com/office/drawing/2014/main" id="{6E34955A-3E48-6399-4FD9-4E58520FC27F}"/>
              </a:ext>
            </a:extLst>
          </p:cNvPr>
          <p:cNvSpPr>
            <a:spLocks noGrp="1"/>
          </p:cNvSpPr>
          <p:nvPr>
            <p:ph type="body" sz="half" idx="2"/>
          </p:nvPr>
        </p:nvSpPr>
        <p:spPr>
          <a:xfrm>
            <a:off x="839788" y="2778369"/>
            <a:ext cx="4857627" cy="3090619"/>
          </a:xfrm>
        </p:spPr>
        <p:txBody>
          <a:bodyPr/>
          <a:lstStyle/>
          <a:p>
            <a:pPr marL="514350" indent="-514350">
              <a:buAutoNum type="arabicPeriod"/>
            </a:pPr>
            <a:r>
              <a:rPr lang="sv-SE" sz="2200" dirty="0">
                <a:latin typeface="Calibri" panose="020F0502020204030204" pitchFamily="34" charset="0"/>
                <a:cs typeface="Calibri" panose="020F0502020204030204" pitchFamily="34" charset="0"/>
              </a:rPr>
              <a:t>Träning</a:t>
            </a:r>
          </a:p>
          <a:p>
            <a:pPr marL="514350" indent="-514350">
              <a:buAutoNum type="arabicPeriod"/>
            </a:pPr>
            <a:endParaRPr lang="sv-SE" sz="2200" dirty="0">
              <a:latin typeface="Calibri" panose="020F0502020204030204" pitchFamily="34" charset="0"/>
              <a:cs typeface="Calibri" panose="020F0502020204030204" pitchFamily="34" charset="0"/>
            </a:endParaRPr>
          </a:p>
          <a:p>
            <a:pPr marL="514350" indent="-514350">
              <a:buAutoNum type="arabicPeriod"/>
            </a:pPr>
            <a:r>
              <a:rPr lang="sv-SE" sz="2200" dirty="0">
                <a:latin typeface="Calibri" panose="020F0502020204030204" pitchFamily="34" charset="0"/>
                <a:cs typeface="Calibri" panose="020F0502020204030204" pitchFamily="34" charset="0"/>
              </a:rPr>
              <a:t>Om SCID-5-AMPD  i klinisk praxis inte alltid används efter omfattande utbildning </a:t>
            </a:r>
            <a:r>
              <a:rPr lang="sv-SE" sz="2200" dirty="0">
                <a:latin typeface="Calibri" panose="020F0502020204030204" pitchFamily="34" charset="0"/>
                <a:cs typeface="Calibri" panose="020F0502020204030204" pitchFamily="34" charset="0"/>
                <a:sym typeface="Wingdings" pitchFamily="2" charset="2"/>
              </a:rPr>
              <a:t></a:t>
            </a:r>
            <a:r>
              <a:rPr lang="sv-SE" sz="2200" dirty="0">
                <a:latin typeface="Calibri" panose="020F0502020204030204" pitchFamily="34" charset="0"/>
                <a:cs typeface="Calibri" panose="020F0502020204030204" pitchFamily="34" charset="0"/>
              </a:rPr>
              <a:t> kan påverka reliabiliteten.</a:t>
            </a:r>
          </a:p>
          <a:p>
            <a:endParaRPr lang="sv-SE" dirty="0"/>
          </a:p>
        </p:txBody>
      </p:sp>
    </p:spTree>
    <p:extLst>
      <p:ext uri="{BB962C8B-B14F-4D97-AF65-F5344CB8AC3E}">
        <p14:creationId xmlns:p14="http://schemas.microsoft.com/office/powerpoint/2010/main" val="3302849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6"/>
            <a:ext cx="10515600" cy="635592"/>
          </a:xfrm>
        </p:spPr>
        <p:txBody>
          <a:bodyPr>
            <a:normAutofit/>
          </a:bodyPr>
          <a:lstStyle/>
          <a:p>
            <a:r>
              <a:rPr lang="sv-SE" sz="2800" dirty="0">
                <a:solidFill>
                  <a:schemeClr val="accent2">
                    <a:lumMod val="75000"/>
                  </a:schemeClr>
                </a:solidFill>
                <a:latin typeface="Calibri" panose="020F0502020204030204" pitchFamily="34" charset="0"/>
                <a:cs typeface="Calibri" panose="020F0502020204030204" pitchFamily="34" charset="0"/>
              </a:rPr>
              <a:t>                                          Begränsningar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58824" y="1686517"/>
            <a:ext cx="10853928" cy="4658774"/>
          </a:xfrm>
        </p:spPr>
        <p:txBody>
          <a:bodyPr>
            <a:normAutofit fontScale="85000" lnSpcReduction="20000"/>
          </a:bodyPr>
          <a:lstStyle/>
          <a:p>
            <a:endParaRPr lang="sv-SE" sz="1500" dirty="0"/>
          </a:p>
          <a:p>
            <a:pPr marL="0" indent="0">
              <a:buNone/>
            </a:pPr>
            <a:r>
              <a:rPr lang="sv-SE" sz="2600" dirty="0">
                <a:latin typeface="Calibri" panose="020F0502020204030204" pitchFamily="34" charset="0"/>
                <a:cs typeface="Calibri" panose="020F0502020204030204" pitchFamily="34" charset="0"/>
              </a:rPr>
              <a:t>Patienter svarar ofta ”ibland” → svårare bedömning</a:t>
            </a:r>
          </a:p>
          <a:p>
            <a:pPr lvl="1"/>
            <a:r>
              <a:rPr lang="sv-SE" sz="2600" dirty="0">
                <a:latin typeface="Calibri" panose="020F0502020204030204" pitchFamily="34" charset="0"/>
                <a:cs typeface="Calibri" panose="020F0502020204030204" pitchFamily="34" charset="0"/>
              </a:rPr>
              <a:t>Kräver detaljerade exempel och följdfrågor</a:t>
            </a:r>
          </a:p>
          <a:p>
            <a:pPr marL="0" indent="0">
              <a:buNone/>
            </a:pPr>
            <a:r>
              <a:rPr lang="sv-SE" sz="2600" dirty="0">
                <a:latin typeface="Calibri" panose="020F0502020204030204" pitchFamily="34" charset="0"/>
                <a:cs typeface="Calibri" panose="020F0502020204030204" pitchFamily="34" charset="0"/>
              </a:rPr>
              <a:t>Klinisk bedömning</a:t>
            </a:r>
          </a:p>
          <a:p>
            <a:pPr lvl="1"/>
            <a:r>
              <a:rPr lang="sv-SE" sz="2600" dirty="0">
                <a:latin typeface="Calibri" panose="020F0502020204030204" pitchFamily="34" charset="0"/>
                <a:cs typeface="Calibri" panose="020F0502020204030204" pitchFamily="34" charset="0"/>
              </a:rPr>
              <a:t>Beroende av klinikerns utbildning, erfarenhet och tolkning</a:t>
            </a:r>
          </a:p>
          <a:p>
            <a:pPr lvl="1"/>
            <a:r>
              <a:rPr lang="sv-SE" sz="2600" dirty="0">
                <a:latin typeface="Calibri" panose="020F0502020204030204" pitchFamily="34" charset="0"/>
                <a:cs typeface="Calibri" panose="020F0502020204030204" pitchFamily="34" charset="0"/>
              </a:rPr>
              <a:t>Patienters begränsade självinsikt påverkar svar</a:t>
            </a:r>
          </a:p>
          <a:p>
            <a:pPr marL="0" indent="0">
              <a:buNone/>
            </a:pPr>
            <a:r>
              <a:rPr lang="sv-SE" sz="2600" dirty="0">
                <a:latin typeface="Calibri" panose="020F0502020204030204" pitchFamily="34" charset="0"/>
                <a:cs typeface="Calibri" panose="020F0502020204030204" pitchFamily="34" charset="0"/>
              </a:rPr>
              <a:t>Reliabilitetsproblem</a:t>
            </a:r>
          </a:p>
          <a:p>
            <a:pPr lvl="1"/>
            <a:r>
              <a:rPr lang="sv-SE" sz="2600" dirty="0">
                <a:latin typeface="Calibri" panose="020F0502020204030204" pitchFamily="34" charset="0"/>
                <a:cs typeface="Calibri" panose="020F0502020204030204" pitchFamily="34" charset="0"/>
              </a:rPr>
              <a:t>Låg överensstämmelse inom vissa områden (t.ex. psykoticism)</a:t>
            </a:r>
          </a:p>
          <a:p>
            <a:pPr lvl="1"/>
            <a:r>
              <a:rPr lang="sv-SE" sz="2600" dirty="0">
                <a:latin typeface="Calibri" panose="020F0502020204030204" pitchFamily="34" charset="0"/>
                <a:cs typeface="Calibri" panose="020F0502020204030204" pitchFamily="34" charset="0"/>
              </a:rPr>
              <a:t>Samma patient kan ge olika svar till olika kliniker</a:t>
            </a:r>
          </a:p>
          <a:p>
            <a:pPr marL="0" indent="0">
              <a:buNone/>
            </a:pPr>
            <a:r>
              <a:rPr lang="sv-SE" sz="2600" dirty="0">
                <a:latin typeface="Calibri" panose="020F0502020204030204" pitchFamily="34" charset="0"/>
                <a:cs typeface="Calibri" panose="020F0502020204030204" pitchFamily="34" charset="0"/>
              </a:rPr>
              <a:t>Metodologiska begränsningar</a:t>
            </a:r>
          </a:p>
          <a:p>
            <a:pPr lvl="1"/>
            <a:r>
              <a:rPr lang="sv-SE" sz="2600" dirty="0">
                <a:latin typeface="Calibri" panose="020F0502020204030204" pitchFamily="34" charset="0"/>
                <a:cs typeface="Calibri" panose="020F0502020204030204" pitchFamily="34" charset="0"/>
              </a:rPr>
              <a:t>Få kliniker (n=2) och antal deltagare (n= 38) </a:t>
            </a:r>
          </a:p>
          <a:p>
            <a:pPr lvl="1"/>
            <a:r>
              <a:rPr lang="sv-SE" sz="2600" dirty="0">
                <a:latin typeface="Calibri" panose="020F0502020204030204" pitchFamily="34" charset="0"/>
                <a:cs typeface="Calibri" panose="020F0502020204030204" pitchFamily="34" charset="0"/>
              </a:rPr>
              <a:t>Resultat påverkas av studiedesign</a:t>
            </a:r>
          </a:p>
          <a:p>
            <a:pPr marL="0" indent="0">
              <a:buNone/>
            </a:pPr>
            <a:r>
              <a:rPr lang="sv-SE" sz="2600" dirty="0">
                <a:latin typeface="Calibri" panose="020F0502020204030204" pitchFamily="34" charset="0"/>
                <a:cs typeface="Calibri" panose="020F0502020204030204" pitchFamily="34" charset="0"/>
              </a:rPr>
              <a:t>Tolkning</a:t>
            </a:r>
          </a:p>
          <a:p>
            <a:pPr lvl="1"/>
            <a:r>
              <a:rPr lang="sv-SE" sz="2600" dirty="0">
                <a:latin typeface="Calibri" panose="020F0502020204030204" pitchFamily="34" charset="0"/>
                <a:cs typeface="Calibri" panose="020F0502020204030204" pitchFamily="34" charset="0"/>
              </a:rPr>
              <a:t>Resultaten speglar inte direkt instrumentet utan situation</a:t>
            </a:r>
            <a:endParaRPr lang="sv-SE" sz="1500" dirty="0">
              <a:latin typeface="Calibri" panose="020F0502020204030204" pitchFamily="34" charset="0"/>
              <a:cs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A18EFD4-D49B-B4FF-C893-F8722785D555}"/>
              </a:ext>
            </a:extLst>
          </p:cNvPr>
          <p:cNvSpPr>
            <a:spLocks noGrp="1"/>
          </p:cNvSpPr>
          <p:nvPr>
            <p:ph type="title"/>
          </p:nvPr>
        </p:nvSpPr>
        <p:spPr>
          <a:xfrm>
            <a:off x="572493" y="238539"/>
            <a:ext cx="11018520" cy="1434415"/>
          </a:xfrm>
        </p:spPr>
        <p:txBody>
          <a:bodyPr anchor="b">
            <a:normAutofit/>
          </a:bodyPr>
          <a:lstStyle/>
          <a:p>
            <a:r>
              <a:rPr lang="sv-SE" sz="5400" dirty="0"/>
              <a:t> </a:t>
            </a:r>
            <a:r>
              <a:rPr lang="sv-SE" sz="2800" dirty="0">
                <a:solidFill>
                  <a:schemeClr val="accent2">
                    <a:lumMod val="75000"/>
                  </a:schemeClr>
                </a:solidFill>
                <a:latin typeface="Calibri" panose="020F0502020204030204" pitchFamily="34" charset="0"/>
                <a:cs typeface="Calibri" panose="020F0502020204030204" pitchFamily="34" charset="0"/>
              </a:rPr>
              <a:t>Slutsats och framtid</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A46C11C2-8898-E1D7-A53F-BFF73265C027}"/>
              </a:ext>
            </a:extLst>
          </p:cNvPr>
          <p:cNvSpPr>
            <a:spLocks noGrp="1"/>
          </p:cNvSpPr>
          <p:nvPr>
            <p:ph idx="1"/>
          </p:nvPr>
        </p:nvSpPr>
        <p:spPr>
          <a:xfrm>
            <a:off x="246184" y="1726709"/>
            <a:ext cx="7834125" cy="4892751"/>
          </a:xfrm>
        </p:spPr>
        <p:txBody>
          <a:bodyPr anchor="t">
            <a:normAutofit fontScale="55000" lnSpcReduction="20000"/>
          </a:bodyPr>
          <a:lstStyle/>
          <a:p>
            <a:pPr marL="0" indent="0">
              <a:buNone/>
            </a:pPr>
            <a:endParaRPr lang="sv-SE" sz="1400" dirty="0">
              <a:latin typeface="Calibri" panose="020F0502020204030204" pitchFamily="34" charset="0"/>
              <a:cs typeface="Calibri" panose="020F0502020204030204" pitchFamily="34" charset="0"/>
            </a:endParaRPr>
          </a:p>
          <a:p>
            <a:pPr marL="0" indent="0">
              <a:buNone/>
            </a:pPr>
            <a:r>
              <a:rPr lang="sv-SE" sz="3800" dirty="0">
                <a:latin typeface="Calibri" panose="020F0502020204030204" pitchFamily="34" charset="0"/>
                <a:cs typeface="Calibri" panose="020F0502020204030204" pitchFamily="34" charset="0"/>
              </a:rPr>
              <a:t>Bidrag</a:t>
            </a:r>
            <a:br>
              <a:rPr lang="sv-SE" sz="3800" dirty="0">
                <a:latin typeface="Calibri" panose="020F0502020204030204" pitchFamily="34" charset="0"/>
                <a:cs typeface="Calibri" panose="020F0502020204030204" pitchFamily="34" charset="0"/>
              </a:rPr>
            </a:br>
            <a:r>
              <a:rPr lang="sv-SE" sz="3800" dirty="0">
                <a:latin typeface="Calibri" panose="020F0502020204030204" pitchFamily="34" charset="0"/>
                <a:cs typeface="Calibri" panose="020F0502020204030204" pitchFamily="34" charset="0"/>
              </a:rPr>
              <a:t>    Första svenska implementeringen av SCID-5-AMPD  (Del I och Del II)</a:t>
            </a:r>
            <a:br>
              <a:rPr lang="sv-SE" sz="3800" dirty="0">
                <a:latin typeface="Calibri" panose="020F0502020204030204" pitchFamily="34" charset="0"/>
                <a:cs typeface="Calibri" panose="020F0502020204030204" pitchFamily="34" charset="0"/>
              </a:rPr>
            </a:br>
            <a:r>
              <a:rPr lang="sv-SE" sz="3800" dirty="0">
                <a:latin typeface="Calibri" panose="020F0502020204030204" pitchFamily="34" charset="0"/>
                <a:cs typeface="Calibri" panose="020F0502020204030204" pitchFamily="34" charset="0"/>
              </a:rPr>
              <a:t>    Möjliggör klinisk användning och fortsatt forskning</a:t>
            </a:r>
          </a:p>
          <a:p>
            <a:pPr marL="0" indent="0">
              <a:buNone/>
            </a:pPr>
            <a:r>
              <a:rPr lang="sv-SE" sz="3800" dirty="0">
                <a:latin typeface="Calibri" panose="020F0502020204030204" pitchFamily="34" charset="0"/>
                <a:cs typeface="Calibri" panose="020F0502020204030204" pitchFamily="34" charset="0"/>
              </a:rPr>
              <a:t>Resultat</a:t>
            </a:r>
            <a:br>
              <a:rPr lang="sv-SE" sz="3800" dirty="0">
                <a:latin typeface="Calibri" panose="020F0502020204030204" pitchFamily="34" charset="0"/>
                <a:cs typeface="Calibri" panose="020F0502020204030204" pitchFamily="34" charset="0"/>
              </a:rPr>
            </a:br>
            <a:r>
              <a:rPr lang="sv-SE" sz="3800" dirty="0">
                <a:latin typeface="Calibri" panose="020F0502020204030204" pitchFamily="34" charset="0"/>
                <a:cs typeface="Calibri" panose="020F0502020204030204" pitchFamily="34" charset="0"/>
              </a:rPr>
              <a:t>  </a:t>
            </a:r>
            <a:r>
              <a:rPr lang="sv-SE" sz="3800" dirty="0">
                <a:solidFill>
                  <a:schemeClr val="accent2">
                    <a:lumMod val="75000"/>
                  </a:schemeClr>
                </a:solidFill>
                <a:latin typeface="Calibri" panose="020F0502020204030204" pitchFamily="34" charset="0"/>
                <a:cs typeface="Calibri" panose="020F0502020204030204" pitchFamily="34" charset="0"/>
              </a:rPr>
              <a:t>Låg–måttlig ICC </a:t>
            </a:r>
            <a:r>
              <a:rPr lang="sv-SE" sz="3800" dirty="0">
                <a:latin typeface="Calibri" panose="020F0502020204030204" pitchFamily="34" charset="0"/>
                <a:cs typeface="Calibri" panose="020F0502020204030204" pitchFamily="34" charset="0"/>
              </a:rPr>
              <a:t>(interbedömarreliabilitet)</a:t>
            </a:r>
            <a:br>
              <a:rPr lang="sv-SE" sz="3800" dirty="0">
                <a:latin typeface="Calibri" panose="020F0502020204030204" pitchFamily="34" charset="0"/>
                <a:cs typeface="Calibri" panose="020F0502020204030204" pitchFamily="34" charset="0"/>
              </a:rPr>
            </a:br>
            <a:r>
              <a:rPr lang="sv-SE" sz="3800" dirty="0">
                <a:latin typeface="Calibri" panose="020F0502020204030204" pitchFamily="34" charset="0"/>
                <a:cs typeface="Calibri" panose="020F0502020204030204" pitchFamily="34" charset="0"/>
              </a:rPr>
              <a:t>  </a:t>
            </a:r>
            <a:r>
              <a:rPr lang="sv-SE" sz="3800" dirty="0">
                <a:solidFill>
                  <a:schemeClr val="accent2">
                    <a:lumMod val="75000"/>
                  </a:schemeClr>
                </a:solidFill>
                <a:latin typeface="Calibri" panose="020F0502020204030204" pitchFamily="34" charset="0"/>
                <a:cs typeface="Calibri" panose="020F0502020204030204" pitchFamily="34" charset="0"/>
              </a:rPr>
              <a:t>God intern konsistens </a:t>
            </a:r>
            <a:r>
              <a:rPr lang="sv-SE" sz="3800" dirty="0">
                <a:latin typeface="Calibri" panose="020F0502020204030204" pitchFamily="34" charset="0"/>
                <a:cs typeface="Calibri" panose="020F0502020204030204" pitchFamily="34" charset="0"/>
              </a:rPr>
              <a:t>(</a:t>
            </a:r>
            <a:r>
              <a:rPr lang="el-GR" sz="3800" dirty="0">
                <a:latin typeface="Calibri" panose="020F0502020204030204" pitchFamily="34" charset="0"/>
                <a:cs typeface="Calibri" panose="020F0502020204030204" pitchFamily="34" charset="0"/>
              </a:rPr>
              <a:t>α = 0,63–0,85)</a:t>
            </a:r>
            <a:r>
              <a:rPr lang="sv-SE" sz="3800" dirty="0">
                <a:latin typeface="Calibri" panose="020F0502020204030204" pitchFamily="34" charset="0"/>
                <a:cs typeface="Calibri" panose="020F0502020204030204" pitchFamily="34" charset="0"/>
              </a:rPr>
              <a:t> </a:t>
            </a:r>
            <a:br>
              <a:rPr lang="el-GR" sz="3800" dirty="0">
                <a:latin typeface="Calibri" panose="020F0502020204030204" pitchFamily="34" charset="0"/>
                <a:cs typeface="Calibri" panose="020F0502020204030204" pitchFamily="34" charset="0"/>
              </a:rPr>
            </a:br>
            <a:r>
              <a:rPr lang="el-GR" sz="3800" dirty="0">
                <a:latin typeface="Calibri" panose="020F0502020204030204" pitchFamily="34" charset="0"/>
                <a:cs typeface="Calibri" panose="020F0502020204030204" pitchFamily="34" charset="0"/>
              </a:rPr>
              <a:t> </a:t>
            </a:r>
            <a:r>
              <a:rPr lang="sv-SE" sz="3800" dirty="0">
                <a:latin typeface="Calibri" panose="020F0502020204030204" pitchFamily="34" charset="0"/>
                <a:cs typeface="Calibri" panose="020F0502020204030204" pitchFamily="34" charset="0"/>
              </a:rPr>
              <a:t> Undantag: </a:t>
            </a:r>
            <a:r>
              <a:rPr lang="sv-SE" sz="3800" dirty="0" err="1">
                <a:latin typeface="Calibri" panose="020F0502020204030204" pitchFamily="34" charset="0"/>
                <a:cs typeface="Calibri" panose="020F0502020204030204" pitchFamily="34" charset="0"/>
              </a:rPr>
              <a:t>psykotiscism</a:t>
            </a:r>
            <a:r>
              <a:rPr lang="sv-SE" sz="3800" dirty="0">
                <a:latin typeface="Calibri" panose="020F0502020204030204" pitchFamily="34" charset="0"/>
                <a:cs typeface="Calibri" panose="020F0502020204030204" pitchFamily="34" charset="0"/>
              </a:rPr>
              <a:t> och negativ </a:t>
            </a:r>
            <a:r>
              <a:rPr lang="sv-SE" sz="3800" dirty="0" err="1">
                <a:latin typeface="Calibri" panose="020F0502020204030204" pitchFamily="34" charset="0"/>
                <a:cs typeface="Calibri" panose="020F0502020204030204" pitchFamily="34" charset="0"/>
              </a:rPr>
              <a:t>emotionalitet</a:t>
            </a:r>
            <a:endParaRPr lang="sv-SE" sz="3800" dirty="0">
              <a:latin typeface="Calibri" panose="020F0502020204030204" pitchFamily="34" charset="0"/>
              <a:cs typeface="Calibri" panose="020F0502020204030204" pitchFamily="34" charset="0"/>
            </a:endParaRPr>
          </a:p>
          <a:p>
            <a:pPr marL="0" indent="0">
              <a:buNone/>
            </a:pPr>
            <a:r>
              <a:rPr lang="sv-SE" sz="3800" dirty="0">
                <a:latin typeface="Calibri" panose="020F0502020204030204" pitchFamily="34" charset="0"/>
                <a:cs typeface="Calibri" panose="020F0502020204030204" pitchFamily="34" charset="0"/>
              </a:rPr>
              <a:t>Begränsningar</a:t>
            </a:r>
            <a:br>
              <a:rPr lang="sv-SE" sz="3800" dirty="0">
                <a:latin typeface="Calibri" panose="020F0502020204030204" pitchFamily="34" charset="0"/>
                <a:cs typeface="Calibri" panose="020F0502020204030204" pitchFamily="34" charset="0"/>
              </a:rPr>
            </a:br>
            <a:r>
              <a:rPr lang="sv-SE" sz="3800" dirty="0">
                <a:latin typeface="Calibri" panose="020F0502020204030204" pitchFamily="34" charset="0"/>
                <a:cs typeface="Calibri" panose="020F0502020204030204" pitchFamily="34" charset="0"/>
              </a:rPr>
              <a:t>     Litet urval (n = 38)</a:t>
            </a:r>
            <a:br>
              <a:rPr lang="sv-SE" sz="3800" dirty="0">
                <a:latin typeface="Calibri" panose="020F0502020204030204" pitchFamily="34" charset="0"/>
                <a:cs typeface="Calibri" panose="020F0502020204030204" pitchFamily="34" charset="0"/>
              </a:rPr>
            </a:br>
            <a:r>
              <a:rPr lang="sv-SE" sz="3800" dirty="0">
                <a:latin typeface="Calibri" panose="020F0502020204030204" pitchFamily="34" charset="0"/>
                <a:cs typeface="Calibri" panose="020F0502020204030204" pitchFamily="34" charset="0"/>
              </a:rPr>
              <a:t>     Endast två kliniker</a:t>
            </a:r>
            <a:br>
              <a:rPr lang="sv-SE" sz="3800" dirty="0">
                <a:latin typeface="Calibri" panose="020F0502020204030204" pitchFamily="34" charset="0"/>
                <a:cs typeface="Calibri" panose="020F0502020204030204" pitchFamily="34" charset="0"/>
              </a:rPr>
            </a:br>
            <a:r>
              <a:rPr lang="sv-SE" sz="3800" dirty="0">
                <a:latin typeface="Calibri" panose="020F0502020204030204" pitchFamily="34" charset="0"/>
                <a:cs typeface="Calibri" panose="020F0502020204030204" pitchFamily="34" charset="0"/>
              </a:rPr>
              <a:t>     Begränsad träning</a:t>
            </a:r>
          </a:p>
          <a:p>
            <a:pPr marL="0" indent="0">
              <a:buNone/>
            </a:pPr>
            <a:r>
              <a:rPr lang="sv-SE" sz="3800" dirty="0">
                <a:latin typeface="Calibri" panose="020F0502020204030204" pitchFamily="34" charset="0"/>
                <a:cs typeface="Calibri" panose="020F0502020204030204" pitchFamily="34" charset="0"/>
              </a:rPr>
              <a:t>Implikationer</a:t>
            </a:r>
            <a:br>
              <a:rPr lang="sv-SE" sz="3800" dirty="0">
                <a:latin typeface="Calibri" panose="020F0502020204030204" pitchFamily="34" charset="0"/>
                <a:cs typeface="Calibri" panose="020F0502020204030204" pitchFamily="34" charset="0"/>
              </a:rPr>
            </a:br>
            <a:r>
              <a:rPr lang="sv-SE" sz="3800" dirty="0">
                <a:latin typeface="Calibri" panose="020F0502020204030204" pitchFamily="34" charset="0"/>
                <a:cs typeface="Calibri" panose="020F0502020204030204" pitchFamily="34" charset="0"/>
              </a:rPr>
              <a:t>      Träning och verifiering  är avgörande</a:t>
            </a:r>
            <a:br>
              <a:rPr lang="sv-SE" sz="3800" dirty="0">
                <a:latin typeface="Calibri" panose="020F0502020204030204" pitchFamily="34" charset="0"/>
                <a:cs typeface="Calibri" panose="020F0502020204030204" pitchFamily="34" charset="0"/>
              </a:rPr>
            </a:br>
            <a:r>
              <a:rPr lang="sv-SE" sz="3800" dirty="0">
                <a:latin typeface="Calibri" panose="020F0502020204030204" pitchFamily="34" charset="0"/>
                <a:cs typeface="Calibri" panose="020F0502020204030204" pitchFamily="34" charset="0"/>
              </a:rPr>
              <a:t>      Behov av fler studier (reliabilitet och validitet)</a:t>
            </a:r>
          </a:p>
          <a:p>
            <a:pPr marL="0" indent="0">
              <a:buNone/>
            </a:pPr>
            <a:r>
              <a:rPr lang="sv-SE" sz="3800" dirty="0" err="1">
                <a:latin typeface="Calibri" panose="020F0502020204030204" pitchFamily="34" charset="0"/>
                <a:cs typeface="Calibri" panose="020F0502020204030204" pitchFamily="34" charset="0"/>
              </a:rPr>
              <a:t>Take-home</a:t>
            </a:r>
            <a:br>
              <a:rPr lang="sv-SE" sz="3800" dirty="0">
                <a:latin typeface="Calibri" panose="020F0502020204030204" pitchFamily="34" charset="0"/>
                <a:cs typeface="Calibri" panose="020F0502020204030204" pitchFamily="34" charset="0"/>
              </a:rPr>
            </a:br>
            <a:r>
              <a:rPr lang="sv-SE" sz="3800" dirty="0">
                <a:latin typeface="Calibri" panose="020F0502020204030204" pitchFamily="34" charset="0"/>
                <a:cs typeface="Calibri" panose="020F0502020204030204" pitchFamily="34" charset="0"/>
              </a:rPr>
              <a:t>    → </a:t>
            </a:r>
            <a:r>
              <a:rPr lang="sv-SE" sz="3800" dirty="0">
                <a:solidFill>
                  <a:schemeClr val="accent2"/>
                </a:solidFill>
                <a:latin typeface="Calibri" panose="020F0502020204030204" pitchFamily="34" charset="0"/>
                <a:cs typeface="Calibri" panose="020F0502020204030204" pitchFamily="34" charset="0"/>
              </a:rPr>
              <a:t>SCID-5-AMPD är ett robust instrument som  kräver träning</a:t>
            </a:r>
          </a:p>
          <a:p>
            <a:endParaRPr lang="sv-SE" sz="1400" dirty="0"/>
          </a:p>
        </p:txBody>
      </p:sp>
      <p:pic>
        <p:nvPicPr>
          <p:cNvPr id="5" name="Bildobjekt 4" descr="Kostenlose foto : People in nature, Hintergrundbeleuchtung, Sonnenlicht ...">
            <a:extLst>
              <a:ext uri="{FF2B5EF4-FFF2-40B4-BE49-F238E27FC236}">
                <a16:creationId xmlns:a16="http://schemas.microsoft.com/office/drawing/2014/main" id="{19910EC1-3311-9299-FAD1-6E47B511AED1}"/>
              </a:ext>
            </a:extLst>
          </p:cNvPr>
          <p:cNvPicPr>
            <a:picLocks noChangeAspect="1"/>
          </p:cNvPicPr>
          <p:nvPr/>
        </p:nvPicPr>
        <p:blipFill>
          <a:blip r:embed="rId3">
            <a:extLst>
              <a:ext uri="{837473B0-CC2E-450A-ABE3-18F120FF3D39}">
                <a1611:picAttrSrcUrl xmlns:a1611="http://schemas.microsoft.com/office/drawing/2016/11/main" r:id="rId4"/>
              </a:ext>
            </a:extLst>
          </a:blip>
          <a:srcRect l="22166" r="13618" b="2"/>
          <a:stretch>
            <a:fillRect/>
          </a:stretch>
        </p:blipFill>
        <p:spPr>
          <a:xfrm>
            <a:off x="8080308" y="2093976"/>
            <a:ext cx="3536413" cy="4096512"/>
          </a:xfrm>
          <a:prstGeom prst="rect">
            <a:avLst/>
          </a:prstGeom>
        </p:spPr>
      </p:pic>
    </p:spTree>
    <p:extLst>
      <p:ext uri="{BB962C8B-B14F-4D97-AF65-F5344CB8AC3E}">
        <p14:creationId xmlns:p14="http://schemas.microsoft.com/office/powerpoint/2010/main" val="1813245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995BA1-9516-D9CA-7F75-81EF617E7481}"/>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kern="1200" dirty="0" err="1">
                <a:solidFill>
                  <a:schemeClr val="tx1"/>
                </a:solidFill>
                <a:latin typeface="Calibri" panose="020F0502020204030204" pitchFamily="34" charset="0"/>
                <a:cs typeface="Calibri" panose="020F0502020204030204" pitchFamily="34" charset="0"/>
              </a:rPr>
              <a:t>Intervju</a:t>
            </a:r>
            <a:r>
              <a:rPr lang="en-US" kern="1200" dirty="0">
                <a:solidFill>
                  <a:schemeClr val="tx1"/>
                </a:solidFill>
                <a:latin typeface="Calibri" panose="020F0502020204030204" pitchFamily="34" charset="0"/>
                <a:cs typeface="Calibri" panose="020F0502020204030204" pitchFamily="34" charset="0"/>
              </a:rPr>
              <a:t> </a:t>
            </a:r>
          </a:p>
        </p:txBody>
      </p:sp>
      <p:sp>
        <p:nvSpPr>
          <p:cNvPr id="4" name="Platshållare för text 3">
            <a:extLst>
              <a:ext uri="{FF2B5EF4-FFF2-40B4-BE49-F238E27FC236}">
                <a16:creationId xmlns:a16="http://schemas.microsoft.com/office/drawing/2014/main" id="{63AE04C2-287F-4326-B9CB-2FD56824995C}"/>
              </a:ext>
            </a:extLst>
          </p:cNvPr>
          <p:cNvSpPr>
            <a:spLocks noGrp="1"/>
          </p:cNvSpPr>
          <p:nvPr>
            <p:ph type="body" sz="half" idx="2"/>
          </p:nvPr>
        </p:nvSpPr>
        <p:spPr>
          <a:xfrm>
            <a:off x="630935" y="2807208"/>
            <a:ext cx="4430461" cy="3410712"/>
          </a:xfrm>
        </p:spPr>
        <p:txBody>
          <a:bodyPr vert="horz" lIns="91440" tIns="45720" rIns="91440" bIns="45720" rtlCol="0" anchor="t">
            <a:normAutofit/>
          </a:bodyPr>
          <a:lstStyle/>
          <a:p>
            <a:pPr indent="-228600">
              <a:buFont typeface="Arial" panose="020B0604020202020204" pitchFamily="34" charset="0"/>
              <a:buChar char="•"/>
            </a:pPr>
            <a:endParaRPr lang="en-US" sz="2200" dirty="0"/>
          </a:p>
          <a:p>
            <a:pPr indent="-228600">
              <a:buFont typeface="Arial" panose="020B0604020202020204" pitchFamily="34" charset="0"/>
              <a:buChar char="•"/>
            </a:pPr>
            <a:r>
              <a:rPr lang="en-US" sz="2200" dirty="0">
                <a:latin typeface="Calibri" panose="020F0502020204030204" pitchFamily="34" charset="0"/>
                <a:cs typeface="Calibri" panose="020F0502020204030204" pitchFamily="34" charset="0"/>
              </a:rPr>
              <a:t>DIPP-11 diagnostic Interview Personality Pathology for ICD-11 </a:t>
            </a:r>
          </a:p>
        </p:txBody>
      </p:sp>
      <p:pic>
        <p:nvPicPr>
          <p:cNvPr id="5" name="Platshållare för innehåll 4">
            <a:extLst>
              <a:ext uri="{FF2B5EF4-FFF2-40B4-BE49-F238E27FC236}">
                <a16:creationId xmlns:a16="http://schemas.microsoft.com/office/drawing/2014/main" id="{7E8FF6B3-8A92-6C1A-2A3C-CE753EAA908B}"/>
              </a:ext>
            </a:extLst>
          </p:cNvPr>
          <p:cNvPicPr>
            <a:picLocks noGrp="1" noChangeAspect="1"/>
          </p:cNvPicPr>
          <p:nvPr>
            <p:ph idx="1"/>
          </p:nvPr>
        </p:nvPicPr>
        <p:blipFill>
          <a:blip r:embed="rId2"/>
          <a:stretch>
            <a:fillRect/>
          </a:stretch>
        </p:blipFill>
        <p:spPr>
          <a:xfrm>
            <a:off x="5589156" y="640080"/>
            <a:ext cx="5034000" cy="5577840"/>
          </a:xfrm>
          <a:prstGeom prst="rect">
            <a:avLst/>
          </a:prstGeom>
        </p:spPr>
      </p:pic>
    </p:spTree>
    <p:extLst>
      <p:ext uri="{BB962C8B-B14F-4D97-AF65-F5344CB8AC3E}">
        <p14:creationId xmlns:p14="http://schemas.microsoft.com/office/powerpoint/2010/main" val="119650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92CBF6-4535-5B62-11F6-900D3980DB2D}"/>
              </a:ext>
            </a:extLst>
          </p:cNvPr>
          <p:cNvSpPr>
            <a:spLocks noGrp="1"/>
          </p:cNvSpPr>
          <p:nvPr>
            <p:ph type="title"/>
          </p:nvPr>
        </p:nvSpPr>
        <p:spPr>
          <a:xfrm>
            <a:off x="838200" y="365125"/>
            <a:ext cx="10515600" cy="898899"/>
          </a:xfrm>
        </p:spPr>
        <p:txBody>
          <a:bodyPr>
            <a:normAutofit/>
          </a:bodyPr>
          <a:lstStyle/>
          <a:p>
            <a:r>
              <a:rPr lang="sv-SE" sz="3200" dirty="0">
                <a:solidFill>
                  <a:schemeClr val="accent2"/>
                </a:solidFill>
                <a:latin typeface="Calibri" panose="020F0502020204030204" pitchFamily="34" charset="0"/>
                <a:cs typeface="Calibri" panose="020F0502020204030204" pitchFamily="34" charset="0"/>
              </a:rPr>
              <a:t>Bedömningsinstrument</a:t>
            </a:r>
          </a:p>
        </p:txBody>
      </p:sp>
      <p:graphicFrame>
        <p:nvGraphicFramePr>
          <p:cNvPr id="5" name="Platshållare för bild 4">
            <a:extLst>
              <a:ext uri="{FF2B5EF4-FFF2-40B4-BE49-F238E27FC236}">
                <a16:creationId xmlns:a16="http://schemas.microsoft.com/office/drawing/2014/main" id="{D07FB507-75E4-F823-76A8-D948AB7E83E0}"/>
              </a:ext>
            </a:extLst>
          </p:cNvPr>
          <p:cNvGraphicFramePr>
            <a:graphicFrameLocks noGrp="1" noChangeAspect="1"/>
          </p:cNvGraphicFramePr>
          <p:nvPr>
            <p:ph sz="half" idx="1"/>
          </p:nvPr>
        </p:nvGraphicFramePr>
        <p:xfrm>
          <a:off x="1949913" y="1264024"/>
          <a:ext cx="3617169" cy="4912939"/>
        </p:xfrm>
        <a:graphic>
          <a:graphicData uri="http://schemas.openxmlformats.org/presentationml/2006/ole">
            <mc:AlternateContent xmlns:mc="http://schemas.openxmlformats.org/markup-compatibility/2006">
              <mc:Choice xmlns:v="urn:schemas-microsoft-com:vml" Requires="v">
                <p:oleObj name="Dokument" r:id="rId2" imgW="6121400" imgH="9004300" progId="Word.Document.12">
                  <p:embed/>
                </p:oleObj>
              </mc:Choice>
              <mc:Fallback>
                <p:oleObj name="Dokument" r:id="rId2" imgW="6121400" imgH="9004300" progId="Word.Document.12">
                  <p:embed/>
                  <p:pic>
                    <p:nvPicPr>
                      <p:cNvPr id="5" name="Platshållare för bild 4">
                        <a:extLst>
                          <a:ext uri="{FF2B5EF4-FFF2-40B4-BE49-F238E27FC236}">
                            <a16:creationId xmlns:a16="http://schemas.microsoft.com/office/drawing/2014/main" id="{D07FB507-75E4-F823-76A8-D948AB7E83E0}"/>
                          </a:ext>
                        </a:extLst>
                      </p:cNvPr>
                      <p:cNvPicPr/>
                      <p:nvPr/>
                    </p:nvPicPr>
                    <p:blipFill>
                      <a:blip r:embed="rId3"/>
                      <a:stretch>
                        <a:fillRect/>
                      </a:stretch>
                    </p:blipFill>
                    <p:spPr>
                      <a:xfrm>
                        <a:off x="1949913" y="1264024"/>
                        <a:ext cx="3617169" cy="4912939"/>
                      </a:xfrm>
                      <a:prstGeom prst="rect">
                        <a:avLst/>
                      </a:prstGeom>
                    </p:spPr>
                  </p:pic>
                </p:oleObj>
              </mc:Fallback>
            </mc:AlternateContent>
          </a:graphicData>
        </a:graphic>
      </p:graphicFrame>
      <p:pic>
        <p:nvPicPr>
          <p:cNvPr id="6" name="Platshållare för bild 5">
            <a:extLst>
              <a:ext uri="{FF2B5EF4-FFF2-40B4-BE49-F238E27FC236}">
                <a16:creationId xmlns:a16="http://schemas.microsoft.com/office/drawing/2014/main" id="{DD6344D9-7E6F-37BA-69BE-50AFEC8F6182}"/>
              </a:ext>
            </a:extLst>
          </p:cNvPr>
          <p:cNvPicPr>
            <a:picLocks noGrp="1" noChangeAspect="1"/>
          </p:cNvPicPr>
          <p:nvPr>
            <p:ph sz="half" idx="2"/>
          </p:nvPr>
        </p:nvPicPr>
        <p:blipFill>
          <a:blip r:embed="rId4"/>
          <a:srcRect t="4366" b="4366"/>
          <a:stretch>
            <a:fillRect/>
          </a:stretch>
        </p:blipFill>
        <p:spPr>
          <a:xfrm>
            <a:off x="7078467" y="1102660"/>
            <a:ext cx="4055697" cy="5074304"/>
          </a:xfrm>
          <a:prstGeom prst="rect">
            <a:avLst/>
          </a:prstGeom>
        </p:spPr>
      </p:pic>
    </p:spTree>
    <p:extLst>
      <p:ext uri="{BB962C8B-B14F-4D97-AF65-F5344CB8AC3E}">
        <p14:creationId xmlns:p14="http://schemas.microsoft.com/office/powerpoint/2010/main" val="3520584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Rubrik 1"/>
          <p:cNvSpPr txBox="1">
            <a:spLocks noGrp="1"/>
          </p:cNvSpPr>
          <p:nvPr>
            <p:ph type="title"/>
          </p:nvPr>
        </p:nvSpPr>
        <p:spPr>
          <a:xfrm>
            <a:off x="0" y="640080"/>
            <a:ext cx="5449824" cy="1481328"/>
          </a:xfrm>
          <a:prstGeom prst="rect">
            <a:avLst/>
          </a:prstGeom>
        </p:spPr>
        <p:txBody>
          <a:bodyPr vert="horz" lIns="91440" tIns="45720" rIns="91440" bIns="45720" rtlCol="0" anchor="b">
            <a:normAutofit/>
          </a:bodyPr>
          <a:lstStyle>
            <a:lvl1pPr marL="1277225" indent="-1277225">
              <a:defRPr sz="4400"/>
            </a:lvl1pPr>
          </a:lstStyle>
          <a:p>
            <a:pPr marL="0" indent="0"/>
            <a:r>
              <a:rPr lang="en-US" sz="3000" kern="1200" dirty="0">
                <a:solidFill>
                  <a:schemeClr val="tx1"/>
                </a:solidFill>
                <a:latin typeface="+mj-lt"/>
                <a:ea typeface="+mj-ea"/>
                <a:cs typeface="+mj-cs"/>
              </a:rPr>
              <a:t>          </a:t>
            </a:r>
            <a:r>
              <a:rPr lang="en-US" sz="3200" kern="1200" dirty="0">
                <a:solidFill>
                  <a:schemeClr val="accent2"/>
                </a:solidFill>
                <a:latin typeface="Calibri" panose="020F0502020204030204" pitchFamily="34" charset="0"/>
                <a:cs typeface="Calibri" panose="020F0502020204030204" pitchFamily="34" charset="0"/>
              </a:rPr>
              <a:t> </a:t>
            </a:r>
            <a:r>
              <a:rPr lang="en-US" sz="3200" dirty="0" err="1">
                <a:solidFill>
                  <a:schemeClr val="accent2"/>
                </a:solidFill>
                <a:latin typeface="Calibri" panose="020F0502020204030204" pitchFamily="34" charset="0"/>
                <a:cs typeface="Calibri" panose="020F0502020204030204" pitchFamily="34" charset="0"/>
              </a:rPr>
              <a:t>P</a:t>
            </a:r>
            <a:r>
              <a:rPr lang="en-US" sz="3200" kern="1200" dirty="0" err="1">
                <a:solidFill>
                  <a:schemeClr val="accent2"/>
                </a:solidFill>
                <a:latin typeface="Calibri" panose="020F0502020204030204" pitchFamily="34" charset="0"/>
                <a:cs typeface="Calibri" panose="020F0502020204030204" pitchFamily="34" charset="0"/>
              </a:rPr>
              <a:t>ersonlighetssyndrom</a:t>
            </a:r>
            <a:br>
              <a:rPr lang="en-US" sz="3000" kern="1200" dirty="0">
                <a:solidFill>
                  <a:schemeClr val="tx1"/>
                </a:solidFill>
                <a:latin typeface="+mj-lt"/>
                <a:ea typeface="+mj-ea"/>
                <a:cs typeface="+mj-cs"/>
              </a:rPr>
            </a:br>
            <a:endParaRPr lang="en-US" sz="3000" kern="1200" dirty="0">
              <a:solidFill>
                <a:schemeClr val="tx1"/>
              </a:solidFill>
              <a:latin typeface="+mj-lt"/>
              <a:ea typeface="+mj-ea"/>
              <a:cs typeface="+mj-cs"/>
            </a:endParaRPr>
          </a:p>
        </p:txBody>
      </p:sp>
      <p:sp>
        <p:nvSpPr>
          <p:cNvPr id="356" name="Platshållare för text 3"/>
          <p:cNvSpPr txBox="1">
            <a:spLocks noGrp="1"/>
          </p:cNvSpPr>
          <p:nvPr>
            <p:ph type="body" sz="half" idx="1"/>
          </p:nvPr>
        </p:nvSpPr>
        <p:spPr>
          <a:xfrm>
            <a:off x="645926" y="2121258"/>
            <a:ext cx="4818888" cy="3547872"/>
          </a:xfrm>
          <a:prstGeom prst="rect">
            <a:avLst/>
          </a:prstGeom>
        </p:spPr>
        <p:txBody>
          <a:bodyPr vert="horz" lIns="91440" tIns="45720" rIns="91440" bIns="45720" rtlCol="0" anchor="t">
            <a:normAutofit/>
          </a:bodyPr>
          <a:lstStyle/>
          <a:p>
            <a:pPr marL="0" indent="0">
              <a:buNone/>
              <a:defRPr sz="3600"/>
            </a:pP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Diagnostik</a:t>
            </a:r>
            <a:r>
              <a:rPr lang="en-US" sz="2800" dirty="0">
                <a:latin typeface="Calibri" panose="020F0502020204030204" pitchFamily="34" charset="0"/>
                <a:cs typeface="Calibri" panose="020F0502020204030204" pitchFamily="34" charset="0"/>
              </a:rPr>
              <a:t> </a:t>
            </a:r>
          </a:p>
          <a:p>
            <a:pPr marL="0" indent="-228600">
              <a:buFont typeface="Arial" panose="020B0604020202020204" pitchFamily="34" charset="0"/>
              <a:buChar char="•"/>
              <a:defRPr sz="3600"/>
            </a:pPr>
            <a:r>
              <a:rPr lang="en-US" sz="2800" dirty="0"/>
              <a:t>SCID-5-AMPD</a:t>
            </a:r>
          </a:p>
          <a:p>
            <a:pPr marL="0" indent="-228600">
              <a:buFont typeface="Arial" panose="020B0604020202020204" pitchFamily="34" charset="0"/>
              <a:buChar char="•"/>
              <a:defRPr sz="3600"/>
            </a:pPr>
            <a:r>
              <a:rPr lang="en-US" sz="2800" dirty="0"/>
              <a:t>DIPP - 11</a:t>
            </a:r>
          </a:p>
          <a:p>
            <a:pPr marL="0" indent="-228600">
              <a:buFont typeface="Arial" panose="020B0604020202020204" pitchFamily="34" charset="0"/>
              <a:buChar char="•"/>
              <a:defRPr sz="3600"/>
            </a:pPr>
            <a:endParaRPr lang="en-US" sz="2200" dirty="0"/>
          </a:p>
        </p:txBody>
      </p:sp>
      <p:pic>
        <p:nvPicPr>
          <p:cNvPr id="357" name="Picture 2" descr="Picture 2"/>
          <p:cNvPicPr>
            <a:picLocks noGrp="1" noChangeAspect="1"/>
          </p:cNvPicPr>
          <p:nvPr>
            <p:ph type="pic" idx="21"/>
          </p:nvPr>
        </p:nvPicPr>
        <p:blipFill rotWithShape="1">
          <a:blip r:embed="rId3"/>
          <a:srcRect r="-1" b="2101"/>
          <a:stretch>
            <a:fillRect/>
          </a:stretch>
        </p:blipFill>
        <p:spPr>
          <a:xfrm>
            <a:off x="6827249" y="640080"/>
            <a:ext cx="4002565" cy="5577840"/>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AEB10-ECA7-A2C7-F32A-16B73AFDD6F5}"/>
              </a:ext>
            </a:extLst>
          </p:cNvPr>
          <p:cNvSpPr>
            <a:spLocks noGrp="1"/>
          </p:cNvSpPr>
          <p:nvPr>
            <p:ph type="title"/>
          </p:nvPr>
        </p:nvSpPr>
        <p:spPr>
          <a:xfrm>
            <a:off x="640080" y="325369"/>
            <a:ext cx="4368602" cy="1276799"/>
          </a:xfrm>
        </p:spPr>
        <p:txBody>
          <a:bodyPr anchor="b">
            <a:normAutofit/>
          </a:bodyPr>
          <a:lstStyle/>
          <a:p>
            <a:r>
              <a:rPr lang="sv-SE" sz="2800" dirty="0">
                <a:solidFill>
                  <a:schemeClr val="accent2"/>
                </a:solidFill>
                <a:latin typeface="Calibri" panose="020F0502020204030204" pitchFamily="34" charset="0"/>
                <a:cs typeface="Calibri" panose="020F0502020204030204" pitchFamily="34" charset="0"/>
              </a:rPr>
              <a:t>Avslutning</a:t>
            </a:r>
            <a:r>
              <a:rPr lang="sv-SE" sz="5400" dirty="0"/>
              <a:t> </a:t>
            </a:r>
          </a:p>
        </p:txBody>
      </p:sp>
      <p:sp>
        <p:nvSpPr>
          <p:cNvPr id="10" name="Content Placeholder 9">
            <a:extLst>
              <a:ext uri="{FF2B5EF4-FFF2-40B4-BE49-F238E27FC236}">
                <a16:creationId xmlns:a16="http://schemas.microsoft.com/office/drawing/2014/main" id="{7BC24CA7-5AA4-1A00-19C9-F40C7BBF6C2B}"/>
              </a:ext>
            </a:extLst>
          </p:cNvPr>
          <p:cNvSpPr>
            <a:spLocks noGrp="1"/>
          </p:cNvSpPr>
          <p:nvPr>
            <p:ph idx="1"/>
          </p:nvPr>
        </p:nvSpPr>
        <p:spPr>
          <a:xfrm>
            <a:off x="138896" y="2872899"/>
            <a:ext cx="6171169" cy="3320668"/>
          </a:xfrm>
        </p:spPr>
        <p:txBody>
          <a:bodyPr>
            <a:normAutofit/>
          </a:bodyPr>
          <a:lstStyle/>
          <a:p>
            <a:pPr marL="457200" indent="-457200">
              <a:buFont typeface="+mj-lt"/>
              <a:buAutoNum type="arabicPeriod"/>
            </a:pPr>
            <a:r>
              <a:rPr lang="sv-SE" sz="2400" dirty="0">
                <a:latin typeface="Calibri" panose="020F0502020204030204" pitchFamily="34" charset="0"/>
                <a:cs typeface="Calibri" panose="020F0502020204030204" pitchFamily="34" charset="0"/>
              </a:rPr>
              <a:t> Svensk version av SCID-5-AMPD kan användas i kliniska sammanhang, lovande resultat särskilt i komplexa patientgrupper.</a:t>
            </a:r>
          </a:p>
          <a:p>
            <a:pPr marL="457200" indent="-457200">
              <a:buFont typeface="+mj-lt"/>
              <a:buAutoNum type="arabicPeriod"/>
            </a:pPr>
            <a:r>
              <a:rPr lang="sv-SE" sz="2400" dirty="0">
                <a:latin typeface="Calibri" panose="020F0502020204030204" pitchFamily="34" charset="0"/>
                <a:cs typeface="Calibri" panose="020F0502020204030204" pitchFamily="34" charset="0"/>
              </a:rPr>
              <a:t>Resultaten visar på behovet av utbildning och träning för att förbättra överensstämmelsen mellan kliniker</a:t>
            </a:r>
          </a:p>
          <a:p>
            <a:pPr marL="457200" indent="-457200">
              <a:buFont typeface="+mj-lt"/>
              <a:buAutoNum type="arabicPeriod"/>
            </a:pPr>
            <a:r>
              <a:rPr lang="sv-SE" sz="2400" dirty="0">
                <a:latin typeface="Calibri" panose="020F0502020204030204" pitchFamily="34" charset="0"/>
                <a:cs typeface="Calibri" panose="020F0502020204030204" pitchFamily="34" charset="0"/>
              </a:rPr>
              <a:t>Mer forskning behövs</a:t>
            </a:r>
          </a:p>
          <a:p>
            <a:endParaRPr lang="en-US" sz="2200" dirty="0"/>
          </a:p>
        </p:txBody>
      </p:sp>
      <p:pic>
        <p:nvPicPr>
          <p:cNvPr id="5" name="Platshållare för innehåll 4" descr="chopeiro88 | chopeiro88 | chopeiro | Flickr">
            <a:extLst>
              <a:ext uri="{FF2B5EF4-FFF2-40B4-BE49-F238E27FC236}">
                <a16:creationId xmlns:a16="http://schemas.microsoft.com/office/drawing/2014/main" id="{EC471633-959D-012E-E36F-A3A1346E87BE}"/>
              </a:ext>
            </a:extLst>
          </p:cNvPr>
          <p:cNvPicPr>
            <a:picLocks noChangeAspect="1"/>
          </p:cNvPicPr>
          <p:nvPr/>
        </p:nvPicPr>
        <p:blipFill>
          <a:blip r:embed="rId2">
            <a:extLst>
              <a:ext uri="{837473B0-CC2E-450A-ABE3-18F120FF3D39}">
                <a1611:picAttrSrcUrl xmlns:a1611="http://schemas.microsoft.com/office/drawing/2016/11/main" r:id="rId3"/>
              </a:ext>
            </a:extLst>
          </a:blip>
          <a:srcRect r="24773"/>
          <a:stretch>
            <a:fillRect/>
          </a:stretch>
        </p:blipFill>
        <p:spPr>
          <a:xfrm>
            <a:off x="6311590" y="10"/>
            <a:ext cx="587888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81449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562F27-0DE9-6486-52A0-36F33914E73E}"/>
              </a:ext>
            </a:extLst>
          </p:cNvPr>
          <p:cNvSpPr>
            <a:spLocks noGrp="1"/>
          </p:cNvSpPr>
          <p:nvPr>
            <p:ph type="title"/>
          </p:nvPr>
        </p:nvSpPr>
        <p:spPr>
          <a:xfrm>
            <a:off x="0" y="457200"/>
            <a:ext cx="4772025" cy="2766646"/>
          </a:xfrm>
        </p:spPr>
        <p:txBody>
          <a:bodyPr/>
          <a:lstStyle/>
          <a:p>
            <a:r>
              <a:rPr lang="sv-SE" dirty="0"/>
              <a:t>Tack !</a:t>
            </a:r>
            <a:br>
              <a:rPr lang="sv-SE" dirty="0"/>
            </a:br>
            <a:br>
              <a:rPr lang="sv-SE" dirty="0"/>
            </a:br>
            <a:r>
              <a:rPr lang="sv-SE" dirty="0" err="1"/>
              <a:t>sophiesteijer@gmail.com</a:t>
            </a:r>
            <a:endParaRPr lang="sv-SE" dirty="0"/>
          </a:p>
        </p:txBody>
      </p:sp>
      <p:pic>
        <p:nvPicPr>
          <p:cNvPr id="5" name="Platshållare för innehåll 4" descr="Kostenlose foto : Strand, Meer, Küste, Wasser, Natur, Sand, Rock, Ozean ...">
            <a:extLst>
              <a:ext uri="{FF2B5EF4-FFF2-40B4-BE49-F238E27FC236}">
                <a16:creationId xmlns:a16="http://schemas.microsoft.com/office/drawing/2014/main" id="{F657FB82-43A5-A11E-5A20-750D202B95C3}"/>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183188" y="1367841"/>
            <a:ext cx="6172200" cy="4112792"/>
          </a:xfrm>
          <a:prstGeom prst="rect">
            <a:avLst/>
          </a:prstGeom>
        </p:spPr>
      </p:pic>
    </p:spTree>
    <p:extLst>
      <p:ext uri="{BB962C8B-B14F-4D97-AF65-F5344CB8AC3E}">
        <p14:creationId xmlns:p14="http://schemas.microsoft.com/office/powerpoint/2010/main" val="3709345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8701B-9FAF-1565-7070-0B5526DA329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1A8F8F0-550B-4F17-C424-FE5673A62EF6}"/>
              </a:ext>
            </a:extLst>
          </p:cNvPr>
          <p:cNvSpPr>
            <a:spLocks noGrp="1"/>
          </p:cNvSpPr>
          <p:nvPr>
            <p:ph type="title"/>
          </p:nvPr>
        </p:nvSpPr>
        <p:spPr>
          <a:xfrm>
            <a:off x="838200" y="72429"/>
            <a:ext cx="10515600" cy="479832"/>
          </a:xfrm>
        </p:spPr>
        <p:txBody>
          <a:bodyPr>
            <a:normAutofit/>
          </a:bodyPr>
          <a:lstStyle/>
          <a:p>
            <a:r>
              <a:rPr lang="sv-SE" sz="2800" dirty="0">
                <a:solidFill>
                  <a:schemeClr val="accent2"/>
                </a:solidFill>
                <a:latin typeface="Calibri" panose="020F0502020204030204" pitchFamily="34" charset="0"/>
                <a:cs typeface="Calibri" panose="020F0502020204030204" pitchFamily="34" charset="0"/>
              </a:rPr>
              <a:t>                                        Bedömningsinstrument</a:t>
            </a:r>
          </a:p>
        </p:txBody>
      </p:sp>
      <p:graphicFrame>
        <p:nvGraphicFramePr>
          <p:cNvPr id="5" name="Platshållare för bild 4">
            <a:extLst>
              <a:ext uri="{FF2B5EF4-FFF2-40B4-BE49-F238E27FC236}">
                <a16:creationId xmlns:a16="http://schemas.microsoft.com/office/drawing/2014/main" id="{58ED6F34-7990-1F36-795C-347AE1355968}"/>
              </a:ext>
            </a:extLst>
          </p:cNvPr>
          <p:cNvGraphicFramePr>
            <a:graphicFrameLocks noGrp="1" noChangeAspect="1"/>
          </p:cNvGraphicFramePr>
          <p:nvPr>
            <p:ph sz="half" idx="1"/>
            <p:extLst>
              <p:ext uri="{D42A27DB-BD31-4B8C-83A1-F6EECF244321}">
                <p14:modId xmlns:p14="http://schemas.microsoft.com/office/powerpoint/2010/main" val="3191411208"/>
              </p:ext>
            </p:extLst>
          </p:nvPr>
        </p:nvGraphicFramePr>
        <p:xfrm>
          <a:off x="1629625" y="924468"/>
          <a:ext cx="3937458" cy="5252496"/>
        </p:xfrm>
        <a:graphic>
          <a:graphicData uri="http://schemas.openxmlformats.org/presentationml/2006/ole">
            <mc:AlternateContent xmlns:mc="http://schemas.openxmlformats.org/markup-compatibility/2006">
              <mc:Choice xmlns:v="urn:schemas-microsoft-com:vml" Requires="v">
                <p:oleObj name="Dokument" r:id="rId2" imgW="6121400" imgH="9004300" progId="Word.Document.12">
                  <p:embed/>
                </p:oleObj>
              </mc:Choice>
              <mc:Fallback>
                <p:oleObj name="Dokument" r:id="rId2" imgW="6121400" imgH="9004300" progId="Word.Document.12">
                  <p:embed/>
                  <p:pic>
                    <p:nvPicPr>
                      <p:cNvPr id="5" name="Platshållare för bild 4">
                        <a:extLst>
                          <a:ext uri="{FF2B5EF4-FFF2-40B4-BE49-F238E27FC236}">
                            <a16:creationId xmlns:a16="http://schemas.microsoft.com/office/drawing/2014/main" id="{D07FB507-75E4-F823-76A8-D948AB7E83E0}"/>
                          </a:ext>
                        </a:extLst>
                      </p:cNvPr>
                      <p:cNvPicPr/>
                      <p:nvPr/>
                    </p:nvPicPr>
                    <p:blipFill>
                      <a:blip r:embed="rId3"/>
                      <a:stretch>
                        <a:fillRect/>
                      </a:stretch>
                    </p:blipFill>
                    <p:spPr>
                      <a:xfrm>
                        <a:off x="1629625" y="924468"/>
                        <a:ext cx="3937458" cy="5252496"/>
                      </a:xfrm>
                      <a:prstGeom prst="rect">
                        <a:avLst/>
                      </a:prstGeom>
                    </p:spPr>
                  </p:pic>
                </p:oleObj>
              </mc:Fallback>
            </mc:AlternateContent>
          </a:graphicData>
        </a:graphic>
      </p:graphicFrame>
      <p:pic>
        <p:nvPicPr>
          <p:cNvPr id="7" name="Platshållare för innehåll 4">
            <a:extLst>
              <a:ext uri="{FF2B5EF4-FFF2-40B4-BE49-F238E27FC236}">
                <a16:creationId xmlns:a16="http://schemas.microsoft.com/office/drawing/2014/main" id="{AC0AD748-CF18-946C-DE4F-E095FB843426}"/>
              </a:ext>
            </a:extLst>
          </p:cNvPr>
          <p:cNvPicPr>
            <a:picLocks noGrp="1" noChangeAspect="1"/>
          </p:cNvPicPr>
          <p:nvPr>
            <p:ph sz="half" idx="2"/>
          </p:nvPr>
        </p:nvPicPr>
        <p:blipFill>
          <a:blip r:embed="rId4"/>
          <a:stretch>
            <a:fillRect/>
          </a:stretch>
        </p:blipFill>
        <p:spPr>
          <a:xfrm>
            <a:off x="6512839" y="924467"/>
            <a:ext cx="4500321" cy="5252496"/>
          </a:xfrm>
          <a:prstGeom prst="rect">
            <a:avLst/>
          </a:prstGeom>
        </p:spPr>
      </p:pic>
    </p:spTree>
    <p:extLst>
      <p:ext uri="{BB962C8B-B14F-4D97-AF65-F5344CB8AC3E}">
        <p14:creationId xmlns:p14="http://schemas.microsoft.com/office/powerpoint/2010/main" val="20785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A980BB-BC7D-00B3-4DDF-5F9F3D21FF3C}"/>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2800" dirty="0" err="1">
                <a:solidFill>
                  <a:schemeClr val="accent2"/>
                </a:solidFill>
                <a:latin typeface="Calibri" panose="020F0502020204030204" pitchFamily="34" charset="0"/>
                <a:cs typeface="Calibri" panose="020F0502020204030204" pitchFamily="34" charset="0"/>
              </a:rPr>
              <a:t>I</a:t>
            </a:r>
            <a:r>
              <a:rPr lang="en-US" sz="2800" kern="1200" dirty="0" err="1">
                <a:solidFill>
                  <a:schemeClr val="accent2"/>
                </a:solidFill>
                <a:latin typeface="Calibri" panose="020F0502020204030204" pitchFamily="34" charset="0"/>
                <a:cs typeface="Calibri" panose="020F0502020204030204" pitchFamily="34" charset="0"/>
              </a:rPr>
              <a:t>ntervju</a:t>
            </a:r>
            <a:endParaRPr lang="en-US" sz="2800" kern="1200" dirty="0">
              <a:solidFill>
                <a:schemeClr val="accent2"/>
              </a:solidFill>
              <a:latin typeface="Calibri" panose="020F0502020204030204" pitchFamily="34"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10CE74AF-A191-A2CD-9421-C0618181EBA6}"/>
              </a:ext>
            </a:extLst>
          </p:cNvPr>
          <p:cNvSpPr>
            <a:spLocks noGrp="1"/>
          </p:cNvSpPr>
          <p:nvPr>
            <p:ph idx="1"/>
          </p:nvPr>
        </p:nvSpPr>
        <p:spPr>
          <a:xfrm>
            <a:off x="630936" y="2660904"/>
            <a:ext cx="4818888" cy="3547872"/>
          </a:xfrm>
        </p:spPr>
        <p:txBody>
          <a:bodyPr vert="horz" lIns="91440" tIns="45720" rIns="91440" bIns="45720" rtlCol="0" anchor="t">
            <a:normAutofit/>
          </a:bodyPr>
          <a:lstStyle/>
          <a:p>
            <a:endParaRPr lang="en-US" sz="2200" dirty="0"/>
          </a:p>
          <a:p>
            <a:r>
              <a:rPr lang="en-US" sz="2400" dirty="0">
                <a:latin typeface="Calibri" panose="020F0502020204030204" pitchFamily="34" charset="0"/>
                <a:cs typeface="Calibri" panose="020F0502020204030204" pitchFamily="34" charset="0"/>
              </a:rPr>
              <a:t>SCID-5-AMPD </a:t>
            </a:r>
            <a:r>
              <a:rPr lang="en-US" sz="2400" dirty="0" err="1">
                <a:latin typeface="Calibri" panose="020F0502020204030204" pitchFamily="34" charset="0"/>
                <a:cs typeface="Calibri" panose="020F0502020204030204" pitchFamily="34" charset="0"/>
              </a:rPr>
              <a:t>på</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svenska</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Del I   </a:t>
            </a:r>
            <a:r>
              <a:rPr lang="en-US" sz="2400" dirty="0" err="1">
                <a:latin typeface="Calibri" panose="020F0502020204030204" pitchFamily="34" charset="0"/>
                <a:cs typeface="Calibri" panose="020F0502020204030204" pitchFamily="34" charset="0"/>
              </a:rPr>
              <a:t>personlighetsfungerande</a:t>
            </a:r>
            <a:endParaRPr lang="en-US" sz="2400" dirty="0">
              <a:latin typeface="Calibri" panose="020F0502020204030204" pitchFamily="34" charset="0"/>
              <a:cs typeface="Calibri" panose="020F0502020204030204" pitchFamily="34" charset="0"/>
            </a:endParaRPr>
          </a:p>
        </p:txBody>
      </p:sp>
      <p:graphicFrame>
        <p:nvGraphicFramePr>
          <p:cNvPr id="9" name="Platshållare för bild 4">
            <a:extLst>
              <a:ext uri="{FF2B5EF4-FFF2-40B4-BE49-F238E27FC236}">
                <a16:creationId xmlns:a16="http://schemas.microsoft.com/office/drawing/2014/main" id="{C9DE06C7-4273-5344-E42F-56EC851EFC01}"/>
              </a:ext>
            </a:extLst>
          </p:cNvPr>
          <p:cNvGraphicFramePr>
            <a:graphicFrameLocks noGrp="1" noChangeAspect="1"/>
          </p:cNvGraphicFramePr>
          <p:nvPr>
            <p:ph type="pic" sz="quarter" idx="13"/>
          </p:nvPr>
        </p:nvGraphicFramePr>
        <p:xfrm>
          <a:off x="6765978" y="0"/>
          <a:ext cx="4503632" cy="6624638"/>
        </p:xfrm>
        <a:graphic>
          <a:graphicData uri="http://schemas.openxmlformats.org/presentationml/2006/ole">
            <mc:AlternateContent xmlns:mc="http://schemas.openxmlformats.org/markup-compatibility/2006">
              <mc:Choice xmlns:v="urn:schemas-microsoft-com:vml" Requires="v">
                <p:oleObj name="Dokument" r:id="rId2" imgW="6121400" imgH="9004300" progId="Word.Document.12">
                  <p:embed/>
                </p:oleObj>
              </mc:Choice>
              <mc:Fallback>
                <p:oleObj name="Dokument" r:id="rId2" imgW="6121400" imgH="9004300" progId="Word.Document.12">
                  <p:embed/>
                  <p:pic>
                    <p:nvPicPr>
                      <p:cNvPr id="9" name="Platshållare för bild 4">
                        <a:extLst>
                          <a:ext uri="{FF2B5EF4-FFF2-40B4-BE49-F238E27FC236}">
                            <a16:creationId xmlns:a16="http://schemas.microsoft.com/office/drawing/2014/main" id="{C9DE06C7-4273-5344-E42F-56EC851EFC01}"/>
                          </a:ext>
                        </a:extLst>
                      </p:cNvPr>
                      <p:cNvPicPr/>
                      <p:nvPr/>
                    </p:nvPicPr>
                    <p:blipFill>
                      <a:blip r:embed="rId3"/>
                      <a:stretch>
                        <a:fillRect/>
                      </a:stretch>
                    </p:blipFill>
                    <p:spPr>
                      <a:xfrm>
                        <a:off x="6765978" y="0"/>
                        <a:ext cx="4503632" cy="6624638"/>
                      </a:xfrm>
                      <a:prstGeom prst="rect">
                        <a:avLst/>
                      </a:prstGeom>
                    </p:spPr>
                  </p:pic>
                </p:oleObj>
              </mc:Fallback>
            </mc:AlternateContent>
          </a:graphicData>
        </a:graphic>
      </p:graphicFrame>
    </p:spTree>
    <p:extLst>
      <p:ext uri="{BB962C8B-B14F-4D97-AF65-F5344CB8AC3E}">
        <p14:creationId xmlns:p14="http://schemas.microsoft.com/office/powerpoint/2010/main" val="423416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981200" y="274320"/>
            <a:ext cx="7385291" cy="523220"/>
          </a:xfrm>
          <a:prstGeom prst="rect">
            <a:avLst/>
          </a:prstGeom>
          <a:noFill/>
        </p:spPr>
        <p:txBody>
          <a:bodyPr wrap="none">
            <a:spAutoFit/>
          </a:bodyPr>
          <a:lstStyle/>
          <a:p>
            <a:r>
              <a:rPr sz="2800" dirty="0">
                <a:solidFill>
                  <a:schemeClr val="accent2"/>
                </a:solidFill>
                <a:latin typeface="Calibri"/>
              </a:rPr>
              <a:t>SCID-5-AMPD </a:t>
            </a:r>
            <a:r>
              <a:rPr lang="sv-SE" sz="2800" dirty="0">
                <a:solidFill>
                  <a:schemeClr val="accent2"/>
                </a:solidFill>
                <a:latin typeface="Calibri"/>
              </a:rPr>
              <a:t>   </a:t>
            </a:r>
            <a:r>
              <a:rPr sz="2800" dirty="0">
                <a:solidFill>
                  <a:schemeClr val="accent2"/>
                </a:solidFill>
                <a:latin typeface="Calibri"/>
              </a:rPr>
              <a:t>Del I </a:t>
            </a:r>
            <a:r>
              <a:rPr lang="sv-SE" sz="2800" dirty="0">
                <a:solidFill>
                  <a:schemeClr val="accent2"/>
                </a:solidFill>
                <a:latin typeface="Calibri"/>
              </a:rPr>
              <a:t>  -  Personlighetsfungerande </a:t>
            </a:r>
            <a:endParaRPr sz="2800" dirty="0">
              <a:solidFill>
                <a:schemeClr val="accent2"/>
              </a:solidFill>
              <a:latin typeface="Calibri"/>
            </a:endParaRPr>
          </a:p>
        </p:txBody>
      </p:sp>
      <p:graphicFrame>
        <p:nvGraphicFramePr>
          <p:cNvPr id="3" name="Table 2"/>
          <p:cNvGraphicFramePr>
            <a:graphicFrameLocks noGrp="1"/>
          </p:cNvGraphicFramePr>
          <p:nvPr/>
        </p:nvGraphicFramePr>
        <p:xfrm>
          <a:off x="1672857" y="1097280"/>
          <a:ext cx="8835657" cy="4663440"/>
        </p:xfrm>
        <a:graphic>
          <a:graphicData uri="http://schemas.openxmlformats.org/drawingml/2006/table">
            <a:tbl>
              <a:tblPr firstRow="1" bandRow="1">
                <a:tableStyleId>{16D9F66E-5EB9-4882-86FB-DCBF35E3C3E4}</a:tableStyleId>
              </a:tblPr>
              <a:tblGrid>
                <a:gridCol w="2682708">
                  <a:extLst>
                    <a:ext uri="{9D8B030D-6E8A-4147-A177-3AD203B41FA5}">
                      <a16:colId xmlns:a16="http://schemas.microsoft.com/office/drawing/2014/main" val="20000"/>
                    </a:ext>
                  </a:extLst>
                </a:gridCol>
                <a:gridCol w="2682708">
                  <a:extLst>
                    <a:ext uri="{9D8B030D-6E8A-4147-A177-3AD203B41FA5}">
                      <a16:colId xmlns:a16="http://schemas.microsoft.com/office/drawing/2014/main" val="20001"/>
                    </a:ext>
                  </a:extLst>
                </a:gridCol>
                <a:gridCol w="3470241">
                  <a:extLst>
                    <a:ext uri="{9D8B030D-6E8A-4147-A177-3AD203B41FA5}">
                      <a16:colId xmlns:a16="http://schemas.microsoft.com/office/drawing/2014/main" val="20002"/>
                    </a:ext>
                  </a:extLst>
                </a:gridCol>
              </a:tblGrid>
              <a:tr h="685800">
                <a:tc>
                  <a:txBody>
                    <a:bodyPr/>
                    <a:lstStyle/>
                    <a:p>
                      <a:r>
                        <a:rPr sz="1600" b="1">
                          <a:solidFill>
                            <a:srgbClr val="225522"/>
                          </a:solidFill>
                          <a:latin typeface="Calibri" panose="020F0502020204030204" pitchFamily="34" charset="0"/>
                          <a:cs typeface="Calibri" panose="020F0502020204030204" pitchFamily="34" charset="0"/>
                        </a:rPr>
                        <a:t>Område</a:t>
                      </a:r>
                    </a:p>
                  </a:txBody>
                  <a:tcPr/>
                </a:tc>
                <a:tc>
                  <a:txBody>
                    <a:bodyPr/>
                    <a:lstStyle/>
                    <a:p>
                      <a:r>
                        <a:rPr sz="1600" b="1">
                          <a:solidFill>
                            <a:srgbClr val="225522"/>
                          </a:solidFill>
                          <a:latin typeface="Calibri" panose="020F0502020204030204" pitchFamily="34" charset="0"/>
                          <a:cs typeface="Calibri" panose="020F0502020204030204" pitchFamily="34" charset="0"/>
                        </a:rPr>
                        <a:t>Delskalor</a:t>
                      </a:r>
                    </a:p>
                  </a:txBody>
                  <a:tcPr/>
                </a:tc>
                <a:tc>
                  <a:txBody>
                    <a:bodyPr/>
                    <a:lstStyle/>
                    <a:p>
                      <a:r>
                        <a:rPr sz="1600" b="1" dirty="0" err="1">
                          <a:solidFill>
                            <a:srgbClr val="225522"/>
                          </a:solidFill>
                          <a:latin typeface="Calibri" panose="020F0502020204030204" pitchFamily="34" charset="0"/>
                          <a:cs typeface="Calibri" panose="020F0502020204030204" pitchFamily="34" charset="0"/>
                        </a:rPr>
                        <a:t>Svårighetsgrad</a:t>
                      </a:r>
                      <a:endParaRPr sz="1600" b="1" dirty="0">
                        <a:solidFill>
                          <a:srgbClr val="225522"/>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685800">
                <a:tc>
                  <a:txBody>
                    <a:bodyPr/>
                    <a:lstStyle/>
                    <a:p>
                      <a:r>
                        <a:rPr sz="1600" dirty="0" err="1">
                          <a:solidFill>
                            <a:srgbClr val="3C3C3C"/>
                          </a:solidFill>
                          <a:latin typeface="Calibri" panose="020F0502020204030204" pitchFamily="34" charset="0"/>
                          <a:cs typeface="Calibri" panose="020F0502020204030204" pitchFamily="34" charset="0"/>
                        </a:rPr>
                        <a:t>Identitet</a:t>
                      </a:r>
                      <a:endParaRPr sz="1600" dirty="0">
                        <a:solidFill>
                          <a:srgbClr val="3C3C3C"/>
                        </a:solidFill>
                        <a:latin typeface="Calibri" panose="020F0502020204030204" pitchFamily="34" charset="0"/>
                        <a:cs typeface="Calibri" panose="020F0502020204030204" pitchFamily="34" charset="0"/>
                      </a:endParaRPr>
                    </a:p>
                  </a:txBody>
                  <a:tcPr/>
                </a:tc>
                <a:tc>
                  <a:txBody>
                    <a:bodyPr/>
                    <a:lstStyle/>
                    <a:p>
                      <a:r>
                        <a:rPr sz="1600">
                          <a:solidFill>
                            <a:srgbClr val="3C3C3C"/>
                          </a:solidFill>
                          <a:latin typeface="Calibri" panose="020F0502020204030204" pitchFamily="34" charset="0"/>
                          <a:cs typeface="Calibri" panose="020F0502020204030204" pitchFamily="34" charset="0"/>
                        </a:rPr>
                        <a:t>1. Självkänsla</a:t>
                      </a:r>
                    </a:p>
                    <a:p>
                      <a:r>
                        <a:rPr sz="1600">
                          <a:solidFill>
                            <a:srgbClr val="3C3C3C"/>
                          </a:solidFill>
                          <a:latin typeface="Calibri" panose="020F0502020204030204" pitchFamily="34" charset="0"/>
                          <a:cs typeface="Calibri" panose="020F0502020204030204" pitchFamily="34" charset="0"/>
                        </a:rPr>
                        <a:t>2. Självuppfattning</a:t>
                      </a:r>
                    </a:p>
                    <a:p>
                      <a:r>
                        <a:rPr sz="1600">
                          <a:solidFill>
                            <a:srgbClr val="3C3C3C"/>
                          </a:solidFill>
                          <a:latin typeface="Calibri" panose="020F0502020204030204" pitchFamily="34" charset="0"/>
                          <a:cs typeface="Calibri" panose="020F0502020204030204" pitchFamily="34" charset="0"/>
                        </a:rPr>
                        <a:t>3. Reglera känslor</a:t>
                      </a:r>
                    </a:p>
                  </a:txBody>
                  <a:tcPr/>
                </a:tc>
                <a:tc>
                  <a:txBody>
                    <a:bodyPr/>
                    <a:lstStyle/>
                    <a:p>
                      <a:r>
                        <a:rPr sz="1600">
                          <a:solidFill>
                            <a:srgbClr val="3C3C3C"/>
                          </a:solidFill>
                          <a:latin typeface="Calibri" panose="020F0502020204030204" pitchFamily="34" charset="0"/>
                          <a:cs typeface="Calibri" panose="020F0502020204030204" pitchFamily="34" charset="0"/>
                        </a:rPr>
                        <a:t>0–4</a:t>
                      </a:r>
                    </a:p>
                  </a:txBody>
                  <a:tcPr/>
                </a:tc>
                <a:extLst>
                  <a:ext uri="{0D108BD9-81ED-4DB2-BD59-A6C34878D82A}">
                    <a16:rowId xmlns:a16="http://schemas.microsoft.com/office/drawing/2014/main" val="10001"/>
                  </a:ext>
                </a:extLst>
              </a:tr>
              <a:tr h="685800">
                <a:tc>
                  <a:txBody>
                    <a:bodyPr/>
                    <a:lstStyle/>
                    <a:p>
                      <a:r>
                        <a:rPr sz="1600">
                          <a:solidFill>
                            <a:srgbClr val="3C3C3C"/>
                          </a:solidFill>
                          <a:latin typeface="Calibri" panose="020F0502020204030204" pitchFamily="34" charset="0"/>
                          <a:cs typeface="Calibri" panose="020F0502020204030204" pitchFamily="34" charset="0"/>
                        </a:rPr>
                        <a:t>Självstyrning</a:t>
                      </a:r>
                    </a:p>
                  </a:txBody>
                  <a:tcPr/>
                </a:tc>
                <a:tc>
                  <a:txBody>
                    <a:bodyPr/>
                    <a:lstStyle/>
                    <a:p>
                      <a:r>
                        <a:rPr sz="1600">
                          <a:solidFill>
                            <a:srgbClr val="3C3C3C"/>
                          </a:solidFill>
                          <a:latin typeface="Calibri" panose="020F0502020204030204" pitchFamily="34" charset="0"/>
                          <a:cs typeface="Calibri" panose="020F0502020204030204" pitchFamily="34" charset="0"/>
                        </a:rPr>
                        <a:t>1. Fullfölja mål</a:t>
                      </a:r>
                    </a:p>
                    <a:p>
                      <a:r>
                        <a:rPr sz="1600">
                          <a:solidFill>
                            <a:srgbClr val="3C3C3C"/>
                          </a:solidFill>
                          <a:latin typeface="Calibri" panose="020F0502020204030204" pitchFamily="34" charset="0"/>
                          <a:cs typeface="Calibri" panose="020F0502020204030204" pitchFamily="34" charset="0"/>
                        </a:rPr>
                        <a:t>2. Moraliska värderingar</a:t>
                      </a:r>
                    </a:p>
                    <a:p>
                      <a:r>
                        <a:rPr sz="1600">
                          <a:solidFill>
                            <a:srgbClr val="3C3C3C"/>
                          </a:solidFill>
                          <a:latin typeface="Calibri" panose="020F0502020204030204" pitchFamily="34" charset="0"/>
                          <a:cs typeface="Calibri" panose="020F0502020204030204" pitchFamily="34" charset="0"/>
                        </a:rPr>
                        <a:t>3. Reflekterande förmåga</a:t>
                      </a:r>
                    </a:p>
                  </a:txBody>
                  <a:tcPr/>
                </a:tc>
                <a:tc>
                  <a:txBody>
                    <a:bodyPr/>
                    <a:lstStyle/>
                    <a:p>
                      <a:r>
                        <a:rPr sz="1600">
                          <a:solidFill>
                            <a:srgbClr val="3C3C3C"/>
                          </a:solidFill>
                          <a:latin typeface="Calibri" panose="020F0502020204030204" pitchFamily="34" charset="0"/>
                          <a:cs typeface="Calibri" panose="020F0502020204030204" pitchFamily="34" charset="0"/>
                        </a:rPr>
                        <a:t>0–4</a:t>
                      </a:r>
                    </a:p>
                  </a:txBody>
                  <a:tcPr/>
                </a:tc>
                <a:extLst>
                  <a:ext uri="{0D108BD9-81ED-4DB2-BD59-A6C34878D82A}">
                    <a16:rowId xmlns:a16="http://schemas.microsoft.com/office/drawing/2014/main" val="10002"/>
                  </a:ext>
                </a:extLst>
              </a:tr>
              <a:tr h="685800">
                <a:tc>
                  <a:txBody>
                    <a:bodyPr/>
                    <a:lstStyle/>
                    <a:p>
                      <a:r>
                        <a:rPr sz="1600" dirty="0" err="1">
                          <a:solidFill>
                            <a:srgbClr val="3C3C3C"/>
                          </a:solidFill>
                          <a:latin typeface="Calibri" panose="020F0502020204030204" pitchFamily="34" charset="0"/>
                          <a:cs typeface="Calibri" panose="020F0502020204030204" pitchFamily="34" charset="0"/>
                        </a:rPr>
                        <a:t>Empati</a:t>
                      </a:r>
                      <a:endParaRPr sz="1600" dirty="0">
                        <a:solidFill>
                          <a:srgbClr val="3C3C3C"/>
                        </a:solidFill>
                        <a:latin typeface="Calibri" panose="020F0502020204030204" pitchFamily="34" charset="0"/>
                        <a:cs typeface="Calibri" panose="020F0502020204030204" pitchFamily="34" charset="0"/>
                      </a:endParaRPr>
                    </a:p>
                  </a:txBody>
                  <a:tcPr/>
                </a:tc>
                <a:tc>
                  <a:txBody>
                    <a:bodyPr/>
                    <a:lstStyle/>
                    <a:p>
                      <a:r>
                        <a:rPr sz="1600">
                          <a:solidFill>
                            <a:srgbClr val="3C3C3C"/>
                          </a:solidFill>
                          <a:latin typeface="Calibri" panose="020F0502020204030204" pitchFamily="34" charset="0"/>
                          <a:cs typeface="Calibri" panose="020F0502020204030204" pitchFamily="34" charset="0"/>
                        </a:rPr>
                        <a:t>1. Sätta sig in i andra</a:t>
                      </a:r>
                    </a:p>
                    <a:p>
                      <a:r>
                        <a:rPr sz="1600">
                          <a:solidFill>
                            <a:srgbClr val="3C3C3C"/>
                          </a:solidFill>
                          <a:latin typeface="Calibri" panose="020F0502020204030204" pitchFamily="34" charset="0"/>
                          <a:cs typeface="Calibri" panose="020F0502020204030204" pitchFamily="34" charset="0"/>
                        </a:rPr>
                        <a:t>2. Förstå påverkan</a:t>
                      </a:r>
                    </a:p>
                    <a:p>
                      <a:r>
                        <a:rPr sz="1600">
                          <a:solidFill>
                            <a:srgbClr val="3C3C3C"/>
                          </a:solidFill>
                          <a:latin typeface="Calibri" panose="020F0502020204030204" pitchFamily="34" charset="0"/>
                          <a:cs typeface="Calibri" panose="020F0502020204030204" pitchFamily="34" charset="0"/>
                        </a:rPr>
                        <a:t>3. Tolerans</a:t>
                      </a:r>
                    </a:p>
                  </a:txBody>
                  <a:tcPr/>
                </a:tc>
                <a:tc>
                  <a:txBody>
                    <a:bodyPr/>
                    <a:lstStyle/>
                    <a:p>
                      <a:r>
                        <a:rPr sz="1600">
                          <a:solidFill>
                            <a:srgbClr val="3C3C3C"/>
                          </a:solidFill>
                          <a:latin typeface="Calibri" panose="020F0502020204030204" pitchFamily="34" charset="0"/>
                          <a:cs typeface="Calibri" panose="020F0502020204030204" pitchFamily="34" charset="0"/>
                        </a:rPr>
                        <a:t>0–4</a:t>
                      </a:r>
                    </a:p>
                  </a:txBody>
                  <a:tcPr/>
                </a:tc>
                <a:extLst>
                  <a:ext uri="{0D108BD9-81ED-4DB2-BD59-A6C34878D82A}">
                    <a16:rowId xmlns:a16="http://schemas.microsoft.com/office/drawing/2014/main" val="10003"/>
                  </a:ext>
                </a:extLst>
              </a:tr>
              <a:tr h="685800">
                <a:tc>
                  <a:txBody>
                    <a:bodyPr/>
                    <a:lstStyle/>
                    <a:p>
                      <a:r>
                        <a:rPr sz="1600" dirty="0" err="1">
                          <a:solidFill>
                            <a:srgbClr val="3C3C3C"/>
                          </a:solidFill>
                          <a:latin typeface="Calibri" panose="020F0502020204030204" pitchFamily="34" charset="0"/>
                          <a:cs typeface="Calibri" panose="020F0502020204030204" pitchFamily="34" charset="0"/>
                        </a:rPr>
                        <a:t>Närhet</a:t>
                      </a:r>
                      <a:r>
                        <a:rPr sz="1600" dirty="0">
                          <a:solidFill>
                            <a:srgbClr val="3C3C3C"/>
                          </a:solidFill>
                          <a:latin typeface="Calibri" panose="020F0502020204030204" pitchFamily="34" charset="0"/>
                          <a:cs typeface="Calibri" panose="020F0502020204030204" pitchFamily="34" charset="0"/>
                        </a:rPr>
                        <a:t> </a:t>
                      </a:r>
                      <a:r>
                        <a:rPr sz="1600" dirty="0" err="1">
                          <a:solidFill>
                            <a:srgbClr val="3C3C3C"/>
                          </a:solidFill>
                          <a:latin typeface="Calibri" panose="020F0502020204030204" pitchFamily="34" charset="0"/>
                          <a:cs typeface="Calibri" panose="020F0502020204030204" pitchFamily="34" charset="0"/>
                        </a:rPr>
                        <a:t>i</a:t>
                      </a:r>
                      <a:r>
                        <a:rPr sz="1600" dirty="0">
                          <a:solidFill>
                            <a:srgbClr val="3C3C3C"/>
                          </a:solidFill>
                          <a:latin typeface="Calibri" panose="020F0502020204030204" pitchFamily="34" charset="0"/>
                          <a:cs typeface="Calibri" panose="020F0502020204030204" pitchFamily="34" charset="0"/>
                        </a:rPr>
                        <a:t> </a:t>
                      </a:r>
                      <a:r>
                        <a:rPr lang="sv-SE" sz="1600" dirty="0">
                          <a:solidFill>
                            <a:srgbClr val="3C3C3C"/>
                          </a:solidFill>
                          <a:latin typeface="Calibri" panose="020F0502020204030204" pitchFamily="34" charset="0"/>
                          <a:cs typeface="Calibri" panose="020F0502020204030204" pitchFamily="34" charset="0"/>
                        </a:rPr>
                        <a:t>nära </a:t>
                      </a:r>
                      <a:r>
                        <a:rPr sz="1600" dirty="0" err="1">
                          <a:solidFill>
                            <a:srgbClr val="3C3C3C"/>
                          </a:solidFill>
                          <a:latin typeface="Calibri" panose="020F0502020204030204" pitchFamily="34" charset="0"/>
                          <a:cs typeface="Calibri" panose="020F0502020204030204" pitchFamily="34" charset="0"/>
                        </a:rPr>
                        <a:t>relationer</a:t>
                      </a:r>
                      <a:endParaRPr sz="1600" dirty="0">
                        <a:solidFill>
                          <a:srgbClr val="3C3C3C"/>
                        </a:solidFill>
                        <a:latin typeface="Calibri" panose="020F0502020204030204" pitchFamily="34" charset="0"/>
                        <a:cs typeface="Calibri" panose="020F0502020204030204" pitchFamily="34" charset="0"/>
                      </a:endParaRPr>
                    </a:p>
                  </a:txBody>
                  <a:tcPr/>
                </a:tc>
                <a:tc>
                  <a:txBody>
                    <a:bodyPr/>
                    <a:lstStyle/>
                    <a:p>
                      <a:r>
                        <a:rPr sz="1600" dirty="0">
                          <a:solidFill>
                            <a:srgbClr val="3C3C3C"/>
                          </a:solidFill>
                          <a:latin typeface="Calibri" panose="020F0502020204030204" pitchFamily="34" charset="0"/>
                          <a:cs typeface="Calibri" panose="020F0502020204030204" pitchFamily="34" charset="0"/>
                        </a:rPr>
                        <a:t>1. </a:t>
                      </a:r>
                      <a:r>
                        <a:rPr sz="1600" dirty="0" err="1">
                          <a:solidFill>
                            <a:srgbClr val="3C3C3C"/>
                          </a:solidFill>
                          <a:latin typeface="Calibri" panose="020F0502020204030204" pitchFamily="34" charset="0"/>
                          <a:cs typeface="Calibri" panose="020F0502020204030204" pitchFamily="34" charset="0"/>
                        </a:rPr>
                        <a:t>Djup</a:t>
                      </a:r>
                      <a:r>
                        <a:rPr sz="1600" dirty="0">
                          <a:solidFill>
                            <a:srgbClr val="3C3C3C"/>
                          </a:solidFill>
                          <a:latin typeface="Calibri" panose="020F0502020204030204" pitchFamily="34" charset="0"/>
                          <a:cs typeface="Calibri" panose="020F0502020204030204" pitchFamily="34" charset="0"/>
                        </a:rPr>
                        <a:t> </a:t>
                      </a:r>
                      <a:r>
                        <a:rPr lang="sv-SE" sz="1600" dirty="0">
                          <a:solidFill>
                            <a:srgbClr val="3C3C3C"/>
                          </a:solidFill>
                          <a:latin typeface="Calibri" panose="020F0502020204030204" pitchFamily="34" charset="0"/>
                          <a:cs typeface="Calibri" panose="020F0502020204030204" pitchFamily="34" charset="0"/>
                        </a:rPr>
                        <a:t>och</a:t>
                      </a:r>
                      <a:r>
                        <a:rPr sz="1600" dirty="0">
                          <a:solidFill>
                            <a:srgbClr val="3C3C3C"/>
                          </a:solidFill>
                          <a:latin typeface="Calibri" panose="020F0502020204030204" pitchFamily="34" charset="0"/>
                          <a:cs typeface="Calibri" panose="020F0502020204030204" pitchFamily="34" charset="0"/>
                        </a:rPr>
                        <a:t> </a:t>
                      </a:r>
                      <a:r>
                        <a:rPr sz="1600" dirty="0" err="1">
                          <a:solidFill>
                            <a:srgbClr val="3C3C3C"/>
                          </a:solidFill>
                          <a:latin typeface="Calibri" panose="020F0502020204030204" pitchFamily="34" charset="0"/>
                          <a:cs typeface="Calibri" panose="020F0502020204030204" pitchFamily="34" charset="0"/>
                        </a:rPr>
                        <a:t>varaktighet</a:t>
                      </a:r>
                      <a:endParaRPr sz="1600" dirty="0">
                        <a:solidFill>
                          <a:srgbClr val="3C3C3C"/>
                        </a:solidFill>
                        <a:latin typeface="Calibri" panose="020F0502020204030204" pitchFamily="34" charset="0"/>
                        <a:cs typeface="Calibri" panose="020F0502020204030204" pitchFamily="34" charset="0"/>
                      </a:endParaRPr>
                    </a:p>
                    <a:p>
                      <a:r>
                        <a:rPr sz="1600" dirty="0">
                          <a:solidFill>
                            <a:srgbClr val="3C3C3C"/>
                          </a:solidFill>
                          <a:latin typeface="Calibri" panose="020F0502020204030204" pitchFamily="34" charset="0"/>
                          <a:cs typeface="Calibri" panose="020F0502020204030204" pitchFamily="34" charset="0"/>
                        </a:rPr>
                        <a:t>2. </a:t>
                      </a:r>
                      <a:r>
                        <a:rPr sz="1600" dirty="0" err="1">
                          <a:solidFill>
                            <a:srgbClr val="3C3C3C"/>
                          </a:solidFill>
                          <a:latin typeface="Calibri" panose="020F0502020204030204" pitchFamily="34" charset="0"/>
                          <a:cs typeface="Calibri" panose="020F0502020204030204" pitchFamily="34" charset="0"/>
                        </a:rPr>
                        <a:t>Önskan</a:t>
                      </a:r>
                      <a:r>
                        <a:rPr sz="1600" dirty="0">
                          <a:solidFill>
                            <a:srgbClr val="3C3C3C"/>
                          </a:solidFill>
                          <a:latin typeface="Calibri" panose="020F0502020204030204" pitchFamily="34" charset="0"/>
                          <a:cs typeface="Calibri" panose="020F0502020204030204" pitchFamily="34" charset="0"/>
                        </a:rPr>
                        <a:t> om </a:t>
                      </a:r>
                      <a:r>
                        <a:rPr sz="1600" dirty="0" err="1">
                          <a:solidFill>
                            <a:srgbClr val="3C3C3C"/>
                          </a:solidFill>
                          <a:latin typeface="Calibri" panose="020F0502020204030204" pitchFamily="34" charset="0"/>
                          <a:cs typeface="Calibri" panose="020F0502020204030204" pitchFamily="34" charset="0"/>
                        </a:rPr>
                        <a:t>närhet</a:t>
                      </a:r>
                      <a:endParaRPr sz="1600" dirty="0">
                        <a:solidFill>
                          <a:srgbClr val="3C3C3C"/>
                        </a:solidFill>
                        <a:latin typeface="Calibri" panose="020F0502020204030204" pitchFamily="34" charset="0"/>
                        <a:cs typeface="Calibri" panose="020F0502020204030204" pitchFamily="34" charset="0"/>
                      </a:endParaRPr>
                    </a:p>
                    <a:p>
                      <a:r>
                        <a:rPr sz="1600" dirty="0">
                          <a:solidFill>
                            <a:srgbClr val="3C3C3C"/>
                          </a:solidFill>
                          <a:latin typeface="Calibri" panose="020F0502020204030204" pitchFamily="34" charset="0"/>
                          <a:cs typeface="Calibri" panose="020F0502020204030204" pitchFamily="34" charset="0"/>
                        </a:rPr>
                        <a:t>3. </a:t>
                      </a:r>
                      <a:r>
                        <a:rPr sz="1600" dirty="0" err="1">
                          <a:solidFill>
                            <a:srgbClr val="3C3C3C"/>
                          </a:solidFill>
                          <a:latin typeface="Calibri" panose="020F0502020204030204" pitchFamily="34" charset="0"/>
                          <a:cs typeface="Calibri" panose="020F0502020204030204" pitchFamily="34" charset="0"/>
                        </a:rPr>
                        <a:t>Ömsesidig</a:t>
                      </a:r>
                      <a:r>
                        <a:rPr sz="1600" dirty="0">
                          <a:solidFill>
                            <a:srgbClr val="3C3C3C"/>
                          </a:solidFill>
                          <a:latin typeface="Calibri" panose="020F0502020204030204" pitchFamily="34" charset="0"/>
                          <a:cs typeface="Calibri" panose="020F0502020204030204" pitchFamily="34" charset="0"/>
                        </a:rPr>
                        <a:t> </a:t>
                      </a:r>
                      <a:r>
                        <a:rPr sz="1600" dirty="0" err="1">
                          <a:solidFill>
                            <a:srgbClr val="3C3C3C"/>
                          </a:solidFill>
                          <a:latin typeface="Calibri" panose="020F0502020204030204" pitchFamily="34" charset="0"/>
                          <a:cs typeface="Calibri" panose="020F0502020204030204" pitchFamily="34" charset="0"/>
                        </a:rPr>
                        <a:t>respekt</a:t>
                      </a:r>
                      <a:endParaRPr sz="1600" dirty="0">
                        <a:solidFill>
                          <a:srgbClr val="3C3C3C"/>
                        </a:solidFill>
                        <a:latin typeface="Calibri" panose="020F0502020204030204" pitchFamily="34" charset="0"/>
                        <a:cs typeface="Calibri" panose="020F0502020204030204" pitchFamily="34" charset="0"/>
                      </a:endParaRPr>
                    </a:p>
                  </a:txBody>
                  <a:tcPr/>
                </a:tc>
                <a:tc>
                  <a:txBody>
                    <a:bodyPr/>
                    <a:lstStyle/>
                    <a:p>
                      <a:r>
                        <a:rPr sz="1600">
                          <a:solidFill>
                            <a:srgbClr val="3C3C3C"/>
                          </a:solidFill>
                          <a:latin typeface="Calibri" panose="020F0502020204030204" pitchFamily="34" charset="0"/>
                          <a:cs typeface="Calibri" panose="020F0502020204030204" pitchFamily="34" charset="0"/>
                        </a:rPr>
                        <a:t>0–4</a:t>
                      </a:r>
                    </a:p>
                  </a:txBody>
                  <a:tcPr/>
                </a:tc>
                <a:extLst>
                  <a:ext uri="{0D108BD9-81ED-4DB2-BD59-A6C34878D82A}">
                    <a16:rowId xmlns:a16="http://schemas.microsoft.com/office/drawing/2014/main" val="10004"/>
                  </a:ext>
                </a:extLst>
              </a:tr>
              <a:tr h="685800">
                <a:tc>
                  <a:txBody>
                    <a:bodyPr/>
                    <a:lstStyle/>
                    <a:p>
                      <a:endParaRPr sz="1600">
                        <a:latin typeface="Calibri" panose="020F0502020204030204" pitchFamily="34" charset="0"/>
                        <a:cs typeface="Calibri" panose="020F0502020204030204" pitchFamily="34" charset="0"/>
                      </a:endParaRPr>
                    </a:p>
                  </a:txBody>
                  <a:tcPr/>
                </a:tc>
                <a:tc>
                  <a:txBody>
                    <a:bodyPr/>
                    <a:lstStyle/>
                    <a:p>
                      <a:endParaRPr sz="1600">
                        <a:latin typeface="Calibri" panose="020F0502020204030204" pitchFamily="34" charset="0"/>
                        <a:cs typeface="Calibri" panose="020F0502020204030204" pitchFamily="34" charset="0"/>
                      </a:endParaRPr>
                    </a:p>
                  </a:txBody>
                  <a:tcPr/>
                </a:tc>
                <a:tc>
                  <a:txBody>
                    <a:bodyPr/>
                    <a:lstStyle/>
                    <a:p>
                      <a:r>
                        <a:rPr sz="1600" dirty="0">
                          <a:solidFill>
                            <a:srgbClr val="3C3C3C"/>
                          </a:solidFill>
                          <a:latin typeface="Calibri" panose="020F0502020204030204" pitchFamily="34" charset="0"/>
                          <a:cs typeface="Calibri" panose="020F0502020204030204" pitchFamily="34" charset="0"/>
                        </a:rPr>
                        <a:t>0=</a:t>
                      </a:r>
                      <a:r>
                        <a:rPr sz="1600" dirty="0" err="1">
                          <a:solidFill>
                            <a:srgbClr val="3C3C3C"/>
                          </a:solidFill>
                          <a:latin typeface="Calibri" panose="020F0502020204030204" pitchFamily="34" charset="0"/>
                          <a:cs typeface="Calibri" panose="020F0502020204030204" pitchFamily="34" charset="0"/>
                        </a:rPr>
                        <a:t>ingen</a:t>
                      </a:r>
                      <a:r>
                        <a:rPr sz="1600" dirty="0">
                          <a:solidFill>
                            <a:srgbClr val="3C3C3C"/>
                          </a:solidFill>
                          <a:latin typeface="Calibri" panose="020F0502020204030204" pitchFamily="34" charset="0"/>
                          <a:cs typeface="Calibri" panose="020F0502020204030204" pitchFamily="34" charset="0"/>
                        </a:rPr>
                        <a:t>, 1=</a:t>
                      </a:r>
                      <a:r>
                        <a:rPr sz="1600" dirty="0" err="1">
                          <a:solidFill>
                            <a:srgbClr val="3C3C3C"/>
                          </a:solidFill>
                          <a:latin typeface="Calibri" panose="020F0502020204030204" pitchFamily="34" charset="0"/>
                          <a:cs typeface="Calibri" panose="020F0502020204030204" pitchFamily="34" charset="0"/>
                        </a:rPr>
                        <a:t>lindrig</a:t>
                      </a:r>
                      <a:r>
                        <a:rPr sz="1600" dirty="0">
                          <a:solidFill>
                            <a:srgbClr val="3C3C3C"/>
                          </a:solidFill>
                          <a:latin typeface="Calibri" panose="020F0502020204030204" pitchFamily="34" charset="0"/>
                          <a:cs typeface="Calibri" panose="020F0502020204030204" pitchFamily="34" charset="0"/>
                        </a:rPr>
                        <a:t>, 2=</a:t>
                      </a:r>
                      <a:r>
                        <a:rPr sz="1600" dirty="0" err="1">
                          <a:solidFill>
                            <a:srgbClr val="3C3C3C"/>
                          </a:solidFill>
                          <a:latin typeface="Calibri" panose="020F0502020204030204" pitchFamily="34" charset="0"/>
                          <a:cs typeface="Calibri" panose="020F0502020204030204" pitchFamily="34" charset="0"/>
                        </a:rPr>
                        <a:t>medelsvår</a:t>
                      </a:r>
                      <a:r>
                        <a:rPr sz="1600" dirty="0">
                          <a:solidFill>
                            <a:srgbClr val="3C3C3C"/>
                          </a:solidFill>
                          <a:latin typeface="Calibri" panose="020F0502020204030204" pitchFamily="34" charset="0"/>
                          <a:cs typeface="Calibri" panose="020F0502020204030204" pitchFamily="34" charset="0"/>
                        </a:rPr>
                        <a:t>, 3=</a:t>
                      </a:r>
                      <a:r>
                        <a:rPr sz="1600" dirty="0" err="1">
                          <a:solidFill>
                            <a:srgbClr val="3C3C3C"/>
                          </a:solidFill>
                          <a:latin typeface="Calibri" panose="020F0502020204030204" pitchFamily="34" charset="0"/>
                          <a:cs typeface="Calibri" panose="020F0502020204030204" pitchFamily="34" charset="0"/>
                        </a:rPr>
                        <a:t>svår</a:t>
                      </a:r>
                      <a:r>
                        <a:rPr sz="1600" dirty="0">
                          <a:solidFill>
                            <a:srgbClr val="3C3C3C"/>
                          </a:solidFill>
                          <a:latin typeface="Calibri" panose="020F0502020204030204" pitchFamily="34" charset="0"/>
                          <a:cs typeface="Calibri" panose="020F0502020204030204" pitchFamily="34" charset="0"/>
                        </a:rPr>
                        <a:t>, 4=</a:t>
                      </a:r>
                      <a:r>
                        <a:rPr sz="1600" dirty="0" err="1">
                          <a:solidFill>
                            <a:srgbClr val="3C3C3C"/>
                          </a:solidFill>
                          <a:latin typeface="Calibri" panose="020F0502020204030204" pitchFamily="34" charset="0"/>
                          <a:cs typeface="Calibri" panose="020F0502020204030204" pitchFamily="34" charset="0"/>
                        </a:rPr>
                        <a:t>mycket</a:t>
                      </a:r>
                      <a:r>
                        <a:rPr sz="1600" dirty="0">
                          <a:solidFill>
                            <a:srgbClr val="3C3C3C"/>
                          </a:solidFill>
                          <a:latin typeface="Calibri" panose="020F0502020204030204" pitchFamily="34" charset="0"/>
                          <a:cs typeface="Calibri" panose="020F0502020204030204" pitchFamily="34" charset="0"/>
                        </a:rPr>
                        <a:t> </a:t>
                      </a:r>
                      <a:r>
                        <a:rPr sz="1600" dirty="0" err="1">
                          <a:solidFill>
                            <a:srgbClr val="3C3C3C"/>
                          </a:solidFill>
                          <a:latin typeface="Calibri" panose="020F0502020204030204" pitchFamily="34" charset="0"/>
                          <a:cs typeface="Calibri" panose="020F0502020204030204" pitchFamily="34" charset="0"/>
                        </a:rPr>
                        <a:t>svår</a:t>
                      </a:r>
                      <a:endParaRPr sz="1600" dirty="0">
                        <a:solidFill>
                          <a:srgbClr val="3C3C3C"/>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1981200" y="5486400"/>
            <a:ext cx="8187370" cy="830997"/>
          </a:xfrm>
          <a:prstGeom prst="rect">
            <a:avLst/>
          </a:prstGeom>
          <a:noFill/>
        </p:spPr>
        <p:txBody>
          <a:bodyPr wrap="none">
            <a:spAutoFit/>
          </a:bodyPr>
          <a:lstStyle/>
          <a:p>
            <a:endParaRPr lang="sv-SE" sz="1600" dirty="0">
              <a:solidFill>
                <a:srgbClr val="3C3C3C"/>
              </a:solidFill>
              <a:latin typeface="Calibri"/>
            </a:endParaRPr>
          </a:p>
          <a:p>
            <a:endParaRPr lang="sv-SE" sz="1600" dirty="0">
              <a:solidFill>
                <a:srgbClr val="3C3C3C"/>
              </a:solidFill>
              <a:latin typeface="Calibri"/>
            </a:endParaRPr>
          </a:p>
          <a:p>
            <a:r>
              <a:rPr sz="1600" dirty="0">
                <a:solidFill>
                  <a:srgbClr val="3C3C3C"/>
                </a:solidFill>
                <a:latin typeface="Calibri"/>
              </a:rPr>
              <a:t>Kliniker </a:t>
            </a:r>
            <a:r>
              <a:rPr sz="1600" dirty="0" err="1">
                <a:solidFill>
                  <a:srgbClr val="3C3C3C"/>
                </a:solidFill>
                <a:latin typeface="Calibri"/>
              </a:rPr>
              <a:t>räknar</a:t>
            </a:r>
            <a:r>
              <a:rPr sz="1600" dirty="0">
                <a:solidFill>
                  <a:srgbClr val="3C3C3C"/>
                </a:solidFill>
                <a:latin typeface="Calibri"/>
              </a:rPr>
              <a:t> </a:t>
            </a:r>
            <a:r>
              <a:rPr sz="1600" dirty="0" err="1">
                <a:solidFill>
                  <a:srgbClr val="3C3C3C"/>
                </a:solidFill>
                <a:latin typeface="Calibri"/>
              </a:rPr>
              <a:t>ut</a:t>
            </a:r>
            <a:r>
              <a:rPr sz="1600" dirty="0">
                <a:solidFill>
                  <a:srgbClr val="3C3C3C"/>
                </a:solidFill>
                <a:latin typeface="Calibri"/>
              </a:rPr>
              <a:t> </a:t>
            </a:r>
            <a:r>
              <a:rPr sz="1600" dirty="0" err="1">
                <a:solidFill>
                  <a:srgbClr val="3C3C3C"/>
                </a:solidFill>
                <a:latin typeface="Calibri"/>
              </a:rPr>
              <a:t>ett</a:t>
            </a:r>
            <a:r>
              <a:rPr sz="1600" dirty="0">
                <a:solidFill>
                  <a:srgbClr val="3C3C3C"/>
                </a:solidFill>
                <a:latin typeface="Calibri"/>
              </a:rPr>
              <a:t> </a:t>
            </a:r>
            <a:r>
              <a:rPr sz="1600" dirty="0" err="1">
                <a:solidFill>
                  <a:srgbClr val="3C3C3C"/>
                </a:solidFill>
                <a:latin typeface="Calibri"/>
              </a:rPr>
              <a:t>värde</a:t>
            </a:r>
            <a:r>
              <a:rPr sz="1600" dirty="0">
                <a:solidFill>
                  <a:srgbClr val="3C3C3C"/>
                </a:solidFill>
                <a:latin typeface="Calibri"/>
              </a:rPr>
              <a:t> 0–4 </a:t>
            </a:r>
            <a:r>
              <a:rPr sz="1600" dirty="0" err="1">
                <a:solidFill>
                  <a:srgbClr val="3C3C3C"/>
                </a:solidFill>
                <a:latin typeface="Calibri"/>
              </a:rPr>
              <a:t>som</a:t>
            </a:r>
            <a:r>
              <a:rPr sz="1600" dirty="0">
                <a:solidFill>
                  <a:srgbClr val="3C3C3C"/>
                </a:solidFill>
                <a:latin typeface="Calibri"/>
              </a:rPr>
              <a:t> </a:t>
            </a:r>
            <a:r>
              <a:rPr sz="1600" dirty="0" err="1">
                <a:solidFill>
                  <a:srgbClr val="3C3C3C"/>
                </a:solidFill>
                <a:latin typeface="Calibri"/>
              </a:rPr>
              <a:t>visar</a:t>
            </a:r>
            <a:r>
              <a:rPr sz="1600" dirty="0">
                <a:solidFill>
                  <a:srgbClr val="3C3C3C"/>
                </a:solidFill>
                <a:latin typeface="Calibri"/>
              </a:rPr>
              <a:t> </a:t>
            </a:r>
            <a:r>
              <a:rPr sz="1600" dirty="0" err="1">
                <a:solidFill>
                  <a:srgbClr val="3C3C3C"/>
                </a:solidFill>
                <a:latin typeface="Calibri"/>
              </a:rPr>
              <a:t>patientens</a:t>
            </a:r>
            <a:r>
              <a:rPr sz="1600" dirty="0">
                <a:solidFill>
                  <a:srgbClr val="3C3C3C"/>
                </a:solidFill>
                <a:latin typeface="Calibri"/>
              </a:rPr>
              <a:t> </a:t>
            </a:r>
            <a:r>
              <a:rPr sz="1600" dirty="0" err="1">
                <a:solidFill>
                  <a:srgbClr val="3C3C3C"/>
                </a:solidFill>
                <a:latin typeface="Calibri"/>
              </a:rPr>
              <a:t>svårighetsgrad</a:t>
            </a:r>
            <a:r>
              <a:rPr sz="1600" dirty="0">
                <a:solidFill>
                  <a:srgbClr val="3C3C3C"/>
                </a:solidFill>
                <a:latin typeface="Calibri"/>
              </a:rPr>
              <a:t> av </a:t>
            </a:r>
            <a:r>
              <a:rPr sz="1600" dirty="0" err="1">
                <a:solidFill>
                  <a:srgbClr val="3C3C3C"/>
                </a:solidFill>
                <a:latin typeface="Calibri"/>
              </a:rPr>
              <a:t>personlighetsfungerande</a:t>
            </a:r>
            <a:r>
              <a:rPr sz="1600" dirty="0">
                <a:solidFill>
                  <a:srgbClr val="3C3C3C"/>
                </a:solidFill>
                <a:latin typeface="Calibri"/>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6310E9-756D-A910-BC7F-54204410635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B6778A7-3AEE-3B69-FFE5-7A12F6CF7B82}"/>
              </a:ext>
            </a:extLst>
          </p:cNvPr>
          <p:cNvSpPr txBox="1"/>
          <p:nvPr/>
        </p:nvSpPr>
        <p:spPr>
          <a:xfrm>
            <a:off x="380246" y="640080"/>
            <a:ext cx="5069578" cy="148132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kern="1200" dirty="0">
                <a:solidFill>
                  <a:schemeClr val="accent2"/>
                </a:solidFill>
                <a:latin typeface="Calibri" panose="020F0502020204030204" pitchFamily="34" charset="0"/>
                <a:ea typeface="+mj-ea"/>
                <a:cs typeface="Calibri" panose="020F0502020204030204" pitchFamily="34" charset="0"/>
              </a:rPr>
              <a:t>SCID-5-AMPD    Del I    </a:t>
            </a:r>
            <a:r>
              <a:rPr lang="en-US" sz="2400" kern="1200" dirty="0" err="1">
                <a:solidFill>
                  <a:schemeClr val="accent2"/>
                </a:solidFill>
                <a:latin typeface="Calibri" panose="020F0502020204030204" pitchFamily="34" charset="0"/>
                <a:ea typeface="+mj-ea"/>
                <a:cs typeface="Calibri" panose="020F0502020204030204" pitchFamily="34" charset="0"/>
              </a:rPr>
              <a:t>Personlighetsfungerande</a:t>
            </a:r>
            <a:r>
              <a:rPr lang="en-US" sz="2400" kern="1200" dirty="0">
                <a:solidFill>
                  <a:schemeClr val="accent2"/>
                </a:solidFill>
                <a:latin typeface="Calibri" panose="020F0502020204030204" pitchFamily="34" charset="0"/>
                <a:ea typeface="+mj-ea"/>
                <a:cs typeface="Calibri" panose="020F0502020204030204" pitchFamily="34" charset="0"/>
              </a:rPr>
              <a:t> </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C90D7D-68F6-C463-8183-CC039CA27491}"/>
              </a:ext>
            </a:extLst>
          </p:cNvPr>
          <p:cNvSpPr txBox="1"/>
          <p:nvPr/>
        </p:nvSpPr>
        <p:spPr>
          <a:xfrm>
            <a:off x="181069" y="2660904"/>
            <a:ext cx="5268755" cy="35478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a:p>
            <a:pPr>
              <a:lnSpc>
                <a:spcPct val="90000"/>
              </a:lnSpc>
              <a:spcAft>
                <a:spcPts val="600"/>
              </a:spcAft>
            </a:pPr>
            <a:r>
              <a:rPr lang="en-US" sz="2200" dirty="0">
                <a:latin typeface="Calibri" panose="020F0502020204030204" pitchFamily="34" charset="0"/>
                <a:cs typeface="Calibri" panose="020F0502020204030204" pitchFamily="34" charset="0"/>
              </a:rPr>
              <a:t>Kliniker </a:t>
            </a:r>
            <a:r>
              <a:rPr lang="en-US" sz="2200" dirty="0" err="1">
                <a:latin typeface="Calibri" panose="020F0502020204030204" pitchFamily="34" charset="0"/>
                <a:cs typeface="Calibri" panose="020F0502020204030204" pitchFamily="34" charset="0"/>
              </a:rPr>
              <a:t>räknar</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ut</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ett</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värde</a:t>
            </a:r>
            <a:r>
              <a:rPr lang="en-US" sz="2200" dirty="0">
                <a:latin typeface="Calibri" panose="020F0502020204030204" pitchFamily="34" charset="0"/>
                <a:cs typeface="Calibri" panose="020F0502020204030204" pitchFamily="34" charset="0"/>
              </a:rPr>
              <a:t> 0–4 </a:t>
            </a:r>
            <a:r>
              <a:rPr lang="en-US" sz="2200" dirty="0" err="1">
                <a:latin typeface="Calibri" panose="020F0502020204030204" pitchFamily="34" charset="0"/>
                <a:cs typeface="Calibri" panose="020F0502020204030204" pitchFamily="34" charset="0"/>
              </a:rPr>
              <a:t>som</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visar</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patientens</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svårighetsgrad</a:t>
            </a:r>
            <a:r>
              <a:rPr lang="en-US" sz="2200" dirty="0">
                <a:latin typeface="Calibri" panose="020F0502020204030204" pitchFamily="34" charset="0"/>
                <a:cs typeface="Calibri" panose="020F0502020204030204" pitchFamily="34" charset="0"/>
              </a:rPr>
              <a:t> av </a:t>
            </a:r>
            <a:r>
              <a:rPr lang="en-US" sz="2200" dirty="0" err="1">
                <a:latin typeface="Calibri" panose="020F0502020204030204" pitchFamily="34" charset="0"/>
                <a:cs typeface="Calibri" panose="020F0502020204030204" pitchFamily="34" charset="0"/>
              </a:rPr>
              <a:t>personlighetsfungerande</a:t>
            </a:r>
            <a:r>
              <a:rPr lang="en-US" sz="2200" dirty="0">
                <a:latin typeface="Calibri" panose="020F0502020204030204" pitchFamily="34" charset="0"/>
                <a:cs typeface="Calibri" panose="020F0502020204030204" pitchFamily="34" charset="0"/>
              </a:rPr>
              <a:t>.</a:t>
            </a:r>
          </a:p>
        </p:txBody>
      </p:sp>
      <p:graphicFrame>
        <p:nvGraphicFramePr>
          <p:cNvPr id="3" name="Table 2">
            <a:extLst>
              <a:ext uri="{FF2B5EF4-FFF2-40B4-BE49-F238E27FC236}">
                <a16:creationId xmlns:a16="http://schemas.microsoft.com/office/drawing/2014/main" id="{FDCB6CCE-8301-4F04-6E84-BD6B8DB03568}"/>
              </a:ext>
            </a:extLst>
          </p:cNvPr>
          <p:cNvGraphicFramePr>
            <a:graphicFrameLocks noGrp="1"/>
          </p:cNvGraphicFramePr>
          <p:nvPr>
            <p:extLst>
              <p:ext uri="{D42A27DB-BD31-4B8C-83A1-F6EECF244321}">
                <p14:modId xmlns:p14="http://schemas.microsoft.com/office/powerpoint/2010/main" val="2373558353"/>
              </p:ext>
            </p:extLst>
          </p:nvPr>
        </p:nvGraphicFramePr>
        <p:xfrm>
          <a:off x="5449824" y="729634"/>
          <a:ext cx="6108192" cy="5398736"/>
        </p:xfrm>
        <a:graphic>
          <a:graphicData uri="http://schemas.openxmlformats.org/drawingml/2006/table">
            <a:tbl>
              <a:tblPr firstRow="1" bandRow="1">
                <a:tableStyleId>{16D9F66E-5EB9-4882-86FB-DCBF35E3C3E4}</a:tableStyleId>
              </a:tblPr>
              <a:tblGrid>
                <a:gridCol w="1547201">
                  <a:extLst>
                    <a:ext uri="{9D8B030D-6E8A-4147-A177-3AD203B41FA5}">
                      <a16:colId xmlns:a16="http://schemas.microsoft.com/office/drawing/2014/main" val="20000"/>
                    </a:ext>
                  </a:extLst>
                </a:gridCol>
                <a:gridCol w="2266291">
                  <a:extLst>
                    <a:ext uri="{9D8B030D-6E8A-4147-A177-3AD203B41FA5}">
                      <a16:colId xmlns:a16="http://schemas.microsoft.com/office/drawing/2014/main" val="20001"/>
                    </a:ext>
                  </a:extLst>
                </a:gridCol>
                <a:gridCol w="2294700">
                  <a:extLst>
                    <a:ext uri="{9D8B030D-6E8A-4147-A177-3AD203B41FA5}">
                      <a16:colId xmlns:a16="http://schemas.microsoft.com/office/drawing/2014/main" val="20002"/>
                    </a:ext>
                  </a:extLst>
                </a:gridCol>
              </a:tblGrid>
              <a:tr h="371696">
                <a:tc>
                  <a:txBody>
                    <a:bodyPr/>
                    <a:lstStyle/>
                    <a:p>
                      <a:r>
                        <a:rPr sz="1600" b="1">
                          <a:solidFill>
                            <a:srgbClr val="225522"/>
                          </a:solidFill>
                          <a:latin typeface="Calibri" panose="020F0502020204030204" pitchFamily="34" charset="0"/>
                          <a:cs typeface="Calibri" panose="020F0502020204030204" pitchFamily="34" charset="0"/>
                        </a:rPr>
                        <a:t>Område</a:t>
                      </a:r>
                    </a:p>
                  </a:txBody>
                  <a:tcPr marL="91401" marR="91401" marT="45700" marB="45700"/>
                </a:tc>
                <a:tc>
                  <a:txBody>
                    <a:bodyPr/>
                    <a:lstStyle/>
                    <a:p>
                      <a:r>
                        <a:rPr sz="1600" b="1">
                          <a:solidFill>
                            <a:srgbClr val="225522"/>
                          </a:solidFill>
                          <a:latin typeface="Calibri" panose="020F0502020204030204" pitchFamily="34" charset="0"/>
                          <a:cs typeface="Calibri" panose="020F0502020204030204" pitchFamily="34" charset="0"/>
                        </a:rPr>
                        <a:t>Delskalor</a:t>
                      </a:r>
                    </a:p>
                  </a:txBody>
                  <a:tcPr marL="91401" marR="91401" marT="45700" marB="45700"/>
                </a:tc>
                <a:tc>
                  <a:txBody>
                    <a:bodyPr/>
                    <a:lstStyle/>
                    <a:p>
                      <a:r>
                        <a:rPr sz="1600" b="1" dirty="0" err="1">
                          <a:solidFill>
                            <a:srgbClr val="225522"/>
                          </a:solidFill>
                          <a:latin typeface="Calibri" panose="020F0502020204030204" pitchFamily="34" charset="0"/>
                          <a:cs typeface="Calibri" panose="020F0502020204030204" pitchFamily="34" charset="0"/>
                        </a:rPr>
                        <a:t>Svårighetsgrad</a:t>
                      </a:r>
                      <a:endParaRPr sz="1600" b="1" dirty="0">
                        <a:solidFill>
                          <a:srgbClr val="225522"/>
                        </a:solidFill>
                        <a:latin typeface="Calibri" panose="020F0502020204030204" pitchFamily="34" charset="0"/>
                        <a:cs typeface="Calibri" panose="020F0502020204030204" pitchFamily="34" charset="0"/>
                      </a:endParaRPr>
                    </a:p>
                  </a:txBody>
                  <a:tcPr marL="91401" marR="91401" marT="45700" marB="45700"/>
                </a:tc>
                <a:extLst>
                  <a:ext uri="{0D108BD9-81ED-4DB2-BD59-A6C34878D82A}">
                    <a16:rowId xmlns:a16="http://schemas.microsoft.com/office/drawing/2014/main" val="10000"/>
                  </a:ext>
                </a:extLst>
              </a:tr>
              <a:tr h="859167">
                <a:tc>
                  <a:txBody>
                    <a:bodyPr/>
                    <a:lstStyle/>
                    <a:p>
                      <a:r>
                        <a:rPr sz="1600" dirty="0" err="1">
                          <a:solidFill>
                            <a:srgbClr val="3C3C3C"/>
                          </a:solidFill>
                          <a:latin typeface="Calibri" panose="020F0502020204030204" pitchFamily="34" charset="0"/>
                          <a:cs typeface="Calibri" panose="020F0502020204030204" pitchFamily="34" charset="0"/>
                        </a:rPr>
                        <a:t>Identitet</a:t>
                      </a:r>
                      <a:endParaRPr sz="1600" dirty="0">
                        <a:solidFill>
                          <a:srgbClr val="3C3C3C"/>
                        </a:solidFill>
                        <a:latin typeface="Calibri" panose="020F0502020204030204" pitchFamily="34" charset="0"/>
                        <a:cs typeface="Calibri" panose="020F0502020204030204" pitchFamily="34" charset="0"/>
                      </a:endParaRPr>
                    </a:p>
                  </a:txBody>
                  <a:tcPr marL="91401" marR="91401" marT="45700" marB="45700"/>
                </a:tc>
                <a:tc>
                  <a:txBody>
                    <a:bodyPr/>
                    <a:lstStyle/>
                    <a:p>
                      <a:r>
                        <a:rPr sz="1600">
                          <a:solidFill>
                            <a:srgbClr val="3C3C3C"/>
                          </a:solidFill>
                          <a:latin typeface="Calibri" panose="020F0502020204030204" pitchFamily="34" charset="0"/>
                          <a:cs typeface="Calibri" panose="020F0502020204030204" pitchFamily="34" charset="0"/>
                        </a:rPr>
                        <a:t>1. Självkänsla</a:t>
                      </a:r>
                    </a:p>
                    <a:p>
                      <a:r>
                        <a:rPr sz="1600">
                          <a:solidFill>
                            <a:srgbClr val="3C3C3C"/>
                          </a:solidFill>
                          <a:latin typeface="Calibri" panose="020F0502020204030204" pitchFamily="34" charset="0"/>
                          <a:cs typeface="Calibri" panose="020F0502020204030204" pitchFamily="34" charset="0"/>
                        </a:rPr>
                        <a:t>2. Självuppfattning</a:t>
                      </a:r>
                    </a:p>
                    <a:p>
                      <a:r>
                        <a:rPr sz="1600">
                          <a:solidFill>
                            <a:srgbClr val="3C3C3C"/>
                          </a:solidFill>
                          <a:latin typeface="Calibri" panose="020F0502020204030204" pitchFamily="34" charset="0"/>
                          <a:cs typeface="Calibri" panose="020F0502020204030204" pitchFamily="34" charset="0"/>
                        </a:rPr>
                        <a:t>3. Reglera känslor</a:t>
                      </a:r>
                    </a:p>
                  </a:txBody>
                  <a:tcPr marL="91401" marR="91401" marT="45700" marB="45700"/>
                </a:tc>
                <a:tc>
                  <a:txBody>
                    <a:bodyPr/>
                    <a:lstStyle/>
                    <a:p>
                      <a:r>
                        <a:rPr sz="1600">
                          <a:solidFill>
                            <a:srgbClr val="3C3C3C"/>
                          </a:solidFill>
                          <a:latin typeface="Calibri" panose="020F0502020204030204" pitchFamily="34" charset="0"/>
                          <a:cs typeface="Calibri" panose="020F0502020204030204" pitchFamily="34" charset="0"/>
                        </a:rPr>
                        <a:t>0–4</a:t>
                      </a:r>
                    </a:p>
                  </a:txBody>
                  <a:tcPr marL="91401" marR="91401" marT="45700" marB="45700"/>
                </a:tc>
                <a:extLst>
                  <a:ext uri="{0D108BD9-81ED-4DB2-BD59-A6C34878D82A}">
                    <a16:rowId xmlns:a16="http://schemas.microsoft.com/office/drawing/2014/main" val="10001"/>
                  </a:ext>
                </a:extLst>
              </a:tr>
              <a:tr h="1346637">
                <a:tc>
                  <a:txBody>
                    <a:bodyPr/>
                    <a:lstStyle/>
                    <a:p>
                      <a:r>
                        <a:rPr sz="1600">
                          <a:solidFill>
                            <a:srgbClr val="3C3C3C"/>
                          </a:solidFill>
                          <a:latin typeface="Calibri" panose="020F0502020204030204" pitchFamily="34" charset="0"/>
                          <a:cs typeface="Calibri" panose="020F0502020204030204" pitchFamily="34" charset="0"/>
                        </a:rPr>
                        <a:t>Självstyrning</a:t>
                      </a:r>
                    </a:p>
                  </a:txBody>
                  <a:tcPr marL="91401" marR="91401" marT="45700" marB="45700"/>
                </a:tc>
                <a:tc>
                  <a:txBody>
                    <a:bodyPr/>
                    <a:lstStyle/>
                    <a:p>
                      <a:r>
                        <a:rPr sz="1600">
                          <a:solidFill>
                            <a:srgbClr val="3C3C3C"/>
                          </a:solidFill>
                          <a:latin typeface="Calibri" panose="020F0502020204030204" pitchFamily="34" charset="0"/>
                          <a:cs typeface="Calibri" panose="020F0502020204030204" pitchFamily="34" charset="0"/>
                        </a:rPr>
                        <a:t>1. Fullfölja mål</a:t>
                      </a:r>
                    </a:p>
                    <a:p>
                      <a:r>
                        <a:rPr sz="1600">
                          <a:solidFill>
                            <a:srgbClr val="3C3C3C"/>
                          </a:solidFill>
                          <a:latin typeface="Calibri" panose="020F0502020204030204" pitchFamily="34" charset="0"/>
                          <a:cs typeface="Calibri" panose="020F0502020204030204" pitchFamily="34" charset="0"/>
                        </a:rPr>
                        <a:t>2. Moraliska värderingar</a:t>
                      </a:r>
                    </a:p>
                    <a:p>
                      <a:r>
                        <a:rPr sz="1600">
                          <a:solidFill>
                            <a:srgbClr val="3C3C3C"/>
                          </a:solidFill>
                          <a:latin typeface="Calibri" panose="020F0502020204030204" pitchFamily="34" charset="0"/>
                          <a:cs typeface="Calibri" panose="020F0502020204030204" pitchFamily="34" charset="0"/>
                        </a:rPr>
                        <a:t>3. Reflekterande förmåga</a:t>
                      </a:r>
                    </a:p>
                  </a:txBody>
                  <a:tcPr marL="91401" marR="91401" marT="45700" marB="45700"/>
                </a:tc>
                <a:tc>
                  <a:txBody>
                    <a:bodyPr/>
                    <a:lstStyle/>
                    <a:p>
                      <a:r>
                        <a:rPr sz="1600" dirty="0">
                          <a:solidFill>
                            <a:srgbClr val="3C3C3C"/>
                          </a:solidFill>
                          <a:latin typeface="Calibri" panose="020F0502020204030204" pitchFamily="34" charset="0"/>
                          <a:cs typeface="Calibri" panose="020F0502020204030204" pitchFamily="34" charset="0"/>
                        </a:rPr>
                        <a:t>0–4</a:t>
                      </a:r>
                    </a:p>
                  </a:txBody>
                  <a:tcPr marL="91401" marR="91401" marT="45700" marB="45700"/>
                </a:tc>
                <a:extLst>
                  <a:ext uri="{0D108BD9-81ED-4DB2-BD59-A6C34878D82A}">
                    <a16:rowId xmlns:a16="http://schemas.microsoft.com/office/drawing/2014/main" val="10002"/>
                  </a:ext>
                </a:extLst>
              </a:tr>
              <a:tr h="859167">
                <a:tc>
                  <a:txBody>
                    <a:bodyPr/>
                    <a:lstStyle/>
                    <a:p>
                      <a:r>
                        <a:rPr sz="1600" dirty="0" err="1">
                          <a:solidFill>
                            <a:srgbClr val="3C3C3C"/>
                          </a:solidFill>
                          <a:latin typeface="Calibri" panose="020F0502020204030204" pitchFamily="34" charset="0"/>
                          <a:cs typeface="Calibri" panose="020F0502020204030204" pitchFamily="34" charset="0"/>
                        </a:rPr>
                        <a:t>Empati</a:t>
                      </a:r>
                      <a:endParaRPr sz="1600" dirty="0">
                        <a:solidFill>
                          <a:srgbClr val="3C3C3C"/>
                        </a:solidFill>
                        <a:latin typeface="Calibri" panose="020F0502020204030204" pitchFamily="34" charset="0"/>
                        <a:cs typeface="Calibri" panose="020F0502020204030204" pitchFamily="34" charset="0"/>
                      </a:endParaRPr>
                    </a:p>
                  </a:txBody>
                  <a:tcPr marL="91401" marR="91401" marT="45700" marB="45700"/>
                </a:tc>
                <a:tc>
                  <a:txBody>
                    <a:bodyPr/>
                    <a:lstStyle/>
                    <a:p>
                      <a:r>
                        <a:rPr sz="1600">
                          <a:solidFill>
                            <a:srgbClr val="3C3C3C"/>
                          </a:solidFill>
                          <a:latin typeface="Calibri" panose="020F0502020204030204" pitchFamily="34" charset="0"/>
                          <a:cs typeface="Calibri" panose="020F0502020204030204" pitchFamily="34" charset="0"/>
                        </a:rPr>
                        <a:t>1. Sätta sig in i andra</a:t>
                      </a:r>
                    </a:p>
                    <a:p>
                      <a:r>
                        <a:rPr sz="1600">
                          <a:solidFill>
                            <a:srgbClr val="3C3C3C"/>
                          </a:solidFill>
                          <a:latin typeface="Calibri" panose="020F0502020204030204" pitchFamily="34" charset="0"/>
                          <a:cs typeface="Calibri" panose="020F0502020204030204" pitchFamily="34" charset="0"/>
                        </a:rPr>
                        <a:t>2. Förstå påverkan</a:t>
                      </a:r>
                    </a:p>
                    <a:p>
                      <a:r>
                        <a:rPr sz="1600">
                          <a:solidFill>
                            <a:srgbClr val="3C3C3C"/>
                          </a:solidFill>
                          <a:latin typeface="Calibri" panose="020F0502020204030204" pitchFamily="34" charset="0"/>
                          <a:cs typeface="Calibri" panose="020F0502020204030204" pitchFamily="34" charset="0"/>
                        </a:rPr>
                        <a:t>3. Tolerans</a:t>
                      </a:r>
                    </a:p>
                  </a:txBody>
                  <a:tcPr marL="91401" marR="91401" marT="45700" marB="45700"/>
                </a:tc>
                <a:tc>
                  <a:txBody>
                    <a:bodyPr/>
                    <a:lstStyle/>
                    <a:p>
                      <a:r>
                        <a:rPr sz="1600">
                          <a:solidFill>
                            <a:srgbClr val="3C3C3C"/>
                          </a:solidFill>
                          <a:latin typeface="Calibri" panose="020F0502020204030204" pitchFamily="34" charset="0"/>
                          <a:cs typeface="Calibri" panose="020F0502020204030204" pitchFamily="34" charset="0"/>
                        </a:rPr>
                        <a:t>0–4</a:t>
                      </a:r>
                    </a:p>
                  </a:txBody>
                  <a:tcPr marL="91401" marR="91401" marT="45700" marB="45700"/>
                </a:tc>
                <a:extLst>
                  <a:ext uri="{0D108BD9-81ED-4DB2-BD59-A6C34878D82A}">
                    <a16:rowId xmlns:a16="http://schemas.microsoft.com/office/drawing/2014/main" val="10003"/>
                  </a:ext>
                </a:extLst>
              </a:tr>
              <a:tr h="1102902">
                <a:tc>
                  <a:txBody>
                    <a:bodyPr/>
                    <a:lstStyle/>
                    <a:p>
                      <a:r>
                        <a:rPr sz="1600" dirty="0" err="1">
                          <a:solidFill>
                            <a:srgbClr val="3C3C3C"/>
                          </a:solidFill>
                          <a:latin typeface="Calibri" panose="020F0502020204030204" pitchFamily="34" charset="0"/>
                          <a:cs typeface="Calibri" panose="020F0502020204030204" pitchFamily="34" charset="0"/>
                        </a:rPr>
                        <a:t>Närhet</a:t>
                      </a:r>
                      <a:r>
                        <a:rPr sz="1600" dirty="0">
                          <a:solidFill>
                            <a:srgbClr val="3C3C3C"/>
                          </a:solidFill>
                          <a:latin typeface="Calibri" panose="020F0502020204030204" pitchFamily="34" charset="0"/>
                          <a:cs typeface="Calibri" panose="020F0502020204030204" pitchFamily="34" charset="0"/>
                        </a:rPr>
                        <a:t> </a:t>
                      </a:r>
                      <a:r>
                        <a:rPr sz="1600" dirty="0" err="1">
                          <a:solidFill>
                            <a:srgbClr val="3C3C3C"/>
                          </a:solidFill>
                          <a:latin typeface="Calibri" panose="020F0502020204030204" pitchFamily="34" charset="0"/>
                          <a:cs typeface="Calibri" panose="020F0502020204030204" pitchFamily="34" charset="0"/>
                        </a:rPr>
                        <a:t>i</a:t>
                      </a:r>
                      <a:r>
                        <a:rPr sz="1600" dirty="0">
                          <a:solidFill>
                            <a:srgbClr val="3C3C3C"/>
                          </a:solidFill>
                          <a:latin typeface="Calibri" panose="020F0502020204030204" pitchFamily="34" charset="0"/>
                          <a:cs typeface="Calibri" panose="020F0502020204030204" pitchFamily="34" charset="0"/>
                        </a:rPr>
                        <a:t> </a:t>
                      </a:r>
                      <a:r>
                        <a:rPr lang="sv-SE" sz="1600" dirty="0">
                          <a:solidFill>
                            <a:srgbClr val="3C3C3C"/>
                          </a:solidFill>
                          <a:latin typeface="Calibri" panose="020F0502020204030204" pitchFamily="34" charset="0"/>
                          <a:cs typeface="Calibri" panose="020F0502020204030204" pitchFamily="34" charset="0"/>
                        </a:rPr>
                        <a:t>nära </a:t>
                      </a:r>
                      <a:r>
                        <a:rPr sz="1600" dirty="0" err="1">
                          <a:solidFill>
                            <a:srgbClr val="3C3C3C"/>
                          </a:solidFill>
                          <a:latin typeface="Calibri" panose="020F0502020204030204" pitchFamily="34" charset="0"/>
                          <a:cs typeface="Calibri" panose="020F0502020204030204" pitchFamily="34" charset="0"/>
                        </a:rPr>
                        <a:t>relationer</a:t>
                      </a:r>
                      <a:endParaRPr sz="1600" dirty="0">
                        <a:solidFill>
                          <a:srgbClr val="3C3C3C"/>
                        </a:solidFill>
                        <a:latin typeface="Calibri" panose="020F0502020204030204" pitchFamily="34" charset="0"/>
                        <a:cs typeface="Calibri" panose="020F0502020204030204" pitchFamily="34" charset="0"/>
                      </a:endParaRPr>
                    </a:p>
                  </a:txBody>
                  <a:tcPr marL="91401" marR="91401" marT="45700" marB="45700"/>
                </a:tc>
                <a:tc>
                  <a:txBody>
                    <a:bodyPr/>
                    <a:lstStyle/>
                    <a:p>
                      <a:r>
                        <a:rPr sz="1600" dirty="0">
                          <a:solidFill>
                            <a:srgbClr val="3C3C3C"/>
                          </a:solidFill>
                          <a:latin typeface="Calibri" panose="020F0502020204030204" pitchFamily="34" charset="0"/>
                          <a:cs typeface="Calibri" panose="020F0502020204030204" pitchFamily="34" charset="0"/>
                        </a:rPr>
                        <a:t>1. </a:t>
                      </a:r>
                      <a:r>
                        <a:rPr sz="1600" dirty="0" err="1">
                          <a:solidFill>
                            <a:srgbClr val="3C3C3C"/>
                          </a:solidFill>
                          <a:latin typeface="Calibri" panose="020F0502020204030204" pitchFamily="34" charset="0"/>
                          <a:cs typeface="Calibri" panose="020F0502020204030204" pitchFamily="34" charset="0"/>
                        </a:rPr>
                        <a:t>Djup</a:t>
                      </a:r>
                      <a:r>
                        <a:rPr sz="1600" dirty="0">
                          <a:solidFill>
                            <a:srgbClr val="3C3C3C"/>
                          </a:solidFill>
                          <a:latin typeface="Calibri" panose="020F0502020204030204" pitchFamily="34" charset="0"/>
                          <a:cs typeface="Calibri" panose="020F0502020204030204" pitchFamily="34" charset="0"/>
                        </a:rPr>
                        <a:t> </a:t>
                      </a:r>
                      <a:r>
                        <a:rPr lang="sv-SE" sz="1600" dirty="0">
                          <a:solidFill>
                            <a:srgbClr val="3C3C3C"/>
                          </a:solidFill>
                          <a:latin typeface="Calibri" panose="020F0502020204030204" pitchFamily="34" charset="0"/>
                          <a:cs typeface="Calibri" panose="020F0502020204030204" pitchFamily="34" charset="0"/>
                        </a:rPr>
                        <a:t>och</a:t>
                      </a:r>
                      <a:r>
                        <a:rPr sz="1600" dirty="0">
                          <a:solidFill>
                            <a:srgbClr val="3C3C3C"/>
                          </a:solidFill>
                          <a:latin typeface="Calibri" panose="020F0502020204030204" pitchFamily="34" charset="0"/>
                          <a:cs typeface="Calibri" panose="020F0502020204030204" pitchFamily="34" charset="0"/>
                        </a:rPr>
                        <a:t> </a:t>
                      </a:r>
                      <a:r>
                        <a:rPr sz="1600" dirty="0" err="1">
                          <a:solidFill>
                            <a:srgbClr val="3C3C3C"/>
                          </a:solidFill>
                          <a:latin typeface="Calibri" panose="020F0502020204030204" pitchFamily="34" charset="0"/>
                          <a:cs typeface="Calibri" panose="020F0502020204030204" pitchFamily="34" charset="0"/>
                        </a:rPr>
                        <a:t>varaktighet</a:t>
                      </a:r>
                      <a:endParaRPr sz="1600" dirty="0">
                        <a:solidFill>
                          <a:srgbClr val="3C3C3C"/>
                        </a:solidFill>
                        <a:latin typeface="Calibri" panose="020F0502020204030204" pitchFamily="34" charset="0"/>
                        <a:cs typeface="Calibri" panose="020F0502020204030204" pitchFamily="34" charset="0"/>
                      </a:endParaRPr>
                    </a:p>
                    <a:p>
                      <a:r>
                        <a:rPr sz="1600" dirty="0">
                          <a:solidFill>
                            <a:srgbClr val="3C3C3C"/>
                          </a:solidFill>
                          <a:latin typeface="Calibri" panose="020F0502020204030204" pitchFamily="34" charset="0"/>
                          <a:cs typeface="Calibri" panose="020F0502020204030204" pitchFamily="34" charset="0"/>
                        </a:rPr>
                        <a:t>2. </a:t>
                      </a:r>
                      <a:r>
                        <a:rPr sz="1600" dirty="0" err="1">
                          <a:solidFill>
                            <a:srgbClr val="3C3C3C"/>
                          </a:solidFill>
                          <a:latin typeface="Calibri" panose="020F0502020204030204" pitchFamily="34" charset="0"/>
                          <a:cs typeface="Calibri" panose="020F0502020204030204" pitchFamily="34" charset="0"/>
                        </a:rPr>
                        <a:t>Önskan</a:t>
                      </a:r>
                      <a:r>
                        <a:rPr sz="1600" dirty="0">
                          <a:solidFill>
                            <a:srgbClr val="3C3C3C"/>
                          </a:solidFill>
                          <a:latin typeface="Calibri" panose="020F0502020204030204" pitchFamily="34" charset="0"/>
                          <a:cs typeface="Calibri" panose="020F0502020204030204" pitchFamily="34" charset="0"/>
                        </a:rPr>
                        <a:t> om </a:t>
                      </a:r>
                      <a:r>
                        <a:rPr sz="1600" dirty="0" err="1">
                          <a:solidFill>
                            <a:srgbClr val="3C3C3C"/>
                          </a:solidFill>
                          <a:latin typeface="Calibri" panose="020F0502020204030204" pitchFamily="34" charset="0"/>
                          <a:cs typeface="Calibri" panose="020F0502020204030204" pitchFamily="34" charset="0"/>
                        </a:rPr>
                        <a:t>närhet</a:t>
                      </a:r>
                      <a:endParaRPr sz="1600" dirty="0">
                        <a:solidFill>
                          <a:srgbClr val="3C3C3C"/>
                        </a:solidFill>
                        <a:latin typeface="Calibri" panose="020F0502020204030204" pitchFamily="34" charset="0"/>
                        <a:cs typeface="Calibri" panose="020F0502020204030204" pitchFamily="34" charset="0"/>
                      </a:endParaRPr>
                    </a:p>
                    <a:p>
                      <a:r>
                        <a:rPr sz="1600" dirty="0">
                          <a:solidFill>
                            <a:srgbClr val="3C3C3C"/>
                          </a:solidFill>
                          <a:latin typeface="Calibri" panose="020F0502020204030204" pitchFamily="34" charset="0"/>
                          <a:cs typeface="Calibri" panose="020F0502020204030204" pitchFamily="34" charset="0"/>
                        </a:rPr>
                        <a:t>3. </a:t>
                      </a:r>
                      <a:r>
                        <a:rPr sz="1600" dirty="0" err="1">
                          <a:solidFill>
                            <a:srgbClr val="3C3C3C"/>
                          </a:solidFill>
                          <a:latin typeface="Calibri" panose="020F0502020204030204" pitchFamily="34" charset="0"/>
                          <a:cs typeface="Calibri" panose="020F0502020204030204" pitchFamily="34" charset="0"/>
                        </a:rPr>
                        <a:t>Ömsesidig</a:t>
                      </a:r>
                      <a:r>
                        <a:rPr sz="1600" dirty="0">
                          <a:solidFill>
                            <a:srgbClr val="3C3C3C"/>
                          </a:solidFill>
                          <a:latin typeface="Calibri" panose="020F0502020204030204" pitchFamily="34" charset="0"/>
                          <a:cs typeface="Calibri" panose="020F0502020204030204" pitchFamily="34" charset="0"/>
                        </a:rPr>
                        <a:t> </a:t>
                      </a:r>
                      <a:r>
                        <a:rPr sz="1600" dirty="0" err="1">
                          <a:solidFill>
                            <a:srgbClr val="3C3C3C"/>
                          </a:solidFill>
                          <a:latin typeface="Calibri" panose="020F0502020204030204" pitchFamily="34" charset="0"/>
                          <a:cs typeface="Calibri" panose="020F0502020204030204" pitchFamily="34" charset="0"/>
                        </a:rPr>
                        <a:t>respekt</a:t>
                      </a:r>
                      <a:endParaRPr sz="1600" dirty="0">
                        <a:solidFill>
                          <a:srgbClr val="3C3C3C"/>
                        </a:solidFill>
                        <a:latin typeface="Calibri" panose="020F0502020204030204" pitchFamily="34" charset="0"/>
                        <a:cs typeface="Calibri" panose="020F0502020204030204" pitchFamily="34" charset="0"/>
                      </a:endParaRPr>
                    </a:p>
                  </a:txBody>
                  <a:tcPr marL="91401" marR="91401" marT="45700" marB="45700"/>
                </a:tc>
                <a:tc>
                  <a:txBody>
                    <a:bodyPr/>
                    <a:lstStyle/>
                    <a:p>
                      <a:r>
                        <a:rPr sz="1600">
                          <a:solidFill>
                            <a:srgbClr val="3C3C3C"/>
                          </a:solidFill>
                          <a:latin typeface="Calibri" panose="020F0502020204030204" pitchFamily="34" charset="0"/>
                          <a:cs typeface="Calibri" panose="020F0502020204030204" pitchFamily="34" charset="0"/>
                        </a:rPr>
                        <a:t>0–4</a:t>
                      </a:r>
                    </a:p>
                  </a:txBody>
                  <a:tcPr marL="91401" marR="91401" marT="45700" marB="45700"/>
                </a:tc>
                <a:extLst>
                  <a:ext uri="{0D108BD9-81ED-4DB2-BD59-A6C34878D82A}">
                    <a16:rowId xmlns:a16="http://schemas.microsoft.com/office/drawing/2014/main" val="10004"/>
                  </a:ext>
                </a:extLst>
              </a:tr>
              <a:tr h="859167">
                <a:tc>
                  <a:txBody>
                    <a:bodyPr/>
                    <a:lstStyle/>
                    <a:p>
                      <a:endParaRPr sz="1600">
                        <a:latin typeface="Calibri" panose="020F0502020204030204" pitchFamily="34" charset="0"/>
                        <a:cs typeface="Calibri" panose="020F0502020204030204" pitchFamily="34" charset="0"/>
                      </a:endParaRPr>
                    </a:p>
                  </a:txBody>
                  <a:tcPr marL="91401" marR="91401" marT="45700" marB="45700"/>
                </a:tc>
                <a:tc>
                  <a:txBody>
                    <a:bodyPr/>
                    <a:lstStyle/>
                    <a:p>
                      <a:endParaRPr sz="1600">
                        <a:latin typeface="Calibri" panose="020F0502020204030204" pitchFamily="34" charset="0"/>
                        <a:cs typeface="Calibri" panose="020F0502020204030204" pitchFamily="34" charset="0"/>
                      </a:endParaRPr>
                    </a:p>
                  </a:txBody>
                  <a:tcPr marL="91401" marR="91401" marT="45700" marB="45700"/>
                </a:tc>
                <a:tc>
                  <a:txBody>
                    <a:bodyPr/>
                    <a:lstStyle/>
                    <a:p>
                      <a:r>
                        <a:rPr sz="1600" dirty="0">
                          <a:solidFill>
                            <a:srgbClr val="3C3C3C"/>
                          </a:solidFill>
                          <a:latin typeface="Calibri" panose="020F0502020204030204" pitchFamily="34" charset="0"/>
                          <a:cs typeface="Calibri" panose="020F0502020204030204" pitchFamily="34" charset="0"/>
                        </a:rPr>
                        <a:t>0=</a:t>
                      </a:r>
                      <a:r>
                        <a:rPr sz="1600" dirty="0" err="1">
                          <a:solidFill>
                            <a:srgbClr val="3C3C3C"/>
                          </a:solidFill>
                          <a:latin typeface="Calibri" panose="020F0502020204030204" pitchFamily="34" charset="0"/>
                          <a:cs typeface="Calibri" panose="020F0502020204030204" pitchFamily="34" charset="0"/>
                        </a:rPr>
                        <a:t>ingen</a:t>
                      </a:r>
                      <a:r>
                        <a:rPr sz="1600" dirty="0">
                          <a:solidFill>
                            <a:srgbClr val="3C3C3C"/>
                          </a:solidFill>
                          <a:latin typeface="Calibri" panose="020F0502020204030204" pitchFamily="34" charset="0"/>
                          <a:cs typeface="Calibri" panose="020F0502020204030204" pitchFamily="34" charset="0"/>
                        </a:rPr>
                        <a:t>, 1=</a:t>
                      </a:r>
                      <a:r>
                        <a:rPr sz="1600" dirty="0" err="1">
                          <a:solidFill>
                            <a:srgbClr val="3C3C3C"/>
                          </a:solidFill>
                          <a:latin typeface="Calibri" panose="020F0502020204030204" pitchFamily="34" charset="0"/>
                          <a:cs typeface="Calibri" panose="020F0502020204030204" pitchFamily="34" charset="0"/>
                        </a:rPr>
                        <a:t>lindrig</a:t>
                      </a:r>
                      <a:r>
                        <a:rPr sz="1600" dirty="0">
                          <a:solidFill>
                            <a:srgbClr val="3C3C3C"/>
                          </a:solidFill>
                          <a:latin typeface="Calibri" panose="020F0502020204030204" pitchFamily="34" charset="0"/>
                          <a:cs typeface="Calibri" panose="020F0502020204030204" pitchFamily="34" charset="0"/>
                        </a:rPr>
                        <a:t>, 2=</a:t>
                      </a:r>
                      <a:r>
                        <a:rPr sz="1600" dirty="0" err="1">
                          <a:solidFill>
                            <a:srgbClr val="3C3C3C"/>
                          </a:solidFill>
                          <a:latin typeface="Calibri" panose="020F0502020204030204" pitchFamily="34" charset="0"/>
                          <a:cs typeface="Calibri" panose="020F0502020204030204" pitchFamily="34" charset="0"/>
                        </a:rPr>
                        <a:t>medelsvår</a:t>
                      </a:r>
                      <a:r>
                        <a:rPr sz="1600" dirty="0">
                          <a:solidFill>
                            <a:srgbClr val="3C3C3C"/>
                          </a:solidFill>
                          <a:latin typeface="Calibri" panose="020F0502020204030204" pitchFamily="34" charset="0"/>
                          <a:cs typeface="Calibri" panose="020F0502020204030204" pitchFamily="34" charset="0"/>
                        </a:rPr>
                        <a:t>, 3=</a:t>
                      </a:r>
                      <a:r>
                        <a:rPr sz="1600" dirty="0" err="1">
                          <a:solidFill>
                            <a:srgbClr val="3C3C3C"/>
                          </a:solidFill>
                          <a:latin typeface="Calibri" panose="020F0502020204030204" pitchFamily="34" charset="0"/>
                          <a:cs typeface="Calibri" panose="020F0502020204030204" pitchFamily="34" charset="0"/>
                        </a:rPr>
                        <a:t>svår</a:t>
                      </a:r>
                      <a:r>
                        <a:rPr sz="1600" dirty="0">
                          <a:solidFill>
                            <a:srgbClr val="3C3C3C"/>
                          </a:solidFill>
                          <a:latin typeface="Calibri" panose="020F0502020204030204" pitchFamily="34" charset="0"/>
                          <a:cs typeface="Calibri" panose="020F0502020204030204" pitchFamily="34" charset="0"/>
                        </a:rPr>
                        <a:t>, 4=</a:t>
                      </a:r>
                      <a:r>
                        <a:rPr sz="1600" dirty="0" err="1">
                          <a:solidFill>
                            <a:srgbClr val="3C3C3C"/>
                          </a:solidFill>
                          <a:latin typeface="Calibri" panose="020F0502020204030204" pitchFamily="34" charset="0"/>
                          <a:cs typeface="Calibri" panose="020F0502020204030204" pitchFamily="34" charset="0"/>
                        </a:rPr>
                        <a:t>mycket</a:t>
                      </a:r>
                      <a:r>
                        <a:rPr sz="1600" dirty="0">
                          <a:solidFill>
                            <a:srgbClr val="3C3C3C"/>
                          </a:solidFill>
                          <a:latin typeface="Calibri" panose="020F0502020204030204" pitchFamily="34" charset="0"/>
                          <a:cs typeface="Calibri" panose="020F0502020204030204" pitchFamily="34" charset="0"/>
                        </a:rPr>
                        <a:t> </a:t>
                      </a:r>
                      <a:r>
                        <a:rPr sz="1600" dirty="0" err="1">
                          <a:solidFill>
                            <a:srgbClr val="3C3C3C"/>
                          </a:solidFill>
                          <a:latin typeface="Calibri" panose="020F0502020204030204" pitchFamily="34" charset="0"/>
                          <a:cs typeface="Calibri" panose="020F0502020204030204" pitchFamily="34" charset="0"/>
                        </a:rPr>
                        <a:t>svår</a:t>
                      </a:r>
                      <a:endParaRPr sz="1600" dirty="0">
                        <a:solidFill>
                          <a:srgbClr val="3C3C3C"/>
                        </a:solidFill>
                        <a:latin typeface="Calibri" panose="020F0502020204030204" pitchFamily="34" charset="0"/>
                        <a:cs typeface="Calibri" panose="020F0502020204030204" pitchFamily="34" charset="0"/>
                      </a:endParaRPr>
                    </a:p>
                  </a:txBody>
                  <a:tcPr marL="91401" marR="91401" marT="45700" marB="4570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4596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34C4C4-62C9-51AF-A1F1-889CF54820B7}"/>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2800" kern="1200" dirty="0" err="1">
                <a:solidFill>
                  <a:schemeClr val="accent2"/>
                </a:solidFill>
                <a:latin typeface="Calibri" panose="020F0502020204030204" pitchFamily="34" charset="0"/>
                <a:cs typeface="Calibri" panose="020F0502020204030204" pitchFamily="34" charset="0"/>
              </a:rPr>
              <a:t>Intervju</a:t>
            </a:r>
            <a:endParaRPr lang="en-US" sz="2800" kern="1200" dirty="0">
              <a:solidFill>
                <a:schemeClr val="accent2"/>
              </a:solidFill>
              <a:latin typeface="Calibri" panose="020F0502020204030204" pitchFamily="34" charset="0"/>
              <a:cs typeface="Calibri" panose="020F0502020204030204" pitchFamily="34" charset="0"/>
            </a:endParaRPr>
          </a:p>
        </p:txBody>
      </p:sp>
      <p:sp>
        <p:nvSpPr>
          <p:cNvPr id="4" name="Platshållare för text 3">
            <a:extLst>
              <a:ext uri="{FF2B5EF4-FFF2-40B4-BE49-F238E27FC236}">
                <a16:creationId xmlns:a16="http://schemas.microsoft.com/office/drawing/2014/main" id="{E50D8AEA-F036-28FC-E03D-AF8CE1DA2226}"/>
              </a:ext>
            </a:extLst>
          </p:cNvPr>
          <p:cNvSpPr>
            <a:spLocks noGrp="1"/>
          </p:cNvSpPr>
          <p:nvPr>
            <p:ph type="body" sz="half" idx="2"/>
          </p:nvPr>
        </p:nvSpPr>
        <p:spPr>
          <a:xfrm>
            <a:off x="630936" y="2660904"/>
            <a:ext cx="4818888" cy="3547872"/>
          </a:xfrm>
        </p:spPr>
        <p:txBody>
          <a:bodyPr vert="horz" lIns="91440" tIns="45720" rIns="91440" bIns="45720" rtlCol="0" anchor="t">
            <a:normAutofit/>
          </a:bodyPr>
          <a:lstStyle/>
          <a:p>
            <a:pPr indent="-228600">
              <a:buFont typeface="Arial" panose="020B0604020202020204" pitchFamily="34" charset="0"/>
              <a:buChar char="•"/>
            </a:pPr>
            <a:endParaRPr lang="en-US" sz="2200" dirty="0"/>
          </a:p>
          <a:p>
            <a:pPr indent="-228600">
              <a:buFont typeface="Arial" panose="020B0604020202020204" pitchFamily="34" charset="0"/>
              <a:buChar char="•"/>
            </a:pPr>
            <a:r>
              <a:rPr lang="en-US" sz="2200" dirty="0">
                <a:latin typeface="Calibri" panose="020F0502020204030204" pitchFamily="34" charset="0"/>
                <a:cs typeface="Calibri" panose="020F0502020204030204" pitchFamily="34" charset="0"/>
              </a:rPr>
              <a:t>SCID-5-AMPD </a:t>
            </a:r>
          </a:p>
          <a:p>
            <a:pPr indent="-2286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indent="-228600">
              <a:buFont typeface="Arial" panose="020B0604020202020204" pitchFamily="34" charset="0"/>
              <a:buChar char="•"/>
            </a:pPr>
            <a:r>
              <a:rPr lang="en-US" sz="2200" dirty="0">
                <a:latin typeface="Calibri" panose="020F0502020204030204" pitchFamily="34" charset="0"/>
                <a:cs typeface="Calibri" panose="020F0502020204030204" pitchFamily="34" charset="0"/>
              </a:rPr>
              <a:t>Del II  </a:t>
            </a:r>
            <a:r>
              <a:rPr lang="en-US" sz="2200" dirty="0" err="1">
                <a:latin typeface="Calibri" panose="020F0502020204030204" pitchFamily="34" charset="0"/>
                <a:cs typeface="Calibri" panose="020F0502020204030204" pitchFamily="34" charset="0"/>
              </a:rPr>
              <a:t>Personlighetsdrag</a:t>
            </a:r>
            <a:r>
              <a:rPr lang="en-US" sz="2200" dirty="0">
                <a:latin typeface="Calibri" panose="020F0502020204030204" pitchFamily="34" charset="0"/>
                <a:cs typeface="Calibri" panose="020F0502020204030204" pitchFamily="34" charset="0"/>
              </a:rPr>
              <a:t> </a:t>
            </a:r>
          </a:p>
        </p:txBody>
      </p:sp>
      <p:pic>
        <p:nvPicPr>
          <p:cNvPr id="5" name="Platshållare för innehåll 4">
            <a:extLst>
              <a:ext uri="{FF2B5EF4-FFF2-40B4-BE49-F238E27FC236}">
                <a16:creationId xmlns:a16="http://schemas.microsoft.com/office/drawing/2014/main" id="{73433069-0B6C-355C-E723-770BF30C3B2F}"/>
              </a:ext>
            </a:extLst>
          </p:cNvPr>
          <p:cNvPicPr>
            <a:picLocks noGrp="1" noChangeAspect="1"/>
          </p:cNvPicPr>
          <p:nvPr>
            <p:ph idx="1"/>
          </p:nvPr>
        </p:nvPicPr>
        <p:blipFill>
          <a:blip r:embed="rId2"/>
          <a:stretch>
            <a:fillRect/>
          </a:stretch>
        </p:blipFill>
        <p:spPr>
          <a:xfrm>
            <a:off x="5926238" y="36576"/>
            <a:ext cx="6265762" cy="6542706"/>
          </a:xfrm>
          <a:prstGeom prst="rect">
            <a:avLst/>
          </a:prstGeom>
        </p:spPr>
      </p:pic>
    </p:spTree>
    <p:extLst>
      <p:ext uri="{BB962C8B-B14F-4D97-AF65-F5344CB8AC3E}">
        <p14:creationId xmlns:p14="http://schemas.microsoft.com/office/powerpoint/2010/main" val="414101916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2355</TotalTime>
  <Words>3073</Words>
  <Application>Microsoft Macintosh PowerPoint</Application>
  <PresentationFormat>Bredbild</PresentationFormat>
  <Paragraphs>736</Paragraphs>
  <Slides>42</Slides>
  <Notes>12</Notes>
  <HiddenSlides>11</HiddenSlides>
  <MMClips>0</MMClips>
  <ScaleCrop>false</ScaleCrop>
  <HeadingPairs>
    <vt:vector size="8" baseType="variant">
      <vt:variant>
        <vt:lpstr>Använt teckensnitt</vt:lpstr>
      </vt:variant>
      <vt:variant>
        <vt:i4>4</vt:i4>
      </vt:variant>
      <vt:variant>
        <vt:lpstr>Tema</vt:lpstr>
      </vt:variant>
      <vt:variant>
        <vt:i4>1</vt:i4>
      </vt:variant>
      <vt:variant>
        <vt:lpstr>Serverprogram för OLE-inbäddning</vt:lpstr>
      </vt:variant>
      <vt:variant>
        <vt:i4>1</vt:i4>
      </vt:variant>
      <vt:variant>
        <vt:lpstr>Bildrubriker</vt:lpstr>
      </vt:variant>
      <vt:variant>
        <vt:i4>42</vt:i4>
      </vt:variant>
    </vt:vector>
  </HeadingPairs>
  <TitlesOfParts>
    <vt:vector size="48" baseType="lpstr">
      <vt:lpstr>Aptos</vt:lpstr>
      <vt:lpstr>Aptos Display</vt:lpstr>
      <vt:lpstr>Arial</vt:lpstr>
      <vt:lpstr>Calibri</vt:lpstr>
      <vt:lpstr>Office-tema</vt:lpstr>
      <vt:lpstr>Dokument</vt:lpstr>
      <vt:lpstr>Interrater-reliabilitet av svenska SCID-5-AMPD Del I och Del II  En  Pilotstudie </vt:lpstr>
      <vt:lpstr> Målsättning</vt:lpstr>
      <vt:lpstr> </vt:lpstr>
      <vt:lpstr>Bedömningsinstrument</vt:lpstr>
      <vt:lpstr>                                        Bedömningsinstrument</vt:lpstr>
      <vt:lpstr>Intervju</vt:lpstr>
      <vt:lpstr>PowerPoint-presentation</vt:lpstr>
      <vt:lpstr>PowerPoint-presentation</vt:lpstr>
      <vt:lpstr>Intervju</vt:lpstr>
      <vt:lpstr>PowerPoint-presentation</vt:lpstr>
      <vt:lpstr>                                      Syftet med studien</vt:lpstr>
      <vt:lpstr>PowerPoint-presentation</vt:lpstr>
      <vt:lpstr>Psykometriska egenskaper av  SCID-5-AMPD -  Svensk version</vt:lpstr>
      <vt:lpstr>PowerPoint-presentation</vt:lpstr>
      <vt:lpstr>PowerPoint-presentation</vt:lpstr>
      <vt:lpstr>                                         Resultat för deltagare</vt:lpstr>
      <vt:lpstr>                      Resultat                       Intern Konsistens för    Del I  och Del 2   </vt:lpstr>
      <vt:lpstr>    Resultat – Intern konsistens för  SCID-5-AMPD  Del I                                 Personlighetsfungerande  (Rater 1 och 2)</vt:lpstr>
      <vt:lpstr>                             Intern konsistens för SCID-5-AMPD, Del II                                Personlighetsdrag (Rater 1 och Rater 2)</vt:lpstr>
      <vt:lpstr>PowerPoint-presentation</vt:lpstr>
      <vt:lpstr>PowerPoint-presentation</vt:lpstr>
      <vt:lpstr> Resultat:   Inter-raterreliabilitet  SCID-5-AMPD, Del I</vt:lpstr>
      <vt:lpstr>PowerPoint-presentation</vt:lpstr>
      <vt:lpstr>PowerPoint-presentation</vt:lpstr>
      <vt:lpstr>               Resultat:   Inter-raterreliabilitet (ICC)  SCID-5-AMPD, Del II</vt:lpstr>
      <vt:lpstr>Resultat:   Inter-raterreliabilitet (ICC)  SCID-5-AMPD, Del II</vt:lpstr>
      <vt:lpstr>Interbedömarreliabilitet (ICC) - SCID-5-AMPD Del II</vt:lpstr>
      <vt:lpstr>Interrater-reliabilitet (ICC) – SCID-5-AMPD Del II</vt:lpstr>
      <vt:lpstr>SCID-5-AMPD Del II – Inter-raterreliabilitet (ICC)</vt:lpstr>
      <vt:lpstr>PowerPoint-presentation</vt:lpstr>
      <vt:lpstr>ICC   SCID-5-AMPD   Del 2  </vt:lpstr>
      <vt:lpstr>         Resultat </vt:lpstr>
      <vt:lpstr>Skillnader i IRR kan bero på </vt:lpstr>
      <vt:lpstr>Styrkor och begränsningar</vt:lpstr>
      <vt:lpstr>Kliniska implikationer</vt:lpstr>
      <vt:lpstr>Rekommendation </vt:lpstr>
      <vt:lpstr>                                          Begränsningar</vt:lpstr>
      <vt:lpstr> Slutsats och framtid</vt:lpstr>
      <vt:lpstr>Intervju </vt:lpstr>
      <vt:lpstr>           Personlighetssyndrom </vt:lpstr>
      <vt:lpstr>Avslutning </vt:lpstr>
      <vt:lpstr>Tack !  sophiesteijer@gmail.com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SOPHIE STEIJER</dc:creator>
  <cp:lastModifiedBy>SOPHIE STEIJER</cp:lastModifiedBy>
  <cp:revision>68</cp:revision>
  <dcterms:created xsi:type="dcterms:W3CDTF">2026-05-04T22:30:50Z</dcterms:created>
  <dcterms:modified xsi:type="dcterms:W3CDTF">2026-05-06T13:54:07Z</dcterms:modified>
</cp:coreProperties>
</file>