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slideLayouts/slideLayout16.xml" ContentType="application/vnd.openxmlformats-officedocument.presentationml.slideLayout+xml"/>
  <Override PartName="/ppt/slideMasters/slideMaster1.xml" ContentType="application/vnd.openxmlformats-officedocument.presentationml.slideMaster+xml"/>
  <Override PartName="/ppt/notesSlides/notesSlide11.xml" ContentType="application/vnd.openxmlformats-officedocument.presentationml.notes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authors.xml" ContentType="application/vnd.ms-powerpoint.author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8" r:id="rId10"/>
    <p:sldId id="264" r:id="rId11"/>
    <p:sldId id="265" r:id="rId12"/>
    <p:sldId id="267" r:id="rId13"/>
    <p:sldId id="266" r:id="rId14"/>
  </p:sldIdLst>
  <p:sldSz cx="12192000" cy="6858000"/>
  <p:notesSz cx="6858000" cy="9144000"/>
  <p:defaultTextStyle>
    <a:defPPr>
      <a:defRPr lang="en-US"/>
    </a:defPPr>
    <a:lvl1pPr marL="0" algn="l" defTabSz="45720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>
      <a:defRPr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>
          <p15:clr>
            <a:srgbClr val="A4A3A4"/>
          </p15:clr>
        </p15:guide>
        <p15:guide id="2" orient="horz" pos="216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DFDB2D88-BD9A-6F6D-19D9-7ADF4758AB17}" name="Stina Öberg" initials="SÖ" userId="S::stina.oberg@regionvasterbotten.se::67aad085-7cc3-42ef-be20-6c70e47c477b" providerId="AD"/>
  <p188:author id="{D85551F3-E29F-83E8-55C8-4EF3C8629A5A}" name="Ingrid Sundman" initials="IS" userId="S::ingrid.sundman@regionvasterbotten.se::c6c121fe-c795-4e8e-9915-b80f0ec4b339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173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50" y="96"/>
      </p:cViewPr>
      <p:guideLst>
        <p:guide pos="3840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customXml" Target="../customXml/item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8/10/relationships/authors" Target="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23" Type="http://schemas.openxmlformats.org/officeDocument/2006/relationships/customXml" Target="../customXml/item3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ustomXml" Target="../customXml/item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/>
            </a:lvl1pPr>
          </a:lstStyle>
          <a:p>
            <a:pPr>
              <a:defRPr/>
            </a:pP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2"/>
          </p:nvPr>
        </p:nvSpPr>
        <p:spPr bwMode="auto"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/>
            </a:lvl1pPr>
          </a:lstStyle>
          <a:p>
            <a:pPr>
              <a:defRPr/>
            </a:pPr>
            <a:endParaRPr/>
          </a:p>
        </p:txBody>
      </p:sp>
      <p:sp>
        <p:nvSpPr>
          <p:cNvPr id="4" name="Date Placeholder 2"/>
          <p:cNvSpPr>
            <a:spLocks noGrp="1"/>
          </p:cNvSpPr>
          <p:nvPr>
            <p:ph type="dt" idx="3"/>
          </p:nvPr>
        </p:nvSpPr>
        <p:spPr bwMode="auto"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/>
            </a:lvl1pPr>
          </a:lstStyle>
          <a:p>
            <a:pPr>
              <a:defRPr/>
            </a:pPr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1"/>
          </p:nvPr>
        </p:nvSpPr>
        <p:spPr bwMode="auto"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>
              <a:defRPr/>
            </a:pPr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 bwMode="auto"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 bwMode="auto"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>
      <a:defRPr sz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05DBDAD2-ED2D-27FA-5D9C-D00886E6571D}" type="slidenum">
              <a:rPr/>
              <a:t>1</a:t>
            </a:fld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24C81F52-3A32-1CD3-78D0-39802E45E835}" type="slidenum">
              <a:rPr/>
              <a:t>11</a:t>
            </a:fld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F702E964-B709-394E-C25A-DBC33D56B7D8}" type="slidenum">
              <a:rPr/>
              <a:t>13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F04E07E9-E594-F434-111E-3FD82FC7BA65}" type="slidenum">
              <a:rPr/>
              <a:t>2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94581B06-F40F-8B8B-361A-1B0AAFDC48D8}" type="slidenum">
              <a:rPr/>
              <a:t>3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27C1A92A-2BE2-3A12-B1CB-07B39FFD8E9C}" type="slidenum">
              <a:rPr/>
              <a:t>4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F6AE6DA2-B8C0-691F-0702-63D8CF386A1B}" type="slidenum">
              <a:rPr/>
              <a:t>5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E268A579-8DD7-093A-4176-6128A73870FE}" type="slidenum">
              <a:rPr/>
              <a:t>6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A9671EB2-F3CE-1CBB-5F23-5685CA1CFFEA}" type="slidenum">
              <a:rPr/>
              <a:t>7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A45C4B99-1E08-8FA6-A2B8-733AA3D7DE99}" type="slidenum">
              <a:rPr/>
              <a:t>8</a:t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2562CB5E-2245-7533-8EB8-4FF044855830}" type="slidenum">
              <a:rPr/>
              <a:t>10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 userDrawn="1">
  <p:cSld name="Rubrikbild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 bwMode="auto">
          <a:xfrm>
            <a:off x="0" y="-8467"/>
            <a:ext cx="12192000" cy="6866466"/>
            <a:chOff x="0" y="-8467"/>
            <a:chExt cx="12192000" cy="6866466"/>
          </a:xfrm>
        </p:grpSpPr>
        <p:sp>
          <p:nvSpPr>
            <p:cNvPr id="15" name="Freeform 14"/>
            <p:cNvSpPr/>
            <p:nvPr/>
          </p:nvSpPr>
          <p:spPr bwMode="auto">
            <a:xfrm>
              <a:off x="0" y="-7862"/>
              <a:ext cx="863599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 extrusionOk="0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sv-SE"/>
            </a:p>
          </p:txBody>
        </p:sp>
        <p:cxnSp>
          <p:nvCxnSpPr>
            <p:cNvPr id="19" name="Straight Connector 18"/>
            <p:cNvCxnSpPr>
              <a:cxnSpLocks/>
            </p:cNvCxnSpPr>
            <p:nvPr/>
          </p:nvCxnSpPr>
          <p:spPr bwMode="auto"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>
              <a:cxnSpLocks/>
            </p:cNvCxnSpPr>
            <p:nvPr/>
          </p:nvCxnSpPr>
          <p:spPr bwMode="auto"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 bwMode="auto">
            <a:xfrm>
              <a:off x="9181476" y="-8467"/>
              <a:ext cx="3007349" cy="6866466"/>
            </a:xfrm>
            <a:custGeom>
              <a:avLst/>
              <a:gdLst/>
              <a:ahLst/>
              <a:cxnLst/>
              <a:rect l="l" t="t" r="r" b="b"/>
              <a:pathLst>
                <a:path w="3007349" h="6866467" extrusionOk="0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sv-SE"/>
            </a:p>
          </p:txBody>
        </p:sp>
        <p:sp>
          <p:nvSpPr>
            <p:cNvPr id="22" name="Rectangle 25"/>
            <p:cNvSpPr/>
            <p:nvPr/>
          </p:nvSpPr>
          <p:spPr bwMode="auto">
            <a:xfrm>
              <a:off x="9603442" y="-8467"/>
              <a:ext cx="2588558" cy="6866466"/>
            </a:xfrm>
            <a:custGeom>
              <a:avLst/>
              <a:gdLst/>
              <a:ahLst/>
              <a:cxnLst/>
              <a:rect l="l" t="t" r="r" b="b"/>
              <a:pathLst>
                <a:path w="2573311" h="6866467" extrusionOk="0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sv-SE"/>
            </a:p>
          </p:txBody>
        </p:sp>
        <p:sp>
          <p:nvSpPr>
            <p:cNvPr id="23" name="Isosceles Triangle 22"/>
            <p:cNvSpPr/>
            <p:nvPr/>
          </p:nvSpPr>
          <p:spPr bwMode="auto">
            <a:xfrm>
              <a:off x="8932333" y="3048000"/>
              <a:ext cx="3259666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sv-SE"/>
            </a:p>
          </p:txBody>
        </p:sp>
        <p:sp>
          <p:nvSpPr>
            <p:cNvPr id="24" name="Rectangle 27"/>
            <p:cNvSpPr/>
            <p:nvPr/>
          </p:nvSpPr>
          <p:spPr bwMode="auto">
            <a:xfrm>
              <a:off x="9334500" y="-8467"/>
              <a:ext cx="2854326" cy="6866466"/>
            </a:xfrm>
            <a:custGeom>
              <a:avLst/>
              <a:gdLst/>
              <a:ahLst/>
              <a:cxnLst/>
              <a:rect l="l" t="t" r="r" b="b"/>
              <a:pathLst>
                <a:path w="2858013" h="6866467" extrusionOk="0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sv-SE"/>
            </a:p>
          </p:txBody>
        </p:sp>
        <p:sp>
          <p:nvSpPr>
            <p:cNvPr id="25" name="Rectangle 28"/>
            <p:cNvSpPr/>
            <p:nvPr/>
          </p:nvSpPr>
          <p:spPr bwMode="auto">
            <a:xfrm>
              <a:off x="10898730" y="-8467"/>
              <a:ext cx="1290094" cy="6866466"/>
            </a:xfrm>
            <a:custGeom>
              <a:avLst/>
              <a:gdLst/>
              <a:ahLst/>
              <a:cxnLst/>
              <a:rect l="l" t="t" r="r" b="b"/>
              <a:pathLst>
                <a:path w="1290094" h="6858000" extrusionOk="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sv-SE"/>
            </a:p>
          </p:txBody>
        </p:sp>
        <p:sp>
          <p:nvSpPr>
            <p:cNvPr id="26" name="Rectangle 29"/>
            <p:cNvSpPr/>
            <p:nvPr/>
          </p:nvSpPr>
          <p:spPr bwMode="auto">
            <a:xfrm>
              <a:off x="10938999" y="-8467"/>
              <a:ext cx="1249825" cy="6866466"/>
            </a:xfrm>
            <a:custGeom>
              <a:avLst/>
              <a:gdLst/>
              <a:ahLst/>
              <a:cxnLst/>
              <a:rect l="l" t="t" r="r" b="b"/>
              <a:pathLst>
                <a:path w="1249825" h="6858000" extrusionOk="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sv-SE"/>
            </a:p>
          </p:txBody>
        </p:sp>
        <p:sp>
          <p:nvSpPr>
            <p:cNvPr id="27" name="Isosceles Triangle 26"/>
            <p:cNvSpPr/>
            <p:nvPr/>
          </p:nvSpPr>
          <p:spPr bwMode="auto">
            <a:xfrm>
              <a:off x="10371666" y="3589867"/>
              <a:ext cx="1817158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sv-SE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 bwMode="auto"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r>
              <a:rPr lang="sv-SE"/>
              <a:t>Klicka här för att ändra mall för rubrikformat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auto"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>
              <a:defRPr/>
            </a:pPr>
            <a:r>
              <a:rPr lang="sv-SE"/>
              <a:t>Klicka här för att ändra mall för underrubrikformat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F68DF3A1-9D4F-4B50-9A39-7870C80E5A59}" type="datetimeFigureOut">
              <a:rPr lang="sv-SE"/>
              <a:t>2026-04-24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F2912C33-8294-4B4C-895A-95D59C5D495F}" type="slidenum">
              <a:rPr lang="sv-SE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Titel och bild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pPr>
              <a:defRPr/>
            </a:pPr>
            <a:r>
              <a:rPr lang="sv-SE"/>
              <a:t>Klicka här för att ändra mall för rubrikformat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sv-SE"/>
              <a:t>Klicka här för att ändra format på bakgrundstexten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F68DF3A1-9D4F-4B50-9A39-7870C80E5A59}" type="datetimeFigureOut">
              <a:rPr lang="sv-SE"/>
              <a:t>2026-04-24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F2912C33-8294-4B4C-895A-95D59C5D495F}" type="slidenum">
              <a:rPr lang="sv-SE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Citat med beskrivning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pPr>
              <a:defRPr/>
            </a:pPr>
            <a:r>
              <a:rPr lang="sv-SE"/>
              <a:t>Klicka här för att ändra mall för rubrikformat</a:t>
            </a:r>
            <a:endParaRPr lang="en-US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 bwMode="auto"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>
              <a:defRPr/>
            </a:pPr>
            <a:r>
              <a:rPr lang="sv-SE"/>
              <a:t>Klicka här för att ändra format på bakgrundstexten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sv-SE"/>
              <a:t>Klicka här för att ändra format på bakgrundstexten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F68DF3A1-9D4F-4B50-9A39-7870C80E5A59}" type="datetimeFigureOut">
              <a:rPr lang="sv-SE"/>
              <a:t>2026-04-24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F2912C33-8294-4B4C-895A-95D59C5D495F}" type="slidenum">
              <a:rPr lang="sv-SE"/>
              <a:t>‹#›</a:t>
            </a:fld>
            <a:endParaRPr lang="sv-SE"/>
          </a:p>
        </p:txBody>
      </p:sp>
      <p:sp>
        <p:nvSpPr>
          <p:cNvPr id="24" name="TextBox 23"/>
          <p:cNvSpPr txBox="1"/>
          <p:nvPr/>
        </p:nvSpPr>
        <p:spPr bwMode="auto">
          <a:xfrm>
            <a:off x="541870" y="790378"/>
            <a:ext cx="609600" cy="5847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>
              <a:defRPr/>
            </a:pPr>
            <a:r>
              <a:rPr lang="en-US" sz="800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“</a:t>
            </a:r>
            <a:endParaRPr/>
          </a:p>
        </p:txBody>
      </p:sp>
      <p:sp>
        <p:nvSpPr>
          <p:cNvPr id="25" name="TextBox 24"/>
          <p:cNvSpPr txBox="1"/>
          <p:nvPr/>
        </p:nvSpPr>
        <p:spPr bwMode="auto">
          <a:xfrm>
            <a:off x="8893011" y="2886556"/>
            <a:ext cx="609600" cy="5847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>
              <a:defRPr/>
            </a:pPr>
            <a:r>
              <a:rPr lang="en-US" sz="800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Namnkor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pPr>
              <a:defRPr/>
            </a:pPr>
            <a:r>
              <a:rPr lang="sv-SE"/>
              <a:t>Klicka här för att ändra mall för rubrikformat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sv-SE"/>
              <a:t>Klicka här för att ändra format på bakgrundstexten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F68DF3A1-9D4F-4B50-9A39-7870C80E5A59}" type="datetimeFigureOut">
              <a:rPr lang="sv-SE"/>
              <a:t>2026-04-24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F2912C33-8294-4B4C-895A-95D59C5D495F}" type="slidenum">
              <a:rPr lang="sv-SE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Namnkort för cita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pPr>
              <a:defRPr/>
            </a:pPr>
            <a:r>
              <a:rPr lang="sv-SE"/>
              <a:t>Klicka här för att ändra mall för rubrikformat</a:t>
            </a:r>
            <a:endParaRPr lang="en-US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 bwMode="auto"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>
              <a:defRPr/>
            </a:pPr>
            <a:r>
              <a:rPr lang="sv-SE"/>
              <a:t>Klicka här för att ändra format på bakgrundstexten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sv-SE"/>
              <a:t>Klicka här för att ändra format på bakgrundstexten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F68DF3A1-9D4F-4B50-9A39-7870C80E5A59}" type="datetimeFigureOut">
              <a:rPr lang="sv-SE"/>
              <a:t>2026-04-24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F2912C33-8294-4B4C-895A-95D59C5D495F}" type="slidenum">
              <a:rPr lang="sv-SE"/>
              <a:t>‹#›</a:t>
            </a:fld>
            <a:endParaRPr lang="sv-SE"/>
          </a:p>
        </p:txBody>
      </p:sp>
      <p:sp>
        <p:nvSpPr>
          <p:cNvPr id="24" name="TextBox 23"/>
          <p:cNvSpPr txBox="1"/>
          <p:nvPr/>
        </p:nvSpPr>
        <p:spPr bwMode="auto">
          <a:xfrm>
            <a:off x="541870" y="790378"/>
            <a:ext cx="609600" cy="5847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>
              <a:defRPr/>
            </a:pPr>
            <a:r>
              <a:rPr lang="en-US" sz="800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“</a:t>
            </a:r>
            <a:endParaRPr/>
          </a:p>
        </p:txBody>
      </p:sp>
      <p:sp>
        <p:nvSpPr>
          <p:cNvPr id="25" name="TextBox 24"/>
          <p:cNvSpPr txBox="1"/>
          <p:nvPr/>
        </p:nvSpPr>
        <p:spPr bwMode="auto">
          <a:xfrm>
            <a:off x="8893011" y="2886556"/>
            <a:ext cx="609600" cy="5847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>
              <a:defRPr/>
            </a:pPr>
            <a:r>
              <a:rPr lang="en-US" sz="800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Sant eller falsk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pPr>
              <a:defRPr/>
            </a:pPr>
            <a:r>
              <a:rPr lang="sv-SE"/>
              <a:t>Klicka här för att ändra mall för rubrikformat</a:t>
            </a:r>
            <a:endParaRPr lang="en-US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 bwMode="auto"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>
              <a:defRPr/>
            </a:pPr>
            <a:r>
              <a:rPr lang="sv-SE"/>
              <a:t>Klicka här för att ändra format på bakgrundstexten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sv-SE"/>
              <a:t>Klicka här för att ändra format på bakgrundstexten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F68DF3A1-9D4F-4B50-9A39-7870C80E5A59}" type="datetimeFigureOut">
              <a:rPr lang="sv-SE"/>
              <a:t>2026-04-24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F2912C33-8294-4B4C-895A-95D59C5D495F}" type="slidenum">
              <a:rPr lang="sv-SE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vertTx" preserve="1" userDrawn="1">
  <p:cSld name="Rubrik och lodrät 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sv-SE"/>
              <a:t>Klicka här för att ändra mall för rubrikformat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 bwMode="auto"/>
        <p:txBody>
          <a:bodyPr vert="eaVert"/>
          <a:lstStyle/>
          <a:p>
            <a:pPr lvl="0">
              <a:defRPr/>
            </a:pPr>
            <a:r>
              <a:rPr lang="sv-SE"/>
              <a:t>Klicka här för att ändra format på bakgrundstexten</a:t>
            </a:r>
            <a:endParaRPr/>
          </a:p>
          <a:p>
            <a:pPr lvl="1">
              <a:defRPr/>
            </a:pPr>
            <a:r>
              <a:rPr lang="sv-SE"/>
              <a:t>Nivå två</a:t>
            </a:r>
            <a:endParaRPr/>
          </a:p>
          <a:p>
            <a:pPr lvl="2">
              <a:defRPr/>
            </a:pPr>
            <a:r>
              <a:rPr lang="sv-SE"/>
              <a:t>Nivå tre</a:t>
            </a:r>
            <a:endParaRPr/>
          </a:p>
          <a:p>
            <a:pPr lvl="3">
              <a:defRPr/>
            </a:pPr>
            <a:r>
              <a:rPr lang="sv-SE"/>
              <a:t>Nivå fyra</a:t>
            </a:r>
            <a:endParaRPr/>
          </a:p>
          <a:p>
            <a:pPr lvl="4">
              <a:defRPr/>
            </a:pPr>
            <a:r>
              <a:rPr lang="sv-SE"/>
              <a:t>Nivå fem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F68DF3A1-9D4F-4B50-9A39-7870C80E5A59}" type="datetimeFigureOut">
              <a:rPr lang="sv-SE"/>
              <a:t>2026-04-24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F2912C33-8294-4B4C-895A-95D59C5D495F}" type="slidenum">
              <a:rPr lang="sv-SE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vertTitleAndTx" preserve="1" userDrawn="1">
  <p:cSld name="Lodrät rubrik och 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 bwMode="auto">
          <a:xfrm>
            <a:off x="7967673" y="609599"/>
            <a:ext cx="1304743" cy="5251451"/>
          </a:xfrm>
        </p:spPr>
        <p:txBody>
          <a:bodyPr vert="eaVert" anchor="ctr"/>
          <a:lstStyle/>
          <a:p>
            <a:pPr>
              <a:defRPr/>
            </a:pPr>
            <a:r>
              <a:rPr lang="sv-SE"/>
              <a:t>Klicka här för att ändra mall för rubrikformat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 bwMode="auto">
          <a:xfrm>
            <a:off x="677335" y="609600"/>
            <a:ext cx="7060150" cy="5251450"/>
          </a:xfrm>
        </p:spPr>
        <p:txBody>
          <a:bodyPr vert="eaVert"/>
          <a:lstStyle/>
          <a:p>
            <a:pPr lvl="0">
              <a:defRPr/>
            </a:pPr>
            <a:r>
              <a:rPr lang="sv-SE"/>
              <a:t>Klicka här för att ändra format på bakgrundstexten</a:t>
            </a:r>
            <a:endParaRPr/>
          </a:p>
          <a:p>
            <a:pPr lvl="1">
              <a:defRPr/>
            </a:pPr>
            <a:r>
              <a:rPr lang="sv-SE"/>
              <a:t>Nivå två</a:t>
            </a:r>
            <a:endParaRPr/>
          </a:p>
          <a:p>
            <a:pPr lvl="2">
              <a:defRPr/>
            </a:pPr>
            <a:r>
              <a:rPr lang="sv-SE"/>
              <a:t>Nivå tre</a:t>
            </a:r>
            <a:endParaRPr/>
          </a:p>
          <a:p>
            <a:pPr lvl="3">
              <a:defRPr/>
            </a:pPr>
            <a:r>
              <a:rPr lang="sv-SE"/>
              <a:t>Nivå fyra</a:t>
            </a:r>
            <a:endParaRPr/>
          </a:p>
          <a:p>
            <a:pPr lvl="4">
              <a:defRPr/>
            </a:pPr>
            <a:r>
              <a:rPr lang="sv-SE"/>
              <a:t>Nivå fem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F68DF3A1-9D4F-4B50-9A39-7870C80E5A59}" type="datetimeFigureOut">
              <a:rPr lang="sv-SE"/>
              <a:t>2026-04-24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F2912C33-8294-4B4C-895A-95D59C5D495F}" type="slidenum">
              <a:rPr lang="sv-SE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" preserve="1" userDrawn="1">
  <p:cSld name="Rubrik och innehåll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sv-SE"/>
              <a:t>Klicka här för att ändra mall för rubrikformat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lvl="0">
              <a:defRPr/>
            </a:pPr>
            <a:r>
              <a:rPr lang="sv-SE"/>
              <a:t>Klicka här för att ändra format på bakgrundstexten</a:t>
            </a:r>
            <a:endParaRPr/>
          </a:p>
          <a:p>
            <a:pPr lvl="1">
              <a:defRPr/>
            </a:pPr>
            <a:r>
              <a:rPr lang="sv-SE"/>
              <a:t>Nivå två</a:t>
            </a:r>
            <a:endParaRPr/>
          </a:p>
          <a:p>
            <a:pPr lvl="2">
              <a:defRPr/>
            </a:pPr>
            <a:r>
              <a:rPr lang="sv-SE"/>
              <a:t>Nivå tre</a:t>
            </a:r>
            <a:endParaRPr/>
          </a:p>
          <a:p>
            <a:pPr lvl="3">
              <a:defRPr/>
            </a:pPr>
            <a:r>
              <a:rPr lang="sv-SE"/>
              <a:t>Nivå fyra</a:t>
            </a:r>
            <a:endParaRPr/>
          </a:p>
          <a:p>
            <a:pPr lvl="4">
              <a:defRPr/>
            </a:pPr>
            <a:r>
              <a:rPr lang="sv-SE"/>
              <a:t>Nivå fem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F68DF3A1-9D4F-4B50-9A39-7870C80E5A59}" type="datetimeFigureOut">
              <a:rPr lang="sv-SE"/>
              <a:t>2026-04-24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F2912C33-8294-4B4C-895A-95D59C5D495F}" type="slidenum">
              <a:rPr lang="sv-SE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secHead" preserve="1" userDrawn="1">
  <p:cSld name="Avsnittsrubrik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pPr>
              <a:defRPr/>
            </a:pPr>
            <a:r>
              <a:rPr lang="sv-SE"/>
              <a:t>Klicka här för att ändra mall för rubrikformat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sv-SE"/>
              <a:t>Klicka här för att ändra format på bakgrundstexten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F68DF3A1-9D4F-4B50-9A39-7870C80E5A59}" type="datetimeFigureOut">
              <a:rPr lang="sv-SE"/>
              <a:t>2026-04-24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F2912C33-8294-4B4C-895A-95D59C5D495F}" type="slidenum">
              <a:rPr lang="sv-SE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Obj" preserve="1" userDrawn="1">
  <p:cSld name="Två delar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sv-SE"/>
              <a:t>Klicka här för att ändra mall för rubrikformat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 bwMode="auto">
          <a:xfrm>
            <a:off x="677334" y="2160589"/>
            <a:ext cx="4184035" cy="3880772"/>
          </a:xfrm>
        </p:spPr>
        <p:txBody>
          <a:bodyPr/>
          <a:lstStyle/>
          <a:p>
            <a:pPr lvl="0">
              <a:defRPr/>
            </a:pPr>
            <a:r>
              <a:rPr lang="sv-SE"/>
              <a:t>Klicka här för att ändra format på bakgrundstexten</a:t>
            </a:r>
            <a:endParaRPr/>
          </a:p>
          <a:p>
            <a:pPr lvl="1">
              <a:defRPr/>
            </a:pPr>
            <a:r>
              <a:rPr lang="sv-SE"/>
              <a:t>Nivå två</a:t>
            </a:r>
            <a:endParaRPr/>
          </a:p>
          <a:p>
            <a:pPr lvl="2">
              <a:defRPr/>
            </a:pPr>
            <a:r>
              <a:rPr lang="sv-SE"/>
              <a:t>Nivå tre</a:t>
            </a:r>
            <a:endParaRPr/>
          </a:p>
          <a:p>
            <a:pPr lvl="3">
              <a:defRPr/>
            </a:pPr>
            <a:r>
              <a:rPr lang="sv-SE"/>
              <a:t>Nivå fyra</a:t>
            </a:r>
            <a:endParaRPr/>
          </a:p>
          <a:p>
            <a:pPr lvl="4">
              <a:defRPr/>
            </a:pPr>
            <a:r>
              <a:rPr lang="sv-SE"/>
              <a:t>Nivå fem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 bwMode="auto">
          <a:xfrm>
            <a:off x="5089970" y="2160589"/>
            <a:ext cx="4184034" cy="3880773"/>
          </a:xfrm>
        </p:spPr>
        <p:txBody>
          <a:bodyPr/>
          <a:lstStyle/>
          <a:p>
            <a:pPr lvl="0">
              <a:defRPr/>
            </a:pPr>
            <a:r>
              <a:rPr lang="sv-SE"/>
              <a:t>Klicka här för att ändra format på bakgrundstexten</a:t>
            </a:r>
            <a:endParaRPr/>
          </a:p>
          <a:p>
            <a:pPr lvl="1">
              <a:defRPr/>
            </a:pPr>
            <a:r>
              <a:rPr lang="sv-SE"/>
              <a:t>Nivå två</a:t>
            </a:r>
            <a:endParaRPr/>
          </a:p>
          <a:p>
            <a:pPr lvl="2">
              <a:defRPr/>
            </a:pPr>
            <a:r>
              <a:rPr lang="sv-SE"/>
              <a:t>Nivå tre</a:t>
            </a:r>
            <a:endParaRPr/>
          </a:p>
          <a:p>
            <a:pPr lvl="3">
              <a:defRPr/>
            </a:pPr>
            <a:r>
              <a:rPr lang="sv-SE"/>
              <a:t>Nivå fyra</a:t>
            </a:r>
            <a:endParaRPr/>
          </a:p>
          <a:p>
            <a:pPr lvl="4">
              <a:defRPr/>
            </a:pPr>
            <a:r>
              <a:rPr lang="sv-SE"/>
              <a:t>Nivå fem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F68DF3A1-9D4F-4B50-9A39-7870C80E5A59}" type="datetimeFigureOut">
              <a:rPr lang="sv-SE"/>
              <a:t>2026-04-24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F2912C33-8294-4B4C-895A-95D59C5D495F}" type="slidenum">
              <a:rPr lang="sv-SE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TxTwoObj" preserve="1" userDrawn="1">
  <p:cSld name="Jämförels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/>
              <a:t>Klicka här för att ändra mall för rubrikformat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sv-SE"/>
              <a:t>Klicka här för att ändra format på bakgrundstexten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 bwMode="auto"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>
              <a:defRPr/>
            </a:pPr>
            <a:r>
              <a:rPr lang="sv-SE"/>
              <a:t>Klicka här för att ändra format på bakgrundstexten</a:t>
            </a:r>
            <a:endParaRPr/>
          </a:p>
          <a:p>
            <a:pPr lvl="1">
              <a:defRPr/>
            </a:pPr>
            <a:r>
              <a:rPr lang="sv-SE"/>
              <a:t>Nivå två</a:t>
            </a:r>
            <a:endParaRPr/>
          </a:p>
          <a:p>
            <a:pPr lvl="2">
              <a:defRPr/>
            </a:pPr>
            <a:r>
              <a:rPr lang="sv-SE"/>
              <a:t>Nivå tre</a:t>
            </a:r>
            <a:endParaRPr/>
          </a:p>
          <a:p>
            <a:pPr lvl="3">
              <a:defRPr/>
            </a:pPr>
            <a:r>
              <a:rPr lang="sv-SE"/>
              <a:t>Nivå fyra</a:t>
            </a:r>
            <a:endParaRPr/>
          </a:p>
          <a:p>
            <a:pPr lvl="4">
              <a:defRPr/>
            </a:pPr>
            <a:r>
              <a:rPr lang="sv-SE"/>
              <a:t>Nivå fem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 bwMode="auto"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sv-SE"/>
              <a:t>Klicka här för att ändra format på bakgrundstexten</a:t>
            </a:r>
            <a:endParaRPr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 bwMode="auto"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>
              <a:defRPr/>
            </a:pPr>
            <a:r>
              <a:rPr lang="sv-SE"/>
              <a:t>Klicka här för att ändra format på bakgrundstexten</a:t>
            </a:r>
            <a:endParaRPr/>
          </a:p>
          <a:p>
            <a:pPr lvl="1">
              <a:defRPr/>
            </a:pPr>
            <a:r>
              <a:rPr lang="sv-SE"/>
              <a:t>Nivå två</a:t>
            </a:r>
            <a:endParaRPr/>
          </a:p>
          <a:p>
            <a:pPr lvl="2">
              <a:defRPr/>
            </a:pPr>
            <a:r>
              <a:rPr lang="sv-SE"/>
              <a:t>Nivå tre</a:t>
            </a:r>
            <a:endParaRPr/>
          </a:p>
          <a:p>
            <a:pPr lvl="3">
              <a:defRPr/>
            </a:pPr>
            <a:r>
              <a:rPr lang="sv-SE"/>
              <a:t>Nivå fyra</a:t>
            </a:r>
            <a:endParaRPr/>
          </a:p>
          <a:p>
            <a:pPr lvl="4">
              <a:defRPr/>
            </a:pPr>
            <a:r>
              <a:rPr lang="sv-SE"/>
              <a:t>Nivå fem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F68DF3A1-9D4F-4B50-9A39-7870C80E5A59}" type="datetimeFigureOut">
              <a:rPr lang="sv-SE"/>
              <a:t>2026-04-24</a:t>
            </a:fld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F2912C33-8294-4B4C-895A-95D59C5D495F}" type="slidenum">
              <a:rPr lang="sv-SE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Only" preserve="1" userDrawn="1">
  <p:cSld name="Endast rubrik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677334" y="609600"/>
            <a:ext cx="8596668" cy="1320800"/>
          </a:xfrm>
        </p:spPr>
        <p:txBody>
          <a:bodyPr/>
          <a:lstStyle/>
          <a:p>
            <a:pPr>
              <a:defRPr/>
            </a:pPr>
            <a:r>
              <a:rPr lang="sv-SE"/>
              <a:t>Klicka här för att ändra mall för rubrikformat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F68DF3A1-9D4F-4B50-9A39-7870C80E5A59}" type="datetimeFigureOut">
              <a:rPr lang="sv-SE"/>
              <a:t>2026-04-24</a:t>
            </a:fld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F2912C33-8294-4B4C-895A-95D59C5D495F}" type="slidenum">
              <a:rPr lang="sv-SE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blank" preserve="1" userDrawn="1">
  <p:cSld name="Tom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F68DF3A1-9D4F-4B50-9A39-7870C80E5A59}" type="datetimeFigureOut">
              <a:rPr lang="sv-SE"/>
              <a:t>2026-04-24</a:t>
            </a:fld>
            <a:endParaRPr lang="sv-S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F2912C33-8294-4B4C-895A-95D59C5D495F}" type="slidenum">
              <a:rPr lang="sv-SE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Tx" preserve="1" userDrawn="1">
  <p:cSld name="Text med bild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pPr>
              <a:defRPr/>
            </a:pPr>
            <a:r>
              <a:rPr lang="sv-SE"/>
              <a:t>Klicka här för att ändra mall för rubrikformat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auto"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>
              <a:defRPr/>
            </a:pPr>
            <a:r>
              <a:rPr lang="sv-SE"/>
              <a:t>Klicka här för att ändra format på bakgrundstexten</a:t>
            </a:r>
            <a:endParaRPr/>
          </a:p>
          <a:p>
            <a:pPr lvl="1">
              <a:defRPr/>
            </a:pPr>
            <a:r>
              <a:rPr lang="sv-SE"/>
              <a:t>Nivå två</a:t>
            </a:r>
            <a:endParaRPr/>
          </a:p>
          <a:p>
            <a:pPr lvl="2">
              <a:defRPr/>
            </a:pPr>
            <a:r>
              <a:rPr lang="sv-SE"/>
              <a:t>Nivå tre</a:t>
            </a:r>
            <a:endParaRPr/>
          </a:p>
          <a:p>
            <a:pPr lvl="3">
              <a:defRPr/>
            </a:pPr>
            <a:r>
              <a:rPr lang="sv-SE"/>
              <a:t>Nivå fyra</a:t>
            </a:r>
            <a:endParaRPr/>
          </a:p>
          <a:p>
            <a:pPr lvl="4">
              <a:defRPr/>
            </a:pPr>
            <a:r>
              <a:rPr lang="sv-SE"/>
              <a:t>Nivå fem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auto"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>
              <a:defRPr/>
            </a:pPr>
            <a:r>
              <a:rPr lang="sv-SE"/>
              <a:t>Klicka här för att ändra format på bakgrundstexten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F68DF3A1-9D4F-4B50-9A39-7870C80E5A59}" type="datetimeFigureOut">
              <a:rPr lang="sv-SE"/>
              <a:t>2026-04-24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F2912C33-8294-4B4C-895A-95D59C5D495F}" type="slidenum">
              <a:rPr lang="sv-SE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picTx" preserve="1" userDrawn="1">
  <p:cSld name="Bild med bild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pPr>
              <a:defRPr/>
            </a:pPr>
            <a:r>
              <a:rPr lang="sv-SE"/>
              <a:t>Klicka här för att ändra mall för rubrikformat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 bwMode="auto"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>
              <a:defRPr/>
            </a:pPr>
            <a:r>
              <a:rPr lang="sv-SE"/>
              <a:t>Klicka på ikonen för att lägga till en bild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auto"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>
              <a:defRPr/>
            </a:pPr>
            <a:r>
              <a:rPr lang="sv-SE"/>
              <a:t>Klicka här för att ändra format på bakgrundstexten</a:t>
            </a:r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F2912C33-8294-4B4C-895A-95D59C5D495F}" type="slidenum">
              <a:rPr lang="sv-SE"/>
              <a:t>‹#›</a:t>
            </a:fld>
            <a:endParaRPr lang="sv-S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F68DF3A1-9D4F-4B50-9A39-7870C80E5A59}" type="datetimeFigureOut">
              <a:rPr lang="sv-SE"/>
              <a:t>2026-04-24</a:t>
            </a:fld>
            <a:endParaRPr lang="sv-S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 bwMode="auto">
          <a:xfrm>
            <a:off x="0" y="-8467"/>
            <a:ext cx="12192000" cy="6866466"/>
            <a:chOff x="0" y="-8467"/>
            <a:chExt cx="12192000" cy="6866466"/>
          </a:xfrm>
        </p:grpSpPr>
        <p:cxnSp>
          <p:nvCxnSpPr>
            <p:cNvPr id="20" name="Straight Connector 19"/>
            <p:cNvCxnSpPr>
              <a:cxnSpLocks/>
            </p:cNvCxnSpPr>
            <p:nvPr/>
          </p:nvCxnSpPr>
          <p:spPr bwMode="auto"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>
              <a:cxnSpLocks/>
            </p:cNvCxnSpPr>
            <p:nvPr/>
          </p:nvCxnSpPr>
          <p:spPr bwMode="auto"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 bwMode="auto">
            <a:xfrm>
              <a:off x="9181476" y="-8467"/>
              <a:ext cx="3007349" cy="6866466"/>
            </a:xfrm>
            <a:custGeom>
              <a:avLst/>
              <a:gdLst/>
              <a:ahLst/>
              <a:cxnLst/>
              <a:rect l="l" t="t" r="r" b="b"/>
              <a:pathLst>
                <a:path w="3007349" h="6866467" extrusionOk="0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sv-SE"/>
            </a:p>
          </p:txBody>
        </p:sp>
        <p:sp>
          <p:nvSpPr>
            <p:cNvPr id="23" name="Rectangle 25"/>
            <p:cNvSpPr/>
            <p:nvPr/>
          </p:nvSpPr>
          <p:spPr bwMode="auto">
            <a:xfrm>
              <a:off x="9603442" y="-8467"/>
              <a:ext cx="2588558" cy="6866466"/>
            </a:xfrm>
            <a:custGeom>
              <a:avLst/>
              <a:gdLst/>
              <a:ahLst/>
              <a:cxnLst/>
              <a:rect l="l" t="t" r="r" b="b"/>
              <a:pathLst>
                <a:path w="2573311" h="6866467" extrusionOk="0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sv-SE"/>
            </a:p>
          </p:txBody>
        </p:sp>
        <p:sp>
          <p:nvSpPr>
            <p:cNvPr id="24" name="Isosceles Triangle 23"/>
            <p:cNvSpPr/>
            <p:nvPr/>
          </p:nvSpPr>
          <p:spPr bwMode="auto">
            <a:xfrm>
              <a:off x="8932333" y="3048000"/>
              <a:ext cx="3259666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sv-SE"/>
            </a:p>
          </p:txBody>
        </p:sp>
        <p:sp>
          <p:nvSpPr>
            <p:cNvPr id="25" name="Rectangle 27"/>
            <p:cNvSpPr/>
            <p:nvPr/>
          </p:nvSpPr>
          <p:spPr bwMode="auto">
            <a:xfrm>
              <a:off x="9334500" y="-8467"/>
              <a:ext cx="2854326" cy="6866466"/>
            </a:xfrm>
            <a:custGeom>
              <a:avLst/>
              <a:gdLst/>
              <a:ahLst/>
              <a:cxnLst/>
              <a:rect l="l" t="t" r="r" b="b"/>
              <a:pathLst>
                <a:path w="2858013" h="6866467" extrusionOk="0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sv-SE"/>
            </a:p>
          </p:txBody>
        </p:sp>
        <p:sp>
          <p:nvSpPr>
            <p:cNvPr id="26" name="Rectangle 28"/>
            <p:cNvSpPr/>
            <p:nvPr/>
          </p:nvSpPr>
          <p:spPr bwMode="auto">
            <a:xfrm>
              <a:off x="10898730" y="-8467"/>
              <a:ext cx="1290094" cy="6866466"/>
            </a:xfrm>
            <a:custGeom>
              <a:avLst/>
              <a:gdLst/>
              <a:ahLst/>
              <a:cxnLst/>
              <a:rect l="l" t="t" r="r" b="b"/>
              <a:pathLst>
                <a:path w="1290094" h="6858000" extrusionOk="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sv-SE"/>
            </a:p>
          </p:txBody>
        </p:sp>
        <p:sp>
          <p:nvSpPr>
            <p:cNvPr id="27" name="Rectangle 29"/>
            <p:cNvSpPr/>
            <p:nvPr/>
          </p:nvSpPr>
          <p:spPr bwMode="auto">
            <a:xfrm>
              <a:off x="10938999" y="-8467"/>
              <a:ext cx="1249825" cy="6866466"/>
            </a:xfrm>
            <a:custGeom>
              <a:avLst/>
              <a:gdLst/>
              <a:ahLst/>
              <a:cxnLst/>
              <a:rect l="l" t="t" r="r" b="b"/>
              <a:pathLst>
                <a:path w="1249825" h="6858000" extrusionOk="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sv-SE"/>
            </a:p>
          </p:txBody>
        </p:sp>
        <p:sp>
          <p:nvSpPr>
            <p:cNvPr id="28" name="Isosceles Triangle 27"/>
            <p:cNvSpPr/>
            <p:nvPr/>
          </p:nvSpPr>
          <p:spPr bwMode="auto">
            <a:xfrm>
              <a:off x="10371666" y="3589867"/>
              <a:ext cx="1817158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sv-SE"/>
            </a:p>
          </p:txBody>
        </p:sp>
        <p:sp>
          <p:nvSpPr>
            <p:cNvPr id="19" name="Isosceles Triangle 18"/>
            <p:cNvSpPr/>
            <p:nvPr/>
          </p:nvSpPr>
          <p:spPr bwMode="auto"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sv-SE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auto"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>
              <a:defRPr/>
            </a:pPr>
            <a:r>
              <a:rPr lang="sv-SE"/>
              <a:t>Klicka här för att ändra mall för rubrikformat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defRPr/>
            </a:pPr>
            <a:r>
              <a:rPr lang="sv-SE"/>
              <a:t>Klicka här för att ändra format på bakgrundstexten</a:t>
            </a:r>
            <a:endParaRPr/>
          </a:p>
          <a:p>
            <a:pPr lvl="1">
              <a:defRPr/>
            </a:pPr>
            <a:r>
              <a:rPr lang="sv-SE"/>
              <a:t>Nivå två</a:t>
            </a:r>
            <a:endParaRPr/>
          </a:p>
          <a:p>
            <a:pPr lvl="2">
              <a:defRPr/>
            </a:pPr>
            <a:r>
              <a:rPr lang="sv-SE"/>
              <a:t>Nivå tre</a:t>
            </a:r>
            <a:endParaRPr/>
          </a:p>
          <a:p>
            <a:pPr lvl="3">
              <a:defRPr/>
            </a:pPr>
            <a:r>
              <a:rPr lang="sv-SE"/>
              <a:t>Nivå fyra</a:t>
            </a:r>
            <a:endParaRPr/>
          </a:p>
          <a:p>
            <a:pPr lvl="4">
              <a:defRPr/>
            </a:pPr>
            <a:r>
              <a:rPr lang="sv-SE"/>
              <a:t>Nivå fem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 bwMode="auto"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68DF3A1-9D4F-4B50-9A39-7870C80E5A59}" type="datetimeFigureOut">
              <a:rPr lang="sv-SE"/>
              <a:t>2026-04-24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 bwMode="auto">
          <a:xfrm>
            <a:off x="677334" y="6041362"/>
            <a:ext cx="629761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auto"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fld id="{F2912C33-8294-4B4C-895A-95D59C5D495F}" type="slidenum">
              <a:rPr lang="sv-SE"/>
              <a:t>‹#›</a:t>
            </a:fld>
            <a:endParaRPr lang="sv-S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</p:sldLayoutIdLst>
  <p:txStyles>
    <p:titleStyle>
      <a:lvl1pPr algn="l" defTabSz="457200">
        <a:spcBef>
          <a:spcPts val="0"/>
        </a:spcBef>
        <a:buNone/>
        <a:defRPr sz="3600">
          <a:solidFill>
            <a:schemeClr val="accent1"/>
          </a:solidFill>
          <a:latin typeface="+mj-lt"/>
          <a:ea typeface="+mj-ea"/>
          <a:cs typeface="+mj-cs"/>
        </a:defRPr>
      </a:lvl1pPr>
      <a:lvl2pPr>
        <a:defRPr>
          <a:solidFill>
            <a:schemeClr val="tx2"/>
          </a:solidFill>
        </a:defRPr>
      </a:lvl2pPr>
      <a:lvl3pPr>
        <a:defRPr>
          <a:solidFill>
            <a:schemeClr val="tx2"/>
          </a:solidFill>
        </a:defRPr>
      </a:lvl3pPr>
      <a:lvl4pPr>
        <a:defRPr>
          <a:solidFill>
            <a:schemeClr val="tx2"/>
          </a:solidFill>
        </a:defRPr>
      </a:lvl4pPr>
      <a:lvl5pPr>
        <a:defRPr>
          <a:solidFill>
            <a:schemeClr val="tx2"/>
          </a:solidFill>
        </a:defRPr>
      </a:lvl5pPr>
      <a:lvl6pPr>
        <a:defRPr>
          <a:solidFill>
            <a:schemeClr val="tx2"/>
          </a:solidFill>
        </a:defRPr>
      </a:lvl6pPr>
      <a:lvl7pPr>
        <a:defRPr>
          <a:solidFill>
            <a:schemeClr val="tx2"/>
          </a:solidFill>
        </a:defRPr>
      </a:lvl7pPr>
      <a:lvl8pPr>
        <a:defRPr>
          <a:solidFill>
            <a:schemeClr val="tx2"/>
          </a:solidFill>
        </a:defRPr>
      </a:lvl8pPr>
      <a:lvl9pPr>
        <a:defRPr>
          <a:solidFill>
            <a:schemeClr val="tx2"/>
          </a:solidFill>
        </a:defRPr>
      </a:lvl9pPr>
    </p:titleStyle>
    <p:bodyStyle>
      <a:lvl1pPr marL="342900" indent="-342900" algn="l" defTabSz="457200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/>
        <a:buChar char=""/>
        <a:defRPr sz="18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/>
        <a:buChar char=""/>
        <a:defRPr sz="16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/>
        <a:buChar char=""/>
        <a:defRPr sz="14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/>
        <a:buChar char=""/>
        <a:defRPr sz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/>
        <a:buChar char=""/>
        <a:defRPr sz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/>
        <a:buChar char=""/>
        <a:defRPr sz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/>
        <a:buChar char=""/>
        <a:defRPr sz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/>
        <a:buChar char=""/>
        <a:defRPr sz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/>
        <a:buChar char=""/>
        <a:defRPr sz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 useBgFill="1">
        <p:nvSpPr>
          <p:cNvPr id="17" name="Rectangle 7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 bwMode="auto">
          <a:xfrm>
            <a:off x="0" y="0"/>
            <a:ext cx="12192000" cy="686646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9" name="Isosceles Triangle 9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 bwMode="auto">
          <a:xfrm rot="10800000">
            <a:off x="0" y="0"/>
            <a:ext cx="842596" cy="5666154"/>
          </a:xfrm>
          <a:prstGeom prst="triangle">
            <a:avLst>
              <a:gd name="adj" fmla="val 100000"/>
            </a:avLst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endParaRPr lang="sv-SE"/>
          </a:p>
        </p:txBody>
      </p:sp>
      <p:sp>
        <p:nvSpPr>
          <p:cNvPr id="20" name="Isosceles Triangle 11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 bwMode="auto">
          <a:xfrm>
            <a:off x="7738534" y="3818467"/>
            <a:ext cx="4450292" cy="3039533"/>
          </a:xfrm>
          <a:prstGeom prst="triangle">
            <a:avLst>
              <a:gd name="adj" fmla="val 100000"/>
            </a:avLst>
          </a:prstGeom>
          <a:solidFill>
            <a:schemeClr val="accent1">
              <a:lumMod val="75000"/>
              <a:alpha val="88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endParaRPr lang="sv-SE"/>
          </a:p>
        </p:txBody>
      </p:sp>
      <p:cxnSp>
        <p:nvCxnSpPr>
          <p:cNvPr id="21" name="Straight Connector 13"/>
          <p:cNvCxnSpPr>
            <a:cxnSpLocks noGrp="1" noRot="1" noChangeAspect="1" noMove="1" noResize="1" noEditPoints="1" noAdjustHandles="1" noChangeArrowheads="1" noChangeShapeType="1"/>
          </p:cNvCxnSpPr>
          <p:nvPr/>
        </p:nvCxnSpPr>
        <p:spPr bwMode="auto">
          <a:xfrm>
            <a:off x="10134600" y="0"/>
            <a:ext cx="1727199" cy="6858000"/>
          </a:xfrm>
          <a:prstGeom prst="line">
            <a:avLst/>
          </a:prstGeom>
          <a:ln w="15875" cap="sq">
            <a:solidFill>
              <a:schemeClr val="accent2"/>
            </a:solidFill>
            <a:bevel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cxnSpLocks noGrp="1" noRot="1" noChangeAspect="1" noMove="1" noResize="1" noEditPoints="1" noAdjustHandles="1" noChangeArrowheads="1" noChangeShapeType="1"/>
          </p:cNvCxnSpPr>
          <p:nvPr/>
        </p:nvCxnSpPr>
        <p:spPr bwMode="auto">
          <a:xfrm flipH="1">
            <a:off x="7425267" y="3681413"/>
            <a:ext cx="4763558" cy="3176587"/>
          </a:xfrm>
          <a:prstGeom prst="line">
            <a:avLst/>
          </a:prstGeom>
          <a:ln w="15875"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 bwMode="auto">
          <a:xfrm>
            <a:off x="1252028" y="3904529"/>
            <a:ext cx="9520597" cy="1096899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lang="sv-SE" dirty="0"/>
              <a:t>Ingrid Sundman, Överläkare vid Psykiatriska kliniken i Skellefteå, Region Västerbotten</a:t>
            </a:r>
          </a:p>
          <a:p>
            <a:pPr algn="ctr">
              <a:defRPr/>
            </a:pPr>
            <a:r>
              <a:rPr lang="sv-SE" dirty="0"/>
              <a:t>Stina Öberg, Överläkare vid Psykiatriska kliniken i Skellefteå, Region Västerbotten</a:t>
            </a:r>
          </a:p>
        </p:txBody>
      </p:sp>
      <p:sp>
        <p:nvSpPr>
          <p:cNvPr id="2" name="Rubrik 1"/>
          <p:cNvSpPr>
            <a:spLocks noGrp="1"/>
          </p:cNvSpPr>
          <p:nvPr>
            <p:ph type="ctrTitle"/>
          </p:nvPr>
        </p:nvSpPr>
        <p:spPr bwMode="auto">
          <a:xfrm>
            <a:off x="2128859" y="959050"/>
            <a:ext cx="7766936" cy="2653836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lang="sv-SE" dirty="0"/>
              <a:t>Kvalitetsregister Personlighetssyndrom</a:t>
            </a:r>
          </a:p>
        </p:txBody>
      </p:sp>
      <p:sp>
        <p:nvSpPr>
          <p:cNvPr id="18" name="Rectangle 27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 bwMode="auto">
          <a:xfrm>
            <a:off x="10425641" y="0"/>
            <a:ext cx="1766359" cy="6858000"/>
          </a:xfrm>
          <a:custGeom>
            <a:avLst/>
            <a:gdLst/>
            <a:ahLst/>
            <a:cxnLst/>
            <a:rect l="l" t="t" r="r" b="b"/>
            <a:pathLst>
              <a:path w="2858013" h="6866467" extrusionOk="0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endParaRPr lang="sv-SE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sv-SE"/>
              <a:t>Förslag på datapunkter som ska ingå</a:t>
            </a:r>
            <a:endParaRPr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 bwMode="auto">
          <a:xfrm>
            <a:off x="789901" y="1400174"/>
            <a:ext cx="9142961" cy="5232688"/>
          </a:xfrm>
        </p:spPr>
        <p:txBody>
          <a:bodyPr vertOverflow="overflow" horzOverflow="overflow" vert="horz" wrap="square" lIns="91440" tIns="45720" rIns="91440" bIns="45720" numCol="2" spcCol="0" rtlCol="0" fromWordArt="0" anchor="t" anchorCtr="0" forceAA="0" compatLnSpc="0">
            <a:normAutofit/>
          </a:bodyPr>
          <a:lstStyle/>
          <a:p>
            <a:pPr>
              <a:defRPr/>
            </a:pPr>
            <a:r>
              <a:rPr sz="800" b="0" i="0" u="sng" strike="noStrike">
                <a:solidFill>
                  <a:srgbClr val="000000"/>
                </a:solidFill>
                <a:latin typeface="Trebuchet MS"/>
                <a:ea typeface="Trebuchet MS"/>
                <a:cs typeface="Trebuchet MS"/>
              </a:rPr>
              <a:t>Kräver flerval</a:t>
            </a:r>
            <a:endParaRPr sz="800" strike="noStrike">
              <a:latin typeface="Trebuchet MS"/>
              <a:cs typeface="Trebuchet MS"/>
            </a:endParaRPr>
          </a:p>
          <a:p>
            <a:pPr>
              <a:defRPr/>
            </a:pPr>
            <a:r>
              <a:rPr sz="800" b="0" i="0" u="none" strike="noStrike">
                <a:solidFill>
                  <a:srgbClr val="000000"/>
                </a:solidFill>
                <a:latin typeface="Trebuchet MS"/>
                <a:ea typeface="Trebuchet MS"/>
                <a:cs typeface="Trebuchet MS"/>
              </a:rPr>
              <a:t>Kön</a:t>
            </a:r>
            <a:endParaRPr sz="800" strike="noStrike">
              <a:latin typeface="Trebuchet MS"/>
              <a:cs typeface="Trebuchet MS"/>
            </a:endParaRPr>
          </a:p>
          <a:p>
            <a:pPr>
              <a:defRPr/>
            </a:pPr>
            <a:r>
              <a:rPr sz="800" b="0" i="0" u="none" strike="noStrike">
                <a:solidFill>
                  <a:srgbClr val="000000"/>
                </a:solidFill>
                <a:latin typeface="Trebuchet MS"/>
                <a:ea typeface="Trebuchet MS"/>
                <a:cs typeface="Trebuchet MS"/>
              </a:rPr>
              <a:t>Ålder</a:t>
            </a:r>
            <a:endParaRPr sz="800" strike="noStrike">
              <a:latin typeface="Trebuchet MS"/>
              <a:cs typeface="Trebuchet MS"/>
            </a:endParaRPr>
          </a:p>
          <a:p>
            <a:pPr>
              <a:defRPr/>
            </a:pPr>
            <a:r>
              <a:rPr sz="800" b="0" i="0" u="none" strike="noStrike">
                <a:solidFill>
                  <a:srgbClr val="000000"/>
                </a:solidFill>
                <a:latin typeface="Trebuchet MS"/>
                <a:ea typeface="Trebuchet MS"/>
                <a:cs typeface="Trebuchet MS"/>
              </a:rPr>
              <a:t>Datum för första kontakt med Psykiatrin</a:t>
            </a:r>
            <a:endParaRPr sz="800" strike="noStrike">
              <a:latin typeface="Trebuchet MS"/>
              <a:cs typeface="Trebuchet MS"/>
            </a:endParaRPr>
          </a:p>
          <a:p>
            <a:pPr>
              <a:defRPr/>
            </a:pPr>
            <a:r>
              <a:rPr sz="800" b="0" i="0" u="none" strike="noStrike">
                <a:solidFill>
                  <a:srgbClr val="000000"/>
                </a:solidFill>
                <a:latin typeface="Trebuchet MS"/>
                <a:ea typeface="Trebuchet MS"/>
                <a:cs typeface="Trebuchet MS"/>
              </a:rPr>
              <a:t>Datum då patient köställdes för personlighetsutredning</a:t>
            </a:r>
            <a:endParaRPr sz="800" strike="noStrike">
              <a:latin typeface="Trebuchet MS"/>
              <a:cs typeface="Trebuchet MS"/>
            </a:endParaRPr>
          </a:p>
          <a:p>
            <a:pPr>
              <a:defRPr/>
            </a:pPr>
            <a:r>
              <a:rPr sz="800" b="0" i="0" u="none" strike="noStrike">
                <a:solidFill>
                  <a:srgbClr val="000000"/>
                </a:solidFill>
                <a:latin typeface="Trebuchet MS"/>
                <a:ea typeface="Trebuchet MS"/>
                <a:cs typeface="Trebuchet MS"/>
              </a:rPr>
              <a:t>Diagnos</a:t>
            </a:r>
            <a:endParaRPr sz="800" strike="noStrike">
              <a:latin typeface="Trebuchet MS"/>
              <a:cs typeface="Trebuchet MS"/>
            </a:endParaRPr>
          </a:p>
          <a:p>
            <a:pPr>
              <a:defRPr/>
            </a:pPr>
            <a:r>
              <a:rPr sz="800" b="0" i="0" u="none" strike="noStrike">
                <a:solidFill>
                  <a:srgbClr val="000000"/>
                </a:solidFill>
                <a:latin typeface="Trebuchet MS"/>
                <a:ea typeface="Trebuchet MS"/>
                <a:cs typeface="Trebuchet MS"/>
              </a:rPr>
              <a:t>Datum för diagnos</a:t>
            </a:r>
            <a:endParaRPr sz="800" strike="noStrike">
              <a:latin typeface="Trebuchet MS"/>
              <a:cs typeface="Trebuchet MS"/>
            </a:endParaRPr>
          </a:p>
          <a:p>
            <a:pPr>
              <a:defRPr/>
            </a:pPr>
            <a:r>
              <a:rPr sz="800" b="0" i="0" u="none" strike="noStrike">
                <a:solidFill>
                  <a:srgbClr val="000000"/>
                </a:solidFill>
                <a:latin typeface="Trebuchet MS"/>
                <a:ea typeface="Trebuchet MS"/>
                <a:cs typeface="Trebuchet MS"/>
              </a:rPr>
              <a:t>Antal vårddygn senaste året</a:t>
            </a:r>
            <a:endParaRPr sz="800" b="0" i="0" u="none" strike="noStrike">
              <a:solidFill>
                <a:srgbClr val="000000"/>
              </a:solidFill>
              <a:latin typeface="Trebuchet MS"/>
              <a:cs typeface="Trebuchet MS"/>
            </a:endParaRPr>
          </a:p>
          <a:p>
            <a:pPr marL="0" indent="0">
              <a:buClr>
                <a:schemeClr val="accent1"/>
              </a:buClr>
              <a:buSzPct val="80000"/>
              <a:buFont typeface="Wingdings 3"/>
              <a:buNone/>
              <a:defRPr/>
            </a:pPr>
            <a:r>
              <a:rPr sz="800" b="0" i="0" u="none" strike="noStrike">
                <a:solidFill>
                  <a:srgbClr val="000000"/>
                </a:solidFill>
                <a:latin typeface="Trebuchet MS"/>
                <a:ea typeface="Trebuchet MS"/>
                <a:cs typeface="Trebuchet MS"/>
              </a:rPr>
              <a:t> </a:t>
            </a:r>
            <a:endParaRPr sz="800" strike="noStrike">
              <a:latin typeface="Trebuchet MS"/>
              <a:cs typeface="Trebuchet MS"/>
            </a:endParaRPr>
          </a:p>
          <a:p>
            <a:pPr>
              <a:defRPr/>
            </a:pPr>
            <a:r>
              <a:rPr sz="800" b="0" i="0" u="sng" strike="noStrike">
                <a:solidFill>
                  <a:srgbClr val="000000"/>
                </a:solidFill>
                <a:latin typeface="Trebuchet MS"/>
                <a:ea typeface="Trebuchet MS"/>
                <a:cs typeface="Trebuchet MS"/>
              </a:rPr>
              <a:t>Ja/nej</a:t>
            </a:r>
            <a:r>
              <a:rPr lang="sv-SE" sz="800" strike="noStrike">
                <a:latin typeface="Trebuchet MS"/>
                <a:ea typeface="Trebuchet MS"/>
                <a:cs typeface="Trebuchet MS"/>
              </a:rPr>
              <a:t>-frågor</a:t>
            </a:r>
            <a:endParaRPr sz="800" strike="noStrike">
              <a:latin typeface="Trebuchet MS"/>
              <a:cs typeface="Trebuchet MS"/>
            </a:endParaRPr>
          </a:p>
          <a:p>
            <a:pPr>
              <a:defRPr/>
            </a:pPr>
            <a:r>
              <a:rPr sz="800" b="0" i="0" u="none" strike="noStrike">
                <a:solidFill>
                  <a:srgbClr val="000000"/>
                </a:solidFill>
                <a:latin typeface="Trebuchet MS"/>
                <a:ea typeface="Trebuchet MS"/>
                <a:cs typeface="Trebuchet MS"/>
              </a:rPr>
              <a:t>Klinisk anamnes i diagnostik</a:t>
            </a:r>
            <a:endParaRPr sz="800" strike="noStrike">
              <a:latin typeface="Trebuchet MS"/>
              <a:cs typeface="Trebuchet MS"/>
            </a:endParaRPr>
          </a:p>
          <a:p>
            <a:pPr>
              <a:defRPr/>
            </a:pPr>
            <a:r>
              <a:rPr sz="800" b="0" i="0" u="none" strike="noStrike">
                <a:solidFill>
                  <a:srgbClr val="000000"/>
                </a:solidFill>
                <a:latin typeface="Trebuchet MS"/>
                <a:ea typeface="Trebuchet MS"/>
                <a:cs typeface="Trebuchet MS"/>
              </a:rPr>
              <a:t>Använt strukturerat eller semistrukturerat intervjuinstrument</a:t>
            </a:r>
            <a:endParaRPr sz="800" strike="noStrike">
              <a:latin typeface="Trebuchet MS"/>
              <a:cs typeface="Trebuchet MS"/>
            </a:endParaRPr>
          </a:p>
          <a:p>
            <a:pPr>
              <a:defRPr/>
            </a:pPr>
            <a:r>
              <a:rPr sz="800" b="0" i="0" u="none" strike="noStrike">
                <a:solidFill>
                  <a:srgbClr val="000000"/>
                </a:solidFill>
                <a:latin typeface="Trebuchet MS"/>
                <a:ea typeface="Trebuchet MS"/>
                <a:cs typeface="Trebuchet MS"/>
              </a:rPr>
              <a:t>Någon gång genomgått kognitiv bedömning</a:t>
            </a:r>
            <a:endParaRPr sz="800" strike="noStrike">
              <a:latin typeface="Trebuchet MS"/>
              <a:cs typeface="Trebuchet MS"/>
            </a:endParaRPr>
          </a:p>
          <a:p>
            <a:pPr>
              <a:defRPr/>
            </a:pPr>
            <a:r>
              <a:rPr sz="800" b="0" i="0" u="none" strike="noStrike">
                <a:solidFill>
                  <a:srgbClr val="000000"/>
                </a:solidFill>
                <a:latin typeface="Trebuchet MS"/>
                <a:ea typeface="Trebuchet MS"/>
                <a:cs typeface="Trebuchet MS"/>
              </a:rPr>
              <a:t>Någon gång genomgått arbetsterapeutisk bedömning</a:t>
            </a:r>
            <a:endParaRPr sz="800" strike="noStrike">
              <a:latin typeface="Trebuchet MS"/>
              <a:cs typeface="Trebuchet MS"/>
            </a:endParaRPr>
          </a:p>
          <a:p>
            <a:pPr>
              <a:defRPr/>
            </a:pPr>
            <a:r>
              <a:rPr sz="800" b="0" i="0" u="none" strike="noStrike">
                <a:solidFill>
                  <a:srgbClr val="000000"/>
                </a:solidFill>
                <a:latin typeface="Trebuchet MS"/>
                <a:ea typeface="Trebuchet MS"/>
                <a:cs typeface="Trebuchet MS"/>
              </a:rPr>
              <a:t>Dubbelbedömning av läkare och psykolog</a:t>
            </a:r>
            <a:endParaRPr sz="800" strike="noStrike">
              <a:latin typeface="Trebuchet MS"/>
              <a:cs typeface="Trebuchet MS"/>
            </a:endParaRPr>
          </a:p>
          <a:p>
            <a:pPr>
              <a:defRPr/>
            </a:pPr>
            <a:r>
              <a:rPr sz="800" b="0" i="0" u="none" strike="noStrike">
                <a:solidFill>
                  <a:srgbClr val="000000"/>
                </a:solidFill>
                <a:latin typeface="Trebuchet MS"/>
                <a:ea typeface="Trebuchet MS"/>
                <a:cs typeface="Trebuchet MS"/>
              </a:rPr>
              <a:t>Tidigare suicidförsök</a:t>
            </a:r>
            <a:endParaRPr sz="800" strike="noStrike">
              <a:latin typeface="Trebuchet MS"/>
              <a:cs typeface="Trebuchet MS"/>
            </a:endParaRPr>
          </a:p>
          <a:p>
            <a:pPr>
              <a:defRPr/>
            </a:pPr>
            <a:r>
              <a:rPr sz="800" b="0" i="0" u="none" strike="noStrike">
                <a:solidFill>
                  <a:srgbClr val="000000"/>
                </a:solidFill>
                <a:latin typeface="Trebuchet MS"/>
                <a:ea typeface="Trebuchet MS"/>
                <a:cs typeface="Trebuchet MS"/>
              </a:rPr>
              <a:t>Suicidförsök senaste året</a:t>
            </a:r>
            <a:endParaRPr sz="800" strike="noStrike">
              <a:latin typeface="Trebuchet MS"/>
              <a:cs typeface="Trebuchet MS"/>
            </a:endParaRPr>
          </a:p>
          <a:p>
            <a:pPr>
              <a:defRPr/>
            </a:pPr>
            <a:r>
              <a:rPr sz="800" b="0" i="0" u="none" strike="noStrike">
                <a:solidFill>
                  <a:srgbClr val="000000"/>
                </a:solidFill>
                <a:latin typeface="Trebuchet MS"/>
                <a:ea typeface="Trebuchet MS"/>
                <a:cs typeface="Trebuchet MS"/>
              </a:rPr>
              <a:t>Självskada senaste året</a:t>
            </a:r>
            <a:endParaRPr sz="800" strike="noStrike">
              <a:latin typeface="Trebuchet MS"/>
              <a:cs typeface="Trebuchet MS"/>
            </a:endParaRPr>
          </a:p>
          <a:p>
            <a:pPr>
              <a:defRPr/>
            </a:pPr>
            <a:r>
              <a:rPr sz="800" b="0" i="0" u="none" strike="noStrike">
                <a:solidFill>
                  <a:srgbClr val="000000"/>
                </a:solidFill>
                <a:latin typeface="Trebuchet MS"/>
                <a:ea typeface="Trebuchet MS"/>
                <a:cs typeface="Trebuchet MS"/>
              </a:rPr>
              <a:t>Smärta mer än 12 månader</a:t>
            </a:r>
            <a:endParaRPr sz="800" strike="noStrike">
              <a:latin typeface="Trebuchet MS"/>
              <a:cs typeface="Trebuchet MS"/>
            </a:endParaRPr>
          </a:p>
          <a:p>
            <a:pPr>
              <a:defRPr/>
            </a:pPr>
            <a:r>
              <a:rPr sz="800" b="0" i="0" u="none" strike="noStrike">
                <a:solidFill>
                  <a:srgbClr val="000000"/>
                </a:solidFill>
                <a:latin typeface="Trebuchet MS"/>
                <a:ea typeface="Trebuchet MS"/>
                <a:cs typeface="Trebuchet MS"/>
              </a:rPr>
              <a:t>PMS/PMDS</a:t>
            </a:r>
            <a:endParaRPr sz="800" strike="noStrike">
              <a:latin typeface="Trebuchet MS"/>
              <a:cs typeface="Trebuchet MS"/>
            </a:endParaRPr>
          </a:p>
          <a:p>
            <a:pPr>
              <a:defRPr/>
            </a:pPr>
            <a:r>
              <a:rPr sz="800" b="0" i="0" u="none" strike="noStrike">
                <a:solidFill>
                  <a:srgbClr val="000000"/>
                </a:solidFill>
                <a:latin typeface="Trebuchet MS"/>
                <a:ea typeface="Trebuchet MS"/>
                <a:cs typeface="Trebuchet MS"/>
              </a:rPr>
              <a:t>Epilepsi</a:t>
            </a:r>
            <a:endParaRPr sz="800" strike="noStrike">
              <a:latin typeface="Trebuchet MS"/>
              <a:cs typeface="Trebuchet MS"/>
            </a:endParaRPr>
          </a:p>
          <a:p>
            <a:pPr>
              <a:defRPr/>
            </a:pPr>
            <a:r>
              <a:rPr sz="800" b="0" i="0" u="none" strike="noStrike">
                <a:solidFill>
                  <a:srgbClr val="000000"/>
                </a:solidFill>
                <a:latin typeface="Trebuchet MS"/>
                <a:ea typeface="Trebuchet MS"/>
                <a:cs typeface="Trebuchet MS"/>
              </a:rPr>
              <a:t>Arbete</a:t>
            </a:r>
            <a:endParaRPr sz="800" strike="noStrike">
              <a:latin typeface="Trebuchet MS"/>
              <a:cs typeface="Trebuchet MS"/>
            </a:endParaRPr>
          </a:p>
          <a:p>
            <a:pPr>
              <a:defRPr/>
            </a:pPr>
            <a:r>
              <a:rPr lang="sv-SE" sz="800" strike="noStrike">
                <a:latin typeface="Trebuchet MS"/>
                <a:ea typeface="Trebuchet MS"/>
                <a:cs typeface="Trebuchet MS"/>
              </a:rPr>
              <a:t>Eftergymnasial utbildning</a:t>
            </a:r>
            <a:endParaRPr sz="800" strike="noStrike">
              <a:latin typeface="Trebuchet MS"/>
              <a:cs typeface="Trebuchet MS"/>
            </a:endParaRPr>
          </a:p>
          <a:p>
            <a:pPr>
              <a:defRPr/>
            </a:pPr>
            <a:r>
              <a:rPr sz="800" b="0" i="0" u="none" strike="noStrike">
                <a:solidFill>
                  <a:srgbClr val="000000"/>
                </a:solidFill>
                <a:latin typeface="Trebuchet MS"/>
                <a:ea typeface="Trebuchet MS"/>
                <a:cs typeface="Trebuchet MS"/>
              </a:rPr>
              <a:t>I relation</a:t>
            </a:r>
            <a:endParaRPr sz="800" strike="noStrike">
              <a:latin typeface="Trebuchet MS"/>
              <a:cs typeface="Trebuchet MS"/>
            </a:endParaRPr>
          </a:p>
          <a:p>
            <a:pPr>
              <a:defRPr/>
            </a:pPr>
            <a:r>
              <a:rPr sz="800" b="0" i="0" u="none" strike="noStrike">
                <a:solidFill>
                  <a:srgbClr val="000000"/>
                </a:solidFill>
                <a:latin typeface="Trebuchet MS"/>
                <a:ea typeface="Trebuchet MS"/>
                <a:cs typeface="Trebuchet MS"/>
              </a:rPr>
              <a:t>Barn under 18 år </a:t>
            </a:r>
            <a:endParaRPr sz="800" strike="noStrike">
              <a:latin typeface="Trebuchet MS"/>
              <a:cs typeface="Trebuchet MS"/>
            </a:endParaRPr>
          </a:p>
          <a:p>
            <a:pPr>
              <a:defRPr/>
            </a:pPr>
            <a:r>
              <a:rPr sz="800" b="0" i="0" u="none" strike="noStrike">
                <a:solidFill>
                  <a:srgbClr val="000000"/>
                </a:solidFill>
                <a:latin typeface="Trebuchet MS"/>
                <a:ea typeface="Trebuchet MS"/>
                <a:cs typeface="Trebuchet MS"/>
              </a:rPr>
              <a:t>Vårdnad om barn</a:t>
            </a:r>
            <a:endParaRPr sz="800" strike="noStrike">
              <a:latin typeface="Trebuchet MS"/>
              <a:cs typeface="Trebuchet MS"/>
            </a:endParaRPr>
          </a:p>
          <a:p>
            <a:pPr>
              <a:defRPr/>
            </a:pPr>
            <a:r>
              <a:rPr sz="800" b="0" i="0" u="none" strike="noStrike">
                <a:solidFill>
                  <a:srgbClr val="000000"/>
                </a:solidFill>
                <a:latin typeface="Trebuchet MS"/>
                <a:ea typeface="Trebuchet MS"/>
                <a:cs typeface="Trebuchet MS"/>
              </a:rPr>
              <a:t>Antidepressiva</a:t>
            </a:r>
            <a:endParaRPr sz="800" strike="noStrike">
              <a:latin typeface="Trebuchet MS"/>
              <a:cs typeface="Trebuchet MS"/>
            </a:endParaRPr>
          </a:p>
          <a:p>
            <a:pPr>
              <a:defRPr/>
            </a:pPr>
            <a:r>
              <a:rPr sz="800" b="0" i="0" u="none" strike="noStrike">
                <a:solidFill>
                  <a:srgbClr val="000000"/>
                </a:solidFill>
                <a:latin typeface="Trebuchet MS"/>
                <a:ea typeface="Trebuchet MS"/>
                <a:cs typeface="Trebuchet MS"/>
              </a:rPr>
              <a:t>Antiepileptika</a:t>
            </a:r>
            <a:endParaRPr sz="800" strike="noStrike">
              <a:latin typeface="Trebuchet MS"/>
              <a:cs typeface="Trebuchet MS"/>
            </a:endParaRPr>
          </a:p>
          <a:p>
            <a:pPr>
              <a:defRPr/>
            </a:pPr>
            <a:r>
              <a:rPr sz="800" b="0" i="0" u="none" strike="noStrike">
                <a:solidFill>
                  <a:srgbClr val="000000"/>
                </a:solidFill>
                <a:latin typeface="Trebuchet MS"/>
                <a:ea typeface="Trebuchet MS"/>
                <a:cs typeface="Trebuchet MS"/>
              </a:rPr>
              <a:t>Litium</a:t>
            </a:r>
            <a:endParaRPr sz="800" strike="noStrike">
              <a:latin typeface="Trebuchet MS"/>
              <a:cs typeface="Trebuchet MS"/>
            </a:endParaRPr>
          </a:p>
          <a:p>
            <a:pPr>
              <a:defRPr/>
            </a:pPr>
            <a:r>
              <a:rPr sz="800" b="0" i="0" u="none" strike="noStrike">
                <a:solidFill>
                  <a:srgbClr val="000000"/>
                </a:solidFill>
                <a:latin typeface="Trebuchet MS"/>
                <a:ea typeface="Trebuchet MS"/>
                <a:cs typeface="Trebuchet MS"/>
              </a:rPr>
              <a:t>Neuroleptika</a:t>
            </a:r>
            <a:endParaRPr sz="800" strike="noStrike">
              <a:latin typeface="Trebuchet MS"/>
              <a:cs typeface="Trebuchet MS"/>
            </a:endParaRPr>
          </a:p>
          <a:p>
            <a:pPr>
              <a:defRPr/>
            </a:pPr>
            <a:r>
              <a:rPr sz="800" b="0" i="0" u="none" strike="noStrike">
                <a:solidFill>
                  <a:srgbClr val="000000"/>
                </a:solidFill>
                <a:latin typeface="Trebuchet MS"/>
                <a:ea typeface="Trebuchet MS"/>
                <a:cs typeface="Trebuchet MS"/>
              </a:rPr>
              <a:t>Sömnmedicinering</a:t>
            </a:r>
            <a:endParaRPr sz="800" strike="noStrike">
              <a:latin typeface="Trebuchet MS"/>
              <a:cs typeface="Trebuchet MS"/>
            </a:endParaRPr>
          </a:p>
          <a:p>
            <a:pPr>
              <a:defRPr/>
            </a:pPr>
            <a:r>
              <a:rPr sz="800" b="0" i="0" u="none" strike="noStrike">
                <a:solidFill>
                  <a:srgbClr val="000000"/>
                </a:solidFill>
                <a:latin typeface="Trebuchet MS"/>
                <a:ea typeface="Trebuchet MS"/>
                <a:cs typeface="Trebuchet MS"/>
              </a:rPr>
              <a:t>Kortverkande ångestdämpande</a:t>
            </a:r>
            <a:endParaRPr sz="800" strike="noStrike">
              <a:latin typeface="Trebuchet MS"/>
              <a:cs typeface="Trebuchet MS"/>
            </a:endParaRPr>
          </a:p>
          <a:p>
            <a:pPr>
              <a:defRPr/>
            </a:pPr>
            <a:r>
              <a:rPr sz="800" b="0" i="0" u="none" strike="noStrike">
                <a:solidFill>
                  <a:srgbClr val="000000"/>
                </a:solidFill>
                <a:latin typeface="Trebuchet MS"/>
                <a:ea typeface="Trebuchet MS"/>
                <a:cs typeface="Trebuchet MS"/>
              </a:rPr>
              <a:t>Bensodiazepiner </a:t>
            </a:r>
            <a:endParaRPr sz="800" strike="noStrike">
              <a:latin typeface="Trebuchet MS"/>
              <a:cs typeface="Trebuchet MS"/>
            </a:endParaRPr>
          </a:p>
          <a:p>
            <a:pPr>
              <a:defRPr/>
            </a:pPr>
            <a:r>
              <a:rPr sz="800" b="0" i="0" u="none" strike="noStrike">
                <a:solidFill>
                  <a:srgbClr val="000000"/>
                </a:solidFill>
                <a:latin typeface="Trebuchet MS"/>
                <a:ea typeface="Trebuchet MS"/>
                <a:cs typeface="Trebuchet MS"/>
              </a:rPr>
              <a:t>Z-preparat </a:t>
            </a:r>
            <a:endParaRPr sz="800" strike="noStrike">
              <a:latin typeface="Trebuchet MS"/>
              <a:cs typeface="Trebuchet MS"/>
            </a:endParaRPr>
          </a:p>
          <a:p>
            <a:pPr>
              <a:defRPr/>
            </a:pPr>
            <a:r>
              <a:rPr sz="800" b="0" i="0" u="none" strike="noStrike">
                <a:solidFill>
                  <a:srgbClr val="000000"/>
                </a:solidFill>
                <a:latin typeface="Trebuchet MS"/>
                <a:ea typeface="Trebuchet MS"/>
                <a:cs typeface="Trebuchet MS"/>
              </a:rPr>
              <a:t>Centralstimulantia</a:t>
            </a:r>
            <a:endParaRPr sz="800" strike="noStrike">
              <a:latin typeface="Trebuchet MS"/>
              <a:cs typeface="Trebuchet MS"/>
            </a:endParaRPr>
          </a:p>
          <a:p>
            <a:pPr>
              <a:defRPr/>
            </a:pPr>
            <a:r>
              <a:rPr sz="800" b="0" i="0" u="none" strike="noStrike">
                <a:solidFill>
                  <a:srgbClr val="000000"/>
                </a:solidFill>
                <a:latin typeface="Trebuchet MS"/>
                <a:ea typeface="Trebuchet MS"/>
                <a:cs typeface="Trebuchet MS"/>
              </a:rPr>
              <a:t>Opioidbehandling</a:t>
            </a:r>
            <a:endParaRPr sz="800" strike="noStrike">
              <a:latin typeface="Trebuchet MS"/>
              <a:cs typeface="Trebuchet MS"/>
            </a:endParaRPr>
          </a:p>
          <a:p>
            <a:pPr>
              <a:defRPr/>
            </a:pPr>
            <a:r>
              <a:rPr sz="800" b="0" i="0" u="none" strike="noStrike">
                <a:solidFill>
                  <a:srgbClr val="000000"/>
                </a:solidFill>
                <a:latin typeface="Trebuchet MS"/>
                <a:ea typeface="Trebuchet MS"/>
                <a:cs typeface="Trebuchet MS"/>
              </a:rPr>
              <a:t>Kontakt med Öppenvård senaste 12 mån</a:t>
            </a:r>
            <a:endParaRPr sz="800" strike="noStrike">
              <a:latin typeface="Trebuchet MS"/>
              <a:cs typeface="Trebuchet MS"/>
            </a:endParaRPr>
          </a:p>
          <a:p>
            <a:pPr>
              <a:defRPr/>
            </a:pPr>
            <a:r>
              <a:rPr sz="800" b="0" i="0" u="none" strike="noStrike">
                <a:solidFill>
                  <a:srgbClr val="000000"/>
                </a:solidFill>
                <a:latin typeface="Trebuchet MS"/>
                <a:ea typeface="Trebuchet MS"/>
                <a:cs typeface="Trebuchet MS"/>
              </a:rPr>
              <a:t>Kontakt med akutverksamhet senaste 12 mån</a:t>
            </a:r>
            <a:endParaRPr sz="800" strike="noStrike">
              <a:latin typeface="Trebuchet MS"/>
              <a:cs typeface="Trebuchet MS"/>
            </a:endParaRPr>
          </a:p>
          <a:p>
            <a:pPr>
              <a:defRPr/>
            </a:pPr>
            <a:r>
              <a:rPr sz="800" b="0" i="0" u="none" strike="noStrike">
                <a:solidFill>
                  <a:srgbClr val="000000"/>
                </a:solidFill>
                <a:latin typeface="Trebuchet MS"/>
                <a:ea typeface="Trebuchet MS"/>
                <a:cs typeface="Trebuchet MS"/>
              </a:rPr>
              <a:t>Inneliggande vårdtillfällen senaste 12 mån</a:t>
            </a:r>
            <a:endParaRPr sz="800" strike="noStrike">
              <a:latin typeface="Trebuchet MS"/>
              <a:cs typeface="Trebuchet MS"/>
            </a:endParaRPr>
          </a:p>
          <a:p>
            <a:pPr>
              <a:defRPr/>
            </a:pPr>
            <a:r>
              <a:rPr sz="800" b="0" i="0" u="none" strike="noStrike">
                <a:solidFill>
                  <a:srgbClr val="000000"/>
                </a:solidFill>
                <a:latin typeface="Trebuchet MS"/>
                <a:ea typeface="Trebuchet MS"/>
                <a:cs typeface="Trebuchet MS"/>
              </a:rPr>
              <a:t>Vård enligt LPT senaste 12 mån</a:t>
            </a:r>
            <a:endParaRPr sz="800" strike="noStrike">
              <a:latin typeface="Trebuchet MS"/>
              <a:cs typeface="Trebuchet MS"/>
            </a:endParaRPr>
          </a:p>
          <a:p>
            <a:pPr lvl="0">
              <a:defRPr/>
            </a:pPr>
            <a:r>
              <a:rPr sz="800" b="0" i="0" u="none" strike="noStrike">
                <a:solidFill>
                  <a:srgbClr val="000000"/>
                </a:solidFill>
                <a:latin typeface="Trebuchet MS"/>
                <a:ea typeface="Trebuchet MS"/>
                <a:cs typeface="Trebuchet MS"/>
              </a:rPr>
              <a:t>Somatiska vårdkontakter senaste 12 må</a:t>
            </a:r>
            <a:r>
              <a:rPr lang="sv-SE" sz="800" b="0" i="0" u="none" strike="noStrike">
                <a:solidFill>
                  <a:srgbClr val="000000"/>
                </a:solidFill>
                <a:latin typeface="Trebuchet MS"/>
                <a:ea typeface="Trebuchet MS"/>
                <a:cs typeface="Trebuchet MS"/>
              </a:rPr>
              <a:t>n</a:t>
            </a:r>
            <a:endParaRPr sz="800" strike="noStrike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sv-SE" dirty="0"/>
              <a:t>Förslag på årliga skattningar</a:t>
            </a:r>
            <a:endParaRPr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 bwMode="auto"/>
        <p:txBody>
          <a:bodyPr vertOverflow="overflow" horzOverflow="overflow" vert="horz" wrap="square" lIns="91440" tIns="45720" rIns="91440" bIns="45720" numCol="1" spcCol="0" rtlCol="0" fromWordArt="0" anchor="t" anchorCtr="0" forceAA="0" compatLnSpc="0">
            <a:normAutofit/>
          </a:bodyPr>
          <a:lstStyle/>
          <a:p>
            <a:pPr>
              <a:defRPr/>
            </a:pPr>
            <a:r>
              <a:rPr lang="sv-SE" sz="1600" b="0" i="0" u="none" dirty="0">
                <a:solidFill>
                  <a:srgbClr val="000000"/>
                </a:solidFill>
                <a:latin typeface="Trebuchet MS"/>
                <a:ea typeface="Trebuchet MS"/>
                <a:cs typeface="Trebuchet MS"/>
              </a:rPr>
              <a:t>RAND-36</a:t>
            </a:r>
            <a:endParaRPr sz="1600" dirty="0">
              <a:latin typeface="Trebuchet MS"/>
              <a:cs typeface="Trebuchet MS"/>
            </a:endParaRPr>
          </a:p>
          <a:p>
            <a:pPr>
              <a:defRPr/>
            </a:pPr>
            <a:r>
              <a:rPr sz="1600" b="0" i="0" u="none" dirty="0">
                <a:solidFill>
                  <a:srgbClr val="000000"/>
                </a:solidFill>
                <a:latin typeface="Trebuchet MS"/>
                <a:ea typeface="Trebuchet MS"/>
                <a:cs typeface="Trebuchet MS"/>
              </a:rPr>
              <a:t>PHQ-9</a:t>
            </a:r>
            <a:endParaRPr sz="1600" dirty="0">
              <a:latin typeface="Trebuchet MS"/>
              <a:cs typeface="Trebuchet MS"/>
            </a:endParaRPr>
          </a:p>
          <a:p>
            <a:pPr>
              <a:defRPr/>
            </a:pPr>
            <a:r>
              <a:rPr sz="1600" b="0" i="0" u="none" dirty="0">
                <a:solidFill>
                  <a:srgbClr val="000000"/>
                </a:solidFill>
                <a:latin typeface="Trebuchet MS"/>
                <a:ea typeface="Trebuchet MS"/>
                <a:cs typeface="Trebuchet MS"/>
              </a:rPr>
              <a:t>ICD-PDS-11</a:t>
            </a:r>
            <a:endParaRPr sz="1600" dirty="0">
              <a:latin typeface="Trebuchet MS"/>
              <a:cs typeface="Trebuchet MS"/>
            </a:endParaRPr>
          </a:p>
          <a:p>
            <a:pPr>
              <a:defRPr/>
            </a:pPr>
            <a:r>
              <a:rPr sz="1600" b="0" i="0" u="none" dirty="0">
                <a:solidFill>
                  <a:srgbClr val="000000"/>
                </a:solidFill>
                <a:latin typeface="Trebuchet MS"/>
                <a:ea typeface="Trebuchet MS"/>
                <a:cs typeface="Trebuchet MS"/>
              </a:rPr>
              <a:t>TAS-20</a:t>
            </a:r>
            <a:endParaRPr sz="1600" dirty="0">
              <a:latin typeface="Trebuchet MS"/>
              <a:cs typeface="Trebuchet MS"/>
            </a:endParaRPr>
          </a:p>
          <a:p>
            <a:pPr>
              <a:defRPr/>
            </a:pPr>
            <a:r>
              <a:rPr sz="1600" b="0" i="0" u="none" dirty="0">
                <a:solidFill>
                  <a:srgbClr val="000000"/>
                </a:solidFill>
                <a:latin typeface="Trebuchet MS"/>
                <a:ea typeface="Trebuchet MS"/>
                <a:cs typeface="Trebuchet MS"/>
              </a:rPr>
              <a:t>AUDIT</a:t>
            </a:r>
            <a:endParaRPr sz="1600" dirty="0">
              <a:latin typeface="Trebuchet MS"/>
              <a:cs typeface="Trebuchet MS"/>
            </a:endParaRPr>
          </a:p>
          <a:p>
            <a:pPr>
              <a:defRPr/>
            </a:pPr>
            <a:r>
              <a:rPr sz="1600" b="0" i="0" u="none" dirty="0">
                <a:solidFill>
                  <a:srgbClr val="000000"/>
                </a:solidFill>
                <a:latin typeface="Trebuchet MS"/>
                <a:ea typeface="Trebuchet MS"/>
                <a:cs typeface="Trebuchet MS"/>
              </a:rPr>
              <a:t>DUDIT</a:t>
            </a:r>
            <a:endParaRPr sz="1600" dirty="0">
              <a:latin typeface="Trebuchet MS"/>
              <a:cs typeface="Trebuchet MS"/>
            </a:endParaRPr>
          </a:p>
          <a:p>
            <a:pPr>
              <a:defRPr/>
            </a:pPr>
            <a:r>
              <a:rPr sz="1600" b="0" i="0" u="none" dirty="0">
                <a:solidFill>
                  <a:srgbClr val="000000"/>
                </a:solidFill>
                <a:latin typeface="Trebuchet MS"/>
                <a:ea typeface="Trebuchet MS"/>
                <a:cs typeface="Trebuchet MS"/>
              </a:rPr>
              <a:t>PCL-5</a:t>
            </a:r>
            <a:endParaRPr sz="1600" dirty="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B70FAD4-992B-AABF-6CD6-D1F000A122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Skattningar som i nuläget görs vid specifik behandlingsinsats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22BF9CD-83B5-7AB6-537D-52E85729F5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numCol="2">
            <a:normAutofit/>
          </a:bodyPr>
          <a:lstStyle/>
          <a:p>
            <a:pPr marL="0" indent="0" fontAlgn="base">
              <a:buNone/>
            </a:pPr>
            <a:r>
              <a:rPr lang="sv-SE" u="sng" dirty="0" err="1"/>
              <a:t>Psykoedukation</a:t>
            </a:r>
            <a:r>
              <a:rPr lang="sv-SE" u="sng" dirty="0"/>
              <a:t> SKB/MBT</a:t>
            </a:r>
          </a:p>
          <a:p>
            <a:pPr marL="0" indent="0" fontAlgn="base">
              <a:buNone/>
            </a:pPr>
            <a:r>
              <a:rPr lang="sv-SE" dirty="0"/>
              <a:t>RAND-36</a:t>
            </a:r>
          </a:p>
          <a:p>
            <a:pPr marL="0" indent="0" fontAlgn="base">
              <a:buNone/>
            </a:pPr>
            <a:r>
              <a:rPr lang="sv-SE" dirty="0"/>
              <a:t>PHQ-9</a:t>
            </a:r>
          </a:p>
          <a:p>
            <a:pPr marL="0" indent="0" fontAlgn="base">
              <a:buNone/>
            </a:pPr>
            <a:r>
              <a:rPr lang="sv-SE" dirty="0"/>
              <a:t>CORE-OM</a:t>
            </a:r>
          </a:p>
          <a:p>
            <a:pPr marL="0" indent="0" fontAlgn="base">
              <a:buNone/>
            </a:pPr>
            <a:r>
              <a:rPr lang="sv-SE" dirty="0"/>
              <a:t>DERS-16</a:t>
            </a:r>
            <a:br>
              <a:rPr lang="sv-SE" dirty="0"/>
            </a:br>
            <a:endParaRPr lang="sv-SE" dirty="0"/>
          </a:p>
          <a:p>
            <a:pPr marL="0" indent="0" fontAlgn="base">
              <a:buNone/>
            </a:pPr>
            <a:r>
              <a:rPr lang="sv-SE" u="sng" dirty="0"/>
              <a:t>SKB</a:t>
            </a:r>
          </a:p>
          <a:p>
            <a:pPr marL="0" indent="0" fontAlgn="base">
              <a:buNone/>
            </a:pPr>
            <a:r>
              <a:rPr lang="sv-SE" dirty="0"/>
              <a:t>RAND-36</a:t>
            </a:r>
          </a:p>
          <a:p>
            <a:pPr marL="0" indent="0" fontAlgn="base">
              <a:buNone/>
            </a:pPr>
            <a:r>
              <a:rPr lang="sv-SE" dirty="0"/>
              <a:t>PHQ-9</a:t>
            </a:r>
          </a:p>
          <a:p>
            <a:pPr marL="0" indent="0" fontAlgn="base">
              <a:buNone/>
            </a:pPr>
            <a:r>
              <a:rPr lang="sv-SE" dirty="0"/>
              <a:t>CORE-OM</a:t>
            </a:r>
          </a:p>
          <a:p>
            <a:pPr marL="0" indent="0" fontAlgn="base">
              <a:buNone/>
            </a:pPr>
            <a:r>
              <a:rPr lang="sv-SE" dirty="0"/>
              <a:t>DERS-16 </a:t>
            </a:r>
          </a:p>
          <a:p>
            <a:pPr marL="0" indent="0" fontAlgn="base">
              <a:buNone/>
            </a:pPr>
            <a:br>
              <a:rPr lang="sv-SE" dirty="0"/>
            </a:br>
            <a:r>
              <a:rPr lang="sv-SE" u="sng" dirty="0"/>
              <a:t>MBT</a:t>
            </a:r>
          </a:p>
          <a:p>
            <a:pPr marL="0" indent="0" fontAlgn="base">
              <a:buNone/>
            </a:pPr>
            <a:r>
              <a:rPr lang="sv-SE" dirty="0"/>
              <a:t>RAND-36</a:t>
            </a:r>
          </a:p>
          <a:p>
            <a:pPr marL="0" indent="0" fontAlgn="base">
              <a:buNone/>
            </a:pPr>
            <a:r>
              <a:rPr lang="sv-SE" dirty="0"/>
              <a:t>PHQ-9</a:t>
            </a:r>
          </a:p>
          <a:p>
            <a:pPr marL="0" indent="0" fontAlgn="base">
              <a:buNone/>
            </a:pPr>
            <a:r>
              <a:rPr lang="sv-SE" dirty="0"/>
              <a:t>CORE-OM</a:t>
            </a:r>
          </a:p>
          <a:p>
            <a:pPr marL="0" indent="0" fontAlgn="base">
              <a:buNone/>
            </a:pPr>
            <a:r>
              <a:rPr lang="sv-SE" dirty="0"/>
              <a:t>DERS-16</a:t>
            </a:r>
          </a:p>
          <a:p>
            <a:pPr marL="0" indent="0" fontAlgn="base">
              <a:buNone/>
            </a:pPr>
            <a:r>
              <a:rPr lang="sv-SE" dirty="0"/>
              <a:t>BSL-23</a:t>
            </a:r>
          </a:p>
          <a:p>
            <a:pPr marL="0" indent="0" fontAlgn="base">
              <a:buNone/>
            </a:pPr>
            <a:r>
              <a:rPr lang="sv-SE" dirty="0"/>
              <a:t>DSHI-9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80969002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sv-SE"/>
              <a:t>Årlig uppföljning</a:t>
            </a:r>
            <a:endParaRPr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 bwMode="auto"/>
        <p:txBody>
          <a:bodyPr>
            <a:normAutofit/>
          </a:bodyPr>
          <a:lstStyle/>
          <a:p>
            <a:pPr>
              <a:defRPr/>
            </a:pPr>
            <a:r>
              <a:rPr lang="sv-SE" dirty="0">
                <a:latin typeface="Trebuchet MS"/>
                <a:ea typeface="Trebuchet MS"/>
                <a:cs typeface="Trebuchet MS"/>
              </a:rPr>
              <a:t>Uppdatera startvärden</a:t>
            </a:r>
            <a:endParaRPr dirty="0">
              <a:latin typeface="Trebuchet MS"/>
              <a:cs typeface="Trebuchet MS"/>
            </a:endParaRPr>
          </a:p>
          <a:p>
            <a:pPr>
              <a:defRPr/>
            </a:pPr>
            <a:r>
              <a:rPr lang="sv-SE" dirty="0">
                <a:latin typeface="Trebuchet MS"/>
                <a:ea typeface="Trebuchet MS"/>
                <a:cs typeface="Trebuchet MS"/>
              </a:rPr>
              <a:t>Finns krisplan? </a:t>
            </a:r>
            <a:endParaRPr dirty="0">
              <a:latin typeface="Trebuchet MS"/>
              <a:cs typeface="Trebuchet MS"/>
            </a:endParaRPr>
          </a:p>
          <a:p>
            <a:pPr>
              <a:defRPr/>
            </a:pPr>
            <a:r>
              <a:rPr lang="sv-SE" dirty="0">
                <a:latin typeface="Trebuchet MS"/>
                <a:ea typeface="Trebuchet MS"/>
                <a:cs typeface="Trebuchet MS"/>
              </a:rPr>
              <a:t>Självvald inläggning?</a:t>
            </a:r>
            <a:endParaRPr dirty="0">
              <a:latin typeface="Trebuchet MS"/>
              <a:cs typeface="Trebuchet MS"/>
            </a:endParaRPr>
          </a:p>
          <a:p>
            <a:pPr>
              <a:defRPr/>
            </a:pPr>
            <a:r>
              <a:rPr lang="sv-SE" dirty="0">
                <a:latin typeface="Trebuchet MS"/>
                <a:ea typeface="Trebuchet MS"/>
                <a:cs typeface="Trebuchet MS"/>
              </a:rPr>
              <a:t>Påbörjad terapeutisk behandling</a:t>
            </a:r>
            <a:endParaRPr dirty="0">
              <a:latin typeface="Trebuchet MS"/>
              <a:cs typeface="Trebuchet MS"/>
            </a:endParaRPr>
          </a:p>
          <a:p>
            <a:pPr lvl="0">
              <a:defRPr/>
            </a:pPr>
            <a:r>
              <a:rPr lang="sv-SE" dirty="0">
                <a:latin typeface="Trebuchet MS"/>
                <a:ea typeface="Trebuchet MS"/>
                <a:cs typeface="Trebuchet MS"/>
              </a:rPr>
              <a:t>Typ av behandling</a:t>
            </a:r>
            <a:endParaRPr dirty="0">
              <a:latin typeface="Trebuchet MS"/>
              <a:cs typeface="Trebuchet MS"/>
            </a:endParaRPr>
          </a:p>
          <a:p>
            <a:pPr lvl="0">
              <a:defRPr/>
            </a:pPr>
            <a:r>
              <a:rPr lang="sv-SE" dirty="0">
                <a:latin typeface="Trebuchet MS"/>
                <a:ea typeface="Trebuchet MS"/>
                <a:cs typeface="Trebuchet MS"/>
              </a:rPr>
              <a:t>Närvaro i terapeutisk behandling</a:t>
            </a:r>
            <a:endParaRPr dirty="0">
              <a:latin typeface="Trebuchet MS"/>
              <a:cs typeface="Trebuchet MS"/>
            </a:endParaRPr>
          </a:p>
          <a:p>
            <a:pPr>
              <a:defRPr/>
            </a:pPr>
            <a:r>
              <a:rPr lang="sv-SE" dirty="0">
                <a:latin typeface="Trebuchet MS"/>
                <a:ea typeface="Trebuchet MS"/>
                <a:cs typeface="Trebuchet MS"/>
              </a:rPr>
              <a:t>Skicka ut skattningar igen</a:t>
            </a:r>
            <a:endParaRPr dirty="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cxnSp>
        <p:nvCxnSpPr>
          <p:cNvPr id="8" name="Straight Connector 7"/>
          <p:cNvCxnSpPr>
            <a:cxnSpLocks noGrp="1" noRot="1" noChangeAspect="1" noMove="1" noResize="1" noEditPoints="1" noAdjustHandles="1" noChangeArrowheads="1" noChangeShapeType="1"/>
          </p:cNvCxnSpPr>
          <p:nvPr/>
        </p:nvCxnSpPr>
        <p:spPr bwMode="auto">
          <a:xfrm>
            <a:off x="4241804" y="1460500"/>
            <a:ext cx="0" cy="3937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ubrik 1"/>
          <p:cNvSpPr>
            <a:spLocks noGrp="1"/>
          </p:cNvSpPr>
          <p:nvPr>
            <p:ph type="title"/>
          </p:nvPr>
        </p:nvSpPr>
        <p:spPr bwMode="auto">
          <a:xfrm>
            <a:off x="643467" y="816638"/>
            <a:ext cx="3367359" cy="5224724"/>
          </a:xfrm>
        </p:spPr>
        <p:txBody>
          <a:bodyPr anchor="ctr">
            <a:normAutofit/>
          </a:bodyPr>
          <a:lstStyle/>
          <a:p>
            <a:pPr>
              <a:defRPr/>
            </a:pPr>
            <a:r>
              <a:rPr lang="sv-SE" sz="2800"/>
              <a:t>Problembeskrivning</a:t>
            </a:r>
            <a:endParaRPr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 bwMode="auto">
          <a:xfrm>
            <a:off x="4654295" y="816638"/>
            <a:ext cx="4619706" cy="5224724"/>
          </a:xfrm>
        </p:spPr>
        <p:txBody>
          <a:bodyPr anchor="ctr">
            <a:normAutofit/>
          </a:bodyPr>
          <a:lstStyle/>
          <a:p>
            <a:pPr marL="0" indent="0">
              <a:buNone/>
              <a:defRPr/>
            </a:pPr>
            <a:r>
              <a:rPr lang="sv-SE" dirty="0"/>
              <a:t>25-50% av patienter i psykiatrisk öppenvård estimeras ha personlighetssyndrom.</a:t>
            </a:r>
            <a:endParaRPr dirty="0"/>
          </a:p>
          <a:p>
            <a:pPr marL="0" indent="0">
              <a:buNone/>
              <a:defRPr/>
            </a:pPr>
            <a:endParaRPr lang="sv-SE" dirty="0"/>
          </a:p>
          <a:p>
            <a:pPr marL="0" indent="0">
              <a:buNone/>
              <a:defRPr/>
            </a:pPr>
            <a:r>
              <a:rPr lang="sv-SE" dirty="0"/>
              <a:t>Trots detta varit svårt att hitta lämpliga patienter till de specialiserade behandlingarna MBT och SKB i Skellefteå.</a:t>
            </a:r>
            <a:endParaRPr dirty="0"/>
          </a:p>
          <a:p>
            <a:pPr marL="0" indent="0">
              <a:buNone/>
              <a:defRPr/>
            </a:pPr>
            <a:endParaRPr lang="sv-SE" dirty="0"/>
          </a:p>
          <a:p>
            <a:pPr marL="0" indent="0">
              <a:buNone/>
              <a:defRPr/>
            </a:pPr>
            <a:r>
              <a:rPr lang="sv-SE" dirty="0"/>
              <a:t>Vad händer med alla dessa patienter? </a:t>
            </a:r>
            <a:endParaRPr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sv-SE" dirty="0"/>
              <a:t>Frågeställningar som uppkommit i arbetsgruppen</a:t>
            </a:r>
            <a:endParaRPr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>
              <a:defRPr/>
            </a:pPr>
            <a:r>
              <a:rPr lang="sv-SE" dirty="0"/>
              <a:t>Gör för snäva </a:t>
            </a:r>
            <a:r>
              <a:rPr lang="sv-SE" dirty="0" err="1"/>
              <a:t>exklusionskriterier</a:t>
            </a:r>
            <a:r>
              <a:rPr lang="sv-SE" dirty="0"/>
              <a:t> att patienterna inte blir aktuella för MBT/SKB? Tackar patienterna nej till grupp? Tackar patienterna nej till en så omfattande terapi? Vad får de istället för behandling? Vad för effekt har den behandlingen? </a:t>
            </a:r>
            <a:endParaRPr dirty="0"/>
          </a:p>
          <a:p>
            <a:pPr>
              <a:defRPr/>
            </a:pPr>
            <a:endParaRPr lang="sv-SE" dirty="0"/>
          </a:p>
          <a:p>
            <a:pPr>
              <a:defRPr/>
            </a:pPr>
            <a:r>
              <a:rPr lang="sv-SE" dirty="0"/>
              <a:t>Får för få personlighetssyndromsdiagnos? Dröjer vi för länge innan diagnos? Får patienterna någon annan diagnos såsom ADHD/PTSD/komplex PTSD/bipolär typ 2 istället? </a:t>
            </a:r>
            <a:endParaRPr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sv-SE" dirty="0"/>
              <a:t>Hur ser det ut hos oss i Skellefteå avseende diagnostik?</a:t>
            </a:r>
            <a:endParaRPr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 bwMode="auto"/>
        <p:txBody>
          <a:bodyPr>
            <a:normAutofit fontScale="92500" lnSpcReduction="10000"/>
          </a:bodyPr>
          <a:lstStyle/>
          <a:p>
            <a:pPr marL="0" indent="0">
              <a:buNone/>
              <a:defRPr/>
            </a:pPr>
            <a:r>
              <a:rPr lang="sv-SE" dirty="0"/>
              <a:t>Diagnosstatistik – 46 personer fick diagnos personlighetssyndrom 2024 som inte hade haft diagnos 2023 (F60-62). Sammanlagt 172 registrerades med diagnos F60-62 2024.</a:t>
            </a:r>
            <a:endParaRPr dirty="0"/>
          </a:p>
          <a:p>
            <a:pPr marL="0" indent="0">
              <a:buNone/>
              <a:defRPr/>
            </a:pPr>
            <a:endParaRPr lang="sv-SE" dirty="0"/>
          </a:p>
          <a:p>
            <a:pPr marL="0" indent="0">
              <a:buNone/>
              <a:defRPr/>
            </a:pPr>
            <a:r>
              <a:rPr lang="sv-SE" dirty="0"/>
              <a:t>Vi vet inte hur många av dessa som kanske helt enkelt inte hade kontakt 2023 (men fått diagnos tidigare) eller fått diagnos på annan ort.</a:t>
            </a:r>
            <a:endParaRPr dirty="0"/>
          </a:p>
          <a:p>
            <a:pPr marL="0" indent="0">
              <a:buNone/>
              <a:defRPr/>
            </a:pPr>
            <a:endParaRPr lang="sv-SE" dirty="0"/>
          </a:p>
          <a:p>
            <a:pPr marL="0" indent="0">
              <a:buNone/>
              <a:defRPr/>
            </a:pPr>
            <a:r>
              <a:rPr lang="sv-SE" dirty="0"/>
              <a:t>Vi vet inte hur många som missades för att man kanske inte registrerade just personlighetssyndromsdiagnos utan valde annan diagnos när man registrerade besöket. </a:t>
            </a:r>
            <a:endParaRPr dirty="0"/>
          </a:p>
          <a:p>
            <a:pPr marL="0" indent="0">
              <a:buNone/>
              <a:defRPr/>
            </a:pPr>
            <a:endParaRPr lang="sv-SE" dirty="0"/>
          </a:p>
          <a:p>
            <a:pPr marL="0" indent="0">
              <a:buNone/>
              <a:defRPr/>
            </a:pPr>
            <a:r>
              <a:rPr lang="sv-SE" dirty="0"/>
              <a:t>Sammantaget kan man säga att vi vet inte säkert hur många som har diagnos och när de fått denna diagnos. </a:t>
            </a:r>
            <a:endParaRPr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sv-SE"/>
              <a:t>Syftet med kvalitetsregistret</a:t>
            </a:r>
            <a:endParaRPr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>
              <a:defRPr/>
            </a:pPr>
            <a:r>
              <a:rPr lang="sv-SE" dirty="0"/>
              <a:t>Att få grepp om hur många som faktiskt diagnostiseras med personlighetssyndrom hos oss. </a:t>
            </a:r>
            <a:endParaRPr dirty="0"/>
          </a:p>
          <a:p>
            <a:pPr>
              <a:defRPr/>
            </a:pPr>
            <a:endParaRPr lang="sv-SE" dirty="0"/>
          </a:p>
          <a:p>
            <a:pPr>
              <a:defRPr/>
            </a:pPr>
            <a:r>
              <a:rPr lang="sv-SE" dirty="0"/>
              <a:t>Att följa vad för slags interventioner de får och vad för slags effekt de har. </a:t>
            </a:r>
            <a:endParaRPr dirty="0"/>
          </a:p>
          <a:p>
            <a:pPr>
              <a:defRPr/>
            </a:pPr>
            <a:endParaRPr lang="sv-SE" dirty="0"/>
          </a:p>
          <a:p>
            <a:pPr>
              <a:defRPr/>
            </a:pPr>
            <a:r>
              <a:rPr lang="sv-SE" dirty="0"/>
              <a:t>Att på sikt kunna dra slutsatser om hur vi bäst hjälper denna heterogena grupp och om det finns värde av att göra anpassningar utifrån exempelvis samsjuklighet. </a:t>
            </a:r>
            <a:endParaRPr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sv-SE"/>
              <a:t>Erfarenheter av kvalitetsregister</a:t>
            </a:r>
            <a:endParaRPr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>
              <a:defRPr/>
            </a:pPr>
            <a:r>
              <a:rPr lang="sv-SE" dirty="0"/>
              <a:t>Det finns flera etablerade kvalitetsregister i Sverige varav ECT-registret och </a:t>
            </a:r>
            <a:r>
              <a:rPr lang="sv-SE" dirty="0" err="1"/>
              <a:t>RiksÄt</a:t>
            </a:r>
            <a:r>
              <a:rPr lang="sv-SE" dirty="0"/>
              <a:t> exempelvis används hos oss. </a:t>
            </a:r>
            <a:endParaRPr dirty="0"/>
          </a:p>
          <a:p>
            <a:pPr>
              <a:defRPr/>
            </a:pPr>
            <a:endParaRPr lang="sv-SE" dirty="0"/>
          </a:p>
          <a:p>
            <a:pPr>
              <a:defRPr/>
            </a:pPr>
            <a:r>
              <a:rPr lang="sv-SE" dirty="0"/>
              <a:t>Vi har fått mycket värdefull kunskap från våra kvalitetsregister och det har teoretiserats om att den höga anslutningen till ECT-registret exempelvis bidrar till klinisk beslutsfattande inom psykiatrin.</a:t>
            </a:r>
            <a:endParaRPr dirty="0"/>
          </a:p>
          <a:p>
            <a:pPr>
              <a:defRPr/>
            </a:pPr>
            <a:endParaRPr lang="sv-SE" dirty="0"/>
          </a:p>
          <a:p>
            <a:pPr>
              <a:defRPr/>
            </a:pPr>
            <a:r>
              <a:rPr lang="sv-SE" dirty="0"/>
              <a:t>Det är viktigt att registreringen ska vara enkel, så att det inte tar för mycket tid från kärnuppdrag för vårdpersonal. </a:t>
            </a:r>
            <a:endParaRPr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sv-SE"/>
              <a:t>Nätverk för personlighetssyndrom</a:t>
            </a:r>
            <a:endParaRPr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>
              <a:defRPr/>
            </a:pPr>
            <a:r>
              <a:rPr lang="sv-SE" dirty="0"/>
              <a:t>I Norge finns redan ett exempel på ett likartat projekt med 30 års erfarenhet.</a:t>
            </a:r>
            <a:endParaRPr dirty="0"/>
          </a:p>
          <a:p>
            <a:pPr marL="0" indent="0">
              <a:buNone/>
              <a:defRPr/>
            </a:pPr>
            <a:r>
              <a:rPr lang="sv-SE" dirty="0"/>
              <a:t> </a:t>
            </a:r>
            <a:endParaRPr dirty="0"/>
          </a:p>
          <a:p>
            <a:pPr>
              <a:defRPr/>
            </a:pPr>
            <a:r>
              <a:rPr lang="sv-SE" dirty="0"/>
              <a:t>Man började då på en enhet och nu är 21 enheter anslutna med bred täckning över landet och flera pågående forskningsprojekt med klinisk förankring. </a:t>
            </a:r>
            <a:endParaRPr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sv-SE"/>
              <a:t>Hur är upplägget?</a:t>
            </a:r>
            <a:endParaRPr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 bwMode="auto"/>
        <p:txBody>
          <a:bodyPr>
            <a:normAutofit/>
          </a:bodyPr>
          <a:lstStyle/>
          <a:p>
            <a:pPr>
              <a:defRPr/>
            </a:pPr>
            <a:r>
              <a:rPr lang="sv-SE" dirty="0"/>
              <a:t>Patient har genomgått utredning, i återlämningen ingår att förklara att vi har ett kvalitetsregister där vi följer upp personer som får denna diagnos för att säkerställa kvalitén på vården och insatserna. </a:t>
            </a:r>
            <a:endParaRPr dirty="0"/>
          </a:p>
          <a:p>
            <a:pPr>
              <a:defRPr/>
            </a:pPr>
            <a:r>
              <a:rPr lang="sv-SE" dirty="0"/>
              <a:t>Den som sätter diagnos personlighetssyndrom skickar därefter meddelande till kvalitetsregisteransvarig.</a:t>
            </a:r>
            <a:endParaRPr dirty="0"/>
          </a:p>
          <a:p>
            <a:pPr>
              <a:defRPr/>
            </a:pPr>
            <a:r>
              <a:rPr lang="sv-SE" dirty="0"/>
              <a:t>Kvalitetsregisteransvarig går då in i journalen och gör en journaltabell och skickar ut skattningsformulär via </a:t>
            </a:r>
            <a:r>
              <a:rPr lang="sv-SE" dirty="0" err="1"/>
              <a:t>eyedoc</a:t>
            </a:r>
            <a:r>
              <a:rPr lang="sv-SE" dirty="0"/>
              <a:t>. </a:t>
            </a:r>
          </a:p>
          <a:p>
            <a:pPr>
              <a:defRPr/>
            </a:pPr>
            <a:r>
              <a:rPr lang="sv-SE" dirty="0"/>
              <a:t>Patienten kommer att följas av kvalitetsregisteransvarig (just nu jag) 1 gång/år. </a:t>
            </a:r>
            <a:endParaRPr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90398FA-5177-6356-E86F-BE5AF19CEE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Utmaningar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2AA6379F-CADF-1D7C-CB0B-9834510162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792225"/>
            <a:ext cx="8596668" cy="4249138"/>
          </a:xfrm>
        </p:spPr>
        <p:txBody>
          <a:bodyPr/>
          <a:lstStyle/>
          <a:p>
            <a:pPr marL="0" indent="0">
              <a:buNone/>
            </a:pPr>
            <a:r>
              <a:rPr lang="sv-SE" dirty="0"/>
              <a:t>Cosmic – Sussa-regionerna behöver godkänna journaltabell. Svårt att få till förändringar under processens gång och tidskrävande. </a:t>
            </a:r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r>
              <a:rPr lang="sv-SE" dirty="0"/>
              <a:t>Dataupphämtning – Kräver data anpassat för upphämtning, ex undvika fritext.</a:t>
            </a:r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r>
              <a:rPr lang="sv-SE" dirty="0"/>
              <a:t>Kvalitetsregister – Ökad administration, finns ej tid och pengar specifikt avsatta för detta.</a:t>
            </a:r>
          </a:p>
          <a:p>
            <a:pPr marL="0" indent="0">
              <a:buNone/>
            </a:pPr>
            <a:endParaRPr lang="sv-SE"/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965874985"/>
      </p:ext>
    </p:extLst>
  </p:cSld>
  <p:clrMapOvr>
    <a:masterClrMapping/>
  </p:clrMapOvr>
</p:sld>
</file>

<file path=ppt/theme/theme1.xml><?xml version="1.0" encoding="utf-8"?>
<a:theme xmlns:a="http://schemas.openxmlformats.org/drawingml/2006/main" name="Fasett">
  <a:themeElements>
    <a:clrScheme name="Faset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sett">
      <a:majorFont>
        <a:latin typeface="Trebuchet MS"/>
        <a:ea typeface="Arial"/>
        <a:cs typeface="Arial"/>
      </a:majorFont>
      <a:minorFont>
        <a:latin typeface="Trebuchet MS"/>
        <a:ea typeface="Arial"/>
        <a:cs typeface="Arial"/>
      </a:minorFont>
    </a:fontScheme>
    <a:fmtScheme name="Fasett">
      <a:fillStyleLst>
        <a:solidFill>
          <a:schemeClr val="phClr"/>
        </a:solidFill>
        <a:gradFill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Fasett">
  <a:themeElements>
    <a:clrScheme name="Faset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">
      <a:majorFont>
        <a:latin typeface="Trebuchet MS"/>
        <a:ea typeface="Arial"/>
        <a:cs typeface="Arial"/>
      </a:majorFont>
      <a:minorFont>
        <a:latin typeface="Trebuchet MS"/>
        <a:ea typeface="Arial"/>
        <a:cs typeface="Arial"/>
      </a:minorFont>
    </a:fontScheme>
    <a:fmtScheme name="Fasett">
      <a:fillStyleLst>
        <a:solidFill>
          <a:schemeClr val="phClr"/>
        </a:solidFill>
        <a:gradFill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91C19B858CCCE540A2EF666D8D51C216" ma:contentTypeVersion="3" ma:contentTypeDescription="Skapa ett nytt dokument." ma:contentTypeScope="" ma:versionID="cf9c55cf1f6b80751c410de7354d337a">
  <xsd:schema xmlns:xsd="http://www.w3.org/2001/XMLSchema" xmlns:xs="http://www.w3.org/2001/XMLSchema" xmlns:p="http://schemas.microsoft.com/office/2006/metadata/properties" xmlns:ns2="5d306b3e-4368-4af6-8d04-bfec1c73e42d" targetNamespace="http://schemas.microsoft.com/office/2006/metadata/properties" ma:root="true" ma:fieldsID="af488d03676b13b57cab8ea1ed94cfc8" ns2:_="">
    <xsd:import namespace="5d306b3e-4368-4af6-8d04-bfec1c73e42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306b3e-4368-4af6-8d04-bfec1c73e42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0713C1D0-7EC3-47A9-B6AE-326BB3536FB3}"/>
</file>

<file path=customXml/itemProps2.xml><?xml version="1.0" encoding="utf-8"?>
<ds:datastoreItem xmlns:ds="http://schemas.openxmlformats.org/officeDocument/2006/customXml" ds:itemID="{B5D472A5-1C01-4290-90E2-E5A7552D36E9}"/>
</file>

<file path=customXml/itemProps3.xml><?xml version="1.0" encoding="utf-8"?>
<ds:datastoreItem xmlns:ds="http://schemas.openxmlformats.org/officeDocument/2006/customXml" ds:itemID="{32E4C6D0-8AFB-41D7-935E-96D2B4475AFB}"/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325</TotalTime>
  <Words>754</Words>
  <Application>Microsoft Office PowerPoint</Application>
  <PresentationFormat>Bredbild</PresentationFormat>
  <Paragraphs>137</Paragraphs>
  <Slides>13</Slides>
  <Notes>11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13</vt:i4>
      </vt:variant>
    </vt:vector>
  </HeadingPairs>
  <TitlesOfParts>
    <vt:vector size="17" baseType="lpstr">
      <vt:lpstr>Arial</vt:lpstr>
      <vt:lpstr>Trebuchet MS</vt:lpstr>
      <vt:lpstr>Wingdings 3</vt:lpstr>
      <vt:lpstr>Fasett</vt:lpstr>
      <vt:lpstr>Kvalitetsregister Personlighetssyndrom</vt:lpstr>
      <vt:lpstr>Problembeskrivning</vt:lpstr>
      <vt:lpstr>Frågeställningar som uppkommit i arbetsgruppen</vt:lpstr>
      <vt:lpstr>Hur ser det ut hos oss i Skellefteå avseende diagnostik?</vt:lpstr>
      <vt:lpstr>Syftet med kvalitetsregistret</vt:lpstr>
      <vt:lpstr>Erfarenheter av kvalitetsregister</vt:lpstr>
      <vt:lpstr>Nätverk för personlighetssyndrom</vt:lpstr>
      <vt:lpstr>Hur är upplägget?</vt:lpstr>
      <vt:lpstr>Utmaningar</vt:lpstr>
      <vt:lpstr>Förslag på datapunkter som ska ingå</vt:lpstr>
      <vt:lpstr>Förslag på årliga skattningar</vt:lpstr>
      <vt:lpstr>Skattningar som i nuläget görs vid specifik behandlingsinsats</vt:lpstr>
      <vt:lpstr>Årlig uppföljning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Stina Öberg</dc:creator>
  <cp:lastModifiedBy>Stina Öberg</cp:lastModifiedBy>
  <cp:revision>11</cp:revision>
  <dcterms:created xsi:type="dcterms:W3CDTF">2025-11-05T15:09:55Z</dcterms:created>
  <dcterms:modified xsi:type="dcterms:W3CDTF">2026-04-24T10:32:53Z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0x01010091C19B858CCCE540A2EF666D8D51C216</vt:lpwstr>
  </property>
</Properties>
</file>